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Lst>
  <p:notesMasterIdLst>
    <p:notesMasterId r:id="rId29"/>
  </p:notesMasterIdLst>
  <p:sldIdLst>
    <p:sldId id="256" r:id="rId2"/>
    <p:sldId id="2147470257" r:id="rId3"/>
    <p:sldId id="5819" r:id="rId4"/>
    <p:sldId id="266" r:id="rId5"/>
    <p:sldId id="5823" r:id="rId6"/>
    <p:sldId id="3437" r:id="rId7"/>
    <p:sldId id="5822" r:id="rId8"/>
    <p:sldId id="5821" r:id="rId9"/>
    <p:sldId id="5824" r:id="rId10"/>
    <p:sldId id="2147470258" r:id="rId11"/>
    <p:sldId id="5825" r:id="rId12"/>
    <p:sldId id="2147470259" r:id="rId13"/>
    <p:sldId id="257" r:id="rId14"/>
    <p:sldId id="5827" r:id="rId15"/>
    <p:sldId id="2147470245" r:id="rId16"/>
    <p:sldId id="2147470246" r:id="rId17"/>
    <p:sldId id="2147470244" r:id="rId18"/>
    <p:sldId id="2147470247" r:id="rId19"/>
    <p:sldId id="2147470248" r:id="rId20"/>
    <p:sldId id="2147470249" r:id="rId21"/>
    <p:sldId id="2147470252" r:id="rId22"/>
    <p:sldId id="2147470253" r:id="rId23"/>
    <p:sldId id="2147470254" r:id="rId24"/>
    <p:sldId id="2147470225" r:id="rId25"/>
    <p:sldId id="2147470255" r:id="rId26"/>
    <p:sldId id="2147470256" r:id="rId27"/>
    <p:sldId id="26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6200"/>
    <a:srgbClr val="D90000"/>
    <a:srgbClr val="008AED"/>
    <a:srgbClr val="CD0000"/>
    <a:srgbClr val="0079D1"/>
    <a:srgbClr val="FF9300"/>
    <a:srgbClr val="0764AC"/>
    <a:srgbClr val="FF0000"/>
    <a:srgbClr val="FF749A"/>
    <a:srgbClr val="FC6A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78707"/>
  </p:normalViewPr>
  <p:slideViewPr>
    <p:cSldViewPr snapToGrid="0">
      <p:cViewPr varScale="1">
        <p:scale>
          <a:sx n="50" d="100"/>
          <a:sy n="50" d="100"/>
        </p:scale>
        <p:origin x="126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karn\Documents\SUN%20II%20Programme\Zambia%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Teenage pregnancy or motherhood</a:t>
            </a:r>
          </a:p>
        </c:rich>
      </c:tx>
      <c:layout>
        <c:manualLayout>
          <c:xMode val="edge"/>
          <c:yMode val="edge"/>
          <c:x val="0.28340434922445951"/>
          <c:y val="5.85551460089279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ZM"/>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593905701852204E-2"/>
          <c:y val="0.15281636588489794"/>
          <c:w val="0.91219665650141679"/>
          <c:h val="0.61376869801960288"/>
        </c:manualLayout>
      </c:layout>
      <c:bar3DChart>
        <c:barDir val="col"/>
        <c:grouping val="clustered"/>
        <c:varyColors val="1"/>
        <c:ser>
          <c:idx val="0"/>
          <c:order val="0"/>
          <c:invertIfNegative val="0"/>
          <c:dPt>
            <c:idx val="0"/>
            <c:invertIfNegative val="0"/>
            <c:bubble3D val="0"/>
            <c:spPr>
              <a:solidFill>
                <a:schemeClr val="accent6"/>
              </a:solidFill>
              <a:ln>
                <a:noFill/>
              </a:ln>
              <a:effectLst/>
              <a:sp3d/>
            </c:spPr>
            <c:extLst>
              <c:ext xmlns:c16="http://schemas.microsoft.com/office/drawing/2014/chart" uri="{C3380CC4-5D6E-409C-BE32-E72D297353CC}">
                <c16:uniqueId val="{00000001-67DE-42A7-A982-EB0E7C98FEEB}"/>
              </c:ext>
            </c:extLst>
          </c:dPt>
          <c:dPt>
            <c:idx val="1"/>
            <c:invertIfNegative val="0"/>
            <c:bubble3D val="0"/>
            <c:spPr>
              <a:solidFill>
                <a:schemeClr val="accent5"/>
              </a:solidFill>
              <a:ln>
                <a:noFill/>
              </a:ln>
              <a:effectLst/>
              <a:sp3d/>
            </c:spPr>
            <c:extLst>
              <c:ext xmlns:c16="http://schemas.microsoft.com/office/drawing/2014/chart" uri="{C3380CC4-5D6E-409C-BE32-E72D297353CC}">
                <c16:uniqueId val="{00000003-67DE-42A7-A982-EB0E7C98FEEB}"/>
              </c:ext>
            </c:extLst>
          </c:dPt>
          <c:dPt>
            <c:idx val="2"/>
            <c:invertIfNegative val="0"/>
            <c:bubble3D val="0"/>
            <c:spPr>
              <a:solidFill>
                <a:schemeClr val="accent4"/>
              </a:solidFill>
              <a:ln>
                <a:noFill/>
              </a:ln>
              <a:effectLst/>
              <a:sp3d/>
            </c:spPr>
            <c:extLst>
              <c:ext xmlns:c16="http://schemas.microsoft.com/office/drawing/2014/chart" uri="{C3380CC4-5D6E-409C-BE32-E72D297353CC}">
                <c16:uniqueId val="{00000005-67DE-42A7-A982-EB0E7C98FEEB}"/>
              </c:ext>
            </c:extLst>
          </c:dPt>
          <c:dPt>
            <c:idx val="3"/>
            <c:invertIfNegative val="0"/>
            <c:bubble3D val="0"/>
            <c:spPr>
              <a:solidFill>
                <a:schemeClr val="accent6">
                  <a:lumMod val="60000"/>
                </a:schemeClr>
              </a:solidFill>
              <a:ln>
                <a:noFill/>
              </a:ln>
              <a:effectLst/>
              <a:sp3d/>
            </c:spPr>
            <c:extLst>
              <c:ext xmlns:c16="http://schemas.microsoft.com/office/drawing/2014/chart" uri="{C3380CC4-5D6E-409C-BE32-E72D297353CC}">
                <c16:uniqueId val="{00000007-67DE-42A7-A982-EB0E7C98FEEB}"/>
              </c:ext>
            </c:extLst>
          </c:dPt>
          <c:dPt>
            <c:idx val="4"/>
            <c:invertIfNegative val="0"/>
            <c:bubble3D val="0"/>
            <c:spPr>
              <a:solidFill>
                <a:schemeClr val="accent5">
                  <a:lumMod val="60000"/>
                </a:schemeClr>
              </a:solidFill>
              <a:ln>
                <a:noFill/>
              </a:ln>
              <a:effectLst/>
              <a:sp3d/>
            </c:spPr>
            <c:extLst>
              <c:ext xmlns:c16="http://schemas.microsoft.com/office/drawing/2014/chart" uri="{C3380CC4-5D6E-409C-BE32-E72D297353CC}">
                <c16:uniqueId val="{00000009-67DE-42A7-A982-EB0E7C98FEEB}"/>
              </c:ext>
            </c:extLst>
          </c:dPt>
          <c:dPt>
            <c:idx val="5"/>
            <c:invertIfNegative val="0"/>
            <c:bubble3D val="0"/>
            <c:spPr>
              <a:solidFill>
                <a:schemeClr val="accent4">
                  <a:lumMod val="60000"/>
                </a:schemeClr>
              </a:solidFill>
              <a:ln>
                <a:noFill/>
              </a:ln>
              <a:effectLst/>
              <a:sp3d/>
            </c:spPr>
            <c:extLst>
              <c:ext xmlns:c16="http://schemas.microsoft.com/office/drawing/2014/chart" uri="{C3380CC4-5D6E-409C-BE32-E72D297353CC}">
                <c16:uniqueId val="{0000000B-67DE-42A7-A982-EB0E7C98FEEB}"/>
              </c:ext>
            </c:extLst>
          </c:dPt>
          <c:dPt>
            <c:idx val="6"/>
            <c:invertIfNegative val="0"/>
            <c:bubble3D val="0"/>
            <c:spPr>
              <a:solidFill>
                <a:schemeClr val="accent6">
                  <a:lumMod val="80000"/>
                  <a:lumOff val="20000"/>
                </a:schemeClr>
              </a:solidFill>
              <a:ln>
                <a:noFill/>
              </a:ln>
              <a:effectLst/>
              <a:sp3d/>
            </c:spPr>
            <c:extLst>
              <c:ext xmlns:c16="http://schemas.microsoft.com/office/drawing/2014/chart" uri="{C3380CC4-5D6E-409C-BE32-E72D297353CC}">
                <c16:uniqueId val="{0000000D-67DE-42A7-A982-EB0E7C98FEEB}"/>
              </c:ext>
            </c:extLst>
          </c:dPt>
          <c:dPt>
            <c:idx val="7"/>
            <c:invertIfNegative val="0"/>
            <c:bubble3D val="0"/>
            <c:spPr>
              <a:solidFill>
                <a:schemeClr val="accent5">
                  <a:lumMod val="80000"/>
                  <a:lumOff val="20000"/>
                </a:schemeClr>
              </a:solidFill>
              <a:ln>
                <a:noFill/>
              </a:ln>
              <a:effectLst/>
              <a:sp3d/>
            </c:spPr>
            <c:extLst>
              <c:ext xmlns:c16="http://schemas.microsoft.com/office/drawing/2014/chart" uri="{C3380CC4-5D6E-409C-BE32-E72D297353CC}">
                <c16:uniqueId val="{0000000F-67DE-42A7-A982-EB0E7C98FEEB}"/>
              </c:ext>
            </c:extLst>
          </c:dPt>
          <c:dPt>
            <c:idx val="8"/>
            <c:invertIfNegative val="0"/>
            <c:bubble3D val="0"/>
            <c:spPr>
              <a:solidFill>
                <a:schemeClr val="accent4">
                  <a:lumMod val="80000"/>
                  <a:lumOff val="20000"/>
                </a:schemeClr>
              </a:solidFill>
              <a:ln>
                <a:noFill/>
              </a:ln>
              <a:effectLst/>
              <a:sp3d/>
            </c:spPr>
            <c:extLst>
              <c:ext xmlns:c16="http://schemas.microsoft.com/office/drawing/2014/chart" uri="{C3380CC4-5D6E-409C-BE32-E72D297353CC}">
                <c16:uniqueId val="{00000011-67DE-42A7-A982-EB0E7C98FEEB}"/>
              </c:ext>
            </c:extLst>
          </c:dPt>
          <c:dPt>
            <c:idx val="9"/>
            <c:invertIfNegative val="0"/>
            <c:bubble3D val="0"/>
            <c:spPr>
              <a:solidFill>
                <a:schemeClr val="accent6">
                  <a:lumMod val="80000"/>
                </a:schemeClr>
              </a:solidFill>
              <a:ln>
                <a:noFill/>
              </a:ln>
              <a:effectLst/>
              <a:sp3d/>
            </c:spPr>
            <c:extLst>
              <c:ext xmlns:c16="http://schemas.microsoft.com/office/drawing/2014/chart" uri="{C3380CC4-5D6E-409C-BE32-E72D297353CC}">
                <c16:uniqueId val="{00000013-67DE-42A7-A982-EB0E7C98FEEB}"/>
              </c:ext>
            </c:extLst>
          </c:dPt>
          <c:dPt>
            <c:idx val="10"/>
            <c:invertIfNegative val="0"/>
            <c:bubble3D val="0"/>
            <c:spPr>
              <a:solidFill>
                <a:schemeClr val="accent5">
                  <a:lumMod val="80000"/>
                </a:schemeClr>
              </a:solidFill>
              <a:ln>
                <a:noFill/>
              </a:ln>
              <a:effectLst/>
              <a:sp3d/>
            </c:spPr>
            <c:extLst>
              <c:ext xmlns:c16="http://schemas.microsoft.com/office/drawing/2014/chart" uri="{C3380CC4-5D6E-409C-BE32-E72D297353CC}">
                <c16:uniqueId val="{00000015-67DE-42A7-A982-EB0E7C98FEEB}"/>
              </c:ext>
            </c:extLst>
          </c:dPt>
          <c:dPt>
            <c:idx val="11"/>
            <c:invertIfNegative val="0"/>
            <c:bubble3D val="0"/>
            <c:spPr>
              <a:solidFill>
                <a:schemeClr val="accent4">
                  <a:lumMod val="80000"/>
                </a:schemeClr>
              </a:solidFill>
              <a:ln>
                <a:noFill/>
              </a:ln>
              <a:effectLst/>
              <a:sp3d/>
            </c:spPr>
            <c:extLst>
              <c:ext xmlns:c16="http://schemas.microsoft.com/office/drawing/2014/chart" uri="{C3380CC4-5D6E-409C-BE32-E72D297353CC}">
                <c16:uniqueId val="{00000017-67DE-42A7-A982-EB0E7C98FEEB}"/>
              </c:ext>
            </c:extLst>
          </c:dPt>
          <c:dPt>
            <c:idx val="12"/>
            <c:invertIfNegative val="0"/>
            <c:bubble3D val="0"/>
            <c:spPr>
              <a:solidFill>
                <a:schemeClr val="accent6">
                  <a:lumMod val="60000"/>
                  <a:lumOff val="40000"/>
                </a:schemeClr>
              </a:solidFill>
              <a:ln>
                <a:noFill/>
              </a:ln>
              <a:effectLst/>
              <a:sp3d/>
            </c:spPr>
            <c:extLst>
              <c:ext xmlns:c16="http://schemas.microsoft.com/office/drawing/2014/chart" uri="{C3380CC4-5D6E-409C-BE32-E72D297353CC}">
                <c16:uniqueId val="{00000019-67DE-42A7-A982-EB0E7C98FEEB}"/>
              </c:ext>
            </c:extLst>
          </c:dPt>
          <c:dPt>
            <c:idx val="13"/>
            <c:invertIfNegative val="0"/>
            <c:bubble3D val="0"/>
            <c:spPr>
              <a:solidFill>
                <a:schemeClr val="accent5">
                  <a:lumMod val="60000"/>
                  <a:lumOff val="40000"/>
                </a:schemeClr>
              </a:solidFill>
              <a:ln>
                <a:noFill/>
              </a:ln>
              <a:effectLst/>
              <a:sp3d/>
            </c:spPr>
            <c:extLst>
              <c:ext xmlns:c16="http://schemas.microsoft.com/office/drawing/2014/chart" uri="{C3380CC4-5D6E-409C-BE32-E72D297353CC}">
                <c16:uniqueId val="{0000001B-67DE-42A7-A982-EB0E7C98FEEB}"/>
              </c:ext>
            </c:extLst>
          </c:dPt>
          <c:dPt>
            <c:idx val="14"/>
            <c:invertIfNegative val="0"/>
            <c:bubble3D val="0"/>
            <c:spPr>
              <a:solidFill>
                <a:schemeClr val="accent4">
                  <a:lumMod val="60000"/>
                  <a:lumOff val="40000"/>
                </a:schemeClr>
              </a:solidFill>
              <a:ln>
                <a:noFill/>
              </a:ln>
              <a:effectLst/>
              <a:sp3d/>
            </c:spPr>
            <c:extLst>
              <c:ext xmlns:c16="http://schemas.microsoft.com/office/drawing/2014/chart" uri="{C3380CC4-5D6E-409C-BE32-E72D297353CC}">
                <c16:uniqueId val="{0000001D-67DE-42A7-A982-EB0E7C98FEEB}"/>
              </c:ext>
            </c:extLst>
          </c:dPt>
          <c:dPt>
            <c:idx val="15"/>
            <c:invertIfNegative val="0"/>
            <c:bubble3D val="0"/>
            <c:spPr>
              <a:solidFill>
                <a:schemeClr val="accent6">
                  <a:lumMod val="50000"/>
                </a:schemeClr>
              </a:solidFill>
              <a:ln>
                <a:noFill/>
              </a:ln>
              <a:effectLst/>
              <a:sp3d/>
            </c:spPr>
            <c:extLst>
              <c:ext xmlns:c16="http://schemas.microsoft.com/office/drawing/2014/chart" uri="{C3380CC4-5D6E-409C-BE32-E72D297353CC}">
                <c16:uniqueId val="{0000001F-67DE-42A7-A982-EB0E7C98FEEB}"/>
              </c:ext>
            </c:extLst>
          </c:dPt>
          <c:dPt>
            <c:idx val="16"/>
            <c:invertIfNegative val="0"/>
            <c:bubble3D val="0"/>
            <c:spPr>
              <a:solidFill>
                <a:schemeClr val="accent5">
                  <a:lumMod val="50000"/>
                </a:schemeClr>
              </a:solidFill>
              <a:ln>
                <a:noFill/>
              </a:ln>
              <a:effectLst/>
              <a:sp3d/>
            </c:spPr>
            <c:extLst>
              <c:ext xmlns:c16="http://schemas.microsoft.com/office/drawing/2014/chart" uri="{C3380CC4-5D6E-409C-BE32-E72D297353CC}">
                <c16:uniqueId val="{00000021-67DE-42A7-A982-EB0E7C98FEEB}"/>
              </c:ext>
            </c:extLst>
          </c:dPt>
          <c:dPt>
            <c:idx val="17"/>
            <c:invertIfNegative val="0"/>
            <c:bubble3D val="0"/>
            <c:spPr>
              <a:solidFill>
                <a:schemeClr val="accent4">
                  <a:lumMod val="50000"/>
                </a:schemeClr>
              </a:solidFill>
              <a:ln>
                <a:noFill/>
              </a:ln>
              <a:effectLst/>
              <a:sp3d/>
            </c:spPr>
            <c:extLst>
              <c:ext xmlns:c16="http://schemas.microsoft.com/office/drawing/2014/chart" uri="{C3380CC4-5D6E-409C-BE32-E72D297353CC}">
                <c16:uniqueId val="{00000023-67DE-42A7-A982-EB0E7C98FEEB}"/>
              </c:ext>
            </c:extLst>
          </c:dPt>
          <c:dPt>
            <c:idx val="18"/>
            <c:invertIfNegative val="0"/>
            <c:bubble3D val="0"/>
            <c:spPr>
              <a:solidFill>
                <a:schemeClr val="accent6">
                  <a:lumMod val="70000"/>
                  <a:lumOff val="30000"/>
                </a:schemeClr>
              </a:solidFill>
              <a:ln>
                <a:noFill/>
              </a:ln>
              <a:effectLst/>
              <a:sp3d/>
            </c:spPr>
            <c:extLst>
              <c:ext xmlns:c16="http://schemas.microsoft.com/office/drawing/2014/chart" uri="{C3380CC4-5D6E-409C-BE32-E72D297353CC}">
                <c16:uniqueId val="{00000025-67DE-42A7-A982-EB0E7C98FEEB}"/>
              </c:ext>
            </c:extLst>
          </c:dPt>
          <c:dPt>
            <c:idx val="19"/>
            <c:invertIfNegative val="0"/>
            <c:bubble3D val="0"/>
            <c:spPr>
              <a:solidFill>
                <a:schemeClr val="accent5">
                  <a:lumMod val="70000"/>
                  <a:lumOff val="30000"/>
                </a:schemeClr>
              </a:solidFill>
              <a:ln>
                <a:noFill/>
              </a:ln>
              <a:effectLst/>
              <a:sp3d/>
            </c:spPr>
            <c:extLst>
              <c:ext xmlns:c16="http://schemas.microsoft.com/office/drawing/2014/chart" uri="{C3380CC4-5D6E-409C-BE32-E72D297353CC}">
                <c16:uniqueId val="{00000027-67DE-42A7-A982-EB0E7C98FEEB}"/>
              </c:ext>
            </c:extLst>
          </c:dPt>
          <c:dPt>
            <c:idx val="20"/>
            <c:invertIfNegative val="0"/>
            <c:bubble3D val="0"/>
            <c:spPr>
              <a:solidFill>
                <a:schemeClr val="accent4">
                  <a:lumMod val="70000"/>
                  <a:lumOff val="30000"/>
                </a:schemeClr>
              </a:solidFill>
              <a:ln>
                <a:noFill/>
              </a:ln>
              <a:effectLst/>
              <a:sp3d/>
            </c:spPr>
            <c:extLst>
              <c:ext xmlns:c16="http://schemas.microsoft.com/office/drawing/2014/chart" uri="{C3380CC4-5D6E-409C-BE32-E72D297353CC}">
                <c16:uniqueId val="{00000029-67DE-42A7-A982-EB0E7C98FEEB}"/>
              </c:ext>
            </c:extLst>
          </c:dPt>
          <c:dPt>
            <c:idx val="21"/>
            <c:invertIfNegative val="0"/>
            <c:bubble3D val="0"/>
            <c:spPr>
              <a:solidFill>
                <a:schemeClr val="accent6">
                  <a:lumMod val="70000"/>
                </a:schemeClr>
              </a:solidFill>
              <a:ln>
                <a:noFill/>
              </a:ln>
              <a:effectLst/>
              <a:sp3d/>
            </c:spPr>
            <c:extLst>
              <c:ext xmlns:c16="http://schemas.microsoft.com/office/drawing/2014/chart" uri="{C3380CC4-5D6E-409C-BE32-E72D297353CC}">
                <c16:uniqueId val="{0000002B-67DE-42A7-A982-EB0E7C98FEEB}"/>
              </c:ext>
            </c:extLst>
          </c:dPt>
          <c:dPt>
            <c:idx val="22"/>
            <c:invertIfNegative val="0"/>
            <c:bubble3D val="0"/>
            <c:spPr>
              <a:solidFill>
                <a:schemeClr val="accent5">
                  <a:lumMod val="70000"/>
                </a:schemeClr>
              </a:solidFill>
              <a:ln>
                <a:noFill/>
              </a:ln>
              <a:effectLst/>
              <a:sp3d/>
            </c:spPr>
            <c:extLst>
              <c:ext xmlns:c16="http://schemas.microsoft.com/office/drawing/2014/chart" uri="{C3380CC4-5D6E-409C-BE32-E72D297353CC}">
                <c16:uniqueId val="{0000002D-67DE-42A7-A982-EB0E7C98FEEB}"/>
              </c:ext>
            </c:extLst>
          </c:dPt>
          <c:dPt>
            <c:idx val="23"/>
            <c:invertIfNegative val="0"/>
            <c:bubble3D val="0"/>
            <c:spPr>
              <a:solidFill>
                <a:schemeClr val="accent4">
                  <a:lumMod val="70000"/>
                </a:schemeClr>
              </a:solidFill>
              <a:ln>
                <a:noFill/>
              </a:ln>
              <a:effectLst/>
              <a:sp3d/>
            </c:spPr>
            <c:extLst>
              <c:ext xmlns:c16="http://schemas.microsoft.com/office/drawing/2014/chart" uri="{C3380CC4-5D6E-409C-BE32-E72D297353CC}">
                <c16:uniqueId val="{0000002F-67DE-42A7-A982-EB0E7C98FEEB}"/>
              </c:ext>
            </c:extLst>
          </c:dPt>
          <c:dPt>
            <c:idx val="24"/>
            <c:invertIfNegative val="0"/>
            <c:bubble3D val="0"/>
            <c:spPr>
              <a:solidFill>
                <a:schemeClr val="accent6">
                  <a:lumMod val="50000"/>
                  <a:lumOff val="50000"/>
                </a:schemeClr>
              </a:solidFill>
              <a:ln>
                <a:noFill/>
              </a:ln>
              <a:effectLst/>
              <a:sp3d/>
            </c:spPr>
            <c:extLst>
              <c:ext xmlns:c16="http://schemas.microsoft.com/office/drawing/2014/chart" uri="{C3380CC4-5D6E-409C-BE32-E72D297353CC}">
                <c16:uniqueId val="{00000031-67DE-42A7-A982-EB0E7C98FEEB}"/>
              </c:ext>
            </c:extLst>
          </c:dPt>
          <c:dPt>
            <c:idx val="25"/>
            <c:invertIfNegative val="0"/>
            <c:bubble3D val="0"/>
            <c:spPr>
              <a:solidFill>
                <a:schemeClr val="accent5">
                  <a:lumMod val="50000"/>
                  <a:lumOff val="50000"/>
                </a:schemeClr>
              </a:solidFill>
              <a:ln>
                <a:noFill/>
              </a:ln>
              <a:effectLst/>
              <a:sp3d/>
            </c:spPr>
            <c:extLst>
              <c:ext xmlns:c16="http://schemas.microsoft.com/office/drawing/2014/chart" uri="{C3380CC4-5D6E-409C-BE32-E72D297353CC}">
                <c16:uniqueId val="{00000033-67DE-42A7-A982-EB0E7C98FEEB}"/>
              </c:ext>
            </c:extLst>
          </c:dPt>
          <c:dPt>
            <c:idx val="26"/>
            <c:invertIfNegative val="0"/>
            <c:bubble3D val="0"/>
            <c:spPr>
              <a:solidFill>
                <a:schemeClr val="accent4">
                  <a:lumMod val="50000"/>
                  <a:lumOff val="50000"/>
                </a:schemeClr>
              </a:solidFill>
              <a:ln>
                <a:noFill/>
              </a:ln>
              <a:effectLst/>
              <a:sp3d/>
            </c:spPr>
            <c:extLst>
              <c:ext xmlns:c16="http://schemas.microsoft.com/office/drawing/2014/chart" uri="{C3380CC4-5D6E-409C-BE32-E72D297353CC}">
                <c16:uniqueId val="{00000035-67DE-42A7-A982-EB0E7C98FEE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ZM"/>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Sheet1!$D$138:$D$164</c:f>
              <c:strCache>
                <c:ptCount val="27"/>
                <c:pt idx="0">
                  <c:v>15 Y</c:v>
                </c:pt>
                <c:pt idx="1">
                  <c:v>16 Y</c:v>
                </c:pt>
                <c:pt idx="2">
                  <c:v>17 Y</c:v>
                </c:pt>
                <c:pt idx="3">
                  <c:v>18 Y</c:v>
                </c:pt>
                <c:pt idx="4">
                  <c:v>19 Y</c:v>
                </c:pt>
                <c:pt idx="6">
                  <c:v>Urban</c:v>
                </c:pt>
                <c:pt idx="7">
                  <c:v>Rural</c:v>
                </c:pt>
                <c:pt idx="9">
                  <c:v>Central</c:v>
                </c:pt>
                <c:pt idx="10">
                  <c:v>Copperbelt</c:v>
                </c:pt>
                <c:pt idx="11">
                  <c:v>Eastern</c:v>
                </c:pt>
                <c:pt idx="12">
                  <c:v>Luapula</c:v>
                </c:pt>
                <c:pt idx="13">
                  <c:v>Lusaka</c:v>
                </c:pt>
                <c:pt idx="14">
                  <c:v>Muchinga</c:v>
                </c:pt>
                <c:pt idx="15">
                  <c:v>Northern</c:v>
                </c:pt>
                <c:pt idx="16">
                  <c:v>North western</c:v>
                </c:pt>
                <c:pt idx="17">
                  <c:v>Southern</c:v>
                </c:pt>
                <c:pt idx="18">
                  <c:v>Western</c:v>
                </c:pt>
                <c:pt idx="20">
                  <c:v>Lowest</c:v>
                </c:pt>
                <c:pt idx="21">
                  <c:v>Second</c:v>
                </c:pt>
                <c:pt idx="22">
                  <c:v>Middle</c:v>
                </c:pt>
                <c:pt idx="23">
                  <c:v>Fourth</c:v>
                </c:pt>
                <c:pt idx="24">
                  <c:v>Highest</c:v>
                </c:pt>
                <c:pt idx="26">
                  <c:v>Total </c:v>
                </c:pt>
              </c:strCache>
            </c:strRef>
          </c:cat>
          <c:val>
            <c:numRef>
              <c:f>Sheet1!$E$138:$E$164</c:f>
              <c:numCache>
                <c:formatCode>General</c:formatCode>
                <c:ptCount val="27"/>
                <c:pt idx="0">
                  <c:v>4</c:v>
                </c:pt>
                <c:pt idx="1">
                  <c:v>12.6</c:v>
                </c:pt>
                <c:pt idx="2">
                  <c:v>22.8</c:v>
                </c:pt>
                <c:pt idx="3">
                  <c:v>35.200000000000003</c:v>
                </c:pt>
                <c:pt idx="4">
                  <c:v>46.2</c:v>
                </c:pt>
                <c:pt idx="6">
                  <c:v>16.7</c:v>
                </c:pt>
                <c:pt idx="7">
                  <c:v>30</c:v>
                </c:pt>
                <c:pt idx="9">
                  <c:v>26.4</c:v>
                </c:pt>
                <c:pt idx="10">
                  <c:v>18.8</c:v>
                </c:pt>
                <c:pt idx="11">
                  <c:v>32.4</c:v>
                </c:pt>
                <c:pt idx="12">
                  <c:v>23</c:v>
                </c:pt>
                <c:pt idx="13">
                  <c:v>11.5</c:v>
                </c:pt>
                <c:pt idx="14">
                  <c:v>22.3</c:v>
                </c:pt>
                <c:pt idx="15">
                  <c:v>21.6</c:v>
                </c:pt>
                <c:pt idx="16">
                  <c:v>30.5</c:v>
                </c:pt>
                <c:pt idx="17">
                  <c:v>34.700000000000003</c:v>
                </c:pt>
                <c:pt idx="18">
                  <c:v>33.1</c:v>
                </c:pt>
                <c:pt idx="20">
                  <c:v>37.1</c:v>
                </c:pt>
                <c:pt idx="21">
                  <c:v>32.799999999999997</c:v>
                </c:pt>
                <c:pt idx="22">
                  <c:v>27.8</c:v>
                </c:pt>
                <c:pt idx="23">
                  <c:v>23.3</c:v>
                </c:pt>
                <c:pt idx="24">
                  <c:v>5.8</c:v>
                </c:pt>
                <c:pt idx="26">
                  <c:v>24.1</c:v>
                </c:pt>
              </c:numCache>
            </c:numRef>
          </c:val>
          <c:extLst>
            <c:ext xmlns:c16="http://schemas.microsoft.com/office/drawing/2014/chart" uri="{C3380CC4-5D6E-409C-BE32-E72D297353CC}">
              <c16:uniqueId val="{00000036-67DE-42A7-A982-EB0E7C98FEEB}"/>
            </c:ext>
          </c:extLst>
        </c:ser>
        <c:dLbls>
          <c:showLegendKey val="0"/>
          <c:showVal val="0"/>
          <c:showCatName val="0"/>
          <c:showSerName val="0"/>
          <c:showPercent val="0"/>
          <c:showBubbleSize val="0"/>
        </c:dLbls>
        <c:gapWidth val="0"/>
        <c:gapDepth val="0"/>
        <c:shape val="box"/>
        <c:axId val="798394048"/>
        <c:axId val="797274992"/>
        <c:axId val="0"/>
      </c:bar3DChart>
      <c:catAx>
        <c:axId val="7983940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ZM"/>
          </a:p>
        </c:txPr>
        <c:crossAx val="797274992"/>
        <c:crosses val="autoZero"/>
        <c:auto val="1"/>
        <c:lblAlgn val="ctr"/>
        <c:lblOffset val="100"/>
        <c:noMultiLvlLbl val="0"/>
      </c:catAx>
      <c:valAx>
        <c:axId val="797274992"/>
        <c:scaling>
          <c:orientation val="minMax"/>
        </c:scaling>
        <c:delete val="1"/>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ZM"/>
            </a:p>
          </c:txPr>
        </c:title>
        <c:numFmt formatCode="General" sourceLinked="1"/>
        <c:majorTickMark val="out"/>
        <c:minorTickMark val="none"/>
        <c:tickLblPos val="nextTo"/>
        <c:crossAx val="798394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ZM"/>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5"/>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F11-7246-93C3-A00C94263446}"/>
              </c:ext>
            </c:extLst>
          </c:dPt>
          <c:dPt>
            <c:idx val="1"/>
            <c:bubble3D val="0"/>
            <c:spPr>
              <a:solidFill>
                <a:srgbClr val="0764AC"/>
              </a:solidFill>
              <a:ln w="25400">
                <a:solidFill>
                  <a:schemeClr val="lt1"/>
                </a:solidFill>
              </a:ln>
              <a:effectLst/>
              <a:sp3d contourW="25400">
                <a:contourClr>
                  <a:schemeClr val="lt1"/>
                </a:contourClr>
              </a:sp3d>
            </c:spPr>
            <c:extLst>
              <c:ext xmlns:c16="http://schemas.microsoft.com/office/drawing/2014/chart" uri="{C3380CC4-5D6E-409C-BE32-E72D297353CC}">
                <c16:uniqueId val="{00000003-0F11-7246-93C3-A00C94263446}"/>
              </c:ext>
            </c:extLst>
          </c:dPt>
          <c:dLbls>
            <c:dLbl>
              <c:idx val="1"/>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ZM"/>
                </a:p>
              </c:txPr>
              <c:showLegendKey val="0"/>
              <c:showVal val="1"/>
              <c:showCatName val="0"/>
              <c:showSerName val="0"/>
              <c:showPercent val="0"/>
              <c:showBubbleSize val="0"/>
              <c:extLst>
                <c:ext xmlns:c16="http://schemas.microsoft.com/office/drawing/2014/chart" uri="{C3380CC4-5D6E-409C-BE32-E72D297353CC}">
                  <c16:uniqueId val="{00000003-0F11-7246-93C3-A00C9426344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ZM"/>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Sheet1!$H$18:$H$19</c:f>
              <c:strCache>
                <c:ptCount val="2"/>
                <c:pt idx="0">
                  <c:v>10 – 14 (Early adolescence) </c:v>
                </c:pt>
                <c:pt idx="1">
                  <c:v>15 – 19 (Late adolescence) </c:v>
                </c:pt>
              </c:strCache>
            </c:strRef>
          </c:cat>
          <c:val>
            <c:numRef>
              <c:f>Sheet1!$I$18:$I$19</c:f>
              <c:numCache>
                <c:formatCode>0.0</c:formatCode>
                <c:ptCount val="2"/>
                <c:pt idx="0">
                  <c:v>48.026315789473685</c:v>
                </c:pt>
                <c:pt idx="1">
                  <c:v>51.973684210526315</c:v>
                </c:pt>
              </c:numCache>
            </c:numRef>
          </c:val>
          <c:extLst>
            <c:ext xmlns:c16="http://schemas.microsoft.com/office/drawing/2014/chart" uri="{C3380CC4-5D6E-409C-BE32-E72D297353CC}">
              <c16:uniqueId val="{00000004-0F11-7246-93C3-A00C94263446}"/>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ZM"/>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ZM"/>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70C0"/>
            </a:solidFill>
            <a:ln>
              <a:noFill/>
            </a:ln>
            <a:effectLst/>
            <a:sp3d/>
          </c:spPr>
          <c:invertIfNegative val="0"/>
          <c:dLbls>
            <c:dLbl>
              <c:idx val="0"/>
              <c:layout>
                <c:manualLayout>
                  <c:x val="-3.4623459013312164E-17"/>
                  <c:y val="0.29166666666666669"/>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ZM"/>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25-D447-9975-EC489EA583D3}"/>
                </c:ext>
              </c:extLst>
            </c:dLbl>
            <c:dLbl>
              <c:idx val="1"/>
              <c:layout>
                <c:manualLayout>
                  <c:x val="7.5542965061377969E-3"/>
                  <c:y val="4.7123738810215261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ZM"/>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25-D447-9975-EC489EA583D3}"/>
                </c:ext>
              </c:extLst>
            </c:dLbl>
            <c:dLbl>
              <c:idx val="2"/>
              <c:layout>
                <c:manualLayout>
                  <c:x val="1.1331444759206799E-2"/>
                  <c:y val="3.2407407407407406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ZM"/>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25-D447-9975-EC489EA583D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ZM"/>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Sheet1!$D$32:$D$34</c:f>
              <c:strCache>
                <c:ptCount val="3"/>
                <c:pt idx="0">
                  <c:v>Single</c:v>
                </c:pt>
                <c:pt idx="1">
                  <c:v>Married or Living Together</c:v>
                </c:pt>
                <c:pt idx="2">
                  <c:v>Divorced or Separated</c:v>
                </c:pt>
              </c:strCache>
            </c:strRef>
          </c:cat>
          <c:val>
            <c:numRef>
              <c:f>Sheet1!$E$32:$E$34</c:f>
              <c:numCache>
                <c:formatCode>General</c:formatCode>
                <c:ptCount val="3"/>
                <c:pt idx="0">
                  <c:v>449</c:v>
                </c:pt>
                <c:pt idx="1">
                  <c:v>6</c:v>
                </c:pt>
                <c:pt idx="2">
                  <c:v>1</c:v>
                </c:pt>
              </c:numCache>
            </c:numRef>
          </c:val>
          <c:extLst>
            <c:ext xmlns:c16="http://schemas.microsoft.com/office/drawing/2014/chart" uri="{C3380CC4-5D6E-409C-BE32-E72D297353CC}">
              <c16:uniqueId val="{00000003-6925-D447-9975-EC489EA583D3}"/>
            </c:ext>
          </c:extLst>
        </c:ser>
        <c:dLbls>
          <c:showLegendKey val="0"/>
          <c:showVal val="0"/>
          <c:showCatName val="0"/>
          <c:showSerName val="0"/>
          <c:showPercent val="0"/>
          <c:showBubbleSize val="0"/>
        </c:dLbls>
        <c:gapWidth val="150"/>
        <c:shape val="box"/>
        <c:axId val="1841548671"/>
        <c:axId val="1818874431"/>
        <c:axId val="0"/>
      </c:bar3DChart>
      <c:catAx>
        <c:axId val="18415486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ZM"/>
          </a:p>
        </c:txPr>
        <c:crossAx val="1818874431"/>
        <c:crosses val="autoZero"/>
        <c:auto val="1"/>
        <c:lblAlgn val="ctr"/>
        <c:lblOffset val="100"/>
        <c:noMultiLvlLbl val="0"/>
      </c:catAx>
      <c:valAx>
        <c:axId val="1818874431"/>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841548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ZM"/>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C00000"/>
            </a:solidFill>
          </c:spPr>
          <c:explosion val="4"/>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200C-AB49-BF34-F4DB3132FC6A}"/>
              </c:ext>
            </c:extLst>
          </c:dPt>
          <c:dPt>
            <c:idx val="1"/>
            <c:bubble3D val="0"/>
            <c:spPr>
              <a:solidFill>
                <a:srgbClr val="C0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200C-AB49-BF34-F4DB3132FC6A}"/>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ZM"/>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Sheet1!$H$6:$H$7</c:f>
              <c:strCache>
                <c:ptCount val="2"/>
                <c:pt idx="0">
                  <c:v>Male</c:v>
                </c:pt>
                <c:pt idx="1">
                  <c:v>Female</c:v>
                </c:pt>
              </c:strCache>
            </c:strRef>
          </c:cat>
          <c:val>
            <c:numRef>
              <c:f>Sheet1!$I$6:$I$7</c:f>
              <c:numCache>
                <c:formatCode>0.0</c:formatCode>
                <c:ptCount val="2"/>
                <c:pt idx="0">
                  <c:v>42.324561403508767</c:v>
                </c:pt>
                <c:pt idx="1">
                  <c:v>57.675438596491226</c:v>
                </c:pt>
              </c:numCache>
            </c:numRef>
          </c:val>
          <c:extLst>
            <c:ext xmlns:c16="http://schemas.microsoft.com/office/drawing/2014/chart" uri="{C3380CC4-5D6E-409C-BE32-E72D297353CC}">
              <c16:uniqueId val="{00000004-200C-AB49-BF34-F4DB3132FC6A}"/>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mn-lt"/>
              <a:ea typeface="+mn-ea"/>
              <a:cs typeface="+mn-cs"/>
            </a:defRPr>
          </a:pPr>
          <a:endParaRPr lang="en-ZM"/>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ZM"/>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Sheet1!$D$45</c:f>
              <c:strCache>
                <c:ptCount val="1"/>
                <c:pt idx="0">
                  <c:v>Female</c:v>
                </c:pt>
              </c:strCache>
            </c:strRef>
          </c:tx>
          <c:spPr>
            <a:solidFill>
              <a:srgbClr val="00B050"/>
            </a:solidFill>
            <a:ln>
              <a:noFill/>
            </a:ln>
            <a:effectLst/>
            <a:sp3d/>
          </c:spPr>
          <c:invertIfNegative val="0"/>
          <c:cat>
            <c:strRef>
              <c:f>Sheet1!$E$44:$H$44</c:f>
              <c:strCache>
                <c:ptCount val="4"/>
                <c:pt idx="0">
                  <c:v>Stunting</c:v>
                </c:pt>
                <c:pt idx="1">
                  <c:v>Thinnness</c:v>
                </c:pt>
                <c:pt idx="2">
                  <c:v>Overweight</c:v>
                </c:pt>
                <c:pt idx="3">
                  <c:v>Obesity</c:v>
                </c:pt>
              </c:strCache>
            </c:strRef>
          </c:cat>
          <c:val>
            <c:numRef>
              <c:f>Sheet1!$E$45:$H$45</c:f>
              <c:numCache>
                <c:formatCode>General</c:formatCode>
                <c:ptCount val="4"/>
                <c:pt idx="0">
                  <c:v>17</c:v>
                </c:pt>
                <c:pt idx="1">
                  <c:v>2.9</c:v>
                </c:pt>
                <c:pt idx="2">
                  <c:v>9.8000000000000007</c:v>
                </c:pt>
                <c:pt idx="3">
                  <c:v>2</c:v>
                </c:pt>
              </c:numCache>
            </c:numRef>
          </c:val>
          <c:extLst>
            <c:ext xmlns:c16="http://schemas.microsoft.com/office/drawing/2014/chart" uri="{C3380CC4-5D6E-409C-BE32-E72D297353CC}">
              <c16:uniqueId val="{00000000-24D0-DE4F-90F1-9863EAD9D312}"/>
            </c:ext>
          </c:extLst>
        </c:ser>
        <c:ser>
          <c:idx val="1"/>
          <c:order val="1"/>
          <c:tx>
            <c:strRef>
              <c:f>Sheet1!$D$46</c:f>
              <c:strCache>
                <c:ptCount val="1"/>
                <c:pt idx="0">
                  <c:v>Male</c:v>
                </c:pt>
              </c:strCache>
            </c:strRef>
          </c:tx>
          <c:spPr>
            <a:solidFill>
              <a:srgbClr val="002060"/>
            </a:solidFill>
            <a:ln>
              <a:noFill/>
            </a:ln>
            <a:effectLst/>
            <a:sp3d/>
          </c:spPr>
          <c:invertIfNegative val="0"/>
          <c:cat>
            <c:strRef>
              <c:f>Sheet1!$E$44:$H$44</c:f>
              <c:strCache>
                <c:ptCount val="4"/>
                <c:pt idx="0">
                  <c:v>Stunting</c:v>
                </c:pt>
                <c:pt idx="1">
                  <c:v>Thinnness</c:v>
                </c:pt>
                <c:pt idx="2">
                  <c:v>Overweight</c:v>
                </c:pt>
                <c:pt idx="3">
                  <c:v>Obesity</c:v>
                </c:pt>
              </c:strCache>
            </c:strRef>
          </c:cat>
          <c:val>
            <c:numRef>
              <c:f>Sheet1!$E$46:$H$46</c:f>
              <c:numCache>
                <c:formatCode>General</c:formatCode>
                <c:ptCount val="4"/>
                <c:pt idx="0">
                  <c:v>26</c:v>
                </c:pt>
                <c:pt idx="1">
                  <c:v>8.6</c:v>
                </c:pt>
                <c:pt idx="2">
                  <c:v>3.4</c:v>
                </c:pt>
                <c:pt idx="3">
                  <c:v>3.4</c:v>
                </c:pt>
              </c:numCache>
            </c:numRef>
          </c:val>
          <c:extLst>
            <c:ext xmlns:c16="http://schemas.microsoft.com/office/drawing/2014/chart" uri="{C3380CC4-5D6E-409C-BE32-E72D297353CC}">
              <c16:uniqueId val="{00000001-24D0-DE4F-90F1-9863EAD9D312}"/>
            </c:ext>
          </c:extLst>
        </c:ser>
        <c:ser>
          <c:idx val="2"/>
          <c:order val="2"/>
          <c:tx>
            <c:strRef>
              <c:f>Sheet1!$D$47</c:f>
              <c:strCache>
                <c:ptCount val="1"/>
              </c:strCache>
            </c:strRef>
          </c:tx>
          <c:spPr>
            <a:solidFill>
              <a:schemeClr val="accent3"/>
            </a:solidFill>
            <a:ln>
              <a:noFill/>
            </a:ln>
            <a:effectLst/>
            <a:sp3d/>
          </c:spPr>
          <c:invertIfNegative val="0"/>
          <c:cat>
            <c:strRef>
              <c:f>Sheet1!$E$44:$H$44</c:f>
              <c:strCache>
                <c:ptCount val="4"/>
                <c:pt idx="0">
                  <c:v>Stunting</c:v>
                </c:pt>
                <c:pt idx="1">
                  <c:v>Thinnness</c:v>
                </c:pt>
                <c:pt idx="2">
                  <c:v>Overweight</c:v>
                </c:pt>
                <c:pt idx="3">
                  <c:v>Obesity</c:v>
                </c:pt>
              </c:strCache>
            </c:strRef>
          </c:cat>
          <c:val>
            <c:numRef>
              <c:f>Sheet1!$E$47:$H$47</c:f>
              <c:numCache>
                <c:formatCode>General</c:formatCode>
                <c:ptCount val="4"/>
              </c:numCache>
            </c:numRef>
          </c:val>
          <c:extLst>
            <c:ext xmlns:c16="http://schemas.microsoft.com/office/drawing/2014/chart" uri="{C3380CC4-5D6E-409C-BE32-E72D297353CC}">
              <c16:uniqueId val="{00000002-24D0-DE4F-90F1-9863EAD9D312}"/>
            </c:ext>
          </c:extLst>
        </c:ser>
        <c:ser>
          <c:idx val="3"/>
          <c:order val="3"/>
          <c:tx>
            <c:strRef>
              <c:f>Sheet1!$D$48</c:f>
              <c:strCache>
                <c:ptCount val="1"/>
                <c:pt idx="0">
                  <c:v>10-14 years</c:v>
                </c:pt>
              </c:strCache>
            </c:strRef>
          </c:tx>
          <c:spPr>
            <a:solidFill>
              <a:schemeClr val="accent4"/>
            </a:solidFill>
            <a:ln>
              <a:noFill/>
            </a:ln>
            <a:effectLst/>
            <a:sp3d/>
          </c:spPr>
          <c:invertIfNegative val="0"/>
          <c:cat>
            <c:strRef>
              <c:f>Sheet1!$E$44:$H$44</c:f>
              <c:strCache>
                <c:ptCount val="4"/>
                <c:pt idx="0">
                  <c:v>Stunting</c:v>
                </c:pt>
                <c:pt idx="1">
                  <c:v>Thinnness</c:v>
                </c:pt>
                <c:pt idx="2">
                  <c:v>Overweight</c:v>
                </c:pt>
                <c:pt idx="3">
                  <c:v>Obesity</c:v>
                </c:pt>
              </c:strCache>
            </c:strRef>
          </c:cat>
          <c:val>
            <c:numRef>
              <c:f>Sheet1!$E$48:$H$48</c:f>
              <c:numCache>
                <c:formatCode>General</c:formatCode>
                <c:ptCount val="4"/>
                <c:pt idx="0">
                  <c:v>23</c:v>
                </c:pt>
                <c:pt idx="1">
                  <c:v>4.0999999999999996</c:v>
                </c:pt>
                <c:pt idx="2">
                  <c:v>4.5999999999999996</c:v>
                </c:pt>
                <c:pt idx="3">
                  <c:v>2.4</c:v>
                </c:pt>
              </c:numCache>
            </c:numRef>
          </c:val>
          <c:extLst>
            <c:ext xmlns:c16="http://schemas.microsoft.com/office/drawing/2014/chart" uri="{C3380CC4-5D6E-409C-BE32-E72D297353CC}">
              <c16:uniqueId val="{00000003-24D0-DE4F-90F1-9863EAD9D312}"/>
            </c:ext>
          </c:extLst>
        </c:ser>
        <c:ser>
          <c:idx val="4"/>
          <c:order val="4"/>
          <c:tx>
            <c:strRef>
              <c:f>Sheet1!$D$49</c:f>
              <c:strCache>
                <c:ptCount val="1"/>
                <c:pt idx="0">
                  <c:v>15-19 years</c:v>
                </c:pt>
              </c:strCache>
            </c:strRef>
          </c:tx>
          <c:spPr>
            <a:solidFill>
              <a:schemeClr val="accent1">
                <a:lumMod val="50000"/>
              </a:schemeClr>
            </a:solidFill>
            <a:ln>
              <a:noFill/>
            </a:ln>
            <a:effectLst/>
            <a:sp3d/>
          </c:spPr>
          <c:invertIfNegative val="0"/>
          <c:cat>
            <c:strRef>
              <c:f>Sheet1!$E$44:$H$44</c:f>
              <c:strCache>
                <c:ptCount val="4"/>
                <c:pt idx="0">
                  <c:v>Stunting</c:v>
                </c:pt>
                <c:pt idx="1">
                  <c:v>Thinnness</c:v>
                </c:pt>
                <c:pt idx="2">
                  <c:v>Overweight</c:v>
                </c:pt>
                <c:pt idx="3">
                  <c:v>Obesity</c:v>
                </c:pt>
              </c:strCache>
            </c:strRef>
          </c:cat>
          <c:val>
            <c:numRef>
              <c:f>Sheet1!$E$49:$H$49</c:f>
              <c:numCache>
                <c:formatCode>General</c:formatCode>
                <c:ptCount val="4"/>
                <c:pt idx="0">
                  <c:v>18</c:v>
                </c:pt>
                <c:pt idx="1">
                  <c:v>6.5</c:v>
                </c:pt>
                <c:pt idx="2">
                  <c:v>10</c:v>
                </c:pt>
                <c:pt idx="3">
                  <c:v>3</c:v>
                </c:pt>
              </c:numCache>
            </c:numRef>
          </c:val>
          <c:extLst>
            <c:ext xmlns:c16="http://schemas.microsoft.com/office/drawing/2014/chart" uri="{C3380CC4-5D6E-409C-BE32-E72D297353CC}">
              <c16:uniqueId val="{00000004-24D0-DE4F-90F1-9863EAD9D312}"/>
            </c:ext>
          </c:extLst>
        </c:ser>
        <c:dLbls>
          <c:showLegendKey val="0"/>
          <c:showVal val="0"/>
          <c:showCatName val="0"/>
          <c:showSerName val="0"/>
          <c:showPercent val="0"/>
          <c:showBubbleSize val="0"/>
        </c:dLbls>
        <c:gapWidth val="150"/>
        <c:shape val="box"/>
        <c:axId val="1884373055"/>
        <c:axId val="1813034719"/>
        <c:axId val="0"/>
      </c:bar3DChart>
      <c:catAx>
        <c:axId val="188437305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ZM"/>
          </a:p>
        </c:txPr>
        <c:crossAx val="1813034719"/>
        <c:crosses val="autoZero"/>
        <c:auto val="1"/>
        <c:lblAlgn val="ctr"/>
        <c:lblOffset val="100"/>
        <c:noMultiLvlLbl val="0"/>
      </c:catAx>
      <c:valAx>
        <c:axId val="1813034719"/>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884373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ZM"/>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ZM"/>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b="1">
                <a:solidFill>
                  <a:schemeClr val="tx1"/>
                </a:solidFill>
              </a:rPr>
              <a:t>Nutritional status</a:t>
            </a:r>
            <a:r>
              <a:rPr lang="en-GB" b="1" baseline="0">
                <a:solidFill>
                  <a:schemeClr val="tx1"/>
                </a:solidFill>
              </a:rPr>
              <a:t> of adolescents by districts</a:t>
            </a:r>
            <a:endParaRPr lang="en-GB"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ZM"/>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Sheet1!$D$65</c:f>
              <c:strCache>
                <c:ptCount val="1"/>
                <c:pt idx="0">
                  <c:v>Choma</c:v>
                </c:pt>
              </c:strCache>
            </c:strRef>
          </c:tx>
          <c:spPr>
            <a:solidFill>
              <a:schemeClr val="accent1">
                <a:lumMod val="50000"/>
              </a:schemeClr>
            </a:solidFill>
            <a:ln>
              <a:noFill/>
            </a:ln>
            <a:effectLst/>
            <a:sp3d/>
          </c:spPr>
          <c:invertIfNegative val="0"/>
          <c:cat>
            <c:strRef>
              <c:f>Sheet1!$E$64:$G$64</c:f>
              <c:strCache>
                <c:ptCount val="3"/>
                <c:pt idx="0">
                  <c:v>Stunting</c:v>
                </c:pt>
                <c:pt idx="1">
                  <c:v>Thinnness</c:v>
                </c:pt>
                <c:pt idx="2">
                  <c:v>Overweight/Obesity</c:v>
                </c:pt>
              </c:strCache>
            </c:strRef>
          </c:cat>
          <c:val>
            <c:numRef>
              <c:f>Sheet1!$E$65:$G$65</c:f>
              <c:numCache>
                <c:formatCode>General</c:formatCode>
                <c:ptCount val="3"/>
                <c:pt idx="0">
                  <c:v>20</c:v>
                </c:pt>
                <c:pt idx="1">
                  <c:v>4.5</c:v>
                </c:pt>
                <c:pt idx="2">
                  <c:v>20.5</c:v>
                </c:pt>
              </c:numCache>
            </c:numRef>
          </c:val>
          <c:extLst>
            <c:ext xmlns:c16="http://schemas.microsoft.com/office/drawing/2014/chart" uri="{C3380CC4-5D6E-409C-BE32-E72D297353CC}">
              <c16:uniqueId val="{00000000-2647-5C43-BDB5-2309215EAEF7}"/>
            </c:ext>
          </c:extLst>
        </c:ser>
        <c:ser>
          <c:idx val="1"/>
          <c:order val="1"/>
          <c:tx>
            <c:strRef>
              <c:f>Sheet1!$D$66</c:f>
              <c:strCache>
                <c:ptCount val="1"/>
                <c:pt idx="0">
                  <c:v>Kalabo</c:v>
                </c:pt>
              </c:strCache>
            </c:strRef>
          </c:tx>
          <c:spPr>
            <a:solidFill>
              <a:schemeClr val="accent2">
                <a:shade val="76000"/>
              </a:schemeClr>
            </a:solidFill>
            <a:ln>
              <a:noFill/>
            </a:ln>
            <a:effectLst/>
            <a:sp3d/>
          </c:spPr>
          <c:invertIfNegative val="0"/>
          <c:cat>
            <c:strRef>
              <c:f>Sheet1!$E$64:$G$64</c:f>
              <c:strCache>
                <c:ptCount val="3"/>
                <c:pt idx="0">
                  <c:v>Stunting</c:v>
                </c:pt>
                <c:pt idx="1">
                  <c:v>Thinnness</c:v>
                </c:pt>
                <c:pt idx="2">
                  <c:v>Overweight/Obesity</c:v>
                </c:pt>
              </c:strCache>
            </c:strRef>
          </c:cat>
          <c:val>
            <c:numRef>
              <c:f>Sheet1!$E$66:$G$66</c:f>
              <c:numCache>
                <c:formatCode>General</c:formatCode>
                <c:ptCount val="3"/>
                <c:pt idx="0">
                  <c:v>14</c:v>
                </c:pt>
                <c:pt idx="1">
                  <c:v>8.6</c:v>
                </c:pt>
                <c:pt idx="2">
                  <c:v>5.7</c:v>
                </c:pt>
              </c:numCache>
            </c:numRef>
          </c:val>
          <c:extLst>
            <c:ext xmlns:c16="http://schemas.microsoft.com/office/drawing/2014/chart" uri="{C3380CC4-5D6E-409C-BE32-E72D297353CC}">
              <c16:uniqueId val="{00000001-2647-5C43-BDB5-2309215EAEF7}"/>
            </c:ext>
          </c:extLst>
        </c:ser>
        <c:ser>
          <c:idx val="2"/>
          <c:order val="2"/>
          <c:tx>
            <c:strRef>
              <c:f>Sheet1!$D$67</c:f>
              <c:strCache>
                <c:ptCount val="1"/>
                <c:pt idx="0">
                  <c:v>Kapiri Mposhi</c:v>
                </c:pt>
              </c:strCache>
            </c:strRef>
          </c:tx>
          <c:spPr>
            <a:solidFill>
              <a:srgbClr val="FF0000"/>
            </a:solidFill>
            <a:ln>
              <a:noFill/>
            </a:ln>
            <a:effectLst/>
            <a:sp3d/>
          </c:spPr>
          <c:invertIfNegative val="0"/>
          <c:cat>
            <c:strRef>
              <c:f>Sheet1!$E$64:$G$64</c:f>
              <c:strCache>
                <c:ptCount val="3"/>
                <c:pt idx="0">
                  <c:v>Stunting</c:v>
                </c:pt>
                <c:pt idx="1">
                  <c:v>Thinnness</c:v>
                </c:pt>
                <c:pt idx="2">
                  <c:v>Overweight/Obesity</c:v>
                </c:pt>
              </c:strCache>
            </c:strRef>
          </c:cat>
          <c:val>
            <c:numRef>
              <c:f>Sheet1!$E$67:$G$67</c:f>
              <c:numCache>
                <c:formatCode>General</c:formatCode>
                <c:ptCount val="3"/>
                <c:pt idx="0">
                  <c:v>36</c:v>
                </c:pt>
                <c:pt idx="1">
                  <c:v>2.6</c:v>
                </c:pt>
                <c:pt idx="2">
                  <c:v>7.7</c:v>
                </c:pt>
              </c:numCache>
            </c:numRef>
          </c:val>
          <c:extLst>
            <c:ext xmlns:c16="http://schemas.microsoft.com/office/drawing/2014/chart" uri="{C3380CC4-5D6E-409C-BE32-E72D297353CC}">
              <c16:uniqueId val="{00000002-2647-5C43-BDB5-2309215EAEF7}"/>
            </c:ext>
          </c:extLst>
        </c:ser>
        <c:ser>
          <c:idx val="3"/>
          <c:order val="3"/>
          <c:tx>
            <c:strRef>
              <c:f>Sheet1!$D$68</c:f>
              <c:strCache>
                <c:ptCount val="1"/>
                <c:pt idx="0">
                  <c:v>Kasama</c:v>
                </c:pt>
              </c:strCache>
            </c:strRef>
          </c:tx>
          <c:spPr>
            <a:solidFill>
              <a:srgbClr val="0070C0"/>
            </a:solidFill>
            <a:ln>
              <a:noFill/>
            </a:ln>
            <a:effectLst/>
            <a:sp3d/>
          </c:spPr>
          <c:invertIfNegative val="0"/>
          <c:cat>
            <c:strRef>
              <c:f>Sheet1!$E$64:$G$64</c:f>
              <c:strCache>
                <c:ptCount val="3"/>
                <c:pt idx="0">
                  <c:v>Stunting</c:v>
                </c:pt>
                <c:pt idx="1">
                  <c:v>Thinnness</c:v>
                </c:pt>
                <c:pt idx="2">
                  <c:v>Overweight/Obesity</c:v>
                </c:pt>
              </c:strCache>
            </c:strRef>
          </c:cat>
          <c:val>
            <c:numRef>
              <c:f>Sheet1!$E$68:$G$68</c:f>
              <c:numCache>
                <c:formatCode>General</c:formatCode>
                <c:ptCount val="3"/>
                <c:pt idx="0">
                  <c:v>28</c:v>
                </c:pt>
                <c:pt idx="1">
                  <c:v>0</c:v>
                </c:pt>
                <c:pt idx="2">
                  <c:v>5.0999999999999996</c:v>
                </c:pt>
              </c:numCache>
            </c:numRef>
          </c:val>
          <c:extLst>
            <c:ext xmlns:c16="http://schemas.microsoft.com/office/drawing/2014/chart" uri="{C3380CC4-5D6E-409C-BE32-E72D297353CC}">
              <c16:uniqueId val="{00000003-2647-5C43-BDB5-2309215EAEF7}"/>
            </c:ext>
          </c:extLst>
        </c:ser>
        <c:ser>
          <c:idx val="4"/>
          <c:order val="4"/>
          <c:tx>
            <c:strRef>
              <c:f>Sheet1!$D$69</c:f>
              <c:strCache>
                <c:ptCount val="1"/>
                <c:pt idx="0">
                  <c:v>Katete</c:v>
                </c:pt>
              </c:strCache>
            </c:strRef>
          </c:tx>
          <c:spPr>
            <a:solidFill>
              <a:srgbClr val="C00000"/>
            </a:solidFill>
            <a:ln>
              <a:noFill/>
            </a:ln>
            <a:effectLst/>
            <a:sp3d/>
          </c:spPr>
          <c:invertIfNegative val="0"/>
          <c:cat>
            <c:strRef>
              <c:f>Sheet1!$E$64:$G$64</c:f>
              <c:strCache>
                <c:ptCount val="3"/>
                <c:pt idx="0">
                  <c:v>Stunting</c:v>
                </c:pt>
                <c:pt idx="1">
                  <c:v>Thinnness</c:v>
                </c:pt>
                <c:pt idx="2">
                  <c:v>Overweight/Obesity</c:v>
                </c:pt>
              </c:strCache>
            </c:strRef>
          </c:cat>
          <c:val>
            <c:numRef>
              <c:f>Sheet1!$E$69:$G$69</c:f>
              <c:numCache>
                <c:formatCode>General</c:formatCode>
                <c:ptCount val="3"/>
                <c:pt idx="0">
                  <c:v>27</c:v>
                </c:pt>
                <c:pt idx="1">
                  <c:v>11.1</c:v>
                </c:pt>
                <c:pt idx="2">
                  <c:v>4.4000000000000004</c:v>
                </c:pt>
              </c:numCache>
            </c:numRef>
          </c:val>
          <c:extLst>
            <c:ext xmlns:c16="http://schemas.microsoft.com/office/drawing/2014/chart" uri="{C3380CC4-5D6E-409C-BE32-E72D297353CC}">
              <c16:uniqueId val="{00000004-2647-5C43-BDB5-2309215EAEF7}"/>
            </c:ext>
          </c:extLst>
        </c:ser>
        <c:ser>
          <c:idx val="5"/>
          <c:order val="5"/>
          <c:tx>
            <c:strRef>
              <c:f>Sheet1!$D$70</c:f>
              <c:strCache>
                <c:ptCount val="1"/>
                <c:pt idx="0">
                  <c:v>Lundazi</c:v>
                </c:pt>
              </c:strCache>
            </c:strRef>
          </c:tx>
          <c:spPr>
            <a:solidFill>
              <a:srgbClr val="FFC000"/>
            </a:solidFill>
            <a:ln>
              <a:noFill/>
            </a:ln>
            <a:effectLst/>
            <a:sp3d/>
          </c:spPr>
          <c:invertIfNegative val="0"/>
          <c:cat>
            <c:strRef>
              <c:f>Sheet1!$E$64:$G$64</c:f>
              <c:strCache>
                <c:ptCount val="3"/>
                <c:pt idx="0">
                  <c:v>Stunting</c:v>
                </c:pt>
                <c:pt idx="1">
                  <c:v>Thinnness</c:v>
                </c:pt>
                <c:pt idx="2">
                  <c:v>Overweight/Obesity</c:v>
                </c:pt>
              </c:strCache>
            </c:strRef>
          </c:cat>
          <c:val>
            <c:numRef>
              <c:f>Sheet1!$E$70:$G$70</c:f>
              <c:numCache>
                <c:formatCode>General</c:formatCode>
                <c:ptCount val="3"/>
                <c:pt idx="0">
                  <c:v>25</c:v>
                </c:pt>
                <c:pt idx="1">
                  <c:v>2</c:v>
                </c:pt>
                <c:pt idx="2">
                  <c:v>7.9</c:v>
                </c:pt>
              </c:numCache>
            </c:numRef>
          </c:val>
          <c:extLst>
            <c:ext xmlns:c16="http://schemas.microsoft.com/office/drawing/2014/chart" uri="{C3380CC4-5D6E-409C-BE32-E72D297353CC}">
              <c16:uniqueId val="{00000005-2647-5C43-BDB5-2309215EAEF7}"/>
            </c:ext>
          </c:extLst>
        </c:ser>
        <c:ser>
          <c:idx val="6"/>
          <c:order val="6"/>
          <c:tx>
            <c:strRef>
              <c:f>Sheet1!$D$71</c:f>
              <c:strCache>
                <c:ptCount val="1"/>
                <c:pt idx="0">
                  <c:v>Lusaka</c:v>
                </c:pt>
              </c:strCache>
            </c:strRef>
          </c:tx>
          <c:spPr>
            <a:solidFill>
              <a:srgbClr val="002060"/>
            </a:solidFill>
            <a:ln>
              <a:noFill/>
            </a:ln>
            <a:effectLst/>
            <a:sp3d/>
          </c:spPr>
          <c:invertIfNegative val="0"/>
          <c:cat>
            <c:strRef>
              <c:f>Sheet1!$E$64:$G$64</c:f>
              <c:strCache>
                <c:ptCount val="3"/>
                <c:pt idx="0">
                  <c:v>Stunting</c:v>
                </c:pt>
                <c:pt idx="1">
                  <c:v>Thinnness</c:v>
                </c:pt>
                <c:pt idx="2">
                  <c:v>Overweight/Obesity</c:v>
                </c:pt>
              </c:strCache>
            </c:strRef>
          </c:cat>
          <c:val>
            <c:numRef>
              <c:f>Sheet1!$E$71:$G$71</c:f>
              <c:numCache>
                <c:formatCode>General</c:formatCode>
                <c:ptCount val="3"/>
                <c:pt idx="0">
                  <c:v>9</c:v>
                </c:pt>
                <c:pt idx="1">
                  <c:v>8.9</c:v>
                </c:pt>
                <c:pt idx="2">
                  <c:v>11.100000000000001</c:v>
                </c:pt>
              </c:numCache>
            </c:numRef>
          </c:val>
          <c:extLst>
            <c:ext xmlns:c16="http://schemas.microsoft.com/office/drawing/2014/chart" uri="{C3380CC4-5D6E-409C-BE32-E72D297353CC}">
              <c16:uniqueId val="{00000006-2647-5C43-BDB5-2309215EAEF7}"/>
            </c:ext>
          </c:extLst>
        </c:ser>
        <c:ser>
          <c:idx val="7"/>
          <c:order val="7"/>
          <c:tx>
            <c:strRef>
              <c:f>Sheet1!$D$72</c:f>
              <c:strCache>
                <c:ptCount val="1"/>
                <c:pt idx="0">
                  <c:v>Ndola</c:v>
                </c:pt>
              </c:strCache>
            </c:strRef>
          </c:tx>
          <c:spPr>
            <a:solidFill>
              <a:schemeClr val="accent2">
                <a:tint val="77000"/>
              </a:schemeClr>
            </a:solidFill>
            <a:ln>
              <a:noFill/>
            </a:ln>
            <a:effectLst/>
            <a:sp3d/>
          </c:spPr>
          <c:invertIfNegative val="0"/>
          <c:cat>
            <c:strRef>
              <c:f>Sheet1!$E$64:$G$64</c:f>
              <c:strCache>
                <c:ptCount val="3"/>
                <c:pt idx="0">
                  <c:v>Stunting</c:v>
                </c:pt>
                <c:pt idx="1">
                  <c:v>Thinnness</c:v>
                </c:pt>
                <c:pt idx="2">
                  <c:v>Overweight/Obesity</c:v>
                </c:pt>
              </c:strCache>
            </c:strRef>
          </c:cat>
          <c:val>
            <c:numRef>
              <c:f>Sheet1!$E$72:$G$72</c:f>
              <c:numCache>
                <c:formatCode>General</c:formatCode>
                <c:ptCount val="3"/>
                <c:pt idx="0">
                  <c:v>14</c:v>
                </c:pt>
                <c:pt idx="1">
                  <c:v>7.1</c:v>
                </c:pt>
                <c:pt idx="2">
                  <c:v>19</c:v>
                </c:pt>
              </c:numCache>
            </c:numRef>
          </c:val>
          <c:extLst>
            <c:ext xmlns:c16="http://schemas.microsoft.com/office/drawing/2014/chart" uri="{C3380CC4-5D6E-409C-BE32-E72D297353CC}">
              <c16:uniqueId val="{00000007-2647-5C43-BDB5-2309215EAEF7}"/>
            </c:ext>
          </c:extLst>
        </c:ser>
        <c:ser>
          <c:idx val="8"/>
          <c:order val="8"/>
          <c:tx>
            <c:strRef>
              <c:f>Sheet1!$D$73</c:f>
              <c:strCache>
                <c:ptCount val="1"/>
                <c:pt idx="0">
                  <c:v>Senanga</c:v>
                </c:pt>
              </c:strCache>
            </c:strRef>
          </c:tx>
          <c:spPr>
            <a:solidFill>
              <a:schemeClr val="accent6"/>
            </a:solidFill>
            <a:ln>
              <a:noFill/>
            </a:ln>
            <a:effectLst/>
            <a:sp3d/>
          </c:spPr>
          <c:invertIfNegative val="0"/>
          <c:cat>
            <c:strRef>
              <c:f>Sheet1!$E$64:$G$64</c:f>
              <c:strCache>
                <c:ptCount val="3"/>
                <c:pt idx="0">
                  <c:v>Stunting</c:v>
                </c:pt>
                <c:pt idx="1">
                  <c:v>Thinnness</c:v>
                </c:pt>
                <c:pt idx="2">
                  <c:v>Overweight/Obesity</c:v>
                </c:pt>
              </c:strCache>
            </c:strRef>
          </c:cat>
          <c:val>
            <c:numRef>
              <c:f>Sheet1!$E$73:$G$73</c:f>
              <c:numCache>
                <c:formatCode>General</c:formatCode>
                <c:ptCount val="3"/>
                <c:pt idx="0">
                  <c:v>15</c:v>
                </c:pt>
                <c:pt idx="1">
                  <c:v>7.3</c:v>
                </c:pt>
                <c:pt idx="2">
                  <c:v>2.4</c:v>
                </c:pt>
              </c:numCache>
            </c:numRef>
          </c:val>
          <c:extLst>
            <c:ext xmlns:c16="http://schemas.microsoft.com/office/drawing/2014/chart" uri="{C3380CC4-5D6E-409C-BE32-E72D297353CC}">
              <c16:uniqueId val="{00000008-2647-5C43-BDB5-2309215EAEF7}"/>
            </c:ext>
          </c:extLst>
        </c:ser>
        <c:ser>
          <c:idx val="9"/>
          <c:order val="9"/>
          <c:tx>
            <c:strRef>
              <c:f>Sheet1!$D$74</c:f>
              <c:strCache>
                <c:ptCount val="1"/>
                <c:pt idx="0">
                  <c:v>Solwezi</c:v>
                </c:pt>
              </c:strCache>
            </c:strRef>
          </c:tx>
          <c:spPr>
            <a:solidFill>
              <a:srgbClr val="0079D1"/>
            </a:solidFill>
            <a:ln>
              <a:noFill/>
            </a:ln>
            <a:effectLst/>
            <a:sp3d/>
          </c:spPr>
          <c:invertIfNegative val="0"/>
          <c:cat>
            <c:strRef>
              <c:f>Sheet1!$E$64:$G$64</c:f>
              <c:strCache>
                <c:ptCount val="3"/>
                <c:pt idx="0">
                  <c:v>Stunting</c:v>
                </c:pt>
                <c:pt idx="1">
                  <c:v>Thinnness</c:v>
                </c:pt>
                <c:pt idx="2">
                  <c:v>Overweight/Obesity</c:v>
                </c:pt>
              </c:strCache>
            </c:strRef>
          </c:cat>
          <c:val>
            <c:numRef>
              <c:f>Sheet1!$E$74:$G$74</c:f>
              <c:numCache>
                <c:formatCode>General</c:formatCode>
                <c:ptCount val="3"/>
                <c:pt idx="0">
                  <c:v>18</c:v>
                </c:pt>
                <c:pt idx="1">
                  <c:v>0</c:v>
                </c:pt>
                <c:pt idx="2">
                  <c:v>12.8</c:v>
                </c:pt>
              </c:numCache>
            </c:numRef>
          </c:val>
          <c:extLst>
            <c:ext xmlns:c16="http://schemas.microsoft.com/office/drawing/2014/chart" uri="{C3380CC4-5D6E-409C-BE32-E72D297353CC}">
              <c16:uniqueId val="{00000009-2647-5C43-BDB5-2309215EAEF7}"/>
            </c:ext>
          </c:extLst>
        </c:ser>
        <c:dLbls>
          <c:showLegendKey val="0"/>
          <c:showVal val="0"/>
          <c:showCatName val="0"/>
          <c:showSerName val="0"/>
          <c:showPercent val="0"/>
          <c:showBubbleSize val="0"/>
        </c:dLbls>
        <c:gapWidth val="150"/>
        <c:shape val="box"/>
        <c:axId val="1885288943"/>
        <c:axId val="1923342671"/>
        <c:axId val="0"/>
      </c:bar3DChart>
      <c:catAx>
        <c:axId val="188528894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ZM"/>
          </a:p>
        </c:txPr>
        <c:crossAx val="1923342671"/>
        <c:crosses val="autoZero"/>
        <c:auto val="1"/>
        <c:lblAlgn val="ctr"/>
        <c:lblOffset val="100"/>
        <c:noMultiLvlLbl val="0"/>
      </c:catAx>
      <c:valAx>
        <c:axId val="1923342671"/>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ZM"/>
          </a:p>
        </c:txPr>
        <c:crossAx val="18852889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ZM"/>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ZM"/>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95000"/>
                    <a:lumOff val="5000"/>
                  </a:schemeClr>
                </a:solidFill>
                <a:latin typeface="+mn-lt"/>
                <a:ea typeface="+mn-ea"/>
                <a:cs typeface="+mn-cs"/>
              </a:defRPr>
            </a:pPr>
            <a:r>
              <a:rPr lang="en-GB" sz="2400">
                <a:solidFill>
                  <a:schemeClr val="tx1">
                    <a:lumMod val="95000"/>
                    <a:lumOff val="5000"/>
                  </a:schemeClr>
                </a:solidFill>
              </a:rPr>
              <a:t>Underweight and</a:t>
            </a:r>
            <a:r>
              <a:rPr lang="en-GB" sz="2400" baseline="0">
                <a:solidFill>
                  <a:schemeClr val="tx1">
                    <a:lumMod val="95000"/>
                    <a:lumOff val="5000"/>
                  </a:schemeClr>
                </a:solidFill>
              </a:rPr>
              <a:t> Overweight/Obesity in Adolescents in Zambia</a:t>
            </a:r>
            <a:endParaRPr lang="en-GB" sz="2400">
              <a:solidFill>
                <a:schemeClr val="tx1">
                  <a:lumMod val="95000"/>
                  <a:lumOff val="5000"/>
                </a:schemeClr>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95000"/>
                  <a:lumOff val="5000"/>
                </a:schemeClr>
              </a:solidFill>
              <a:latin typeface="+mn-lt"/>
              <a:ea typeface="+mn-ea"/>
              <a:cs typeface="+mn-cs"/>
            </a:defRPr>
          </a:pPr>
          <a:endParaRPr lang="en-ZM"/>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ZDHS 2001</c:v>
                </c:pt>
              </c:strCache>
            </c:strRef>
          </c:tx>
          <c:spPr>
            <a:solidFill>
              <a:schemeClr val="accent1"/>
            </a:solidFill>
            <a:ln>
              <a:noFill/>
            </a:ln>
            <a:effectLst/>
            <a:sp3d/>
          </c:spPr>
          <c:invertIfNegative val="0"/>
          <c:dLbls>
            <c:dLbl>
              <c:idx val="0"/>
              <c:layout>
                <c:manualLayout>
                  <c:x val="1.1199775510641419E-3"/>
                  <c:y val="0.210891455574923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68-AF45-8921-536F5234D906}"/>
                </c:ext>
              </c:extLst>
            </c:dLbl>
            <c:dLbl>
              <c:idx val="1"/>
              <c:layout>
                <c:manualLayout>
                  <c:x val="-8.213073829673977E-17"/>
                  <c:y val="8.32466272006278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68-AF45-8921-536F5234D90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schemeClr>
                    </a:solidFill>
                    <a:latin typeface="+mn-lt"/>
                    <a:ea typeface="+mn-ea"/>
                    <a:cs typeface="+mn-cs"/>
                  </a:defRPr>
                </a:pPr>
                <a:endParaRPr lang="en-ZM"/>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Underweight</c:v>
                </c:pt>
                <c:pt idx="1">
                  <c:v>Overweight/Obese </c:v>
                </c:pt>
              </c:strCache>
            </c:strRef>
          </c:cat>
          <c:val>
            <c:numRef>
              <c:f>Sheet1!$B$2:$B$3</c:f>
              <c:numCache>
                <c:formatCode>General</c:formatCode>
                <c:ptCount val="2"/>
                <c:pt idx="0">
                  <c:v>20</c:v>
                </c:pt>
                <c:pt idx="1">
                  <c:v>5.6</c:v>
                </c:pt>
              </c:numCache>
            </c:numRef>
          </c:val>
          <c:extLst>
            <c:ext xmlns:c16="http://schemas.microsoft.com/office/drawing/2014/chart" uri="{C3380CC4-5D6E-409C-BE32-E72D297353CC}">
              <c16:uniqueId val="{00000002-2268-AF45-8921-536F5234D906}"/>
            </c:ext>
          </c:extLst>
        </c:ser>
        <c:ser>
          <c:idx val="1"/>
          <c:order val="1"/>
          <c:tx>
            <c:strRef>
              <c:f>Sheet1!$C$1</c:f>
              <c:strCache>
                <c:ptCount val="1"/>
                <c:pt idx="0">
                  <c:v>ZDHS 2007</c:v>
                </c:pt>
              </c:strCache>
            </c:strRef>
          </c:tx>
          <c:spPr>
            <a:solidFill>
              <a:schemeClr val="accent2"/>
            </a:solidFill>
            <a:ln>
              <a:noFill/>
            </a:ln>
            <a:effectLst/>
            <a:sp3d/>
          </c:spPr>
          <c:invertIfNegative val="0"/>
          <c:dLbls>
            <c:dLbl>
              <c:idx val="0"/>
              <c:layout>
                <c:manualLayout>
                  <c:x val="1.1199775510641007E-3"/>
                  <c:y val="0.158168591681192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68-AF45-8921-536F5234D906}"/>
                </c:ext>
              </c:extLst>
            </c:dLbl>
            <c:dLbl>
              <c:idx val="1"/>
              <c:layout>
                <c:manualLayout>
                  <c:x val="8.213073829673977E-17"/>
                  <c:y val="0.110995502934170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268-AF45-8921-536F5234D90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schemeClr>
                    </a:solidFill>
                    <a:latin typeface="+mn-lt"/>
                    <a:ea typeface="+mn-ea"/>
                    <a:cs typeface="+mn-cs"/>
                  </a:defRPr>
                </a:pPr>
                <a:endParaRPr lang="en-ZM"/>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Underweight</c:v>
                </c:pt>
                <c:pt idx="1">
                  <c:v>Overweight/Obese </c:v>
                </c:pt>
              </c:strCache>
            </c:strRef>
          </c:cat>
          <c:val>
            <c:numRef>
              <c:f>Sheet1!$C$2:$C$3</c:f>
              <c:numCache>
                <c:formatCode>General</c:formatCode>
                <c:ptCount val="2"/>
                <c:pt idx="0">
                  <c:v>14.6</c:v>
                </c:pt>
                <c:pt idx="1">
                  <c:v>8.1999999999999993</c:v>
                </c:pt>
              </c:numCache>
            </c:numRef>
          </c:val>
          <c:extLst>
            <c:ext xmlns:c16="http://schemas.microsoft.com/office/drawing/2014/chart" uri="{C3380CC4-5D6E-409C-BE32-E72D297353CC}">
              <c16:uniqueId val="{00000005-2268-AF45-8921-536F5234D906}"/>
            </c:ext>
          </c:extLst>
        </c:ser>
        <c:ser>
          <c:idx val="2"/>
          <c:order val="2"/>
          <c:tx>
            <c:strRef>
              <c:f>Sheet1!$D$1</c:f>
              <c:strCache>
                <c:ptCount val="1"/>
                <c:pt idx="0">
                  <c:v>ZDHS 2013</c:v>
                </c:pt>
              </c:strCache>
            </c:strRef>
          </c:tx>
          <c:spPr>
            <a:solidFill>
              <a:schemeClr val="accent3"/>
            </a:solidFill>
            <a:ln>
              <a:noFill/>
            </a:ln>
            <a:effectLst/>
            <a:sp3d/>
          </c:spPr>
          <c:invertIfNegative val="0"/>
          <c:dLbls>
            <c:dLbl>
              <c:idx val="0"/>
              <c:layout>
                <c:manualLayout>
                  <c:x val="1.1199775510641419E-3"/>
                  <c:y val="0.163718366827901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268-AF45-8921-536F5234D906}"/>
                </c:ext>
              </c:extLst>
            </c:dLbl>
            <c:dLbl>
              <c:idx val="1"/>
              <c:layout>
                <c:manualLayout>
                  <c:x val="8.213073829673977E-17"/>
                  <c:y val="0.116545278080879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268-AF45-8921-536F5234D90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schemeClr>
                    </a:solidFill>
                    <a:latin typeface="+mn-lt"/>
                    <a:ea typeface="+mn-ea"/>
                    <a:cs typeface="+mn-cs"/>
                  </a:defRPr>
                </a:pPr>
                <a:endParaRPr lang="en-ZM"/>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Underweight</c:v>
                </c:pt>
                <c:pt idx="1">
                  <c:v>Overweight/Obese </c:v>
                </c:pt>
              </c:strCache>
            </c:strRef>
          </c:cat>
          <c:val>
            <c:numRef>
              <c:f>Sheet1!$D$2:$D$3</c:f>
              <c:numCache>
                <c:formatCode>General</c:formatCode>
                <c:ptCount val="2"/>
                <c:pt idx="0">
                  <c:v>16.399999999999999</c:v>
                </c:pt>
                <c:pt idx="1">
                  <c:v>8.6</c:v>
                </c:pt>
              </c:numCache>
            </c:numRef>
          </c:val>
          <c:extLst>
            <c:ext xmlns:c16="http://schemas.microsoft.com/office/drawing/2014/chart" uri="{C3380CC4-5D6E-409C-BE32-E72D297353CC}">
              <c16:uniqueId val="{00000008-2268-AF45-8921-536F5234D906}"/>
            </c:ext>
          </c:extLst>
        </c:ser>
        <c:ser>
          <c:idx val="3"/>
          <c:order val="3"/>
          <c:tx>
            <c:strRef>
              <c:f>Sheet1!$E$1</c:f>
              <c:strCache>
                <c:ptCount val="1"/>
                <c:pt idx="0">
                  <c:v>2022 Survey</c:v>
                </c:pt>
              </c:strCache>
            </c:strRef>
          </c:tx>
          <c:spPr>
            <a:solidFill>
              <a:srgbClr val="CD0000"/>
            </a:solidFill>
            <a:ln>
              <a:noFill/>
            </a:ln>
            <a:effectLst/>
            <a:sp3d/>
          </c:spPr>
          <c:invertIfNegative val="0"/>
          <c:dLbls>
            <c:dLbl>
              <c:idx val="0"/>
              <c:layout>
                <c:manualLayout>
                  <c:x val="1.1199775510641419E-3"/>
                  <c:y val="0.119320165654233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268-AF45-8921-536F5234D906}"/>
                </c:ext>
              </c:extLst>
            </c:dLbl>
            <c:dLbl>
              <c:idx val="1"/>
              <c:layout>
                <c:manualLayout>
                  <c:x val="0"/>
                  <c:y val="0.144294153814421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268-AF45-8921-536F5234D90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ZM"/>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Underweight</c:v>
                </c:pt>
                <c:pt idx="1">
                  <c:v>Overweight/Obese </c:v>
                </c:pt>
              </c:strCache>
            </c:strRef>
          </c:cat>
          <c:val>
            <c:numRef>
              <c:f>Sheet1!$E$2:$E$3</c:f>
              <c:numCache>
                <c:formatCode>General</c:formatCode>
                <c:ptCount val="2"/>
                <c:pt idx="0">
                  <c:v>16.3</c:v>
                </c:pt>
                <c:pt idx="1">
                  <c:v>17.100000000000001</c:v>
                </c:pt>
              </c:numCache>
            </c:numRef>
          </c:val>
          <c:extLst>
            <c:ext xmlns:c16="http://schemas.microsoft.com/office/drawing/2014/chart" uri="{C3380CC4-5D6E-409C-BE32-E72D297353CC}">
              <c16:uniqueId val="{0000000B-2268-AF45-8921-536F5234D906}"/>
            </c:ext>
          </c:extLst>
        </c:ser>
        <c:dLbls>
          <c:showLegendKey val="0"/>
          <c:showVal val="1"/>
          <c:showCatName val="0"/>
          <c:showSerName val="0"/>
          <c:showPercent val="0"/>
          <c:showBubbleSize val="0"/>
        </c:dLbls>
        <c:gapWidth val="150"/>
        <c:shape val="box"/>
        <c:axId val="1243308976"/>
        <c:axId val="1243321768"/>
        <c:axId val="0"/>
      </c:bar3DChart>
      <c:catAx>
        <c:axId val="12433089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ZM"/>
          </a:p>
        </c:txPr>
        <c:crossAx val="1243321768"/>
        <c:crosses val="autoZero"/>
        <c:auto val="1"/>
        <c:lblAlgn val="ctr"/>
        <c:lblOffset val="100"/>
        <c:noMultiLvlLbl val="0"/>
      </c:catAx>
      <c:valAx>
        <c:axId val="1243321768"/>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243308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ZM"/>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ZM"/>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6.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7.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CFB8DC-03E7-A840-8D7A-317B9DA427B9}" type="doc">
      <dgm:prSet loTypeId="urn:microsoft.com/office/officeart/2009/layout/CircleArrowProcess" loCatId="" qsTypeId="urn:microsoft.com/office/officeart/2005/8/quickstyle/simple1" qsCatId="simple" csTypeId="urn:microsoft.com/office/officeart/2005/8/colors/colorful1" csCatId="colorful" phldr="1"/>
      <dgm:spPr/>
      <dgm:t>
        <a:bodyPr/>
        <a:lstStyle/>
        <a:p>
          <a:endParaRPr lang="en-GB"/>
        </a:p>
      </dgm:t>
    </dgm:pt>
    <dgm:pt modelId="{C1FD4EA5-FD14-EF40-ACFB-548F87F3F263}">
      <dgm:prSet phldrT="[Text]" custT="1"/>
      <dgm:spPr/>
      <dgm:t>
        <a:bodyPr/>
        <a:lstStyle/>
        <a:p>
          <a:r>
            <a:rPr lang="en-GB" sz="2000" b="1" dirty="0">
              <a:latin typeface="Arial" panose="020B0604020202020204" pitchFamily="34" charset="0"/>
              <a:cs typeface="Arial" panose="020B0604020202020204" pitchFamily="34" charset="0"/>
            </a:rPr>
            <a:t>Literature Review and Stakeholder Analysis</a:t>
          </a:r>
        </a:p>
      </dgm:t>
    </dgm:pt>
    <dgm:pt modelId="{3B525F1C-8881-6A44-A23E-F4352DD55814}" type="parTrans" cxnId="{A0843716-9838-3E4C-A652-69B24CF2151B}">
      <dgm:prSet/>
      <dgm:spPr/>
      <dgm:t>
        <a:bodyPr/>
        <a:lstStyle/>
        <a:p>
          <a:endParaRPr lang="en-GB" sz="4400" b="1">
            <a:latin typeface="Arial" panose="020B0604020202020204" pitchFamily="34" charset="0"/>
            <a:cs typeface="Arial" panose="020B0604020202020204" pitchFamily="34" charset="0"/>
          </a:endParaRPr>
        </a:p>
      </dgm:t>
    </dgm:pt>
    <dgm:pt modelId="{61359CF1-5CC2-274C-B2E2-2045BFFD6FFE}" type="sibTrans" cxnId="{A0843716-9838-3E4C-A652-69B24CF2151B}">
      <dgm:prSet/>
      <dgm:spPr/>
      <dgm:t>
        <a:bodyPr/>
        <a:lstStyle/>
        <a:p>
          <a:endParaRPr lang="en-GB" sz="4400" b="1">
            <a:latin typeface="Arial" panose="020B0604020202020204" pitchFamily="34" charset="0"/>
            <a:cs typeface="Arial" panose="020B0604020202020204" pitchFamily="34" charset="0"/>
          </a:endParaRPr>
        </a:p>
      </dgm:t>
    </dgm:pt>
    <dgm:pt modelId="{B90AFCA0-0B94-494B-901B-F6D93FB73CC8}">
      <dgm:prSet phldrT="[Text]" custT="1"/>
      <dgm:spPr/>
      <dgm:t>
        <a:bodyPr/>
        <a:lstStyle/>
        <a:p>
          <a:r>
            <a:rPr lang="en-GB" sz="2000" b="1" dirty="0">
              <a:latin typeface="Arial" panose="020B0604020202020204" pitchFamily="34" charset="0"/>
              <a:cs typeface="Arial" panose="020B0604020202020204" pitchFamily="34" charset="0"/>
            </a:rPr>
            <a:t>Adolescent Workshops</a:t>
          </a:r>
        </a:p>
      </dgm:t>
    </dgm:pt>
    <dgm:pt modelId="{CB8CE195-DE06-2E4C-80B7-7AFB546AE8CC}" type="parTrans" cxnId="{3C74F299-FE35-2E45-832F-2AE2FFAD1B9E}">
      <dgm:prSet/>
      <dgm:spPr/>
      <dgm:t>
        <a:bodyPr/>
        <a:lstStyle/>
        <a:p>
          <a:endParaRPr lang="en-GB" sz="4400" b="1">
            <a:latin typeface="Arial" panose="020B0604020202020204" pitchFamily="34" charset="0"/>
            <a:cs typeface="Arial" panose="020B0604020202020204" pitchFamily="34" charset="0"/>
          </a:endParaRPr>
        </a:p>
      </dgm:t>
    </dgm:pt>
    <dgm:pt modelId="{3C382215-FC74-6043-892F-10E1DA21AE7F}" type="sibTrans" cxnId="{3C74F299-FE35-2E45-832F-2AE2FFAD1B9E}">
      <dgm:prSet/>
      <dgm:spPr/>
      <dgm:t>
        <a:bodyPr/>
        <a:lstStyle/>
        <a:p>
          <a:endParaRPr lang="en-GB" sz="4400" b="1">
            <a:latin typeface="Arial" panose="020B0604020202020204" pitchFamily="34" charset="0"/>
            <a:cs typeface="Arial" panose="020B0604020202020204" pitchFamily="34" charset="0"/>
          </a:endParaRPr>
        </a:p>
      </dgm:t>
    </dgm:pt>
    <dgm:pt modelId="{BC7974F4-D391-614A-8FD3-23931BB0DAB4}">
      <dgm:prSet phldrT="[Text]" custT="1"/>
      <dgm:spPr/>
      <dgm:t>
        <a:bodyPr/>
        <a:lstStyle/>
        <a:p>
          <a:r>
            <a:rPr lang="en-GB" sz="2000" b="1" dirty="0">
              <a:latin typeface="Arial" panose="020B0604020202020204" pitchFamily="34" charset="0"/>
              <a:cs typeface="Arial" panose="020B0604020202020204" pitchFamily="34" charset="0"/>
            </a:rPr>
            <a:t>Primary Study</a:t>
          </a:r>
        </a:p>
      </dgm:t>
    </dgm:pt>
    <dgm:pt modelId="{1BBD3C1A-656B-5643-AC09-53A3B2856A67}" type="parTrans" cxnId="{E533010C-CDB9-B74A-8E10-1DC8E0BFF70F}">
      <dgm:prSet/>
      <dgm:spPr/>
      <dgm:t>
        <a:bodyPr/>
        <a:lstStyle/>
        <a:p>
          <a:endParaRPr lang="en-GB" sz="4400" b="1">
            <a:latin typeface="Arial" panose="020B0604020202020204" pitchFamily="34" charset="0"/>
            <a:cs typeface="Arial" panose="020B0604020202020204" pitchFamily="34" charset="0"/>
          </a:endParaRPr>
        </a:p>
      </dgm:t>
    </dgm:pt>
    <dgm:pt modelId="{6505B220-AD64-824D-A756-ED30CF2716E1}" type="sibTrans" cxnId="{E533010C-CDB9-B74A-8E10-1DC8E0BFF70F}">
      <dgm:prSet/>
      <dgm:spPr/>
      <dgm:t>
        <a:bodyPr/>
        <a:lstStyle/>
        <a:p>
          <a:endParaRPr lang="en-GB" sz="4400" b="1">
            <a:latin typeface="Arial" panose="020B0604020202020204" pitchFamily="34" charset="0"/>
            <a:cs typeface="Arial" panose="020B0604020202020204" pitchFamily="34" charset="0"/>
          </a:endParaRPr>
        </a:p>
      </dgm:t>
    </dgm:pt>
    <dgm:pt modelId="{5614636F-B5E6-7343-9B99-2B910F08DF46}" type="pres">
      <dgm:prSet presAssocID="{2ECFB8DC-03E7-A840-8D7A-317B9DA427B9}" presName="Name0" presStyleCnt="0">
        <dgm:presLayoutVars>
          <dgm:chMax val="7"/>
          <dgm:chPref val="7"/>
          <dgm:dir/>
          <dgm:animLvl val="lvl"/>
        </dgm:presLayoutVars>
      </dgm:prSet>
      <dgm:spPr/>
    </dgm:pt>
    <dgm:pt modelId="{F564B325-B928-E44E-8832-69CF209BF7BC}" type="pres">
      <dgm:prSet presAssocID="{C1FD4EA5-FD14-EF40-ACFB-548F87F3F263}" presName="Accent1" presStyleCnt="0"/>
      <dgm:spPr/>
    </dgm:pt>
    <dgm:pt modelId="{A1665A75-3765-3F4C-A75C-EA00F499F39B}" type="pres">
      <dgm:prSet presAssocID="{C1FD4EA5-FD14-EF40-ACFB-548F87F3F263}" presName="Accent" presStyleLbl="node1" presStyleIdx="0" presStyleCnt="3"/>
      <dgm:spPr/>
    </dgm:pt>
    <dgm:pt modelId="{AF0894C4-FB5C-B44E-A46F-CDA2FBD23DCB}" type="pres">
      <dgm:prSet presAssocID="{C1FD4EA5-FD14-EF40-ACFB-548F87F3F263}" presName="Parent1" presStyleLbl="revTx" presStyleIdx="0" presStyleCnt="3">
        <dgm:presLayoutVars>
          <dgm:chMax val="1"/>
          <dgm:chPref val="1"/>
          <dgm:bulletEnabled val="1"/>
        </dgm:presLayoutVars>
      </dgm:prSet>
      <dgm:spPr/>
    </dgm:pt>
    <dgm:pt modelId="{9DFB4539-3483-4341-A8FD-7DF1A9B82F9D}" type="pres">
      <dgm:prSet presAssocID="{B90AFCA0-0B94-494B-901B-F6D93FB73CC8}" presName="Accent2" presStyleCnt="0"/>
      <dgm:spPr/>
    </dgm:pt>
    <dgm:pt modelId="{7FC83D65-A33C-4546-87A5-5D9021294E8D}" type="pres">
      <dgm:prSet presAssocID="{B90AFCA0-0B94-494B-901B-F6D93FB73CC8}" presName="Accent" presStyleLbl="node1" presStyleIdx="1" presStyleCnt="3"/>
      <dgm:spPr/>
    </dgm:pt>
    <dgm:pt modelId="{5FBA3EB1-F531-41AB-BD4A-D0520D61C8F2}" type="pres">
      <dgm:prSet presAssocID="{B90AFCA0-0B94-494B-901B-F6D93FB73CC8}" presName="Parent2" presStyleLbl="revTx" presStyleIdx="1" presStyleCnt="3">
        <dgm:presLayoutVars>
          <dgm:chMax val="1"/>
          <dgm:chPref val="1"/>
          <dgm:bulletEnabled val="1"/>
        </dgm:presLayoutVars>
      </dgm:prSet>
      <dgm:spPr/>
    </dgm:pt>
    <dgm:pt modelId="{630F987A-7103-4435-82F3-4E77FB33E9E8}" type="pres">
      <dgm:prSet presAssocID="{BC7974F4-D391-614A-8FD3-23931BB0DAB4}" presName="Accent3" presStyleCnt="0"/>
      <dgm:spPr/>
    </dgm:pt>
    <dgm:pt modelId="{01A9868B-C5E8-2249-99A0-E2BDDE66F179}" type="pres">
      <dgm:prSet presAssocID="{BC7974F4-D391-614A-8FD3-23931BB0DAB4}" presName="Accent" presStyleLbl="node1" presStyleIdx="2" presStyleCnt="3"/>
      <dgm:spPr/>
    </dgm:pt>
    <dgm:pt modelId="{3BEF23E5-B4D5-486F-B41D-EACBC37693F6}" type="pres">
      <dgm:prSet presAssocID="{BC7974F4-D391-614A-8FD3-23931BB0DAB4}" presName="Parent3" presStyleLbl="revTx" presStyleIdx="2" presStyleCnt="3">
        <dgm:presLayoutVars>
          <dgm:chMax val="1"/>
          <dgm:chPref val="1"/>
          <dgm:bulletEnabled val="1"/>
        </dgm:presLayoutVars>
      </dgm:prSet>
      <dgm:spPr/>
    </dgm:pt>
  </dgm:ptLst>
  <dgm:cxnLst>
    <dgm:cxn modelId="{E533010C-CDB9-B74A-8E10-1DC8E0BFF70F}" srcId="{2ECFB8DC-03E7-A840-8D7A-317B9DA427B9}" destId="{BC7974F4-D391-614A-8FD3-23931BB0DAB4}" srcOrd="2" destOrd="0" parTransId="{1BBD3C1A-656B-5643-AC09-53A3B2856A67}" sibTransId="{6505B220-AD64-824D-A756-ED30CF2716E1}"/>
    <dgm:cxn modelId="{A84FA110-954B-4E4A-9945-5F25CE1CA618}" type="presOf" srcId="{2ECFB8DC-03E7-A840-8D7A-317B9DA427B9}" destId="{5614636F-B5E6-7343-9B99-2B910F08DF46}" srcOrd="0" destOrd="0" presId="urn:microsoft.com/office/officeart/2009/layout/CircleArrowProcess"/>
    <dgm:cxn modelId="{A0843716-9838-3E4C-A652-69B24CF2151B}" srcId="{2ECFB8DC-03E7-A840-8D7A-317B9DA427B9}" destId="{C1FD4EA5-FD14-EF40-ACFB-548F87F3F263}" srcOrd="0" destOrd="0" parTransId="{3B525F1C-8881-6A44-A23E-F4352DD55814}" sibTransId="{61359CF1-5CC2-274C-B2E2-2045BFFD6FFE}"/>
    <dgm:cxn modelId="{1BAC8C82-3654-714E-9179-1ABAE754BA42}" type="presOf" srcId="{C1FD4EA5-FD14-EF40-ACFB-548F87F3F263}" destId="{AF0894C4-FB5C-B44E-A46F-CDA2FBD23DCB}" srcOrd="0" destOrd="0" presId="urn:microsoft.com/office/officeart/2009/layout/CircleArrowProcess"/>
    <dgm:cxn modelId="{3C74F299-FE35-2E45-832F-2AE2FFAD1B9E}" srcId="{2ECFB8DC-03E7-A840-8D7A-317B9DA427B9}" destId="{B90AFCA0-0B94-494B-901B-F6D93FB73CC8}" srcOrd="1" destOrd="0" parTransId="{CB8CE195-DE06-2E4C-80B7-7AFB546AE8CC}" sibTransId="{3C382215-FC74-6043-892F-10E1DA21AE7F}"/>
    <dgm:cxn modelId="{A35EF0D8-4C8B-41C7-A1B1-D7A8BA728C58}" type="presOf" srcId="{B90AFCA0-0B94-494B-901B-F6D93FB73CC8}" destId="{5FBA3EB1-F531-41AB-BD4A-D0520D61C8F2}" srcOrd="0" destOrd="0" presId="urn:microsoft.com/office/officeart/2009/layout/CircleArrowProcess"/>
    <dgm:cxn modelId="{259AE1F1-9B9A-41AE-B68B-45A43E857674}" type="presOf" srcId="{BC7974F4-D391-614A-8FD3-23931BB0DAB4}" destId="{3BEF23E5-B4D5-486F-B41D-EACBC37693F6}" srcOrd="0" destOrd="0" presId="urn:microsoft.com/office/officeart/2009/layout/CircleArrowProcess"/>
    <dgm:cxn modelId="{4C7D3E3F-9E00-BA47-80D2-01D26E3978B9}" type="presParOf" srcId="{5614636F-B5E6-7343-9B99-2B910F08DF46}" destId="{F564B325-B928-E44E-8832-69CF209BF7BC}" srcOrd="0" destOrd="0" presId="urn:microsoft.com/office/officeart/2009/layout/CircleArrowProcess"/>
    <dgm:cxn modelId="{4F466AEC-9721-1A4E-A86F-D2C0E4CB9C97}" type="presParOf" srcId="{F564B325-B928-E44E-8832-69CF209BF7BC}" destId="{A1665A75-3765-3F4C-A75C-EA00F499F39B}" srcOrd="0" destOrd="0" presId="urn:microsoft.com/office/officeart/2009/layout/CircleArrowProcess"/>
    <dgm:cxn modelId="{F5F24A75-EA5E-B44D-B8B1-D64669DC23F4}" type="presParOf" srcId="{5614636F-B5E6-7343-9B99-2B910F08DF46}" destId="{AF0894C4-FB5C-B44E-A46F-CDA2FBD23DCB}" srcOrd="1" destOrd="0" presId="urn:microsoft.com/office/officeart/2009/layout/CircleArrowProcess"/>
    <dgm:cxn modelId="{0F8E340F-466D-4F82-A50C-ECFD83671EE0}" type="presParOf" srcId="{5614636F-B5E6-7343-9B99-2B910F08DF46}" destId="{9DFB4539-3483-4341-A8FD-7DF1A9B82F9D}" srcOrd="2" destOrd="0" presId="urn:microsoft.com/office/officeart/2009/layout/CircleArrowProcess"/>
    <dgm:cxn modelId="{078B371B-5373-4B26-BDE5-7FFE2B80860A}" type="presParOf" srcId="{9DFB4539-3483-4341-A8FD-7DF1A9B82F9D}" destId="{7FC83D65-A33C-4546-87A5-5D9021294E8D}" srcOrd="0" destOrd="0" presId="urn:microsoft.com/office/officeart/2009/layout/CircleArrowProcess"/>
    <dgm:cxn modelId="{FB1ABC24-005C-4F63-BBAB-D1BF6D761C9B}" type="presParOf" srcId="{5614636F-B5E6-7343-9B99-2B910F08DF46}" destId="{5FBA3EB1-F531-41AB-BD4A-D0520D61C8F2}" srcOrd="3" destOrd="0" presId="urn:microsoft.com/office/officeart/2009/layout/CircleArrowProcess"/>
    <dgm:cxn modelId="{ACB0DDC2-FBF8-4AA2-B2F1-3F89E739703A}" type="presParOf" srcId="{5614636F-B5E6-7343-9B99-2B910F08DF46}" destId="{630F987A-7103-4435-82F3-4E77FB33E9E8}" srcOrd="4" destOrd="0" presId="urn:microsoft.com/office/officeart/2009/layout/CircleArrowProcess"/>
    <dgm:cxn modelId="{106833CA-2EEB-4ABC-845F-7D721E9B42AD}" type="presParOf" srcId="{630F987A-7103-4435-82F3-4E77FB33E9E8}" destId="{01A9868B-C5E8-2249-99A0-E2BDDE66F179}" srcOrd="0" destOrd="0" presId="urn:microsoft.com/office/officeart/2009/layout/CircleArrowProcess"/>
    <dgm:cxn modelId="{13EFBD0E-CD34-4719-AF6A-45DE2AA780B1}" type="presParOf" srcId="{5614636F-B5E6-7343-9B99-2B910F08DF46}" destId="{3BEF23E5-B4D5-486F-B41D-EACBC37693F6}"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65A75-3765-3F4C-A75C-EA00F499F39B}">
      <dsp:nvSpPr>
        <dsp:cNvPr id="0" name=""/>
        <dsp:cNvSpPr/>
      </dsp:nvSpPr>
      <dsp:spPr>
        <a:xfrm>
          <a:off x="4260372" y="0"/>
          <a:ext cx="3005961" cy="3006419"/>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0894C4-FB5C-B44E-A46F-CDA2FBD23DCB}">
      <dsp:nvSpPr>
        <dsp:cNvPr id="0" name=""/>
        <dsp:cNvSpPr/>
      </dsp:nvSpPr>
      <dsp:spPr>
        <a:xfrm>
          <a:off x="4924789" y="1085408"/>
          <a:ext cx="1670355" cy="834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Literature Review and Stakeholder Analysis</a:t>
          </a:r>
        </a:p>
      </dsp:txBody>
      <dsp:txXfrm>
        <a:off x="4924789" y="1085408"/>
        <a:ext cx="1670355" cy="834977"/>
      </dsp:txXfrm>
    </dsp:sp>
    <dsp:sp modelId="{7FC83D65-A33C-4546-87A5-5D9021294E8D}">
      <dsp:nvSpPr>
        <dsp:cNvPr id="0" name=""/>
        <dsp:cNvSpPr/>
      </dsp:nvSpPr>
      <dsp:spPr>
        <a:xfrm>
          <a:off x="3425477" y="1727410"/>
          <a:ext cx="3005961" cy="3006419"/>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BA3EB1-F531-41AB-BD4A-D0520D61C8F2}">
      <dsp:nvSpPr>
        <dsp:cNvPr id="0" name=""/>
        <dsp:cNvSpPr/>
      </dsp:nvSpPr>
      <dsp:spPr>
        <a:xfrm>
          <a:off x="4093280" y="2822811"/>
          <a:ext cx="1670355" cy="834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Adolescent Workshops</a:t>
          </a:r>
        </a:p>
      </dsp:txBody>
      <dsp:txXfrm>
        <a:off x="4093280" y="2822811"/>
        <a:ext cx="1670355" cy="834977"/>
      </dsp:txXfrm>
    </dsp:sp>
    <dsp:sp modelId="{01A9868B-C5E8-2249-99A0-E2BDDE66F179}">
      <dsp:nvSpPr>
        <dsp:cNvPr id="0" name=""/>
        <dsp:cNvSpPr/>
      </dsp:nvSpPr>
      <dsp:spPr>
        <a:xfrm>
          <a:off x="4474318" y="3661536"/>
          <a:ext cx="2582586" cy="2583621"/>
        </a:xfrm>
        <a:prstGeom prst="blockArc">
          <a:avLst>
            <a:gd name="adj1" fmla="val 13500000"/>
            <a:gd name="adj2" fmla="val 10800000"/>
            <a:gd name="adj3" fmla="val 1274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EF23E5-B4D5-486F-B41D-EACBC37693F6}">
      <dsp:nvSpPr>
        <dsp:cNvPr id="0" name=""/>
        <dsp:cNvSpPr/>
      </dsp:nvSpPr>
      <dsp:spPr>
        <a:xfrm>
          <a:off x="4928740" y="4562712"/>
          <a:ext cx="1670355" cy="834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Primary Study</a:t>
          </a:r>
        </a:p>
      </dsp:txBody>
      <dsp:txXfrm>
        <a:off x="4928740" y="4562712"/>
        <a:ext cx="1670355" cy="83497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BA374-9ACC-0547-88C3-F93171E63D46}" type="datetimeFigureOut">
              <a:rPr lang="en-ZM" smtClean="0"/>
              <a:t>12/09/2023</a:t>
            </a:fld>
            <a:endParaRPr lang="en-ZM"/>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2B113B-E054-A44A-8C3B-C82A606DEA81}" type="slidenum">
              <a:rPr lang="en-ZM" smtClean="0"/>
              <a:t>‹#›</a:t>
            </a:fld>
            <a:endParaRPr lang="en-ZM"/>
          </a:p>
        </p:txBody>
      </p:sp>
    </p:spTree>
    <p:extLst>
      <p:ext uri="{BB962C8B-B14F-4D97-AF65-F5344CB8AC3E}">
        <p14:creationId xmlns:p14="http://schemas.microsoft.com/office/powerpoint/2010/main" val="44753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challenges for society to provide health, education and job training services to prepare them for a productive future</a:t>
            </a:r>
          </a:p>
          <a:p>
            <a:endParaRPr lang="en-US" dirty="0"/>
          </a:p>
          <a:p>
            <a:r>
              <a:rPr lang="en-US" dirty="0"/>
              <a:t>Married adolescent Zambian girls use modern contraception less than older married women, and over the past decades, have increasingly reported unmet needs for modern contraception. </a:t>
            </a:r>
          </a:p>
          <a:p>
            <a:r>
              <a:rPr lang="en-US" dirty="0"/>
              <a:t>Adolescent girls in Zambia engage in risky sexual behaviors more than older women, putting them at higher risk for illness and death</a:t>
            </a:r>
          </a:p>
        </p:txBody>
      </p:sp>
      <p:sp>
        <p:nvSpPr>
          <p:cNvPr id="4" name="Slide Number Placeholder 3"/>
          <p:cNvSpPr>
            <a:spLocks noGrp="1"/>
          </p:cNvSpPr>
          <p:nvPr>
            <p:ph type="sldNum" sz="quarter" idx="5"/>
          </p:nvPr>
        </p:nvSpPr>
        <p:spPr/>
        <p:txBody>
          <a:bodyPr/>
          <a:lstStyle/>
          <a:p>
            <a:fld id="{9D2FC403-0D09-41E8-8B70-0770B2733791}" type="slidenum">
              <a:rPr lang="en-US" smtClean="0"/>
              <a:t>4</a:t>
            </a:fld>
            <a:endParaRPr lang="en-US"/>
          </a:p>
        </p:txBody>
      </p:sp>
    </p:spTree>
    <p:extLst>
      <p:ext uri="{BB962C8B-B14F-4D97-AF65-F5344CB8AC3E}">
        <p14:creationId xmlns:p14="http://schemas.microsoft.com/office/powerpoint/2010/main" val="3592192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rPr>
              <a:t>This could partly be explained by advertising and social media which have been described as factors strongly associated with dietary habits and perception among Zambian adolescents. Fast food and snack manufacturers have previously been reported to directly target young Zambians through TV, social media and “road shows” to encourage sales to this particular demographic</a:t>
            </a:r>
            <a:endParaRPr lang="en-ZM" dirty="0"/>
          </a:p>
        </p:txBody>
      </p:sp>
      <p:sp>
        <p:nvSpPr>
          <p:cNvPr id="4" name="Slide Number Placeholder 3"/>
          <p:cNvSpPr>
            <a:spLocks noGrp="1"/>
          </p:cNvSpPr>
          <p:nvPr>
            <p:ph type="sldNum" sz="quarter" idx="5"/>
          </p:nvPr>
        </p:nvSpPr>
        <p:spPr/>
        <p:txBody>
          <a:bodyPr/>
          <a:lstStyle/>
          <a:p>
            <a:fld id="{592B113B-E054-A44A-8C3B-C82A606DEA81}" type="slidenum">
              <a:rPr lang="en-ZM" smtClean="0"/>
              <a:t>20</a:t>
            </a:fld>
            <a:endParaRPr lang="en-ZM"/>
          </a:p>
        </p:txBody>
      </p:sp>
    </p:spTree>
    <p:extLst>
      <p:ext uri="{BB962C8B-B14F-4D97-AF65-F5344CB8AC3E}">
        <p14:creationId xmlns:p14="http://schemas.microsoft.com/office/powerpoint/2010/main" val="143620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9/12/2023</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732795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9/12/2023</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9028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9/12/2023</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826558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398271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9/12/2023</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pic>
        <p:nvPicPr>
          <p:cNvPr id="7" name="Picture 6">
            <a:extLst>
              <a:ext uri="{FF2B5EF4-FFF2-40B4-BE49-F238E27FC236}">
                <a16:creationId xmlns:a16="http://schemas.microsoft.com/office/drawing/2014/main" id="{2EDA0235-171D-6643-1DB0-EF4A7F79A4B4}"/>
              </a:ext>
            </a:extLst>
          </p:cNvPr>
          <p:cNvPicPr>
            <a:picLocks noChangeAspect="1"/>
          </p:cNvPicPr>
          <p:nvPr userDrawn="1"/>
        </p:nvPicPr>
        <p:blipFill>
          <a:blip r:embed="rId2"/>
          <a:stretch>
            <a:fillRect/>
          </a:stretch>
        </p:blipFill>
        <p:spPr>
          <a:xfrm>
            <a:off x="5210898" y="6275066"/>
            <a:ext cx="6181002" cy="446409"/>
          </a:xfrm>
          <a:prstGeom prst="rect">
            <a:avLst/>
          </a:prstGeom>
        </p:spPr>
      </p:pic>
    </p:spTree>
    <p:extLst>
      <p:ext uri="{BB962C8B-B14F-4D97-AF65-F5344CB8AC3E}">
        <p14:creationId xmlns:p14="http://schemas.microsoft.com/office/powerpoint/2010/main" val="3414409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9/12/2023</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14965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9/12/2023</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5499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9/12/2023</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104810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9/12/2023</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067893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9/12/2023</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72951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9/12/2023</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107877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9/12/2023</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197288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9/12/2023</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71742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87" r:id="rId5"/>
    <p:sldLayoutId id="2147483688" r:id="rId6"/>
    <p:sldLayoutId id="2147483689" r:id="rId7"/>
    <p:sldLayoutId id="2147483690" r:id="rId8"/>
    <p:sldLayoutId id="2147483691" r:id="rId9"/>
    <p:sldLayoutId id="2147483692" r:id="rId10"/>
    <p:sldLayoutId id="2147483693" r:id="rId11"/>
    <p:sldLayoutId id="2147483700" r:id="rId12"/>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4.svg"/><Relationship Id="rId2" Type="http://schemas.openxmlformats.org/officeDocument/2006/relationships/image" Target="../media/image29.png"/><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5" Type="http://schemas.openxmlformats.org/officeDocument/2006/relationships/image" Target="../media/image4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45.emf"/></Relationships>
</file>

<file path=ppt/slides/_rels/slide2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41BFA31-6544-45C2-9DA0-9E1C5E0B1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881941-4537-8AEE-AF19-A1329C78C6C0}"/>
              </a:ext>
            </a:extLst>
          </p:cNvPr>
          <p:cNvSpPr>
            <a:spLocks noGrp="1"/>
          </p:cNvSpPr>
          <p:nvPr>
            <p:ph type="ctrTitle"/>
          </p:nvPr>
        </p:nvSpPr>
        <p:spPr>
          <a:xfrm>
            <a:off x="695325" y="4296094"/>
            <a:ext cx="10782299" cy="1100621"/>
          </a:xfrm>
        </p:spPr>
        <p:txBody>
          <a:bodyPr>
            <a:normAutofit/>
          </a:bodyPr>
          <a:lstStyle/>
          <a:p>
            <a:pPr>
              <a:lnSpc>
                <a:spcPct val="90000"/>
              </a:lnSpc>
            </a:pPr>
            <a:r>
              <a:rPr lang="en-US" sz="3200" b="1" dirty="0"/>
              <a:t>KEY FINDINGS FROM </a:t>
            </a:r>
            <a:br>
              <a:rPr lang="en-US" sz="3200" b="1" dirty="0"/>
            </a:br>
            <a:r>
              <a:rPr lang="en-ZM" sz="4000" b="1" dirty="0">
                <a:solidFill>
                  <a:srgbClr val="AC6200"/>
                </a:solidFill>
              </a:rPr>
              <a:t>ADOLESCENT </a:t>
            </a:r>
            <a:r>
              <a:rPr lang="en-US" sz="4000" b="1" dirty="0">
                <a:solidFill>
                  <a:srgbClr val="AC6200"/>
                </a:solidFill>
              </a:rPr>
              <a:t>NUTRITION </a:t>
            </a:r>
            <a:r>
              <a:rPr lang="en-ZM" sz="4000" b="1" dirty="0">
                <a:solidFill>
                  <a:srgbClr val="AC6200"/>
                </a:solidFill>
              </a:rPr>
              <a:t>S</a:t>
            </a:r>
            <a:r>
              <a:rPr lang="en-US" sz="4000" b="1" dirty="0">
                <a:solidFill>
                  <a:srgbClr val="AC6200"/>
                </a:solidFill>
              </a:rPr>
              <a:t>URVEY</a:t>
            </a:r>
            <a:r>
              <a:rPr lang="en-ZM" sz="4000" b="1" dirty="0">
                <a:solidFill>
                  <a:srgbClr val="AC6200"/>
                </a:solidFill>
              </a:rPr>
              <a:t> </a:t>
            </a:r>
            <a:r>
              <a:rPr lang="en-ZM" sz="3200" b="1" dirty="0"/>
              <a:t>IN ZAMBIA</a:t>
            </a:r>
          </a:p>
        </p:txBody>
      </p:sp>
      <p:sp>
        <p:nvSpPr>
          <p:cNvPr id="3" name="Subtitle 2">
            <a:extLst>
              <a:ext uri="{FF2B5EF4-FFF2-40B4-BE49-F238E27FC236}">
                <a16:creationId xmlns:a16="http://schemas.microsoft.com/office/drawing/2014/main" id="{F4E39B9A-C9A4-3272-62B4-EB90019AB707}"/>
              </a:ext>
            </a:extLst>
          </p:cNvPr>
          <p:cNvSpPr>
            <a:spLocks noGrp="1"/>
          </p:cNvSpPr>
          <p:nvPr>
            <p:ph type="subTitle" idx="1"/>
          </p:nvPr>
        </p:nvSpPr>
        <p:spPr>
          <a:xfrm>
            <a:off x="695324" y="5533242"/>
            <a:ext cx="9972675" cy="543505"/>
          </a:xfrm>
        </p:spPr>
        <p:txBody>
          <a:bodyPr anchor="t">
            <a:normAutofit/>
          </a:bodyPr>
          <a:lstStyle/>
          <a:p>
            <a:r>
              <a:rPr lang="en-ZM" sz="1200" b="1" dirty="0">
                <a:solidFill>
                  <a:srgbClr val="0070C0"/>
                </a:solidFill>
              </a:rPr>
              <a:t>SUMIT KARN</a:t>
            </a:r>
            <a:r>
              <a:rPr lang="en-ZM" sz="1200" dirty="0"/>
              <a:t>, NUTRITION SPECIALIST [SKARN@UNICEF.ORG]</a:t>
            </a:r>
          </a:p>
        </p:txBody>
      </p:sp>
      <p:pic>
        <p:nvPicPr>
          <p:cNvPr id="5" name="Picture 4">
            <a:extLst>
              <a:ext uri="{FF2B5EF4-FFF2-40B4-BE49-F238E27FC236}">
                <a16:creationId xmlns:a16="http://schemas.microsoft.com/office/drawing/2014/main" id="{E17FDD2B-2341-BB6E-9D38-97EFFE991E6B}"/>
              </a:ext>
            </a:extLst>
          </p:cNvPr>
          <p:cNvPicPr>
            <a:picLocks noChangeAspect="1"/>
          </p:cNvPicPr>
          <p:nvPr/>
        </p:nvPicPr>
        <p:blipFill rotWithShape="1">
          <a:blip r:embed="rId2"/>
          <a:srcRect r="-3" b="25622"/>
          <a:stretch/>
        </p:blipFill>
        <p:spPr>
          <a:xfrm>
            <a:off x="800100" y="727189"/>
            <a:ext cx="5177366" cy="3070938"/>
          </a:xfrm>
          <a:prstGeom prst="rect">
            <a:avLst/>
          </a:prstGeom>
        </p:spPr>
      </p:pic>
      <p:pic>
        <p:nvPicPr>
          <p:cNvPr id="4" name="Picture 3" descr="Pink and blue clouds">
            <a:extLst>
              <a:ext uri="{FF2B5EF4-FFF2-40B4-BE49-F238E27FC236}">
                <a16:creationId xmlns:a16="http://schemas.microsoft.com/office/drawing/2014/main" id="{272D8DE1-B492-D0F7-817C-1EA4B323B2DF}"/>
              </a:ext>
            </a:extLst>
          </p:cNvPr>
          <p:cNvPicPr>
            <a:picLocks noChangeAspect="1"/>
          </p:cNvPicPr>
          <p:nvPr/>
        </p:nvPicPr>
        <p:blipFill rotWithShape="1">
          <a:blip r:embed="rId3"/>
          <a:srcRect t="10935" r="-1" b="-1"/>
          <a:stretch/>
        </p:blipFill>
        <p:spPr>
          <a:xfrm>
            <a:off x="6147858" y="727189"/>
            <a:ext cx="5244042" cy="3070938"/>
          </a:xfrm>
          <a:prstGeom prst="rect">
            <a:avLst/>
          </a:prstGeom>
        </p:spPr>
      </p:pic>
      <p:cxnSp>
        <p:nvCxnSpPr>
          <p:cNvPr id="20" name="Straight Connector 19">
            <a:extLst>
              <a:ext uri="{FF2B5EF4-FFF2-40B4-BE49-F238E27FC236}">
                <a16:creationId xmlns:a16="http://schemas.microsoft.com/office/drawing/2014/main" id="{5FBDBD30-F250-4D5E-925B-4796AFC99B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4144434"/>
            <a:ext cx="10629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490C51B-4DE2-14E9-A1C5-42C18B023CFD}"/>
              </a:ext>
            </a:extLst>
          </p:cNvPr>
          <p:cNvPicPr>
            <a:picLocks noChangeAspect="1"/>
          </p:cNvPicPr>
          <p:nvPr/>
        </p:nvPicPr>
        <p:blipFill>
          <a:blip r:embed="rId4"/>
          <a:stretch>
            <a:fillRect/>
          </a:stretch>
        </p:blipFill>
        <p:spPr>
          <a:xfrm>
            <a:off x="6147859" y="2683149"/>
            <a:ext cx="5244042" cy="1101607"/>
          </a:xfrm>
          <a:prstGeom prst="rect">
            <a:avLst/>
          </a:prstGeom>
        </p:spPr>
      </p:pic>
      <p:pic>
        <p:nvPicPr>
          <p:cNvPr id="7" name="Picture 6">
            <a:extLst>
              <a:ext uri="{FF2B5EF4-FFF2-40B4-BE49-F238E27FC236}">
                <a16:creationId xmlns:a16="http://schemas.microsoft.com/office/drawing/2014/main" id="{7F16A1AA-B154-B365-01EA-6F6812E37E1B}"/>
              </a:ext>
            </a:extLst>
          </p:cNvPr>
          <p:cNvPicPr>
            <a:picLocks noChangeAspect="1"/>
          </p:cNvPicPr>
          <p:nvPr/>
        </p:nvPicPr>
        <p:blipFill>
          <a:blip r:embed="rId5"/>
          <a:stretch>
            <a:fillRect/>
          </a:stretch>
        </p:blipFill>
        <p:spPr>
          <a:xfrm>
            <a:off x="7223671" y="759463"/>
            <a:ext cx="3092416" cy="1594029"/>
          </a:xfrm>
          <a:prstGeom prst="rect">
            <a:avLst/>
          </a:prstGeom>
        </p:spPr>
      </p:pic>
      <p:pic>
        <p:nvPicPr>
          <p:cNvPr id="8" name="Picture 7">
            <a:extLst>
              <a:ext uri="{FF2B5EF4-FFF2-40B4-BE49-F238E27FC236}">
                <a16:creationId xmlns:a16="http://schemas.microsoft.com/office/drawing/2014/main" id="{C386902D-9198-4EB7-C6D1-FF2ACBFFEC23}"/>
              </a:ext>
            </a:extLst>
          </p:cNvPr>
          <p:cNvPicPr>
            <a:picLocks noChangeAspect="1"/>
          </p:cNvPicPr>
          <p:nvPr/>
        </p:nvPicPr>
        <p:blipFill>
          <a:blip r:embed="rId6"/>
          <a:stretch>
            <a:fillRect/>
          </a:stretch>
        </p:blipFill>
        <p:spPr>
          <a:xfrm>
            <a:off x="5023000" y="6034867"/>
            <a:ext cx="6181002" cy="446409"/>
          </a:xfrm>
          <a:prstGeom prst="rect">
            <a:avLst/>
          </a:prstGeom>
        </p:spPr>
      </p:pic>
    </p:spTree>
    <p:extLst>
      <p:ext uri="{BB962C8B-B14F-4D97-AF65-F5344CB8AC3E}">
        <p14:creationId xmlns:p14="http://schemas.microsoft.com/office/powerpoint/2010/main" val="2770446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EEF5D-6A6E-B737-7521-AA5197FFDD05}"/>
              </a:ext>
            </a:extLst>
          </p:cNvPr>
          <p:cNvSpPr>
            <a:spLocks noGrp="1"/>
          </p:cNvSpPr>
          <p:nvPr>
            <p:ph type="title"/>
          </p:nvPr>
        </p:nvSpPr>
        <p:spPr/>
        <p:txBody>
          <a:bodyPr/>
          <a:lstStyle/>
          <a:p>
            <a:r>
              <a:rPr lang="en-ZM" b="1" dirty="0"/>
              <a:t>METHODOLOGY</a:t>
            </a:r>
          </a:p>
        </p:txBody>
      </p:sp>
      <p:sp>
        <p:nvSpPr>
          <p:cNvPr id="5" name="Content Placeholder 4">
            <a:extLst>
              <a:ext uri="{FF2B5EF4-FFF2-40B4-BE49-F238E27FC236}">
                <a16:creationId xmlns:a16="http://schemas.microsoft.com/office/drawing/2014/main" id="{35B7077C-11CE-9326-1A1F-E1A889035BDC}"/>
              </a:ext>
            </a:extLst>
          </p:cNvPr>
          <p:cNvSpPr>
            <a:spLocks noGrp="1"/>
          </p:cNvSpPr>
          <p:nvPr>
            <p:ph idx="1"/>
          </p:nvPr>
        </p:nvSpPr>
        <p:spPr>
          <a:xfrm>
            <a:off x="700635" y="1931670"/>
            <a:ext cx="10691265" cy="3997544"/>
          </a:xfrm>
        </p:spPr>
        <p:txBody>
          <a:bodyPr>
            <a:normAutofit/>
          </a:bodyPr>
          <a:lstStyle/>
          <a:p>
            <a:r>
              <a:rPr lang="en-GB" sz="2800" dirty="0"/>
              <a:t>A total of 10 districts [5 SUN-II districts and 5 non-SUN-II districts] was selected purposively</a:t>
            </a:r>
          </a:p>
        </p:txBody>
      </p:sp>
      <p:pic>
        <p:nvPicPr>
          <p:cNvPr id="3" name="Picture 2">
            <a:extLst>
              <a:ext uri="{FF2B5EF4-FFF2-40B4-BE49-F238E27FC236}">
                <a16:creationId xmlns:a16="http://schemas.microsoft.com/office/drawing/2014/main" id="{7AB7514C-B168-A0C3-768D-8B400ACBD65A}"/>
              </a:ext>
            </a:extLst>
          </p:cNvPr>
          <p:cNvPicPr>
            <a:picLocks noChangeAspect="1"/>
          </p:cNvPicPr>
          <p:nvPr/>
        </p:nvPicPr>
        <p:blipFill>
          <a:blip r:embed="rId2"/>
          <a:stretch>
            <a:fillRect/>
          </a:stretch>
        </p:blipFill>
        <p:spPr>
          <a:xfrm>
            <a:off x="2629102" y="2983230"/>
            <a:ext cx="8862263" cy="3108959"/>
          </a:xfrm>
          <a:prstGeom prst="rect">
            <a:avLst/>
          </a:prstGeom>
        </p:spPr>
      </p:pic>
    </p:spTree>
    <p:extLst>
      <p:ext uri="{BB962C8B-B14F-4D97-AF65-F5344CB8AC3E}">
        <p14:creationId xmlns:p14="http://schemas.microsoft.com/office/powerpoint/2010/main" val="2992045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111D8373-0097-FAAA-DAF3-C08F2FA32337}"/>
              </a:ext>
            </a:extLst>
          </p:cNvPr>
          <p:cNvGrpSpPr/>
          <p:nvPr/>
        </p:nvGrpSpPr>
        <p:grpSpPr>
          <a:xfrm>
            <a:off x="5625465" y="1243125"/>
            <a:ext cx="6543675" cy="4627382"/>
            <a:chOff x="5625465" y="1243125"/>
            <a:chExt cx="6543675" cy="4627382"/>
          </a:xfrm>
        </p:grpSpPr>
        <p:pic>
          <p:nvPicPr>
            <p:cNvPr id="1026" name="Picture 2">
              <a:extLst>
                <a:ext uri="{FF2B5EF4-FFF2-40B4-BE49-F238E27FC236}">
                  <a16:creationId xmlns:a16="http://schemas.microsoft.com/office/drawing/2014/main" id="{66AF9665-615C-8C0F-A9E0-499319CD3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5465" y="1243125"/>
              <a:ext cx="6543675" cy="462738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47D4E3D2-2E51-3A6D-2D11-B4383415A09F}"/>
                </a:ext>
              </a:extLst>
            </p:cNvPr>
            <p:cNvSpPr/>
            <p:nvPr/>
          </p:nvSpPr>
          <p:spPr>
            <a:xfrm>
              <a:off x="6035516" y="1446936"/>
              <a:ext cx="212169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A9EEF5D-6A6E-B737-7521-AA5197FFDD05}"/>
              </a:ext>
            </a:extLst>
          </p:cNvPr>
          <p:cNvSpPr>
            <a:spLocks noGrp="1"/>
          </p:cNvSpPr>
          <p:nvPr>
            <p:ph type="title"/>
          </p:nvPr>
        </p:nvSpPr>
        <p:spPr/>
        <p:txBody>
          <a:bodyPr/>
          <a:lstStyle/>
          <a:p>
            <a:r>
              <a:rPr lang="en-ZM" b="1" dirty="0"/>
              <a:t>METHODOLOGY</a:t>
            </a:r>
          </a:p>
        </p:txBody>
      </p:sp>
      <p:sp>
        <p:nvSpPr>
          <p:cNvPr id="5" name="Content Placeholder 4">
            <a:extLst>
              <a:ext uri="{FF2B5EF4-FFF2-40B4-BE49-F238E27FC236}">
                <a16:creationId xmlns:a16="http://schemas.microsoft.com/office/drawing/2014/main" id="{35B7077C-11CE-9326-1A1F-E1A889035BDC}"/>
              </a:ext>
            </a:extLst>
          </p:cNvPr>
          <p:cNvSpPr>
            <a:spLocks noGrp="1"/>
          </p:cNvSpPr>
          <p:nvPr>
            <p:ph idx="1"/>
          </p:nvPr>
        </p:nvSpPr>
        <p:spPr>
          <a:xfrm>
            <a:off x="700635" y="1771650"/>
            <a:ext cx="5094375" cy="4157564"/>
          </a:xfrm>
        </p:spPr>
        <p:txBody>
          <a:bodyPr>
            <a:normAutofit fontScale="77500" lnSpcReduction="20000"/>
          </a:bodyPr>
          <a:lstStyle/>
          <a:p>
            <a:r>
              <a:rPr lang="en-GB" dirty="0"/>
              <a:t>A combination of </a:t>
            </a:r>
            <a:r>
              <a:rPr lang="en-GB" b="1" i="1" dirty="0"/>
              <a:t>multistage and stratified random sampling </a:t>
            </a:r>
            <a:r>
              <a:rPr lang="en-GB" dirty="0"/>
              <a:t>was used to select a representative sample</a:t>
            </a:r>
          </a:p>
          <a:p>
            <a:r>
              <a:rPr lang="en-GB" dirty="0"/>
              <a:t>2 enumeration areas (EA) were randomly selected in each sampled district in such a way that 1 EA was urban, and 1 EA was rural</a:t>
            </a:r>
          </a:p>
          <a:p>
            <a:r>
              <a:rPr lang="en-GB" dirty="0"/>
              <a:t>Sampling of EAs was done with assistance from the Zambia Statistical Agency</a:t>
            </a:r>
          </a:p>
          <a:p>
            <a:r>
              <a:rPr lang="en-GB" dirty="0"/>
              <a:t>EAs in each sampled district were listed by ward, urban/rural category, number of households, and population </a:t>
            </a:r>
          </a:p>
          <a:p>
            <a:r>
              <a:rPr lang="en-GB" dirty="0"/>
              <a:t>1 EA each was randomly selected from the list of urban and rural EAs respectively using PPS</a:t>
            </a:r>
          </a:p>
          <a:p>
            <a:r>
              <a:rPr lang="en-GB" b="1" dirty="0"/>
              <a:t>Stratified random sampling </a:t>
            </a:r>
            <a:r>
              <a:rPr lang="en-GB" dirty="0"/>
              <a:t>was employed to select 20 households with adolescents from the selected EA</a:t>
            </a:r>
            <a:endParaRPr lang="en-US" dirty="0"/>
          </a:p>
        </p:txBody>
      </p:sp>
      <p:grpSp>
        <p:nvGrpSpPr>
          <p:cNvPr id="22" name="Group 21">
            <a:extLst>
              <a:ext uri="{FF2B5EF4-FFF2-40B4-BE49-F238E27FC236}">
                <a16:creationId xmlns:a16="http://schemas.microsoft.com/office/drawing/2014/main" id="{4E4EAC99-78F2-FB18-FF72-FFBEE8B35266}"/>
              </a:ext>
            </a:extLst>
          </p:cNvPr>
          <p:cNvGrpSpPr/>
          <p:nvPr/>
        </p:nvGrpSpPr>
        <p:grpSpPr>
          <a:xfrm>
            <a:off x="5875832" y="2133106"/>
            <a:ext cx="4816529" cy="3247919"/>
            <a:chOff x="5875832" y="2133106"/>
            <a:chExt cx="4816529" cy="3247919"/>
          </a:xfrm>
        </p:grpSpPr>
        <p:sp>
          <p:nvSpPr>
            <p:cNvPr id="7" name="Star: 5 Points 6">
              <a:extLst>
                <a:ext uri="{FF2B5EF4-FFF2-40B4-BE49-F238E27FC236}">
                  <a16:creationId xmlns:a16="http://schemas.microsoft.com/office/drawing/2014/main" id="{12AA6553-6228-2300-135B-1246969237A0}"/>
                </a:ext>
              </a:extLst>
            </p:cNvPr>
            <p:cNvSpPr/>
            <p:nvPr/>
          </p:nvSpPr>
          <p:spPr>
            <a:xfrm>
              <a:off x="6269761" y="4737629"/>
              <a:ext cx="274320" cy="27432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37C20110-2BB7-76EF-B931-1CA0D106E003}"/>
                </a:ext>
              </a:extLst>
            </p:cNvPr>
            <p:cNvSpPr/>
            <p:nvPr/>
          </p:nvSpPr>
          <p:spPr>
            <a:xfrm>
              <a:off x="5875832" y="4166451"/>
              <a:ext cx="274320" cy="27432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BB71C143-221A-655F-2334-F370F1D07C76}"/>
                </a:ext>
              </a:extLst>
            </p:cNvPr>
            <p:cNvSpPr/>
            <p:nvPr/>
          </p:nvSpPr>
          <p:spPr>
            <a:xfrm>
              <a:off x="7350991" y="3114075"/>
              <a:ext cx="274320" cy="27432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7DE3D74F-003E-752A-753D-DB3FCEFD8B7F}"/>
                </a:ext>
              </a:extLst>
            </p:cNvPr>
            <p:cNvSpPr/>
            <p:nvPr/>
          </p:nvSpPr>
          <p:spPr>
            <a:xfrm>
              <a:off x="8017741" y="5106705"/>
              <a:ext cx="274320" cy="27432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6067C44A-91D5-0171-E2F4-5D655CCC1193}"/>
                </a:ext>
              </a:extLst>
            </p:cNvPr>
            <p:cNvSpPr/>
            <p:nvPr/>
          </p:nvSpPr>
          <p:spPr>
            <a:xfrm>
              <a:off x="10418041" y="3216768"/>
              <a:ext cx="274320" cy="27432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3A4BFFD5-4313-2EAB-1192-C8DE762C38EC}"/>
                </a:ext>
              </a:extLst>
            </p:cNvPr>
            <p:cNvSpPr/>
            <p:nvPr/>
          </p:nvSpPr>
          <p:spPr>
            <a:xfrm>
              <a:off x="8570595" y="4463309"/>
              <a:ext cx="274320" cy="27432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15FF24EE-2448-CF2D-01F3-D06DE1FA8CE1}"/>
                </a:ext>
              </a:extLst>
            </p:cNvPr>
            <p:cNvSpPr/>
            <p:nvPr/>
          </p:nvSpPr>
          <p:spPr>
            <a:xfrm>
              <a:off x="8296275" y="3874064"/>
              <a:ext cx="274320" cy="27432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0ACD2711-E333-9C8B-6A39-F1B6E120B61C}"/>
                </a:ext>
              </a:extLst>
            </p:cNvPr>
            <p:cNvSpPr/>
            <p:nvPr/>
          </p:nvSpPr>
          <p:spPr>
            <a:xfrm>
              <a:off x="8622982" y="3343947"/>
              <a:ext cx="274320" cy="27432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E5541879-8EDE-D5C9-1C40-5093A60A78EA}"/>
                </a:ext>
              </a:extLst>
            </p:cNvPr>
            <p:cNvSpPr/>
            <p:nvPr/>
          </p:nvSpPr>
          <p:spPr>
            <a:xfrm>
              <a:off x="10200871" y="3848280"/>
              <a:ext cx="274320" cy="27432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2984E40C-2BE1-4179-CB1C-C8D841652E91}"/>
                </a:ext>
              </a:extLst>
            </p:cNvPr>
            <p:cNvSpPr/>
            <p:nvPr/>
          </p:nvSpPr>
          <p:spPr>
            <a:xfrm>
              <a:off x="9637394" y="2133106"/>
              <a:ext cx="274320" cy="27432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0680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EEF5D-6A6E-B737-7521-AA5197FFDD05}"/>
              </a:ext>
            </a:extLst>
          </p:cNvPr>
          <p:cNvSpPr>
            <a:spLocks noGrp="1"/>
          </p:cNvSpPr>
          <p:nvPr>
            <p:ph type="title"/>
          </p:nvPr>
        </p:nvSpPr>
        <p:spPr/>
        <p:txBody>
          <a:bodyPr/>
          <a:lstStyle/>
          <a:p>
            <a:r>
              <a:rPr lang="en-ZM" b="1" dirty="0"/>
              <a:t>METHODOLOGY</a:t>
            </a:r>
          </a:p>
        </p:txBody>
      </p:sp>
      <p:sp>
        <p:nvSpPr>
          <p:cNvPr id="5" name="Content Placeholder 4">
            <a:extLst>
              <a:ext uri="{FF2B5EF4-FFF2-40B4-BE49-F238E27FC236}">
                <a16:creationId xmlns:a16="http://schemas.microsoft.com/office/drawing/2014/main" id="{35B7077C-11CE-9326-1A1F-E1A889035BDC}"/>
              </a:ext>
            </a:extLst>
          </p:cNvPr>
          <p:cNvSpPr>
            <a:spLocks noGrp="1"/>
          </p:cNvSpPr>
          <p:nvPr>
            <p:ph idx="1"/>
          </p:nvPr>
        </p:nvSpPr>
        <p:spPr>
          <a:xfrm>
            <a:off x="700635" y="1931670"/>
            <a:ext cx="10691265" cy="3997544"/>
          </a:xfrm>
        </p:spPr>
        <p:txBody>
          <a:bodyPr>
            <a:normAutofit/>
          </a:bodyPr>
          <a:lstStyle/>
          <a:p>
            <a:r>
              <a:rPr lang="en-GB" sz="2800" dirty="0"/>
              <a:t>Survey collected responses from a total of </a:t>
            </a:r>
            <a:r>
              <a:rPr lang="en-GB" sz="2800" b="1" dirty="0"/>
              <a:t>456</a:t>
            </a:r>
            <a:r>
              <a:rPr lang="en-GB" sz="2800" dirty="0"/>
              <a:t> adolescents</a:t>
            </a:r>
          </a:p>
        </p:txBody>
      </p:sp>
      <p:graphicFrame>
        <p:nvGraphicFramePr>
          <p:cNvPr id="4" name="Table 2">
            <a:extLst>
              <a:ext uri="{FF2B5EF4-FFF2-40B4-BE49-F238E27FC236}">
                <a16:creationId xmlns:a16="http://schemas.microsoft.com/office/drawing/2014/main" id="{AB92EBC0-BB1A-CAA4-6A20-CFEA7AEE808C}"/>
              </a:ext>
            </a:extLst>
          </p:cNvPr>
          <p:cNvGraphicFramePr>
            <a:graphicFrameLocks noGrp="1"/>
          </p:cNvGraphicFramePr>
          <p:nvPr>
            <p:extLst>
              <p:ext uri="{D42A27DB-BD31-4B8C-83A1-F6EECF244321}">
                <p14:modId xmlns:p14="http://schemas.microsoft.com/office/powerpoint/2010/main" val="365568682"/>
              </p:ext>
            </p:extLst>
          </p:nvPr>
        </p:nvGraphicFramePr>
        <p:xfrm>
          <a:off x="700635" y="2919588"/>
          <a:ext cx="10691264" cy="3009626"/>
        </p:xfrm>
        <a:graphic>
          <a:graphicData uri="http://schemas.openxmlformats.org/drawingml/2006/table">
            <a:tbl>
              <a:tblPr firstRow="1" bandRow="1">
                <a:tableStyleId>{616DA210-FB5B-4158-B5E0-FEB733F419BA}</a:tableStyleId>
              </a:tblPr>
              <a:tblGrid>
                <a:gridCol w="2602635">
                  <a:extLst>
                    <a:ext uri="{9D8B030D-6E8A-4147-A177-3AD203B41FA5}">
                      <a16:colId xmlns:a16="http://schemas.microsoft.com/office/drawing/2014/main" val="1435581931"/>
                    </a:ext>
                  </a:extLst>
                </a:gridCol>
                <a:gridCol w="1897380">
                  <a:extLst>
                    <a:ext uri="{9D8B030D-6E8A-4147-A177-3AD203B41FA5}">
                      <a16:colId xmlns:a16="http://schemas.microsoft.com/office/drawing/2014/main" val="2384821540"/>
                    </a:ext>
                  </a:extLst>
                </a:gridCol>
                <a:gridCol w="2045970">
                  <a:extLst>
                    <a:ext uri="{9D8B030D-6E8A-4147-A177-3AD203B41FA5}">
                      <a16:colId xmlns:a16="http://schemas.microsoft.com/office/drawing/2014/main" val="777875379"/>
                    </a:ext>
                  </a:extLst>
                </a:gridCol>
                <a:gridCol w="2068830">
                  <a:extLst>
                    <a:ext uri="{9D8B030D-6E8A-4147-A177-3AD203B41FA5}">
                      <a16:colId xmlns:a16="http://schemas.microsoft.com/office/drawing/2014/main" val="4268631993"/>
                    </a:ext>
                  </a:extLst>
                </a:gridCol>
                <a:gridCol w="2076449">
                  <a:extLst>
                    <a:ext uri="{9D8B030D-6E8A-4147-A177-3AD203B41FA5}">
                      <a16:colId xmlns:a16="http://schemas.microsoft.com/office/drawing/2014/main" val="925671176"/>
                    </a:ext>
                  </a:extLst>
                </a:gridCol>
              </a:tblGrid>
              <a:tr h="1399546">
                <a:tc>
                  <a:txBody>
                    <a:bodyPr/>
                    <a:lstStyle/>
                    <a:p>
                      <a:pPr algn="ctr"/>
                      <a:r>
                        <a:rPr lang="en-US" sz="2800" b="0" dirty="0"/>
                        <a:t>Lundazi </a:t>
                      </a:r>
                    </a:p>
                    <a:p>
                      <a:pPr algn="ctr"/>
                      <a:r>
                        <a:rPr lang="en-US" sz="2800" b="0" dirty="0"/>
                        <a:t>(53)</a:t>
                      </a:r>
                    </a:p>
                  </a:txBody>
                  <a:tcPr anchor="ctr"/>
                </a:tc>
                <a:tc>
                  <a:txBody>
                    <a:bodyPr/>
                    <a:lstStyle/>
                    <a:p>
                      <a:pPr algn="ctr"/>
                      <a:r>
                        <a:rPr lang="en-US" sz="2800" b="0" dirty="0"/>
                        <a:t>Lusaka</a:t>
                      </a:r>
                    </a:p>
                    <a:p>
                      <a:pPr algn="ctr"/>
                      <a:r>
                        <a:rPr lang="en-US" sz="2800" b="0" dirty="0"/>
                        <a:t>(47)</a:t>
                      </a:r>
                    </a:p>
                  </a:txBody>
                  <a:tcPr anchor="ctr"/>
                </a:tc>
                <a:tc>
                  <a:txBody>
                    <a:bodyPr/>
                    <a:lstStyle/>
                    <a:p>
                      <a:pPr algn="ctr"/>
                      <a:r>
                        <a:rPr lang="en-US" sz="2800" b="0" dirty="0"/>
                        <a:t>Solwezi</a:t>
                      </a:r>
                    </a:p>
                    <a:p>
                      <a:pPr algn="ctr"/>
                      <a:r>
                        <a:rPr lang="en-US" sz="2800" b="0" dirty="0"/>
                        <a:t>(44)</a:t>
                      </a:r>
                    </a:p>
                  </a:txBody>
                  <a:tcPr anchor="ctr"/>
                </a:tc>
                <a:tc>
                  <a:txBody>
                    <a:bodyPr/>
                    <a:lstStyle/>
                    <a:p>
                      <a:pPr algn="ctr"/>
                      <a:r>
                        <a:rPr lang="en-US" sz="2800" b="0" dirty="0"/>
                        <a:t>Choma</a:t>
                      </a:r>
                    </a:p>
                    <a:p>
                      <a:pPr algn="ctr"/>
                      <a:r>
                        <a:rPr lang="en-US" sz="2800" b="0" dirty="0"/>
                        <a:t>(48)</a:t>
                      </a:r>
                    </a:p>
                  </a:txBody>
                  <a:tcPr anchor="ctr"/>
                </a:tc>
                <a:tc>
                  <a:txBody>
                    <a:bodyPr/>
                    <a:lstStyle/>
                    <a:p>
                      <a:pPr algn="ctr"/>
                      <a:r>
                        <a:rPr lang="en-US" sz="2800" b="0" dirty="0" err="1"/>
                        <a:t>Kalabo</a:t>
                      </a:r>
                      <a:endParaRPr lang="en-US" sz="2800" b="0" dirty="0"/>
                    </a:p>
                    <a:p>
                      <a:pPr algn="ctr"/>
                      <a:r>
                        <a:rPr lang="en-US" sz="2800" b="0" dirty="0"/>
                        <a:t>(42)</a:t>
                      </a:r>
                    </a:p>
                  </a:txBody>
                  <a:tcPr anchor="ctr"/>
                </a:tc>
                <a:extLst>
                  <a:ext uri="{0D108BD9-81ED-4DB2-BD59-A6C34878D82A}">
                    <a16:rowId xmlns:a16="http://schemas.microsoft.com/office/drawing/2014/main" val="2900667514"/>
                  </a:ext>
                </a:extLst>
              </a:tr>
              <a:tr h="1610080">
                <a:tc>
                  <a:txBody>
                    <a:bodyPr/>
                    <a:lstStyle/>
                    <a:p>
                      <a:pPr algn="ctr"/>
                      <a:r>
                        <a:rPr lang="en-US" sz="2800" b="0" dirty="0" err="1"/>
                        <a:t>Kapiri</a:t>
                      </a:r>
                      <a:r>
                        <a:rPr lang="en-US" sz="2800" b="0" dirty="0"/>
                        <a:t> </a:t>
                      </a:r>
                      <a:r>
                        <a:rPr lang="en-US" sz="2800" b="0" dirty="0" err="1"/>
                        <a:t>Mposhi</a:t>
                      </a:r>
                      <a:endParaRPr lang="en-US" sz="2800" b="0" dirty="0"/>
                    </a:p>
                    <a:p>
                      <a:pPr algn="ctr"/>
                      <a:r>
                        <a:rPr lang="en-US" sz="2800" b="0" dirty="0"/>
                        <a:t>(41)</a:t>
                      </a:r>
                    </a:p>
                  </a:txBody>
                  <a:tcPr anchor="ctr"/>
                </a:tc>
                <a:tc>
                  <a:txBody>
                    <a:bodyPr/>
                    <a:lstStyle/>
                    <a:p>
                      <a:pPr algn="ctr"/>
                      <a:r>
                        <a:rPr lang="en-US" sz="2800" b="0" dirty="0"/>
                        <a:t>Ndola</a:t>
                      </a:r>
                    </a:p>
                    <a:p>
                      <a:pPr algn="ctr"/>
                      <a:r>
                        <a:rPr lang="en-US" sz="2800" b="0" dirty="0"/>
                        <a:t>(46)</a:t>
                      </a:r>
                    </a:p>
                  </a:txBody>
                  <a:tcPr anchor="ctr"/>
                </a:tc>
                <a:tc>
                  <a:txBody>
                    <a:bodyPr/>
                    <a:lstStyle/>
                    <a:p>
                      <a:pPr algn="ctr"/>
                      <a:r>
                        <a:rPr lang="en-US" sz="2800" b="0" dirty="0"/>
                        <a:t>Katete</a:t>
                      </a:r>
                    </a:p>
                    <a:p>
                      <a:pPr algn="ctr"/>
                      <a:r>
                        <a:rPr lang="en-US" sz="2800" b="0" dirty="0"/>
                        <a:t>(47)</a:t>
                      </a:r>
                    </a:p>
                  </a:txBody>
                  <a:tcPr anchor="ctr"/>
                </a:tc>
                <a:tc>
                  <a:txBody>
                    <a:bodyPr/>
                    <a:lstStyle/>
                    <a:p>
                      <a:pPr algn="ctr"/>
                      <a:r>
                        <a:rPr lang="en-US" sz="2800" b="0" dirty="0"/>
                        <a:t>Kasama</a:t>
                      </a:r>
                    </a:p>
                    <a:p>
                      <a:pPr algn="ctr"/>
                      <a:r>
                        <a:rPr lang="en-US" sz="2800" b="0" dirty="0"/>
                        <a:t>(43)</a:t>
                      </a:r>
                    </a:p>
                  </a:txBody>
                  <a:tcPr anchor="ctr"/>
                </a:tc>
                <a:tc>
                  <a:txBody>
                    <a:bodyPr/>
                    <a:lstStyle/>
                    <a:p>
                      <a:pPr algn="ctr"/>
                      <a:r>
                        <a:rPr lang="en-US" sz="2800" b="0" dirty="0" err="1"/>
                        <a:t>Senanga</a:t>
                      </a:r>
                      <a:endParaRPr lang="en-US" sz="2800" b="0" dirty="0"/>
                    </a:p>
                    <a:p>
                      <a:pPr algn="ctr"/>
                      <a:r>
                        <a:rPr lang="en-US" sz="2800" b="0" dirty="0"/>
                        <a:t>(45)</a:t>
                      </a:r>
                    </a:p>
                  </a:txBody>
                  <a:tcPr anchor="ctr"/>
                </a:tc>
                <a:extLst>
                  <a:ext uri="{0D108BD9-81ED-4DB2-BD59-A6C34878D82A}">
                    <a16:rowId xmlns:a16="http://schemas.microsoft.com/office/drawing/2014/main" val="1489831442"/>
                  </a:ext>
                </a:extLst>
              </a:tr>
            </a:tbl>
          </a:graphicData>
        </a:graphic>
      </p:graphicFrame>
    </p:spTree>
    <p:extLst>
      <p:ext uri="{BB962C8B-B14F-4D97-AF65-F5344CB8AC3E}">
        <p14:creationId xmlns:p14="http://schemas.microsoft.com/office/powerpoint/2010/main" val="2315980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43ED-69BC-8D1A-6793-6A1FA4051BB7}"/>
              </a:ext>
            </a:extLst>
          </p:cNvPr>
          <p:cNvSpPr>
            <a:spLocks noGrp="1"/>
          </p:cNvSpPr>
          <p:nvPr>
            <p:ph type="title"/>
          </p:nvPr>
        </p:nvSpPr>
        <p:spPr>
          <a:xfrm>
            <a:off x="750367" y="2743485"/>
            <a:ext cx="10691265" cy="1371030"/>
          </a:xfrm>
        </p:spPr>
        <p:txBody>
          <a:bodyPr/>
          <a:lstStyle/>
          <a:p>
            <a:r>
              <a:rPr lang="en-GB" b="1" dirty="0"/>
              <a:t>results</a:t>
            </a:r>
            <a:endParaRPr lang="en-ZM" b="1" dirty="0"/>
          </a:p>
        </p:txBody>
      </p:sp>
    </p:spTree>
    <p:extLst>
      <p:ext uri="{BB962C8B-B14F-4D97-AF65-F5344CB8AC3E}">
        <p14:creationId xmlns:p14="http://schemas.microsoft.com/office/powerpoint/2010/main" val="335700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A17E-278C-2EB1-1661-91871B1A2F00}"/>
              </a:ext>
            </a:extLst>
          </p:cNvPr>
          <p:cNvSpPr>
            <a:spLocks noGrp="1"/>
          </p:cNvSpPr>
          <p:nvPr>
            <p:ph type="title"/>
          </p:nvPr>
        </p:nvSpPr>
        <p:spPr/>
        <p:txBody>
          <a:bodyPr/>
          <a:lstStyle/>
          <a:p>
            <a:r>
              <a:rPr lang="en-ZM" b="1" dirty="0"/>
              <a:t>Adolescent background characteristics</a:t>
            </a:r>
          </a:p>
        </p:txBody>
      </p:sp>
      <p:graphicFrame>
        <p:nvGraphicFramePr>
          <p:cNvPr id="5" name="Chart 4">
            <a:extLst>
              <a:ext uri="{FF2B5EF4-FFF2-40B4-BE49-F238E27FC236}">
                <a16:creationId xmlns:a16="http://schemas.microsoft.com/office/drawing/2014/main" id="{D83EC75D-7F48-BB11-4681-60D6A6D19FAB}"/>
              </a:ext>
            </a:extLst>
          </p:cNvPr>
          <p:cNvGraphicFramePr>
            <a:graphicFrameLocks/>
          </p:cNvGraphicFramePr>
          <p:nvPr>
            <p:extLst>
              <p:ext uri="{D42A27DB-BD31-4B8C-83A1-F6EECF244321}">
                <p14:modId xmlns:p14="http://schemas.microsoft.com/office/powerpoint/2010/main" val="2632110508"/>
              </p:ext>
            </p:extLst>
          </p:nvPr>
        </p:nvGraphicFramePr>
        <p:xfrm>
          <a:off x="7252447" y="318601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696A49DC-4593-0F98-9F86-837A535E2D92}"/>
              </a:ext>
            </a:extLst>
          </p:cNvPr>
          <p:cNvGraphicFramePr>
            <a:graphicFrameLocks/>
          </p:cNvGraphicFramePr>
          <p:nvPr>
            <p:extLst>
              <p:ext uri="{D42A27DB-BD31-4B8C-83A1-F6EECF244321}">
                <p14:modId xmlns:p14="http://schemas.microsoft.com/office/powerpoint/2010/main" val="3896061198"/>
              </p:ext>
            </p:extLst>
          </p:nvPr>
        </p:nvGraphicFramePr>
        <p:xfrm>
          <a:off x="447675" y="2589114"/>
          <a:ext cx="6724650" cy="3340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D55D3F1F-2FBC-EC45-2CB2-C081ADE32FE1}"/>
              </a:ext>
            </a:extLst>
          </p:cNvPr>
          <p:cNvGraphicFramePr>
            <a:graphicFrameLocks/>
          </p:cNvGraphicFramePr>
          <p:nvPr>
            <p:extLst>
              <p:ext uri="{D42A27DB-BD31-4B8C-83A1-F6EECF244321}">
                <p14:modId xmlns:p14="http://schemas.microsoft.com/office/powerpoint/2010/main" val="636326126"/>
              </p:ext>
            </p:extLst>
          </p:nvPr>
        </p:nvGraphicFramePr>
        <p:xfrm>
          <a:off x="3810000" y="1607611"/>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6787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F2585-67AA-6131-ACBC-791B966DFB85}"/>
              </a:ext>
            </a:extLst>
          </p:cNvPr>
          <p:cNvSpPr>
            <a:spLocks noGrp="1"/>
          </p:cNvSpPr>
          <p:nvPr>
            <p:ph type="title"/>
          </p:nvPr>
        </p:nvSpPr>
        <p:spPr>
          <a:xfrm>
            <a:off x="700087" y="909638"/>
            <a:ext cx="10691813" cy="1155618"/>
          </a:xfrm>
        </p:spPr>
        <p:txBody>
          <a:bodyPr>
            <a:normAutofit fontScale="90000"/>
          </a:bodyPr>
          <a:lstStyle/>
          <a:p>
            <a:r>
              <a:rPr lang="en-ZM" b="1" dirty="0"/>
              <a:t>Nutritional status of adolescents boys and girls</a:t>
            </a:r>
          </a:p>
        </p:txBody>
      </p:sp>
      <p:graphicFrame>
        <p:nvGraphicFramePr>
          <p:cNvPr id="7" name="Content Placeholder 3">
            <a:extLst>
              <a:ext uri="{FF2B5EF4-FFF2-40B4-BE49-F238E27FC236}">
                <a16:creationId xmlns:a16="http://schemas.microsoft.com/office/drawing/2014/main" id="{ED091197-3E04-1368-4CC7-DDD52CF63D92}"/>
              </a:ext>
            </a:extLst>
          </p:cNvPr>
          <p:cNvGraphicFramePr>
            <a:graphicFrameLocks noGrp="1"/>
          </p:cNvGraphicFramePr>
          <p:nvPr>
            <p:ph idx="1"/>
          </p:nvPr>
        </p:nvGraphicFramePr>
        <p:xfrm>
          <a:off x="700088" y="1633540"/>
          <a:ext cx="10691812" cy="4295774"/>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78E66938-5594-483B-B0EC-265AAC8929AD}"/>
              </a:ext>
            </a:extLst>
          </p:cNvPr>
          <p:cNvSpPr txBox="1">
            <a:spLocks/>
          </p:cNvSpPr>
          <p:nvPr/>
        </p:nvSpPr>
        <p:spPr>
          <a:xfrm>
            <a:off x="5921828" y="1970415"/>
            <a:ext cx="5295900" cy="137103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GB" sz="2000" dirty="0"/>
              <a:t>O</a:t>
            </a:r>
            <a:r>
              <a:rPr lang="en-ZM" sz="2000" dirty="0"/>
              <a:t>verall </a:t>
            </a:r>
          </a:p>
          <a:p>
            <a:r>
              <a:rPr lang="en-ZM" sz="2000" b="1" dirty="0">
                <a:solidFill>
                  <a:srgbClr val="FF9300"/>
                </a:solidFill>
              </a:rPr>
              <a:t>21% </a:t>
            </a:r>
            <a:r>
              <a:rPr lang="en-ZM" sz="2000" dirty="0"/>
              <a:t>adolescents were stunted</a:t>
            </a:r>
          </a:p>
          <a:p>
            <a:r>
              <a:rPr lang="en-ZM" sz="2000" b="1" dirty="0">
                <a:solidFill>
                  <a:srgbClr val="FF9300"/>
                </a:solidFill>
              </a:rPr>
              <a:t>5.2% </a:t>
            </a:r>
            <a:r>
              <a:rPr lang="en-ZM" sz="2000" dirty="0"/>
              <a:t>adolescents are thin</a:t>
            </a:r>
          </a:p>
          <a:p>
            <a:r>
              <a:rPr lang="en-ZM" sz="2000" b="1" dirty="0">
                <a:solidFill>
                  <a:srgbClr val="FF9300"/>
                </a:solidFill>
              </a:rPr>
              <a:t>9.7% </a:t>
            </a:r>
            <a:r>
              <a:rPr lang="en-ZM" sz="2000" dirty="0"/>
              <a:t>adolescents are overweight/obese</a:t>
            </a:r>
          </a:p>
        </p:txBody>
      </p:sp>
    </p:spTree>
    <p:extLst>
      <p:ext uri="{BB962C8B-B14F-4D97-AF65-F5344CB8AC3E}">
        <p14:creationId xmlns:p14="http://schemas.microsoft.com/office/powerpoint/2010/main" val="573114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52A5-D8FD-1CD9-D4A2-53F8E46606FE}"/>
              </a:ext>
            </a:extLst>
          </p:cNvPr>
          <p:cNvSpPr>
            <a:spLocks noGrp="1"/>
          </p:cNvSpPr>
          <p:nvPr>
            <p:ph type="title"/>
          </p:nvPr>
        </p:nvSpPr>
        <p:spPr>
          <a:xfrm>
            <a:off x="700087" y="909638"/>
            <a:ext cx="10691813" cy="1155618"/>
          </a:xfrm>
        </p:spPr>
        <p:txBody>
          <a:bodyPr>
            <a:normAutofit fontScale="90000"/>
          </a:bodyPr>
          <a:lstStyle/>
          <a:p>
            <a:r>
              <a:rPr lang="en-ZM" b="1" dirty="0"/>
              <a:t>Nutritional status of adolescents boys and girls</a:t>
            </a:r>
          </a:p>
        </p:txBody>
      </p:sp>
      <p:graphicFrame>
        <p:nvGraphicFramePr>
          <p:cNvPr id="7" name="Content Placeholder 3">
            <a:extLst>
              <a:ext uri="{FF2B5EF4-FFF2-40B4-BE49-F238E27FC236}">
                <a16:creationId xmlns:a16="http://schemas.microsoft.com/office/drawing/2014/main" id="{90D46EFB-C0AA-3005-1279-D0EF3FA71FE9}"/>
              </a:ext>
            </a:extLst>
          </p:cNvPr>
          <p:cNvGraphicFramePr>
            <a:graphicFrameLocks noGrp="1"/>
          </p:cNvGraphicFramePr>
          <p:nvPr>
            <p:ph idx="1"/>
          </p:nvPr>
        </p:nvGraphicFramePr>
        <p:xfrm>
          <a:off x="700088" y="1447802"/>
          <a:ext cx="10691812" cy="448151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1657AF84-BA2B-FE68-0B08-C9E0480CF05C}"/>
              </a:ext>
            </a:extLst>
          </p:cNvPr>
          <p:cNvSpPr txBox="1">
            <a:spLocks/>
          </p:cNvSpPr>
          <p:nvPr/>
        </p:nvSpPr>
        <p:spPr>
          <a:xfrm>
            <a:off x="5921828" y="1970415"/>
            <a:ext cx="5295900" cy="137103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GB" sz="2000" dirty="0"/>
              <a:t>O</a:t>
            </a:r>
            <a:r>
              <a:rPr lang="en-ZM" sz="2000" dirty="0"/>
              <a:t>verall </a:t>
            </a:r>
          </a:p>
          <a:p>
            <a:r>
              <a:rPr lang="en-ZM" sz="2000" b="1" dirty="0">
                <a:solidFill>
                  <a:srgbClr val="FF9300"/>
                </a:solidFill>
              </a:rPr>
              <a:t>21% </a:t>
            </a:r>
            <a:r>
              <a:rPr lang="en-ZM" sz="2000" dirty="0"/>
              <a:t>adolescents were stunted</a:t>
            </a:r>
          </a:p>
          <a:p>
            <a:r>
              <a:rPr lang="en-ZM" sz="2000" b="1" dirty="0">
                <a:solidFill>
                  <a:srgbClr val="FF9300"/>
                </a:solidFill>
              </a:rPr>
              <a:t>5.2% </a:t>
            </a:r>
            <a:r>
              <a:rPr lang="en-ZM" sz="2000" dirty="0"/>
              <a:t>adolescents are thin</a:t>
            </a:r>
          </a:p>
          <a:p>
            <a:r>
              <a:rPr lang="en-ZM" sz="2000" b="1" dirty="0">
                <a:solidFill>
                  <a:srgbClr val="FF9300"/>
                </a:solidFill>
              </a:rPr>
              <a:t>9.7% </a:t>
            </a:r>
            <a:r>
              <a:rPr lang="en-ZM" sz="2000" dirty="0"/>
              <a:t>adolescents are overweight/obese</a:t>
            </a:r>
          </a:p>
        </p:txBody>
      </p:sp>
    </p:spTree>
    <p:extLst>
      <p:ext uri="{BB962C8B-B14F-4D97-AF65-F5344CB8AC3E}">
        <p14:creationId xmlns:p14="http://schemas.microsoft.com/office/powerpoint/2010/main" val="152896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C953F1-B7DF-597C-91F6-DF4B713950F9}"/>
              </a:ext>
            </a:extLst>
          </p:cNvPr>
          <p:cNvSpPr>
            <a:spLocks noGrp="1"/>
          </p:cNvSpPr>
          <p:nvPr>
            <p:ph type="title"/>
          </p:nvPr>
        </p:nvSpPr>
        <p:spPr>
          <a:xfrm>
            <a:off x="700087" y="909638"/>
            <a:ext cx="10691813" cy="1155618"/>
          </a:xfrm>
        </p:spPr>
        <p:txBody>
          <a:bodyPr>
            <a:normAutofit fontScale="90000"/>
          </a:bodyPr>
          <a:lstStyle/>
          <a:p>
            <a:r>
              <a:rPr lang="en-US" b="1" dirty="0"/>
              <a:t>Comparison of findings from DHS Analysis and Household Survey </a:t>
            </a:r>
            <a:endParaRPr lang="en-ZM" b="1" dirty="0"/>
          </a:p>
        </p:txBody>
      </p:sp>
      <p:cxnSp>
        <p:nvCxnSpPr>
          <p:cNvPr id="12" name="Straight Connector 11">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a:extLst>
              <a:ext uri="{FF2B5EF4-FFF2-40B4-BE49-F238E27FC236}">
                <a16:creationId xmlns:a16="http://schemas.microsoft.com/office/drawing/2014/main" id="{B82A6E8E-07D9-0036-D984-735A89D11298}"/>
              </a:ext>
            </a:extLst>
          </p:cNvPr>
          <p:cNvGraphicFramePr>
            <a:graphicFrameLocks noGrp="1"/>
          </p:cNvGraphicFramePr>
          <p:nvPr>
            <p:ph idx="1"/>
            <p:extLst>
              <p:ext uri="{D42A27DB-BD31-4B8C-83A1-F6EECF244321}">
                <p14:modId xmlns:p14="http://schemas.microsoft.com/office/powerpoint/2010/main" val="817854730"/>
              </p:ext>
            </p:extLst>
          </p:nvPr>
        </p:nvGraphicFramePr>
        <p:xfrm>
          <a:off x="700088" y="2292350"/>
          <a:ext cx="10591800" cy="3636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15">
            <a:extLst>
              <a:ext uri="{FF2B5EF4-FFF2-40B4-BE49-F238E27FC236}">
                <a16:creationId xmlns:a16="http://schemas.microsoft.com/office/drawing/2014/main" id="{4995751D-5A7D-A5FB-6677-DE31D21F750A}"/>
              </a:ext>
            </a:extLst>
          </p:cNvPr>
          <p:cNvSpPr txBox="1">
            <a:spLocks/>
          </p:cNvSpPr>
          <p:nvPr/>
        </p:nvSpPr>
        <p:spPr>
          <a:xfrm>
            <a:off x="225542" y="3201989"/>
            <a:ext cx="2036395" cy="240472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Sample size for adolescent girls 15-19 is relatively small compared to DHS (n=123)</a:t>
            </a:r>
          </a:p>
        </p:txBody>
      </p:sp>
    </p:spTree>
    <p:extLst>
      <p:ext uri="{BB962C8B-B14F-4D97-AF65-F5344CB8AC3E}">
        <p14:creationId xmlns:p14="http://schemas.microsoft.com/office/powerpoint/2010/main" val="3518127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7D05-42D7-2078-FCBC-6BD814E94BCE}"/>
              </a:ext>
            </a:extLst>
          </p:cNvPr>
          <p:cNvSpPr>
            <a:spLocks noGrp="1"/>
          </p:cNvSpPr>
          <p:nvPr>
            <p:ph type="title"/>
          </p:nvPr>
        </p:nvSpPr>
        <p:spPr/>
        <p:txBody>
          <a:bodyPr/>
          <a:lstStyle/>
          <a:p>
            <a:r>
              <a:rPr lang="en-GB" b="1" dirty="0"/>
              <a:t>W</a:t>
            </a:r>
            <a:r>
              <a:rPr lang="en-ZM" b="1" dirty="0"/>
              <a:t>hat do adolescents eat?</a:t>
            </a:r>
          </a:p>
        </p:txBody>
      </p:sp>
      <p:sp>
        <p:nvSpPr>
          <p:cNvPr id="3" name="Content Placeholder 2">
            <a:extLst>
              <a:ext uri="{FF2B5EF4-FFF2-40B4-BE49-F238E27FC236}">
                <a16:creationId xmlns:a16="http://schemas.microsoft.com/office/drawing/2014/main" id="{6061B154-5B89-FE9E-B4C7-69765A799050}"/>
              </a:ext>
            </a:extLst>
          </p:cNvPr>
          <p:cNvSpPr>
            <a:spLocks noGrp="1"/>
          </p:cNvSpPr>
          <p:nvPr>
            <p:ph idx="1"/>
          </p:nvPr>
        </p:nvSpPr>
        <p:spPr>
          <a:xfrm>
            <a:off x="700636" y="2293126"/>
            <a:ext cx="6237194" cy="3636088"/>
          </a:xfrm>
        </p:spPr>
        <p:txBody>
          <a:bodyPr>
            <a:normAutofit/>
          </a:bodyPr>
          <a:lstStyle/>
          <a:p>
            <a:r>
              <a:rPr lang="en-US" sz="2400" dirty="0"/>
              <a:t>Seventy-seven of the 79 workshop participants had consumed at least one maize-based meal or drink in the previous 24 hours</a:t>
            </a:r>
          </a:p>
          <a:p>
            <a:endParaRPr lang="en-ZM" sz="2400" dirty="0"/>
          </a:p>
        </p:txBody>
      </p:sp>
      <p:pic>
        <p:nvPicPr>
          <p:cNvPr id="4" name="Picture 3">
            <a:extLst>
              <a:ext uri="{FF2B5EF4-FFF2-40B4-BE49-F238E27FC236}">
                <a16:creationId xmlns:a16="http://schemas.microsoft.com/office/drawing/2014/main" id="{22EF3002-F517-67AC-6178-36BEC577DE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151062" y="1828047"/>
            <a:ext cx="4340303" cy="4224409"/>
          </a:xfrm>
          <a:prstGeom prst="rect">
            <a:avLst/>
          </a:prstGeom>
          <a:noFill/>
          <a:ln>
            <a:solidFill>
              <a:schemeClr val="accent1"/>
            </a:solidFill>
          </a:ln>
        </p:spPr>
      </p:pic>
    </p:spTree>
    <p:extLst>
      <p:ext uri="{BB962C8B-B14F-4D97-AF65-F5344CB8AC3E}">
        <p14:creationId xmlns:p14="http://schemas.microsoft.com/office/powerpoint/2010/main" val="1217296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3CC0E-208D-09F4-E3EF-55555D201831}"/>
              </a:ext>
            </a:extLst>
          </p:cNvPr>
          <p:cNvSpPr>
            <a:spLocks noGrp="1"/>
          </p:cNvSpPr>
          <p:nvPr>
            <p:ph type="title"/>
          </p:nvPr>
        </p:nvSpPr>
        <p:spPr/>
        <p:txBody>
          <a:bodyPr/>
          <a:lstStyle/>
          <a:p>
            <a:r>
              <a:rPr lang="en-GB" b="1" dirty="0"/>
              <a:t>Adolescents’ Frequently Missed Meals</a:t>
            </a:r>
            <a:endParaRPr lang="en-ZM" b="1" dirty="0"/>
          </a:p>
        </p:txBody>
      </p:sp>
      <p:sp>
        <p:nvSpPr>
          <p:cNvPr id="3" name="Content Placeholder 2">
            <a:extLst>
              <a:ext uri="{FF2B5EF4-FFF2-40B4-BE49-F238E27FC236}">
                <a16:creationId xmlns:a16="http://schemas.microsoft.com/office/drawing/2014/main" id="{1B9B73B4-E7CC-5079-A210-4AAE01DBD64C}"/>
              </a:ext>
            </a:extLst>
          </p:cNvPr>
          <p:cNvSpPr>
            <a:spLocks noGrp="1"/>
          </p:cNvSpPr>
          <p:nvPr>
            <p:ph idx="1"/>
          </p:nvPr>
        </p:nvSpPr>
        <p:spPr>
          <a:xfrm>
            <a:off x="700635" y="1643367"/>
            <a:ext cx="7110032" cy="4493663"/>
          </a:xfrm>
        </p:spPr>
        <p:txBody>
          <a:bodyPr>
            <a:normAutofit fontScale="92500" lnSpcReduction="20000"/>
          </a:bodyPr>
          <a:lstStyle/>
          <a:p>
            <a:pPr algn="just"/>
            <a:r>
              <a:rPr lang="en-US" sz="1800" dirty="0"/>
              <a:t>66% of adolescents reported having breakfast the previous day, 75% reported that they had lunch the previous day, and 90% reported that they had dinner</a:t>
            </a:r>
          </a:p>
          <a:p>
            <a:pPr algn="just"/>
            <a:r>
              <a:rPr lang="en-US" sz="1800" dirty="0"/>
              <a:t>A significant number of adolescents in Zambia have reported missing at least one meal per day, with breakfast being the most commonly missed meal. </a:t>
            </a:r>
          </a:p>
          <a:p>
            <a:pPr algn="just"/>
            <a:r>
              <a:rPr lang="en-US" sz="1800" dirty="0"/>
              <a:t>Reasons given for missing meals include </a:t>
            </a:r>
            <a:r>
              <a:rPr lang="en-US" sz="1800" b="1" dirty="0"/>
              <a:t>the lack of access to food, unavailability of food in the markets, lack of funds to purchase food, or leaving home early without anyone to cook</a:t>
            </a:r>
            <a:r>
              <a:rPr lang="en-US" sz="1800" dirty="0"/>
              <a:t>. Some respondents reported missing meals due to food scarcity or the food being unappetizing. </a:t>
            </a:r>
          </a:p>
          <a:p>
            <a:pPr algn="just"/>
            <a:r>
              <a:rPr lang="en-US" sz="1800" dirty="0"/>
              <a:t>While some respondents reported not missing any meals, the mixed responses suggest that </a:t>
            </a:r>
            <a:r>
              <a:rPr lang="en-US" sz="1800" b="1" dirty="0"/>
              <a:t>meal-skipping is a common occurrence among adolescents in Zambia</a:t>
            </a:r>
            <a:r>
              <a:rPr lang="en-US" sz="1800" dirty="0"/>
              <a:t>, which can have adverse effects on their health and nutritional status.</a:t>
            </a:r>
          </a:p>
          <a:p>
            <a:endParaRPr lang="en-ZM" sz="1600" dirty="0"/>
          </a:p>
        </p:txBody>
      </p:sp>
      <p:grpSp>
        <p:nvGrpSpPr>
          <p:cNvPr id="4" name="Group 3">
            <a:extLst>
              <a:ext uri="{FF2B5EF4-FFF2-40B4-BE49-F238E27FC236}">
                <a16:creationId xmlns:a16="http://schemas.microsoft.com/office/drawing/2014/main" id="{57990BE2-F218-1535-703E-8612A8EE1D0B}"/>
              </a:ext>
            </a:extLst>
          </p:cNvPr>
          <p:cNvGrpSpPr/>
          <p:nvPr/>
        </p:nvGrpSpPr>
        <p:grpSpPr>
          <a:xfrm>
            <a:off x="9236762" y="1357199"/>
            <a:ext cx="2563737" cy="2516300"/>
            <a:chOff x="1179317" y="2551927"/>
            <a:chExt cx="2631163" cy="2637119"/>
          </a:xfrm>
        </p:grpSpPr>
        <p:sp>
          <p:nvSpPr>
            <p:cNvPr id="5" name="Rounded Rectangle 12">
              <a:extLst>
                <a:ext uri="{FF2B5EF4-FFF2-40B4-BE49-F238E27FC236}">
                  <a16:creationId xmlns:a16="http://schemas.microsoft.com/office/drawing/2014/main" id="{890F325E-FA53-23FF-8376-43EB314C55C6}"/>
                </a:ext>
              </a:extLst>
            </p:cNvPr>
            <p:cNvSpPr/>
            <p:nvPr/>
          </p:nvSpPr>
          <p:spPr>
            <a:xfrm>
              <a:off x="1359894" y="2851836"/>
              <a:ext cx="2450586" cy="2337210"/>
            </a:xfrm>
            <a:prstGeom prst="roundRect">
              <a:avLst>
                <a:gd name="adj" fmla="val 3109"/>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1304483"/>
              <a:endParaRPr lang="en-US" sz="1100" dirty="0" err="1">
                <a:solidFill>
                  <a:prstClr val="white"/>
                </a:solidFill>
                <a:latin typeface="Arial"/>
              </a:endParaRPr>
            </a:p>
          </p:txBody>
        </p:sp>
        <p:sp>
          <p:nvSpPr>
            <p:cNvPr id="6" name="Rectangle 5">
              <a:extLst>
                <a:ext uri="{FF2B5EF4-FFF2-40B4-BE49-F238E27FC236}">
                  <a16:creationId xmlns:a16="http://schemas.microsoft.com/office/drawing/2014/main" id="{E335EC5B-120F-80BD-0E92-41D03AC559F7}"/>
                </a:ext>
              </a:extLst>
            </p:cNvPr>
            <p:cNvSpPr/>
            <p:nvPr/>
          </p:nvSpPr>
          <p:spPr>
            <a:xfrm>
              <a:off x="1390763" y="3042355"/>
              <a:ext cx="2352638" cy="1513298"/>
            </a:xfrm>
            <a:prstGeom prst="rect">
              <a:avLst/>
            </a:prstGeom>
          </p:spPr>
          <p:txBody>
            <a:bodyPr wrap="square" lIns="180000" rIns="108000" anchor="ctr" anchorCtr="0">
              <a:noAutofit/>
            </a:bodyPr>
            <a:lstStyle/>
            <a:p>
              <a:pPr algn="ctr"/>
              <a:r>
                <a:rPr lang="en-US" sz="1600" dirty="0">
                  <a:solidFill>
                    <a:schemeClr val="accent2"/>
                  </a:solidFill>
                </a:rPr>
                <a:t>I sometimes miss breakfast because food is not enough in the house</a:t>
              </a:r>
            </a:p>
          </p:txBody>
        </p:sp>
        <p:sp>
          <p:nvSpPr>
            <p:cNvPr id="7" name="Round Same Side Corner Rectangle 36">
              <a:extLst>
                <a:ext uri="{FF2B5EF4-FFF2-40B4-BE49-F238E27FC236}">
                  <a16:creationId xmlns:a16="http://schemas.microsoft.com/office/drawing/2014/main" id="{8B5CC228-82D9-2987-9DC1-AAAEEE3DAC43}"/>
                </a:ext>
              </a:extLst>
            </p:cNvPr>
            <p:cNvSpPr/>
            <p:nvPr/>
          </p:nvSpPr>
          <p:spPr>
            <a:xfrm>
              <a:off x="1348383" y="4541151"/>
              <a:ext cx="2450586" cy="647801"/>
            </a:xfrm>
            <a:prstGeom prst="round2SameRect">
              <a:avLst>
                <a:gd name="adj1" fmla="val 0"/>
                <a:gd name="adj2" fmla="val 12074"/>
              </a:avLst>
            </a:prstGeom>
            <a:solidFill>
              <a:schemeClr val="accent2"/>
            </a:solidFill>
          </p:spPr>
          <p:txBody>
            <a:bodyPr wrap="square" lIns="0" tIns="72000" rIns="0" bIns="36000" anchor="ctr" anchorCtr="0">
              <a:noAutofit/>
            </a:bodyPr>
            <a:lstStyle/>
            <a:p>
              <a:pPr algn="ctr"/>
              <a:r>
                <a:rPr lang="en-US" sz="1200" b="1" dirty="0">
                  <a:solidFill>
                    <a:schemeClr val="bg1"/>
                  </a:solidFill>
                </a:rPr>
                <a:t>FGD with out of school adolescent boys 15-19, Solwezi</a:t>
              </a:r>
            </a:p>
          </p:txBody>
        </p:sp>
        <p:pic>
          <p:nvPicPr>
            <p:cNvPr id="8" name="Graphic 7">
              <a:extLst>
                <a:ext uri="{FF2B5EF4-FFF2-40B4-BE49-F238E27FC236}">
                  <a16:creationId xmlns:a16="http://schemas.microsoft.com/office/drawing/2014/main" id="{79DF724F-9856-D6FB-79B3-1C12189DEC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9317" y="2551927"/>
              <a:ext cx="642991" cy="642991"/>
            </a:xfrm>
            <a:prstGeom prst="rect">
              <a:avLst/>
            </a:prstGeom>
          </p:spPr>
        </p:pic>
      </p:grpSp>
      <p:grpSp>
        <p:nvGrpSpPr>
          <p:cNvPr id="9" name="Group 8">
            <a:extLst>
              <a:ext uri="{FF2B5EF4-FFF2-40B4-BE49-F238E27FC236}">
                <a16:creationId xmlns:a16="http://schemas.microsoft.com/office/drawing/2014/main" id="{ADC103C7-5402-9068-4FFD-5C1B535F5FB8}"/>
              </a:ext>
            </a:extLst>
          </p:cNvPr>
          <p:cNvGrpSpPr/>
          <p:nvPr/>
        </p:nvGrpSpPr>
        <p:grpSpPr>
          <a:xfrm>
            <a:off x="7810667" y="3791203"/>
            <a:ext cx="2830437" cy="2719352"/>
            <a:chOff x="1179317" y="2551927"/>
            <a:chExt cx="2631163" cy="2637119"/>
          </a:xfrm>
        </p:grpSpPr>
        <p:sp>
          <p:nvSpPr>
            <p:cNvPr id="10" name="Rounded Rectangle 12">
              <a:extLst>
                <a:ext uri="{FF2B5EF4-FFF2-40B4-BE49-F238E27FC236}">
                  <a16:creationId xmlns:a16="http://schemas.microsoft.com/office/drawing/2014/main" id="{028E02BF-434D-9671-1E35-6119A80CEF4C}"/>
                </a:ext>
              </a:extLst>
            </p:cNvPr>
            <p:cNvSpPr/>
            <p:nvPr/>
          </p:nvSpPr>
          <p:spPr>
            <a:xfrm>
              <a:off x="1359894" y="2851836"/>
              <a:ext cx="2450586" cy="2337210"/>
            </a:xfrm>
            <a:prstGeom prst="roundRect">
              <a:avLst>
                <a:gd name="adj" fmla="val 3109"/>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1304483"/>
              <a:endParaRPr lang="en-US" sz="1100" dirty="0" err="1">
                <a:solidFill>
                  <a:prstClr val="white"/>
                </a:solidFill>
                <a:latin typeface="Arial"/>
              </a:endParaRPr>
            </a:p>
          </p:txBody>
        </p:sp>
        <p:sp>
          <p:nvSpPr>
            <p:cNvPr id="11" name="Rectangle 10">
              <a:extLst>
                <a:ext uri="{FF2B5EF4-FFF2-40B4-BE49-F238E27FC236}">
                  <a16:creationId xmlns:a16="http://schemas.microsoft.com/office/drawing/2014/main" id="{1BA1A149-2F32-DDBA-DED0-A66552FC84FD}"/>
                </a:ext>
              </a:extLst>
            </p:cNvPr>
            <p:cNvSpPr/>
            <p:nvPr/>
          </p:nvSpPr>
          <p:spPr>
            <a:xfrm>
              <a:off x="1390763" y="3042355"/>
              <a:ext cx="2352638" cy="1513298"/>
            </a:xfrm>
            <a:prstGeom prst="rect">
              <a:avLst/>
            </a:prstGeom>
            <a:ln>
              <a:noFill/>
            </a:ln>
          </p:spPr>
          <p:txBody>
            <a:bodyPr wrap="square" lIns="180000" rIns="108000" anchor="ctr" anchorCtr="0">
              <a:noAutofit/>
            </a:bodyPr>
            <a:lstStyle/>
            <a:p>
              <a:pPr algn="ctr"/>
              <a:r>
                <a:rPr lang="en-US" sz="1600" dirty="0">
                  <a:solidFill>
                    <a:schemeClr val="accent2"/>
                  </a:solidFill>
                </a:rPr>
                <a:t>Sometimes there is no mealie meal at the shops, then we don't eat and other times we don't find relish at the market</a:t>
              </a:r>
            </a:p>
          </p:txBody>
        </p:sp>
        <p:sp>
          <p:nvSpPr>
            <p:cNvPr id="12" name="Round Same Side Corner Rectangle 36">
              <a:extLst>
                <a:ext uri="{FF2B5EF4-FFF2-40B4-BE49-F238E27FC236}">
                  <a16:creationId xmlns:a16="http://schemas.microsoft.com/office/drawing/2014/main" id="{4EBB2C8A-0AD1-D532-E2AD-22FA8286F295}"/>
                </a:ext>
              </a:extLst>
            </p:cNvPr>
            <p:cNvSpPr/>
            <p:nvPr/>
          </p:nvSpPr>
          <p:spPr>
            <a:xfrm>
              <a:off x="1348383" y="4541151"/>
              <a:ext cx="2450586" cy="647801"/>
            </a:xfrm>
            <a:prstGeom prst="round2SameRect">
              <a:avLst>
                <a:gd name="adj1" fmla="val 0"/>
                <a:gd name="adj2" fmla="val 12074"/>
              </a:avLst>
            </a:prstGeom>
            <a:solidFill>
              <a:schemeClr val="accent1"/>
            </a:solidFill>
            <a:ln>
              <a:solidFill>
                <a:schemeClr val="accent1"/>
              </a:solidFill>
            </a:ln>
          </p:spPr>
          <p:txBody>
            <a:bodyPr wrap="square" lIns="0" tIns="72000" rIns="0" bIns="36000" anchor="ctr" anchorCtr="0">
              <a:noAutofit/>
            </a:bodyPr>
            <a:lstStyle/>
            <a:p>
              <a:pPr algn="ctr"/>
              <a:r>
                <a:rPr lang="en-US" sz="1200" b="1" dirty="0">
                  <a:solidFill>
                    <a:schemeClr val="bg1"/>
                  </a:solidFill>
                </a:rPr>
                <a:t>FGD with in school adolescent girls 10-14, </a:t>
              </a:r>
              <a:r>
                <a:rPr lang="en-US" sz="1200" b="1" dirty="0" err="1">
                  <a:solidFill>
                    <a:schemeClr val="bg1"/>
                  </a:solidFill>
                </a:rPr>
                <a:t>Kalabo</a:t>
              </a:r>
              <a:endParaRPr lang="en-US" sz="1200" b="1" dirty="0">
                <a:solidFill>
                  <a:schemeClr val="bg1"/>
                </a:solidFill>
              </a:endParaRPr>
            </a:p>
          </p:txBody>
        </p:sp>
        <p:pic>
          <p:nvPicPr>
            <p:cNvPr id="13" name="Graphic 12">
              <a:extLst>
                <a:ext uri="{FF2B5EF4-FFF2-40B4-BE49-F238E27FC236}">
                  <a16:creationId xmlns:a16="http://schemas.microsoft.com/office/drawing/2014/main" id="{B3319450-F3A2-7C4A-EE13-8A877D7BFD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9317" y="2551927"/>
              <a:ext cx="642991" cy="642991"/>
            </a:xfrm>
            <a:prstGeom prst="rect">
              <a:avLst/>
            </a:prstGeom>
          </p:spPr>
        </p:pic>
      </p:grpSp>
    </p:spTree>
    <p:extLst>
      <p:ext uri="{BB962C8B-B14F-4D97-AF65-F5344CB8AC3E}">
        <p14:creationId xmlns:p14="http://schemas.microsoft.com/office/powerpoint/2010/main" val="237477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39480-825E-DF6A-F40F-2B3BCF361E61}"/>
              </a:ext>
            </a:extLst>
          </p:cNvPr>
          <p:cNvSpPr>
            <a:spLocks noGrp="1"/>
          </p:cNvSpPr>
          <p:nvPr>
            <p:ph type="title"/>
          </p:nvPr>
        </p:nvSpPr>
        <p:spPr>
          <a:xfrm>
            <a:off x="750367" y="1734671"/>
            <a:ext cx="10691265" cy="3895798"/>
          </a:xfrm>
        </p:spPr>
        <p:txBody>
          <a:bodyPr>
            <a:noAutofit/>
          </a:bodyPr>
          <a:lstStyle/>
          <a:p>
            <a:pPr algn="ctr"/>
            <a:r>
              <a:rPr lang="en-US" sz="2800" b="0" i="0" u="none" strike="noStrike">
                <a:solidFill>
                  <a:srgbClr val="000000"/>
                </a:solidFill>
                <a:effectLst/>
                <a:latin typeface="YAFcfnt9wqI 0"/>
              </a:rPr>
              <a:t>The </a:t>
            </a:r>
            <a:r>
              <a:rPr lang="en-US" sz="2800" b="1" i="0" u="none" strike="noStrike">
                <a:solidFill>
                  <a:srgbClr val="000000"/>
                </a:solidFill>
                <a:effectLst/>
                <a:latin typeface="YAFcfnt9wqI 0"/>
              </a:rPr>
              <a:t>2022 Adolescent Nutrition Study </a:t>
            </a:r>
            <a:r>
              <a:rPr lang="en-US" sz="2800" b="0" i="0" u="none" strike="noStrike">
                <a:solidFill>
                  <a:srgbClr val="000000"/>
                </a:solidFill>
                <a:effectLst/>
                <a:latin typeface="YAFcfnt9wqI 0"/>
              </a:rPr>
              <a:t>was implemented by </a:t>
            </a:r>
            <a:r>
              <a:rPr lang="en-US" sz="2800" b="1" i="0" u="none" strike="noStrike">
                <a:solidFill>
                  <a:srgbClr val="000000"/>
                </a:solidFill>
                <a:effectLst/>
                <a:latin typeface="YAFcfnt9wqI 0"/>
              </a:rPr>
              <a:t>IQVIA</a:t>
            </a:r>
            <a:r>
              <a:rPr lang="en-US" sz="2800" b="0" i="0" u="none" strike="noStrike">
                <a:solidFill>
                  <a:srgbClr val="000000"/>
                </a:solidFill>
                <a:effectLst/>
                <a:latin typeface="YAFcfnt9wqI 0"/>
              </a:rPr>
              <a:t> under the aegis of </a:t>
            </a:r>
            <a:r>
              <a:rPr lang="en-US" sz="2800" b="1" i="0" u="none" strike="noStrike">
                <a:solidFill>
                  <a:srgbClr val="000000"/>
                </a:solidFill>
                <a:effectLst/>
                <a:latin typeface="YAFcfnt9wqI 0"/>
              </a:rPr>
              <a:t>the National Food and Nutrition Commission and unicef</a:t>
            </a:r>
            <a:r>
              <a:rPr lang="en-US" sz="2800" b="0" i="0" u="none" strike="noStrike">
                <a:solidFill>
                  <a:srgbClr val="000000"/>
                </a:solidFill>
                <a:effectLst/>
                <a:latin typeface="YAFcfnt9wqI 0"/>
              </a:rPr>
              <a:t>. The funding for the study was provided by the </a:t>
            </a:r>
            <a:r>
              <a:rPr lang="en-US" sz="2800" b="1" i="0" u="none" strike="noStrike">
                <a:solidFill>
                  <a:srgbClr val="000000"/>
                </a:solidFill>
                <a:effectLst/>
                <a:latin typeface="YAFcfnt9wqI 0"/>
              </a:rPr>
              <a:t>EU, Irish AID, KfW, SIDA and FCDO </a:t>
            </a:r>
            <a:r>
              <a:rPr lang="en-US" sz="2800" b="0" i="0" u="none" strike="noStrike">
                <a:solidFill>
                  <a:srgbClr val="000000"/>
                </a:solidFill>
                <a:effectLst/>
                <a:latin typeface="YAFcfnt9wqI 0"/>
              </a:rPr>
              <a:t>through the </a:t>
            </a:r>
            <a:r>
              <a:rPr lang="en-US" sz="2800" b="1" i="0" u="none" strike="noStrike">
                <a:solidFill>
                  <a:srgbClr val="000000"/>
                </a:solidFill>
                <a:effectLst/>
                <a:latin typeface="YAFcfnt9wqI 0"/>
              </a:rPr>
              <a:t>SUN-II Programme</a:t>
            </a:r>
            <a:r>
              <a:rPr lang="en-US" sz="2800" b="0" i="0" u="none" strike="noStrike">
                <a:solidFill>
                  <a:srgbClr val="000000"/>
                </a:solidFill>
                <a:effectLst/>
                <a:latin typeface="YAFcfnt9wqI 0"/>
              </a:rPr>
              <a:t>, a multi-donor programme to deliver multi-sectoral interventions for stunting reduction in 17 districts in Zambia</a:t>
            </a:r>
            <a:endParaRPr lang="en-US" sz="2800"/>
          </a:p>
        </p:txBody>
      </p:sp>
    </p:spTree>
    <p:extLst>
      <p:ext uri="{BB962C8B-B14F-4D97-AF65-F5344CB8AC3E}">
        <p14:creationId xmlns:p14="http://schemas.microsoft.com/office/powerpoint/2010/main" val="3633335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2C3C2-818E-075F-B2E6-3DBC75C15B77}"/>
              </a:ext>
            </a:extLst>
          </p:cNvPr>
          <p:cNvSpPr>
            <a:spLocks noGrp="1"/>
          </p:cNvSpPr>
          <p:nvPr>
            <p:ph type="title"/>
          </p:nvPr>
        </p:nvSpPr>
        <p:spPr/>
        <p:txBody>
          <a:bodyPr/>
          <a:lstStyle/>
          <a:p>
            <a:r>
              <a:rPr lang="en-GB" dirty="0"/>
              <a:t>Adolescents’ </a:t>
            </a:r>
            <a:r>
              <a:rPr lang="en-GB" b="1" dirty="0"/>
              <a:t>desired</a:t>
            </a:r>
            <a:r>
              <a:rPr lang="en-GB" dirty="0"/>
              <a:t> Meals</a:t>
            </a:r>
            <a:endParaRPr lang="en-ZM" dirty="0"/>
          </a:p>
        </p:txBody>
      </p:sp>
      <p:sp>
        <p:nvSpPr>
          <p:cNvPr id="3" name="Content Placeholder 2">
            <a:extLst>
              <a:ext uri="{FF2B5EF4-FFF2-40B4-BE49-F238E27FC236}">
                <a16:creationId xmlns:a16="http://schemas.microsoft.com/office/drawing/2014/main" id="{6F08052C-7080-BC9B-7A10-583605555933}"/>
              </a:ext>
            </a:extLst>
          </p:cNvPr>
          <p:cNvSpPr>
            <a:spLocks noGrp="1"/>
          </p:cNvSpPr>
          <p:nvPr>
            <p:ph idx="1"/>
          </p:nvPr>
        </p:nvSpPr>
        <p:spPr>
          <a:xfrm>
            <a:off x="700636" y="1903344"/>
            <a:ext cx="7265196" cy="4025870"/>
          </a:xfrm>
        </p:spPr>
        <p:txBody>
          <a:bodyPr>
            <a:normAutofit/>
          </a:bodyPr>
          <a:lstStyle/>
          <a:p>
            <a:r>
              <a:rPr lang="en-US" sz="2400" dirty="0"/>
              <a:t>Many adolescents wished for meals like </a:t>
            </a:r>
            <a:r>
              <a:rPr lang="en-US" sz="2400" i="1" dirty="0"/>
              <a:t>“chicken and chips with </a:t>
            </a:r>
            <a:r>
              <a:rPr lang="en-US" sz="2400" i="1" dirty="0" err="1"/>
              <a:t>fruticana</a:t>
            </a:r>
            <a:r>
              <a:rPr lang="en-US" sz="2400" i="1" dirty="0"/>
              <a:t> fruit juice</a:t>
            </a:r>
            <a:r>
              <a:rPr lang="en-US" sz="2400" dirty="0"/>
              <a:t>”, </a:t>
            </a:r>
            <a:r>
              <a:rPr lang="en-US" sz="2400" i="1" dirty="0"/>
              <a:t>“pizza and </a:t>
            </a:r>
            <a:r>
              <a:rPr lang="en-US" sz="2400" i="1" dirty="0" err="1"/>
              <a:t>fanta</a:t>
            </a:r>
            <a:r>
              <a:rPr lang="en-US" sz="2400" dirty="0"/>
              <a:t>”, </a:t>
            </a:r>
            <a:r>
              <a:rPr lang="en-US" sz="2400" i="1" dirty="0"/>
              <a:t>“smoked ribs, sauce, chips and sprite”, “shawarma, hungry lion chicken, pizza and ice-cream”, </a:t>
            </a:r>
            <a:r>
              <a:rPr lang="en-US" sz="2400" dirty="0"/>
              <a:t>amongst others</a:t>
            </a:r>
          </a:p>
          <a:p>
            <a:r>
              <a:rPr lang="en-US" sz="2400" dirty="0"/>
              <a:t>Notably, the meals most of the adolescents “dreamed of'' were not the most commonly available local meals</a:t>
            </a:r>
            <a:endParaRPr lang="en-ZM" sz="2400" dirty="0"/>
          </a:p>
        </p:txBody>
      </p:sp>
      <p:grpSp>
        <p:nvGrpSpPr>
          <p:cNvPr id="4" name="Group 3">
            <a:extLst>
              <a:ext uri="{FF2B5EF4-FFF2-40B4-BE49-F238E27FC236}">
                <a16:creationId xmlns:a16="http://schemas.microsoft.com/office/drawing/2014/main" id="{524DED7C-0F22-CD08-D4B3-CE82DED6A7E5}"/>
              </a:ext>
            </a:extLst>
          </p:cNvPr>
          <p:cNvGrpSpPr/>
          <p:nvPr/>
        </p:nvGrpSpPr>
        <p:grpSpPr>
          <a:xfrm>
            <a:off x="7889624" y="1357198"/>
            <a:ext cx="3910875" cy="4802301"/>
            <a:chOff x="1179317" y="2551927"/>
            <a:chExt cx="2631163" cy="2637119"/>
          </a:xfrm>
        </p:grpSpPr>
        <p:sp>
          <p:nvSpPr>
            <p:cNvPr id="5" name="Rounded Rectangle 12">
              <a:extLst>
                <a:ext uri="{FF2B5EF4-FFF2-40B4-BE49-F238E27FC236}">
                  <a16:creationId xmlns:a16="http://schemas.microsoft.com/office/drawing/2014/main" id="{02EA9C24-FC5B-10C0-9F54-554D6D745E1D}"/>
                </a:ext>
              </a:extLst>
            </p:cNvPr>
            <p:cNvSpPr/>
            <p:nvPr/>
          </p:nvSpPr>
          <p:spPr>
            <a:xfrm>
              <a:off x="1359894" y="2851836"/>
              <a:ext cx="2450586" cy="2337210"/>
            </a:xfrm>
            <a:prstGeom prst="roundRect">
              <a:avLst>
                <a:gd name="adj" fmla="val 3109"/>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1304483"/>
              <a:endParaRPr lang="en-US" sz="1100" dirty="0" err="1">
                <a:solidFill>
                  <a:prstClr val="white"/>
                </a:solidFill>
                <a:latin typeface="Arial"/>
              </a:endParaRPr>
            </a:p>
          </p:txBody>
        </p:sp>
        <p:sp>
          <p:nvSpPr>
            <p:cNvPr id="6" name="Rectangle 5">
              <a:extLst>
                <a:ext uri="{FF2B5EF4-FFF2-40B4-BE49-F238E27FC236}">
                  <a16:creationId xmlns:a16="http://schemas.microsoft.com/office/drawing/2014/main" id="{E1F16B8D-89D7-A495-D5A9-30BA98F9168F}"/>
                </a:ext>
              </a:extLst>
            </p:cNvPr>
            <p:cNvSpPr/>
            <p:nvPr/>
          </p:nvSpPr>
          <p:spPr>
            <a:xfrm>
              <a:off x="1390763" y="3042355"/>
              <a:ext cx="2352638" cy="1513298"/>
            </a:xfrm>
            <a:prstGeom prst="rect">
              <a:avLst/>
            </a:prstGeom>
          </p:spPr>
          <p:txBody>
            <a:bodyPr wrap="square" lIns="180000" rIns="108000" anchor="ctr" anchorCtr="0">
              <a:noAutofit/>
            </a:bodyPr>
            <a:lstStyle/>
            <a:p>
              <a:pPr algn="ctr"/>
              <a:r>
                <a:rPr lang="en-US" sz="1600" dirty="0">
                  <a:solidFill>
                    <a:schemeClr val="accent2"/>
                  </a:solidFill>
                </a:rPr>
                <a:t>[The adolescents] were able to visualize what their desired meals were without a problem. While most chose modern fast-food options, some still chose the traditional food options like nshima. Those who chose the more traditional options were somehow frowned upon by their peers for not thinking outside the box.</a:t>
              </a:r>
            </a:p>
          </p:txBody>
        </p:sp>
        <p:sp>
          <p:nvSpPr>
            <p:cNvPr id="7" name="Round Same Side Corner Rectangle 36">
              <a:extLst>
                <a:ext uri="{FF2B5EF4-FFF2-40B4-BE49-F238E27FC236}">
                  <a16:creationId xmlns:a16="http://schemas.microsoft.com/office/drawing/2014/main" id="{E408E21F-C394-1833-D5B0-E793E4377CFF}"/>
                </a:ext>
              </a:extLst>
            </p:cNvPr>
            <p:cNvSpPr/>
            <p:nvPr/>
          </p:nvSpPr>
          <p:spPr>
            <a:xfrm>
              <a:off x="1348383" y="4541151"/>
              <a:ext cx="2450586" cy="647801"/>
            </a:xfrm>
            <a:prstGeom prst="round2SameRect">
              <a:avLst>
                <a:gd name="adj1" fmla="val 0"/>
                <a:gd name="adj2" fmla="val 12074"/>
              </a:avLst>
            </a:prstGeom>
            <a:solidFill>
              <a:srgbClr val="008AED"/>
            </a:solidFill>
          </p:spPr>
          <p:txBody>
            <a:bodyPr wrap="square" lIns="0" tIns="72000" rIns="0" bIns="36000" anchor="ctr" anchorCtr="0">
              <a:noAutofit/>
            </a:bodyPr>
            <a:lstStyle/>
            <a:p>
              <a:pPr algn="ctr"/>
              <a:r>
                <a:rPr lang="en-US" sz="1200" b="1" dirty="0">
                  <a:solidFill>
                    <a:schemeClr val="bg1"/>
                  </a:solidFill>
                </a:rPr>
                <a:t>Adolescent Workshop Facilitator, Lusaka</a:t>
              </a:r>
            </a:p>
          </p:txBody>
        </p:sp>
        <p:pic>
          <p:nvPicPr>
            <p:cNvPr id="8" name="Graphic 7">
              <a:extLst>
                <a:ext uri="{FF2B5EF4-FFF2-40B4-BE49-F238E27FC236}">
                  <a16:creationId xmlns:a16="http://schemas.microsoft.com/office/drawing/2014/main" id="{E5B1189C-A53C-AE38-6B4A-E3AD72A65B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9317" y="2551927"/>
              <a:ext cx="642991" cy="642991"/>
            </a:xfrm>
            <a:prstGeom prst="rect">
              <a:avLst/>
            </a:prstGeom>
          </p:spPr>
        </p:pic>
      </p:grpSp>
    </p:spTree>
    <p:extLst>
      <p:ext uri="{BB962C8B-B14F-4D97-AF65-F5344CB8AC3E}">
        <p14:creationId xmlns:p14="http://schemas.microsoft.com/office/powerpoint/2010/main" val="4246386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311D1-D858-598C-92D9-392B4B046E69}"/>
              </a:ext>
            </a:extLst>
          </p:cNvPr>
          <p:cNvSpPr>
            <a:spLocks noGrp="1"/>
          </p:cNvSpPr>
          <p:nvPr>
            <p:ph type="title"/>
          </p:nvPr>
        </p:nvSpPr>
        <p:spPr>
          <a:xfrm>
            <a:off x="700635" y="729596"/>
            <a:ext cx="10691265" cy="675281"/>
          </a:xfrm>
        </p:spPr>
        <p:txBody>
          <a:bodyPr>
            <a:normAutofit fontScale="90000"/>
          </a:bodyPr>
          <a:lstStyle/>
          <a:p>
            <a:r>
              <a:rPr lang="en-GB" b="1" dirty="0"/>
              <a:t>W</a:t>
            </a:r>
            <a:r>
              <a:rPr lang="en-ZM" b="1" dirty="0"/>
              <a:t>hat influences adolescents’ dietary habits</a:t>
            </a:r>
          </a:p>
        </p:txBody>
      </p:sp>
      <p:sp>
        <p:nvSpPr>
          <p:cNvPr id="4" name="Oval 3">
            <a:extLst>
              <a:ext uri="{FF2B5EF4-FFF2-40B4-BE49-F238E27FC236}">
                <a16:creationId xmlns:a16="http://schemas.microsoft.com/office/drawing/2014/main" id="{FDAF7600-AA04-13B8-D07E-FB7ADB30D421}"/>
              </a:ext>
            </a:extLst>
          </p:cNvPr>
          <p:cNvSpPr/>
          <p:nvPr/>
        </p:nvSpPr>
        <p:spPr>
          <a:xfrm>
            <a:off x="5611082" y="2501407"/>
            <a:ext cx="2541078" cy="2596416"/>
          </a:xfrm>
          <a:prstGeom prst="ellipse">
            <a:avLst/>
          </a:prstGeom>
          <a:solidFill>
            <a:schemeClr val="accent3">
              <a:alpha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9200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200" dirty="0">
              <a:solidFill>
                <a:schemeClr val="tx1"/>
              </a:solidFill>
              <a:latin typeface="+mj-lt"/>
            </a:endParaRPr>
          </a:p>
        </p:txBody>
      </p:sp>
      <p:sp>
        <p:nvSpPr>
          <p:cNvPr id="5" name="Oval 4">
            <a:extLst>
              <a:ext uri="{FF2B5EF4-FFF2-40B4-BE49-F238E27FC236}">
                <a16:creationId xmlns:a16="http://schemas.microsoft.com/office/drawing/2014/main" id="{9FF5E3C8-9F6E-4F27-3E3C-31EA6D2D5B1B}"/>
              </a:ext>
            </a:extLst>
          </p:cNvPr>
          <p:cNvSpPr/>
          <p:nvPr/>
        </p:nvSpPr>
        <p:spPr>
          <a:xfrm>
            <a:off x="4072511" y="2501407"/>
            <a:ext cx="2541078" cy="2596415"/>
          </a:xfrm>
          <a:prstGeom prst="ellipse">
            <a:avLst/>
          </a:prstGeom>
          <a:solidFill>
            <a:schemeClr val="accent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Ins="900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400" dirty="0">
              <a:solidFill>
                <a:schemeClr val="bg1"/>
              </a:solidFill>
              <a:latin typeface="+mj-lt"/>
            </a:endParaRPr>
          </a:p>
        </p:txBody>
      </p:sp>
      <p:sp>
        <p:nvSpPr>
          <p:cNvPr id="6" name="TextBox 6">
            <a:extLst>
              <a:ext uri="{FF2B5EF4-FFF2-40B4-BE49-F238E27FC236}">
                <a16:creationId xmlns:a16="http://schemas.microsoft.com/office/drawing/2014/main" id="{88D8B047-2946-BF77-EB76-D710CF425C40}"/>
              </a:ext>
            </a:extLst>
          </p:cNvPr>
          <p:cNvSpPr txBox="1"/>
          <p:nvPr/>
        </p:nvSpPr>
        <p:spPr>
          <a:xfrm>
            <a:off x="495578" y="1795074"/>
            <a:ext cx="2456614" cy="706333"/>
          </a:xfrm>
          <a:prstGeom prst="rect">
            <a:avLst/>
          </a:prstGeom>
          <a:ln>
            <a:noFill/>
          </a:ln>
        </p:spPr>
        <p:txBody>
          <a:bodyPr vert="horz" wrap="square" lIns="0" tIns="0" rIns="0" bIns="0" numCol="1" rtlCol="0"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fontAlgn="base">
              <a:spcAft>
                <a:spcPts val="300"/>
              </a:spcAft>
              <a:defRPr/>
            </a:pPr>
            <a:r>
              <a:rPr lang="en-US" sz="1400" b="1" dirty="0">
                <a:solidFill>
                  <a:schemeClr val="accent2"/>
                </a:solidFill>
                <a:latin typeface="Arial" panose="020B0604020202020204" pitchFamily="34" charset="0"/>
                <a:cs typeface="Arial" panose="020B0604020202020204" pitchFamily="34" charset="0"/>
              </a:rPr>
              <a:t>Accessibility </a:t>
            </a:r>
            <a:endParaRPr lang="en-US" sz="1400" dirty="0">
              <a:solidFill>
                <a:schemeClr val="accent2"/>
              </a:solidFill>
              <a:latin typeface="Arial" panose="020B0604020202020204" pitchFamily="34" charset="0"/>
              <a:cs typeface="Arial" panose="020B0604020202020204" pitchFamily="34" charset="0"/>
            </a:endParaRPr>
          </a:p>
          <a:p>
            <a:pPr lvl="0" algn="r" fontAlgn="base">
              <a:spcAft>
                <a:spcPct val="0"/>
              </a:spcAft>
              <a:defRPr/>
            </a:pPr>
            <a:r>
              <a:rPr lang="en-US" sz="1200" dirty="0">
                <a:solidFill>
                  <a:srgbClr val="2B3A42"/>
                </a:solidFill>
                <a:latin typeface="Arial" panose="020B0604020202020204" pitchFamily="34" charset="0"/>
                <a:cs typeface="Arial" panose="020B0604020202020204" pitchFamily="34" charset="0"/>
              </a:rPr>
              <a:t>“Distance (to the market) is far from my place, and I have no transport money to buy what I want</a:t>
            </a:r>
            <a:r>
              <a:rPr lang="en-US" sz="1400" dirty="0">
                <a:solidFill>
                  <a:srgbClr val="2B3A42"/>
                </a:solidFill>
                <a:latin typeface="Arial" panose="020B0604020202020204" pitchFamily="34" charset="0"/>
                <a:cs typeface="Arial" panose="020B0604020202020204" pitchFamily="34" charset="0"/>
              </a:rPr>
              <a:t>”</a:t>
            </a:r>
            <a:endParaRPr lang="en-US" sz="1400" b="1" dirty="0">
              <a:solidFill>
                <a:srgbClr val="2B3A42"/>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B85F5D06-0BAB-2127-5E3A-051B81C28AAB}"/>
              </a:ext>
            </a:extLst>
          </p:cNvPr>
          <p:cNvGrpSpPr/>
          <p:nvPr/>
        </p:nvGrpSpPr>
        <p:grpSpPr>
          <a:xfrm>
            <a:off x="3088272" y="1805214"/>
            <a:ext cx="706333" cy="3996282"/>
            <a:chOff x="3076613" y="1443564"/>
            <a:chExt cx="706333" cy="3996282"/>
          </a:xfrm>
        </p:grpSpPr>
        <p:sp>
          <p:nvSpPr>
            <p:cNvPr id="8" name="Oval 7">
              <a:extLst>
                <a:ext uri="{FF2B5EF4-FFF2-40B4-BE49-F238E27FC236}">
                  <a16:creationId xmlns:a16="http://schemas.microsoft.com/office/drawing/2014/main" id="{860B964E-CE4B-EBFF-09D7-0DE2872E374B}"/>
                </a:ext>
              </a:extLst>
            </p:cNvPr>
            <p:cNvSpPr/>
            <p:nvPr/>
          </p:nvSpPr>
          <p:spPr>
            <a:xfrm>
              <a:off x="3076613" y="1443564"/>
              <a:ext cx="706333" cy="706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600" dirty="0" err="1"/>
            </a:p>
          </p:txBody>
        </p:sp>
        <p:sp>
          <p:nvSpPr>
            <p:cNvPr id="9" name="Oval 8">
              <a:extLst>
                <a:ext uri="{FF2B5EF4-FFF2-40B4-BE49-F238E27FC236}">
                  <a16:creationId xmlns:a16="http://schemas.microsoft.com/office/drawing/2014/main" id="{F7D122DA-7504-C8F1-9778-CFFCC78CC817}"/>
                </a:ext>
              </a:extLst>
            </p:cNvPr>
            <p:cNvSpPr/>
            <p:nvPr/>
          </p:nvSpPr>
          <p:spPr>
            <a:xfrm>
              <a:off x="3076613" y="4733513"/>
              <a:ext cx="706333" cy="706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600" dirty="0" err="1"/>
            </a:p>
          </p:txBody>
        </p:sp>
        <p:sp>
          <p:nvSpPr>
            <p:cNvPr id="10" name="Oval 9">
              <a:extLst>
                <a:ext uri="{FF2B5EF4-FFF2-40B4-BE49-F238E27FC236}">
                  <a16:creationId xmlns:a16="http://schemas.microsoft.com/office/drawing/2014/main" id="{DE30D72E-59BD-B2BA-61B6-84321579AC62}"/>
                </a:ext>
              </a:extLst>
            </p:cNvPr>
            <p:cNvSpPr/>
            <p:nvPr/>
          </p:nvSpPr>
          <p:spPr>
            <a:xfrm>
              <a:off x="3076613" y="3636864"/>
              <a:ext cx="706333" cy="706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600" dirty="0" err="1"/>
            </a:p>
          </p:txBody>
        </p:sp>
        <p:sp>
          <p:nvSpPr>
            <p:cNvPr id="11" name="Oval 10">
              <a:extLst>
                <a:ext uri="{FF2B5EF4-FFF2-40B4-BE49-F238E27FC236}">
                  <a16:creationId xmlns:a16="http://schemas.microsoft.com/office/drawing/2014/main" id="{C6EE9A91-F61A-3C3D-8A8C-4FC34AF8D9B2}"/>
                </a:ext>
              </a:extLst>
            </p:cNvPr>
            <p:cNvSpPr/>
            <p:nvPr/>
          </p:nvSpPr>
          <p:spPr>
            <a:xfrm>
              <a:off x="3076613" y="2540214"/>
              <a:ext cx="706333" cy="706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600" dirty="0" err="1"/>
            </a:p>
          </p:txBody>
        </p:sp>
      </p:grpSp>
      <p:grpSp>
        <p:nvGrpSpPr>
          <p:cNvPr id="12" name="Group 11">
            <a:extLst>
              <a:ext uri="{FF2B5EF4-FFF2-40B4-BE49-F238E27FC236}">
                <a16:creationId xmlns:a16="http://schemas.microsoft.com/office/drawing/2014/main" id="{3790C97F-531F-253A-81C4-7B297C6EA3C8}"/>
              </a:ext>
            </a:extLst>
          </p:cNvPr>
          <p:cNvGrpSpPr/>
          <p:nvPr/>
        </p:nvGrpSpPr>
        <p:grpSpPr>
          <a:xfrm>
            <a:off x="3571213" y="2191545"/>
            <a:ext cx="1100068" cy="3256784"/>
            <a:chOff x="3559554" y="1829895"/>
            <a:chExt cx="1100068" cy="3256784"/>
          </a:xfrm>
        </p:grpSpPr>
        <p:cxnSp>
          <p:nvCxnSpPr>
            <p:cNvPr id="13" name="Straight Arrow Connector 12">
              <a:extLst>
                <a:ext uri="{FF2B5EF4-FFF2-40B4-BE49-F238E27FC236}">
                  <a16:creationId xmlns:a16="http://schemas.microsoft.com/office/drawing/2014/main" id="{3F050065-7911-E3CE-8E6A-067BDDA243AB}"/>
                </a:ext>
              </a:extLst>
            </p:cNvPr>
            <p:cNvCxnSpPr>
              <a:cxnSpLocks/>
            </p:cNvCxnSpPr>
            <p:nvPr/>
          </p:nvCxnSpPr>
          <p:spPr>
            <a:xfrm flipH="1" flipV="1">
              <a:off x="3559554" y="1829895"/>
              <a:ext cx="1100068" cy="710319"/>
            </a:xfrm>
            <a:prstGeom prst="straightConnector1">
              <a:avLst/>
            </a:prstGeom>
            <a:ln w="19050" cap="rnd">
              <a:solidFill>
                <a:schemeClr val="accent2"/>
              </a:solidFill>
              <a:round/>
              <a:headEnd type="oval" w="med" len="med"/>
              <a:tailEnd type="none" w="sm" len="sm"/>
            </a:ln>
            <a:effectLst>
              <a:softEdge rad="0"/>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B7F11D3-5B20-D315-5081-55892088099B}"/>
                </a:ext>
              </a:extLst>
            </p:cNvPr>
            <p:cNvCxnSpPr>
              <a:cxnSpLocks/>
            </p:cNvCxnSpPr>
            <p:nvPr/>
          </p:nvCxnSpPr>
          <p:spPr>
            <a:xfrm flipH="1">
              <a:off x="3559554" y="4333450"/>
              <a:ext cx="1097716" cy="753229"/>
            </a:xfrm>
            <a:prstGeom prst="straightConnector1">
              <a:avLst/>
            </a:prstGeom>
            <a:ln w="19050" cap="rnd">
              <a:solidFill>
                <a:schemeClr val="accent2"/>
              </a:solidFill>
              <a:round/>
              <a:headEnd type="oval" w="med" len="med"/>
              <a:tailEnd type="none" w="sm" len="sm"/>
            </a:ln>
            <a:effectLst>
              <a:softEdge rad="0"/>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5724383-6AAC-EC6A-8407-7698D9C318F6}"/>
                </a:ext>
              </a:extLst>
            </p:cNvPr>
            <p:cNvCxnSpPr>
              <a:cxnSpLocks/>
            </p:cNvCxnSpPr>
            <p:nvPr/>
          </p:nvCxnSpPr>
          <p:spPr>
            <a:xfrm flipH="1">
              <a:off x="3782946" y="3911294"/>
              <a:ext cx="501298" cy="110470"/>
            </a:xfrm>
            <a:prstGeom prst="straightConnector1">
              <a:avLst/>
            </a:prstGeom>
            <a:ln w="19050" cap="rnd">
              <a:solidFill>
                <a:schemeClr val="accent2"/>
              </a:solidFill>
              <a:round/>
              <a:headEnd type="oval" w="med" len="med"/>
              <a:tailEnd type="none" w="sm" len="sm"/>
            </a:ln>
            <a:effectLst>
              <a:softEdge rad="0"/>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B435992-E9AD-3052-0959-5E7C90ABD130}"/>
                </a:ext>
              </a:extLst>
            </p:cNvPr>
            <p:cNvCxnSpPr>
              <a:cxnSpLocks/>
            </p:cNvCxnSpPr>
            <p:nvPr/>
          </p:nvCxnSpPr>
          <p:spPr>
            <a:xfrm flipH="1" flipV="1">
              <a:off x="3782946" y="2924444"/>
              <a:ext cx="501298" cy="114668"/>
            </a:xfrm>
            <a:prstGeom prst="straightConnector1">
              <a:avLst/>
            </a:prstGeom>
            <a:ln w="19050" cap="rnd">
              <a:solidFill>
                <a:schemeClr val="accent2"/>
              </a:solidFill>
              <a:round/>
              <a:headEnd type="oval" w="med" len="med"/>
              <a:tailEnd type="none" w="sm" len="sm"/>
            </a:ln>
            <a:effectLst>
              <a:softEdge rad="0"/>
            </a:effectLst>
          </p:spPr>
          <p:style>
            <a:lnRef idx="1">
              <a:schemeClr val="accent1"/>
            </a:lnRef>
            <a:fillRef idx="0">
              <a:schemeClr val="accent1"/>
            </a:fillRef>
            <a:effectRef idx="0">
              <a:schemeClr val="accent1"/>
            </a:effectRef>
            <a:fontRef idx="minor">
              <a:schemeClr val="tx1"/>
            </a:fontRef>
          </p:style>
        </p:cxnSp>
      </p:grpSp>
      <p:sp>
        <p:nvSpPr>
          <p:cNvPr id="17" name="TextBox 19">
            <a:extLst>
              <a:ext uri="{FF2B5EF4-FFF2-40B4-BE49-F238E27FC236}">
                <a16:creationId xmlns:a16="http://schemas.microsoft.com/office/drawing/2014/main" id="{360253A5-1758-C81E-2E08-9F268AE01075}"/>
              </a:ext>
            </a:extLst>
          </p:cNvPr>
          <p:cNvSpPr txBox="1"/>
          <p:nvPr/>
        </p:nvSpPr>
        <p:spPr>
          <a:xfrm>
            <a:off x="495578" y="2899450"/>
            <a:ext cx="2456614" cy="706333"/>
          </a:xfrm>
          <a:prstGeom prst="rect">
            <a:avLst/>
          </a:prstGeom>
          <a:ln>
            <a:noFill/>
          </a:ln>
        </p:spPr>
        <p:txBody>
          <a:bodyPr vert="horz" wrap="square" lIns="0" tIns="0" rIns="0" bIns="0" numCol="1" rtlCol="0"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fontAlgn="base">
              <a:spcAft>
                <a:spcPts val="300"/>
              </a:spcAft>
              <a:defRPr/>
            </a:pPr>
            <a:r>
              <a:rPr lang="en-US" sz="1400" b="1" dirty="0">
                <a:solidFill>
                  <a:srgbClr val="005587"/>
                </a:solidFill>
                <a:latin typeface="Arial" panose="020B0604020202020204" pitchFamily="34" charset="0"/>
                <a:cs typeface="Arial" panose="020B0604020202020204" pitchFamily="34" charset="0"/>
              </a:rPr>
              <a:t>Affordability</a:t>
            </a:r>
            <a:endParaRPr lang="en-US" sz="1400" dirty="0">
              <a:solidFill>
                <a:srgbClr val="005587"/>
              </a:solidFill>
              <a:latin typeface="Arial" panose="020B0604020202020204" pitchFamily="34" charset="0"/>
              <a:cs typeface="Arial" panose="020B0604020202020204" pitchFamily="34" charset="0"/>
            </a:endParaRPr>
          </a:p>
          <a:p>
            <a:pPr lvl="0" algn="r" fontAlgn="base">
              <a:spcAft>
                <a:spcPct val="0"/>
              </a:spcAft>
              <a:defRPr/>
            </a:pPr>
            <a:r>
              <a:rPr lang="en-US" sz="1200" dirty="0">
                <a:solidFill>
                  <a:srgbClr val="2B3A42"/>
                </a:solidFill>
                <a:latin typeface="Arial" panose="020B0604020202020204" pitchFamily="34" charset="0"/>
                <a:cs typeface="Arial" panose="020B0604020202020204" pitchFamily="34" charset="0"/>
              </a:rPr>
              <a:t>“My mama and papa don’t have enough money every day and I don’t work””</a:t>
            </a:r>
          </a:p>
        </p:txBody>
      </p:sp>
      <p:sp>
        <p:nvSpPr>
          <p:cNvPr id="18" name="TextBox 20">
            <a:extLst>
              <a:ext uri="{FF2B5EF4-FFF2-40B4-BE49-F238E27FC236}">
                <a16:creationId xmlns:a16="http://schemas.microsoft.com/office/drawing/2014/main" id="{DD7ECEC7-5060-47A2-AE62-68E3852C664D}"/>
              </a:ext>
            </a:extLst>
          </p:cNvPr>
          <p:cNvSpPr txBox="1"/>
          <p:nvPr/>
        </p:nvSpPr>
        <p:spPr>
          <a:xfrm>
            <a:off x="495578" y="4000084"/>
            <a:ext cx="2456614" cy="706333"/>
          </a:xfrm>
          <a:prstGeom prst="rect">
            <a:avLst/>
          </a:prstGeom>
          <a:ln>
            <a:noFill/>
          </a:ln>
        </p:spPr>
        <p:txBody>
          <a:bodyPr vert="horz" wrap="square" lIns="0" tIns="0" rIns="0" bIns="0" numCol="1" rtlCol="0"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fontAlgn="base">
              <a:spcAft>
                <a:spcPts val="300"/>
              </a:spcAft>
              <a:defRPr/>
            </a:pPr>
            <a:r>
              <a:rPr lang="en-US" sz="1400" b="1" dirty="0">
                <a:solidFill>
                  <a:srgbClr val="005587"/>
                </a:solidFill>
                <a:latin typeface="Arial" panose="020B0604020202020204" pitchFamily="34" charset="0"/>
                <a:cs typeface="Arial" panose="020B0604020202020204" pitchFamily="34" charset="0"/>
              </a:rPr>
              <a:t>Peer Group</a:t>
            </a:r>
            <a:endParaRPr lang="en-US" sz="1400" dirty="0">
              <a:solidFill>
                <a:srgbClr val="005587"/>
              </a:solidFill>
              <a:latin typeface="Arial" panose="020B0604020202020204" pitchFamily="34" charset="0"/>
              <a:cs typeface="Arial" panose="020B0604020202020204" pitchFamily="34" charset="0"/>
            </a:endParaRPr>
          </a:p>
          <a:p>
            <a:pPr lvl="0" algn="r" fontAlgn="base">
              <a:spcAft>
                <a:spcPct val="0"/>
              </a:spcAft>
              <a:defRPr/>
            </a:pPr>
            <a:r>
              <a:rPr lang="en-US" sz="1200" dirty="0">
                <a:solidFill>
                  <a:srgbClr val="2B3A42"/>
                </a:solidFill>
                <a:latin typeface="Arial" panose="020B0604020202020204" pitchFamily="34" charset="0"/>
                <a:cs typeface="Arial" panose="020B0604020202020204" pitchFamily="34" charset="0"/>
              </a:rPr>
              <a:t>“When I am with my grandma, we eat nshima and sausage. When I am with my friend, we eat chicken, chips, </a:t>
            </a:r>
            <a:r>
              <a:rPr lang="en-US" sz="1200" dirty="0" err="1">
                <a:solidFill>
                  <a:srgbClr val="2B3A42"/>
                </a:solidFill>
                <a:latin typeface="Arial" panose="020B0604020202020204" pitchFamily="34" charset="0"/>
                <a:cs typeface="Arial" panose="020B0604020202020204" pitchFamily="34" charset="0"/>
              </a:rPr>
              <a:t>fanta</a:t>
            </a:r>
            <a:r>
              <a:rPr lang="en-US" sz="1200" dirty="0">
                <a:solidFill>
                  <a:srgbClr val="2B3A42"/>
                </a:solidFill>
                <a:latin typeface="Arial" panose="020B0604020202020204" pitchFamily="34" charset="0"/>
                <a:cs typeface="Arial" panose="020B0604020202020204" pitchFamily="34" charset="0"/>
              </a:rPr>
              <a:t> and popcorn”</a:t>
            </a:r>
            <a:endParaRPr lang="en-US" sz="1400" b="1" dirty="0">
              <a:solidFill>
                <a:srgbClr val="2B3A42"/>
              </a:solidFill>
              <a:latin typeface="Arial" panose="020B0604020202020204" pitchFamily="34" charset="0"/>
              <a:cs typeface="Arial" panose="020B0604020202020204" pitchFamily="34" charset="0"/>
            </a:endParaRPr>
          </a:p>
        </p:txBody>
      </p:sp>
      <p:sp>
        <p:nvSpPr>
          <p:cNvPr id="19" name="TextBox 21">
            <a:extLst>
              <a:ext uri="{FF2B5EF4-FFF2-40B4-BE49-F238E27FC236}">
                <a16:creationId xmlns:a16="http://schemas.microsoft.com/office/drawing/2014/main" id="{4FD801E9-2218-1B24-4534-61908F763490}"/>
              </a:ext>
            </a:extLst>
          </p:cNvPr>
          <p:cNvSpPr txBox="1"/>
          <p:nvPr/>
        </p:nvSpPr>
        <p:spPr>
          <a:xfrm>
            <a:off x="495578" y="5095163"/>
            <a:ext cx="2456614" cy="706333"/>
          </a:xfrm>
          <a:prstGeom prst="rect">
            <a:avLst/>
          </a:prstGeom>
          <a:ln>
            <a:noFill/>
          </a:ln>
        </p:spPr>
        <p:txBody>
          <a:bodyPr vert="horz" wrap="square" lIns="0" tIns="0" rIns="0" bIns="0" numCol="1" rtlCol="0"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fontAlgn="base">
              <a:spcAft>
                <a:spcPts val="300"/>
              </a:spcAft>
              <a:defRPr/>
            </a:pPr>
            <a:r>
              <a:rPr lang="en-US" sz="1400" b="1" dirty="0">
                <a:solidFill>
                  <a:srgbClr val="005587"/>
                </a:solidFill>
                <a:latin typeface="Arial" panose="020B0604020202020204" pitchFamily="34" charset="0"/>
                <a:cs typeface="Arial" panose="020B0604020202020204" pitchFamily="34" charset="0"/>
              </a:rPr>
              <a:t>Desirability</a:t>
            </a:r>
            <a:endParaRPr lang="en-US" sz="1400" dirty="0">
              <a:solidFill>
                <a:srgbClr val="005587"/>
              </a:solidFill>
              <a:latin typeface="Arial" panose="020B0604020202020204" pitchFamily="34" charset="0"/>
              <a:cs typeface="Arial" panose="020B0604020202020204" pitchFamily="34" charset="0"/>
            </a:endParaRPr>
          </a:p>
          <a:p>
            <a:pPr lvl="0" algn="r" fontAlgn="base">
              <a:spcAft>
                <a:spcPct val="0"/>
              </a:spcAft>
              <a:defRPr/>
            </a:pPr>
            <a:r>
              <a:rPr lang="en-US" sz="1200" dirty="0">
                <a:solidFill>
                  <a:srgbClr val="2B3A42"/>
                </a:solidFill>
                <a:latin typeface="Arial" panose="020B0604020202020204" pitchFamily="34" charset="0"/>
                <a:cs typeface="Arial" panose="020B0604020202020204" pitchFamily="34" charset="0"/>
              </a:rPr>
              <a:t>“Most of the unhealthy foods are attractive”</a:t>
            </a:r>
            <a:endParaRPr lang="en-US" sz="1200" b="1" dirty="0">
              <a:solidFill>
                <a:srgbClr val="2B3A42"/>
              </a:solidFill>
              <a:latin typeface="Arial" panose="020B0604020202020204" pitchFamily="34" charset="0"/>
              <a:cs typeface="Arial" panose="020B0604020202020204" pitchFamily="34" charset="0"/>
            </a:endParaRPr>
          </a:p>
        </p:txBody>
      </p:sp>
      <p:sp>
        <p:nvSpPr>
          <p:cNvPr id="20" name="TextBox 23">
            <a:extLst>
              <a:ext uri="{FF2B5EF4-FFF2-40B4-BE49-F238E27FC236}">
                <a16:creationId xmlns:a16="http://schemas.microsoft.com/office/drawing/2014/main" id="{DB4DE90B-239F-6742-7CF7-73CFEFB67A96}"/>
              </a:ext>
            </a:extLst>
          </p:cNvPr>
          <p:cNvSpPr txBox="1"/>
          <p:nvPr/>
        </p:nvSpPr>
        <p:spPr>
          <a:xfrm>
            <a:off x="9239807" y="1795074"/>
            <a:ext cx="2456614" cy="706333"/>
          </a:xfrm>
          <a:prstGeom prst="rect">
            <a:avLst/>
          </a:prstGeom>
          <a:ln>
            <a:noFill/>
          </a:ln>
        </p:spPr>
        <p:txBody>
          <a:bodyPr vert="horz" wrap="square" lIns="0" tIns="0" rIns="0" bIns="0" numCol="1" rtlCol="0"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Aft>
                <a:spcPts val="300"/>
              </a:spcAft>
              <a:defRPr/>
            </a:pPr>
            <a:r>
              <a:rPr lang="en-US" sz="1400" b="1" dirty="0">
                <a:solidFill>
                  <a:schemeClr val="accent4"/>
                </a:solidFill>
                <a:latin typeface="Arial" panose="020B0604020202020204" pitchFamily="34" charset="0"/>
                <a:cs typeface="Arial" panose="020B0604020202020204" pitchFamily="34" charset="0"/>
              </a:rPr>
              <a:t>Family and Home Environment</a:t>
            </a:r>
            <a:endParaRPr lang="en-US" sz="1400" dirty="0">
              <a:solidFill>
                <a:schemeClr val="accent4"/>
              </a:solidFill>
              <a:latin typeface="Arial" panose="020B0604020202020204" pitchFamily="34" charset="0"/>
              <a:cs typeface="Arial" panose="020B0604020202020204" pitchFamily="34" charset="0"/>
            </a:endParaRPr>
          </a:p>
          <a:p>
            <a:pPr lvl="0" fontAlgn="base">
              <a:spcAft>
                <a:spcPct val="0"/>
              </a:spcAft>
              <a:defRPr/>
            </a:pPr>
            <a:r>
              <a:rPr lang="en-US" sz="1200" dirty="0">
                <a:latin typeface="Arial" panose="020B0604020202020204" pitchFamily="34" charset="0"/>
                <a:cs typeface="Arial" panose="020B0604020202020204" pitchFamily="34" charset="0"/>
              </a:rPr>
              <a:t>“(My) mom makes the food rules at home. </a:t>
            </a:r>
            <a:endParaRPr lang="en-US" sz="1200" b="1" dirty="0">
              <a:latin typeface="Arial" panose="020B0604020202020204" pitchFamily="34" charset="0"/>
              <a:cs typeface="Arial" panose="020B0604020202020204" pitchFamily="34" charset="0"/>
            </a:endParaRPr>
          </a:p>
        </p:txBody>
      </p:sp>
      <p:sp>
        <p:nvSpPr>
          <p:cNvPr id="21" name="TextBox 24">
            <a:extLst>
              <a:ext uri="{FF2B5EF4-FFF2-40B4-BE49-F238E27FC236}">
                <a16:creationId xmlns:a16="http://schemas.microsoft.com/office/drawing/2014/main" id="{182B41A6-0D4F-4BAB-E006-EF5A840255D8}"/>
              </a:ext>
            </a:extLst>
          </p:cNvPr>
          <p:cNvSpPr txBox="1"/>
          <p:nvPr/>
        </p:nvSpPr>
        <p:spPr>
          <a:xfrm>
            <a:off x="9239807" y="2899450"/>
            <a:ext cx="2456614" cy="706333"/>
          </a:xfrm>
          <a:prstGeom prst="rect">
            <a:avLst/>
          </a:prstGeom>
          <a:ln>
            <a:noFill/>
          </a:ln>
        </p:spPr>
        <p:txBody>
          <a:bodyPr vert="horz" wrap="square" lIns="0" tIns="0" rIns="0" bIns="0" numCol="1" rtlCol="0"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Aft>
                <a:spcPts val="300"/>
              </a:spcAft>
              <a:defRPr/>
            </a:pPr>
            <a:r>
              <a:rPr lang="en-US" sz="1400" b="1" dirty="0">
                <a:solidFill>
                  <a:schemeClr val="accent4"/>
                </a:solidFill>
                <a:latin typeface="Arial" panose="020B0604020202020204" pitchFamily="34" charset="0"/>
                <a:cs typeface="Arial" panose="020B0604020202020204" pitchFamily="34" charset="0"/>
              </a:rPr>
              <a:t>Media and Advertisements</a:t>
            </a:r>
            <a:endParaRPr kumimoji="0" lang="en-US" sz="1400" b="0"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endParaRPr>
          </a:p>
          <a:p>
            <a:pPr lvl="0" fontAlgn="base">
              <a:spcAft>
                <a:spcPct val="0"/>
              </a:spcAft>
              <a:defRPr/>
            </a:pPr>
            <a:r>
              <a:rPr lang="en-US" sz="1200" dirty="0">
                <a:latin typeface="Arial" panose="020B0604020202020204" pitchFamily="34" charset="0"/>
                <a:cs typeface="Arial" panose="020B0604020202020204" pitchFamily="34" charset="0"/>
              </a:rPr>
              <a:t>“I like the Hungry Lion advertisements because they are sometimes funny. I would like to eat it once every day”</a:t>
            </a:r>
            <a:endParaRPr lang="en-US" sz="1200" b="1" dirty="0">
              <a:latin typeface="Arial" panose="020B0604020202020204" pitchFamily="34" charset="0"/>
              <a:cs typeface="Arial" panose="020B0604020202020204" pitchFamily="34" charset="0"/>
            </a:endParaRPr>
          </a:p>
        </p:txBody>
      </p:sp>
      <p:sp>
        <p:nvSpPr>
          <p:cNvPr id="22" name="TextBox 25">
            <a:extLst>
              <a:ext uri="{FF2B5EF4-FFF2-40B4-BE49-F238E27FC236}">
                <a16:creationId xmlns:a16="http://schemas.microsoft.com/office/drawing/2014/main" id="{5F56DAEC-41F9-875F-B854-F1D487F7433E}"/>
              </a:ext>
            </a:extLst>
          </p:cNvPr>
          <p:cNvSpPr txBox="1"/>
          <p:nvPr/>
        </p:nvSpPr>
        <p:spPr>
          <a:xfrm>
            <a:off x="9239807" y="4000084"/>
            <a:ext cx="2456614" cy="706333"/>
          </a:xfrm>
          <a:prstGeom prst="rect">
            <a:avLst/>
          </a:prstGeom>
          <a:ln>
            <a:noFill/>
          </a:ln>
        </p:spPr>
        <p:txBody>
          <a:bodyPr vert="horz" wrap="square" lIns="0" tIns="0" rIns="0" bIns="0" numCol="1" rtlCol="0"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fontAlgn="base">
              <a:spcAft>
                <a:spcPts val="300"/>
              </a:spcAft>
              <a:defRPr/>
            </a:pPr>
            <a:r>
              <a:rPr lang="en-US" sz="1400" b="1" dirty="0">
                <a:solidFill>
                  <a:schemeClr val="accent4"/>
                </a:solidFill>
                <a:latin typeface="Arial" panose="020B0604020202020204" pitchFamily="34" charset="0"/>
                <a:cs typeface="Arial" panose="020B0604020202020204" pitchFamily="34" charset="0"/>
              </a:rPr>
              <a:t>Availability/Food Insecurity</a:t>
            </a:r>
            <a:endParaRPr lang="en-US" sz="1400" dirty="0">
              <a:solidFill>
                <a:schemeClr val="accent4"/>
              </a:solidFill>
              <a:latin typeface="Arial" panose="020B0604020202020204" pitchFamily="34" charset="0"/>
              <a:cs typeface="Arial" panose="020B0604020202020204" pitchFamily="34" charset="0"/>
            </a:endParaRPr>
          </a:p>
          <a:p>
            <a:pPr lvl="0" fontAlgn="base">
              <a:spcAft>
                <a:spcPct val="0"/>
              </a:spcAft>
              <a:defRPr/>
            </a:pPr>
            <a:r>
              <a:rPr lang="en-US" sz="1200" dirty="0">
                <a:solidFill>
                  <a:srgbClr val="2B3A42"/>
                </a:solidFill>
                <a:latin typeface="Arial" panose="020B0604020202020204" pitchFamily="34" charset="0"/>
                <a:cs typeface="Arial" panose="020B0604020202020204" pitchFamily="34" charset="0"/>
              </a:rPr>
              <a:t>““Sometimes there is drought and no rain for maybe up to two years”</a:t>
            </a:r>
            <a:endParaRPr lang="en-US" sz="1200" b="1" dirty="0">
              <a:solidFill>
                <a:srgbClr val="2B3A42"/>
              </a:solidFill>
              <a:latin typeface="Arial" panose="020B0604020202020204" pitchFamily="34" charset="0"/>
              <a:cs typeface="Arial" panose="020B0604020202020204" pitchFamily="34" charset="0"/>
            </a:endParaRPr>
          </a:p>
        </p:txBody>
      </p:sp>
      <p:sp>
        <p:nvSpPr>
          <p:cNvPr id="23" name="TextBox 26">
            <a:extLst>
              <a:ext uri="{FF2B5EF4-FFF2-40B4-BE49-F238E27FC236}">
                <a16:creationId xmlns:a16="http://schemas.microsoft.com/office/drawing/2014/main" id="{E98D86A6-4B14-5D80-7CCC-2BA6D6971566}"/>
              </a:ext>
            </a:extLst>
          </p:cNvPr>
          <p:cNvSpPr txBox="1"/>
          <p:nvPr/>
        </p:nvSpPr>
        <p:spPr>
          <a:xfrm>
            <a:off x="9239807" y="5095163"/>
            <a:ext cx="2456614" cy="706333"/>
          </a:xfrm>
          <a:prstGeom prst="rect">
            <a:avLst/>
          </a:prstGeom>
          <a:ln>
            <a:noFill/>
          </a:ln>
        </p:spPr>
        <p:txBody>
          <a:bodyPr vert="horz" wrap="square" lIns="0" tIns="0" rIns="0" bIns="0" numCol="1" rtlCol="0"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fontAlgn="base">
              <a:spcAft>
                <a:spcPts val="300"/>
              </a:spcAft>
              <a:defRPr/>
            </a:pPr>
            <a:r>
              <a:rPr lang="en-US" sz="1400" b="1" dirty="0">
                <a:solidFill>
                  <a:schemeClr val="accent4"/>
                </a:solidFill>
                <a:latin typeface="Arial" panose="020B0604020202020204" pitchFamily="34" charset="0"/>
                <a:cs typeface="Arial" panose="020B0604020202020204" pitchFamily="34" charset="0"/>
              </a:rPr>
              <a:t>School Food Environment</a:t>
            </a:r>
            <a:endParaRPr lang="en-US" sz="1400" dirty="0">
              <a:solidFill>
                <a:schemeClr val="accent4"/>
              </a:solidFill>
              <a:latin typeface="Arial" panose="020B0604020202020204" pitchFamily="34" charset="0"/>
              <a:cs typeface="Arial" panose="020B0604020202020204" pitchFamily="34" charset="0"/>
            </a:endParaRPr>
          </a:p>
          <a:p>
            <a:pPr lvl="0" fontAlgn="base">
              <a:spcAft>
                <a:spcPct val="0"/>
              </a:spcAft>
              <a:defRPr/>
            </a:pPr>
            <a:r>
              <a:rPr lang="en-US" sz="1200" dirty="0">
                <a:solidFill>
                  <a:srgbClr val="2B3A42"/>
                </a:solidFill>
                <a:latin typeface="Arial" panose="020B0604020202020204" pitchFamily="34" charset="0"/>
                <a:cs typeface="Arial" panose="020B0604020202020204" pitchFamily="34" charset="0"/>
              </a:rPr>
              <a:t>“Too many bad snacks and drinks are sold in school </a:t>
            </a:r>
            <a:r>
              <a:rPr lang="en-US" sz="1200" dirty="0" err="1">
                <a:solidFill>
                  <a:srgbClr val="2B3A42"/>
                </a:solidFill>
                <a:latin typeface="Arial" panose="020B0604020202020204" pitchFamily="34" charset="0"/>
                <a:cs typeface="Arial" panose="020B0604020202020204" pitchFamily="34" charset="0"/>
              </a:rPr>
              <a:t>e.g</a:t>
            </a:r>
            <a:r>
              <a:rPr lang="en-US" sz="1200" dirty="0">
                <a:solidFill>
                  <a:srgbClr val="2B3A42"/>
                </a:solidFill>
                <a:latin typeface="Arial" panose="020B0604020202020204" pitchFamily="34" charset="0"/>
                <a:cs typeface="Arial" panose="020B0604020202020204" pitchFamily="34" charset="0"/>
              </a:rPr>
              <a:t> </a:t>
            </a:r>
            <a:r>
              <a:rPr lang="en-US" sz="1200" dirty="0" err="1">
                <a:solidFill>
                  <a:srgbClr val="2B3A42"/>
                </a:solidFill>
                <a:latin typeface="Arial" panose="020B0604020202020204" pitchFamily="34" charset="0"/>
                <a:cs typeface="Arial" panose="020B0604020202020204" pitchFamily="34" charset="0"/>
              </a:rPr>
              <a:t>jiggies</a:t>
            </a:r>
            <a:r>
              <a:rPr lang="en-US" sz="1200" dirty="0">
                <a:solidFill>
                  <a:srgbClr val="2B3A42"/>
                </a:solidFill>
                <a:latin typeface="Arial" panose="020B0604020202020204" pitchFamily="34" charset="0"/>
                <a:cs typeface="Arial" panose="020B0604020202020204" pitchFamily="34" charset="0"/>
              </a:rPr>
              <a:t>, lollipops and </a:t>
            </a:r>
            <a:r>
              <a:rPr lang="en-US" sz="1200" dirty="0" err="1">
                <a:solidFill>
                  <a:srgbClr val="2B3A42"/>
                </a:solidFill>
                <a:latin typeface="Arial" panose="020B0604020202020204" pitchFamily="34" charset="0"/>
                <a:cs typeface="Arial" panose="020B0604020202020204" pitchFamily="34" charset="0"/>
              </a:rPr>
              <a:t>munkoyo</a:t>
            </a:r>
            <a:r>
              <a:rPr lang="en-US" sz="1400" dirty="0">
                <a:solidFill>
                  <a:srgbClr val="2B3A42"/>
                </a:solidFill>
                <a:latin typeface="Arial" panose="020B0604020202020204" pitchFamily="34" charset="0"/>
                <a:cs typeface="Arial" panose="020B0604020202020204" pitchFamily="34" charset="0"/>
              </a:rPr>
              <a:t>”</a:t>
            </a:r>
            <a:endParaRPr lang="en-US" sz="1400" b="1" dirty="0">
              <a:solidFill>
                <a:srgbClr val="2B3A42"/>
              </a:solidFill>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5D1A21CA-9F63-73BE-C2BF-FBCC5FDA19FE}"/>
              </a:ext>
            </a:extLst>
          </p:cNvPr>
          <p:cNvGrpSpPr/>
          <p:nvPr/>
        </p:nvGrpSpPr>
        <p:grpSpPr>
          <a:xfrm>
            <a:off x="8388251" y="1805214"/>
            <a:ext cx="706333" cy="3996282"/>
            <a:chOff x="8376592" y="1443564"/>
            <a:chExt cx="706333" cy="3996282"/>
          </a:xfrm>
          <a:solidFill>
            <a:schemeClr val="accent4"/>
          </a:solidFill>
        </p:grpSpPr>
        <p:sp>
          <p:nvSpPr>
            <p:cNvPr id="25" name="Oval 24">
              <a:extLst>
                <a:ext uri="{FF2B5EF4-FFF2-40B4-BE49-F238E27FC236}">
                  <a16:creationId xmlns:a16="http://schemas.microsoft.com/office/drawing/2014/main" id="{35977BEA-14D2-CA24-5271-227417A304F7}"/>
                </a:ext>
              </a:extLst>
            </p:cNvPr>
            <p:cNvSpPr/>
            <p:nvPr/>
          </p:nvSpPr>
          <p:spPr>
            <a:xfrm>
              <a:off x="8376592" y="1443564"/>
              <a:ext cx="706333" cy="7063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600" dirty="0" err="1"/>
            </a:p>
          </p:txBody>
        </p:sp>
        <p:sp>
          <p:nvSpPr>
            <p:cNvPr id="26" name="Oval 25">
              <a:extLst>
                <a:ext uri="{FF2B5EF4-FFF2-40B4-BE49-F238E27FC236}">
                  <a16:creationId xmlns:a16="http://schemas.microsoft.com/office/drawing/2014/main" id="{CE8E6E03-CD07-422A-0EC8-A16588F9D4F5}"/>
                </a:ext>
              </a:extLst>
            </p:cNvPr>
            <p:cNvSpPr/>
            <p:nvPr/>
          </p:nvSpPr>
          <p:spPr>
            <a:xfrm>
              <a:off x="8376592" y="4733513"/>
              <a:ext cx="706333" cy="7063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600" dirty="0" err="1"/>
            </a:p>
          </p:txBody>
        </p:sp>
        <p:sp>
          <p:nvSpPr>
            <p:cNvPr id="27" name="Oval 26">
              <a:extLst>
                <a:ext uri="{FF2B5EF4-FFF2-40B4-BE49-F238E27FC236}">
                  <a16:creationId xmlns:a16="http://schemas.microsoft.com/office/drawing/2014/main" id="{1DE8B0B1-FDA4-472E-932B-27F36470E693}"/>
                </a:ext>
              </a:extLst>
            </p:cNvPr>
            <p:cNvSpPr/>
            <p:nvPr/>
          </p:nvSpPr>
          <p:spPr>
            <a:xfrm>
              <a:off x="8376592" y="3636864"/>
              <a:ext cx="706333" cy="7063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600" dirty="0" err="1"/>
            </a:p>
          </p:txBody>
        </p:sp>
        <p:sp>
          <p:nvSpPr>
            <p:cNvPr id="28" name="Oval 27">
              <a:extLst>
                <a:ext uri="{FF2B5EF4-FFF2-40B4-BE49-F238E27FC236}">
                  <a16:creationId xmlns:a16="http://schemas.microsoft.com/office/drawing/2014/main" id="{E2CF752F-107A-D224-76D1-5925C79822AF}"/>
                </a:ext>
              </a:extLst>
            </p:cNvPr>
            <p:cNvSpPr/>
            <p:nvPr/>
          </p:nvSpPr>
          <p:spPr>
            <a:xfrm>
              <a:off x="8376592" y="2540214"/>
              <a:ext cx="706333" cy="7063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600" dirty="0" err="1"/>
            </a:p>
          </p:txBody>
        </p:sp>
      </p:grpSp>
      <p:pic>
        <p:nvPicPr>
          <p:cNvPr id="29" name="Graphic 49">
            <a:extLst>
              <a:ext uri="{FF2B5EF4-FFF2-40B4-BE49-F238E27FC236}">
                <a16:creationId xmlns:a16="http://schemas.microsoft.com/office/drawing/2014/main" id="{BFF2D608-44BF-5036-8B99-0BA6E96E268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483262" y="1886094"/>
            <a:ext cx="521830" cy="521830"/>
          </a:xfrm>
          <a:prstGeom prst="rect">
            <a:avLst/>
          </a:prstGeom>
        </p:spPr>
      </p:pic>
      <p:pic>
        <p:nvPicPr>
          <p:cNvPr id="30" name="Graphic 50">
            <a:extLst>
              <a:ext uri="{FF2B5EF4-FFF2-40B4-BE49-F238E27FC236}">
                <a16:creationId xmlns:a16="http://schemas.microsoft.com/office/drawing/2014/main" id="{2782616C-5E57-B997-9A6C-50921DB16D5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483262" y="3000361"/>
            <a:ext cx="521830" cy="521830"/>
          </a:xfrm>
          <a:prstGeom prst="rect">
            <a:avLst/>
          </a:prstGeom>
        </p:spPr>
      </p:pic>
      <p:pic>
        <p:nvPicPr>
          <p:cNvPr id="31" name="Graphic 51">
            <a:extLst>
              <a:ext uri="{FF2B5EF4-FFF2-40B4-BE49-F238E27FC236}">
                <a16:creationId xmlns:a16="http://schemas.microsoft.com/office/drawing/2014/main" id="{F9DA17D5-77B0-8FAF-D834-E83F37A8A63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483262" y="4071085"/>
            <a:ext cx="521830" cy="521830"/>
          </a:xfrm>
          <a:prstGeom prst="rect">
            <a:avLst/>
          </a:prstGeom>
        </p:spPr>
      </p:pic>
      <p:pic>
        <p:nvPicPr>
          <p:cNvPr id="32" name="Graphic 52">
            <a:extLst>
              <a:ext uri="{FF2B5EF4-FFF2-40B4-BE49-F238E27FC236}">
                <a16:creationId xmlns:a16="http://schemas.microsoft.com/office/drawing/2014/main" id="{AA239211-3778-D514-F7E9-5767FEA9705A}"/>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483262" y="5179599"/>
            <a:ext cx="521830" cy="521830"/>
          </a:xfrm>
          <a:prstGeom prst="rect">
            <a:avLst/>
          </a:prstGeom>
        </p:spPr>
      </p:pic>
      <p:pic>
        <p:nvPicPr>
          <p:cNvPr id="41" name="Graphic 40">
            <a:extLst>
              <a:ext uri="{FF2B5EF4-FFF2-40B4-BE49-F238E27FC236}">
                <a16:creationId xmlns:a16="http://schemas.microsoft.com/office/drawing/2014/main" id="{3656CF9A-6FE6-984A-7308-8C168182E460}"/>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165144" y="1893909"/>
            <a:ext cx="521830" cy="521830"/>
          </a:xfrm>
          <a:prstGeom prst="rect">
            <a:avLst/>
          </a:prstGeom>
        </p:spPr>
      </p:pic>
      <p:pic>
        <p:nvPicPr>
          <p:cNvPr id="42" name="Graphic 41">
            <a:extLst>
              <a:ext uri="{FF2B5EF4-FFF2-40B4-BE49-F238E27FC236}">
                <a16:creationId xmlns:a16="http://schemas.microsoft.com/office/drawing/2014/main" id="{3515F7E4-49F9-FEE5-A06E-7D1DA52CCDC6}"/>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3165144" y="3008176"/>
            <a:ext cx="521830" cy="521830"/>
          </a:xfrm>
          <a:prstGeom prst="rect">
            <a:avLst/>
          </a:prstGeom>
        </p:spPr>
      </p:pic>
      <p:pic>
        <p:nvPicPr>
          <p:cNvPr id="43" name="Graphic 42">
            <a:extLst>
              <a:ext uri="{FF2B5EF4-FFF2-40B4-BE49-F238E27FC236}">
                <a16:creationId xmlns:a16="http://schemas.microsoft.com/office/drawing/2014/main" id="{F5A2935E-BA16-DC76-3754-3BFAD05F41AF}"/>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3165144" y="4078900"/>
            <a:ext cx="521830" cy="521830"/>
          </a:xfrm>
          <a:prstGeom prst="rect">
            <a:avLst/>
          </a:prstGeom>
        </p:spPr>
      </p:pic>
      <p:pic>
        <p:nvPicPr>
          <p:cNvPr id="44" name="Graphic 43">
            <a:extLst>
              <a:ext uri="{FF2B5EF4-FFF2-40B4-BE49-F238E27FC236}">
                <a16:creationId xmlns:a16="http://schemas.microsoft.com/office/drawing/2014/main" id="{F34F79C6-40C0-D25D-28D4-3F52F460E92D}"/>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3165144" y="5187414"/>
            <a:ext cx="521830" cy="521830"/>
          </a:xfrm>
          <a:prstGeom prst="rect">
            <a:avLst/>
          </a:prstGeom>
        </p:spPr>
      </p:pic>
      <p:sp>
        <p:nvSpPr>
          <p:cNvPr id="45" name="Rectangle 44">
            <a:extLst>
              <a:ext uri="{FF2B5EF4-FFF2-40B4-BE49-F238E27FC236}">
                <a16:creationId xmlns:a16="http://schemas.microsoft.com/office/drawing/2014/main" id="{ED02C82B-B843-2871-399A-F6C099EBC659}"/>
              </a:ext>
            </a:extLst>
          </p:cNvPr>
          <p:cNvSpPr/>
          <p:nvPr/>
        </p:nvSpPr>
        <p:spPr>
          <a:xfrm>
            <a:off x="4741973" y="3471025"/>
            <a:ext cx="1188720" cy="1144366"/>
          </a:xfrm>
          <a:prstGeom prst="rect">
            <a:avLst/>
          </a:prstGeom>
          <a:ln>
            <a:noFill/>
          </a:ln>
        </p:spPr>
        <p:txBody>
          <a:bodyPr wrap="square" lIns="0" tIns="0" rIns="0" bIns="0" anchor="ctr">
            <a:noAutofit/>
          </a:bodyPr>
          <a:lstStyle/>
          <a:p>
            <a:r>
              <a:rPr lang="en-GB" sz="1400" b="1" dirty="0">
                <a:latin typeface="+mj-lt"/>
              </a:rPr>
              <a:t>Individual Factors</a:t>
            </a:r>
          </a:p>
        </p:txBody>
      </p:sp>
      <p:sp>
        <p:nvSpPr>
          <p:cNvPr id="46" name="Rectangle 45">
            <a:extLst>
              <a:ext uri="{FF2B5EF4-FFF2-40B4-BE49-F238E27FC236}">
                <a16:creationId xmlns:a16="http://schemas.microsoft.com/office/drawing/2014/main" id="{F7F6766C-0F2E-4D9F-9B65-24058CA799D5}"/>
              </a:ext>
            </a:extLst>
          </p:cNvPr>
          <p:cNvSpPr/>
          <p:nvPr/>
        </p:nvSpPr>
        <p:spPr>
          <a:xfrm>
            <a:off x="6261308" y="3445840"/>
            <a:ext cx="1134779" cy="1144366"/>
          </a:xfrm>
          <a:prstGeom prst="rect">
            <a:avLst/>
          </a:prstGeom>
          <a:ln>
            <a:noFill/>
          </a:ln>
        </p:spPr>
        <p:txBody>
          <a:bodyPr wrap="square" lIns="0" tIns="0" rIns="0" bIns="0" anchor="ctr">
            <a:noAutofit/>
          </a:bodyPr>
          <a:lstStyle/>
          <a:p>
            <a:pPr algn="r"/>
            <a:r>
              <a:rPr lang="en-GB" sz="1400" b="1" dirty="0">
                <a:latin typeface="+mj-lt"/>
              </a:rPr>
              <a:t>External Factors</a:t>
            </a:r>
          </a:p>
        </p:txBody>
      </p:sp>
      <p:grpSp>
        <p:nvGrpSpPr>
          <p:cNvPr id="47" name="Group 46">
            <a:extLst>
              <a:ext uri="{FF2B5EF4-FFF2-40B4-BE49-F238E27FC236}">
                <a16:creationId xmlns:a16="http://schemas.microsoft.com/office/drawing/2014/main" id="{611067F2-ADAF-FD93-1A6B-B4726C8434F8}"/>
              </a:ext>
            </a:extLst>
          </p:cNvPr>
          <p:cNvGrpSpPr/>
          <p:nvPr/>
        </p:nvGrpSpPr>
        <p:grpSpPr>
          <a:xfrm rot="10800000">
            <a:off x="7511221" y="2204275"/>
            <a:ext cx="1100068" cy="3256784"/>
            <a:chOff x="3559554" y="1829895"/>
            <a:chExt cx="1100068" cy="3256784"/>
          </a:xfrm>
        </p:grpSpPr>
        <p:cxnSp>
          <p:nvCxnSpPr>
            <p:cNvPr id="48" name="Straight Arrow Connector 47">
              <a:extLst>
                <a:ext uri="{FF2B5EF4-FFF2-40B4-BE49-F238E27FC236}">
                  <a16:creationId xmlns:a16="http://schemas.microsoft.com/office/drawing/2014/main" id="{91E06AC9-F0B5-EE63-9317-65C2F15AEB4D}"/>
                </a:ext>
              </a:extLst>
            </p:cNvPr>
            <p:cNvCxnSpPr>
              <a:cxnSpLocks/>
            </p:cNvCxnSpPr>
            <p:nvPr/>
          </p:nvCxnSpPr>
          <p:spPr>
            <a:xfrm flipH="1" flipV="1">
              <a:off x="3559554" y="1829895"/>
              <a:ext cx="1100068" cy="710319"/>
            </a:xfrm>
            <a:prstGeom prst="straightConnector1">
              <a:avLst/>
            </a:prstGeom>
            <a:ln w="19050" cap="rnd">
              <a:solidFill>
                <a:schemeClr val="accent4"/>
              </a:solidFill>
              <a:round/>
              <a:headEnd type="oval" w="med" len="med"/>
              <a:tailEnd type="none" w="sm" len="sm"/>
            </a:ln>
            <a:effectLst>
              <a:softEdge rad="0"/>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D46AACB-7E85-1270-6CE2-86464DB700DE}"/>
                </a:ext>
              </a:extLst>
            </p:cNvPr>
            <p:cNvCxnSpPr>
              <a:cxnSpLocks/>
            </p:cNvCxnSpPr>
            <p:nvPr/>
          </p:nvCxnSpPr>
          <p:spPr>
            <a:xfrm flipH="1">
              <a:off x="3559554" y="4333450"/>
              <a:ext cx="1097716" cy="753229"/>
            </a:xfrm>
            <a:prstGeom prst="straightConnector1">
              <a:avLst/>
            </a:prstGeom>
            <a:ln w="19050" cap="rnd">
              <a:solidFill>
                <a:schemeClr val="accent4"/>
              </a:solidFill>
              <a:round/>
              <a:headEnd type="oval" w="med" len="med"/>
              <a:tailEnd type="none" w="sm" len="sm"/>
            </a:ln>
            <a:effectLst>
              <a:softEdge rad="0"/>
            </a:effectLst>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DCDF1E4-666F-2B72-0860-9EA26909B9B7}"/>
                </a:ext>
              </a:extLst>
            </p:cNvPr>
            <p:cNvCxnSpPr>
              <a:cxnSpLocks/>
            </p:cNvCxnSpPr>
            <p:nvPr/>
          </p:nvCxnSpPr>
          <p:spPr>
            <a:xfrm flipH="1">
              <a:off x="3782946" y="3879561"/>
              <a:ext cx="501298" cy="110470"/>
            </a:xfrm>
            <a:prstGeom prst="straightConnector1">
              <a:avLst/>
            </a:prstGeom>
            <a:ln w="19050" cap="rnd">
              <a:solidFill>
                <a:schemeClr val="accent4"/>
              </a:solidFill>
              <a:round/>
              <a:headEnd type="oval" w="med" len="med"/>
              <a:tailEnd type="none" w="sm" len="sm"/>
            </a:ln>
            <a:effectLst>
              <a:softEdge rad="0"/>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13B06A6-8BC3-5B8C-8052-47B13B665A64}"/>
                </a:ext>
              </a:extLst>
            </p:cNvPr>
            <p:cNvCxnSpPr>
              <a:cxnSpLocks/>
            </p:cNvCxnSpPr>
            <p:nvPr/>
          </p:nvCxnSpPr>
          <p:spPr>
            <a:xfrm flipH="1" flipV="1">
              <a:off x="3782946" y="2893381"/>
              <a:ext cx="501298" cy="114668"/>
            </a:xfrm>
            <a:prstGeom prst="straightConnector1">
              <a:avLst/>
            </a:prstGeom>
            <a:ln w="19050" cap="rnd">
              <a:solidFill>
                <a:schemeClr val="accent4"/>
              </a:solidFill>
              <a:round/>
              <a:headEnd type="oval" w="med" len="med"/>
              <a:tailEnd type="none" w="sm" len="sm"/>
            </a:ln>
            <a:effectLst>
              <a:softEdge rad="0"/>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3847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A7DAA-499C-F074-2821-CA054F4AD6E0}"/>
              </a:ext>
            </a:extLst>
          </p:cNvPr>
          <p:cNvSpPr>
            <a:spLocks noGrp="1"/>
          </p:cNvSpPr>
          <p:nvPr>
            <p:ph type="title"/>
          </p:nvPr>
        </p:nvSpPr>
        <p:spPr/>
        <p:txBody>
          <a:bodyPr/>
          <a:lstStyle/>
          <a:p>
            <a:r>
              <a:rPr lang="en-US" sz="4000" b="1" dirty="0"/>
              <a:t>Family and home environments play a critical role in adolescents’ food choices</a:t>
            </a:r>
            <a:endParaRPr lang="en-ZM" b="1" dirty="0"/>
          </a:p>
        </p:txBody>
      </p:sp>
      <p:sp>
        <p:nvSpPr>
          <p:cNvPr id="3" name="Content Placeholder 2">
            <a:extLst>
              <a:ext uri="{FF2B5EF4-FFF2-40B4-BE49-F238E27FC236}">
                <a16:creationId xmlns:a16="http://schemas.microsoft.com/office/drawing/2014/main" id="{2249527A-DD54-5DE8-3CD2-C5AF3A129965}"/>
              </a:ext>
            </a:extLst>
          </p:cNvPr>
          <p:cNvSpPr>
            <a:spLocks noGrp="1"/>
          </p:cNvSpPr>
          <p:nvPr>
            <p:ph idx="1"/>
          </p:nvPr>
        </p:nvSpPr>
        <p:spPr>
          <a:xfrm>
            <a:off x="700636" y="2293126"/>
            <a:ext cx="6262872" cy="3636088"/>
          </a:xfrm>
        </p:spPr>
        <p:txBody>
          <a:bodyPr>
            <a:normAutofit fontScale="92500" lnSpcReduction="10000"/>
          </a:bodyPr>
          <a:lstStyle/>
          <a:p>
            <a:pPr algn="just"/>
            <a:r>
              <a:rPr lang="en-US" sz="2400" dirty="0"/>
              <a:t>Majority of adolescents (89.9%) during the assessment survey reported that their parents are the major influencers of what they eat, followed by friends/peers (29.3%)</a:t>
            </a:r>
          </a:p>
          <a:p>
            <a:pPr algn="just"/>
            <a:r>
              <a:rPr lang="en-US" sz="2400" dirty="0"/>
              <a:t>FGD and adolescent workshop findings also confirmed that the primary influencers of dietary habits among the respondents were the parents, with other family members such as grandparents, siblings, and uncles mentioned</a:t>
            </a:r>
          </a:p>
        </p:txBody>
      </p:sp>
      <p:graphicFrame>
        <p:nvGraphicFramePr>
          <p:cNvPr id="4" name="Table 3">
            <a:extLst>
              <a:ext uri="{FF2B5EF4-FFF2-40B4-BE49-F238E27FC236}">
                <a16:creationId xmlns:a16="http://schemas.microsoft.com/office/drawing/2014/main" id="{13ABB916-72EC-7ABA-39C1-8E328FFB085A}"/>
              </a:ext>
            </a:extLst>
          </p:cNvPr>
          <p:cNvGraphicFramePr>
            <a:graphicFrameLocks noGrp="1"/>
          </p:cNvGraphicFramePr>
          <p:nvPr>
            <p:extLst>
              <p:ext uri="{D42A27DB-BD31-4B8C-83A1-F6EECF244321}">
                <p14:modId xmlns:p14="http://schemas.microsoft.com/office/powerpoint/2010/main" val="4123571096"/>
              </p:ext>
            </p:extLst>
          </p:nvPr>
        </p:nvGraphicFramePr>
        <p:xfrm>
          <a:off x="7227277" y="2386893"/>
          <a:ext cx="4396153" cy="3398710"/>
        </p:xfrm>
        <a:graphic>
          <a:graphicData uri="http://schemas.openxmlformats.org/drawingml/2006/table">
            <a:tbl>
              <a:tblPr firstRow="1" firstCol="1" bandRow="1">
                <a:tableStyleId>{FABFCF23-3B69-468F-B69F-88F6DE6A72F2}</a:tableStyleId>
              </a:tblPr>
              <a:tblGrid>
                <a:gridCol w="1998557">
                  <a:extLst>
                    <a:ext uri="{9D8B030D-6E8A-4147-A177-3AD203B41FA5}">
                      <a16:colId xmlns:a16="http://schemas.microsoft.com/office/drawing/2014/main" val="2502401243"/>
                    </a:ext>
                  </a:extLst>
                </a:gridCol>
                <a:gridCol w="1573738">
                  <a:extLst>
                    <a:ext uri="{9D8B030D-6E8A-4147-A177-3AD203B41FA5}">
                      <a16:colId xmlns:a16="http://schemas.microsoft.com/office/drawing/2014/main" val="3066796499"/>
                    </a:ext>
                  </a:extLst>
                </a:gridCol>
                <a:gridCol w="823858">
                  <a:extLst>
                    <a:ext uri="{9D8B030D-6E8A-4147-A177-3AD203B41FA5}">
                      <a16:colId xmlns:a16="http://schemas.microsoft.com/office/drawing/2014/main" val="3910539429"/>
                    </a:ext>
                  </a:extLst>
                </a:gridCol>
              </a:tblGrid>
              <a:tr h="671299">
                <a:tc>
                  <a:txBody>
                    <a:bodyPr/>
                    <a:lstStyle/>
                    <a:p>
                      <a:pPr algn="l">
                        <a:lnSpc>
                          <a:spcPct val="106000"/>
                        </a:lnSpc>
                        <a:spcBef>
                          <a:spcPts val="1100"/>
                        </a:spcBef>
                        <a:spcAft>
                          <a:spcPts val="800"/>
                        </a:spcAft>
                      </a:pPr>
                      <a:r>
                        <a:rPr lang="en-GB" sz="2000" dirty="0">
                          <a:effectLst/>
                        </a:rPr>
                        <a:t>Influences of Food Choices</a:t>
                      </a:r>
                      <a:endParaRPr lang="en-GB" sz="2800" dirty="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2000">
                          <a:effectLst/>
                        </a:rPr>
                        <a:t>Number of Adolescents</a:t>
                      </a:r>
                      <a:endParaRPr lang="en-GB" sz="280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2000" dirty="0">
                          <a:effectLst/>
                        </a:rPr>
                        <a:t>%</a:t>
                      </a:r>
                      <a:endParaRPr lang="en-GB" sz="2800" dirty="0">
                        <a:effectLst/>
                        <a:latin typeface="Calibri Light" panose="020F030202020403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497444776"/>
                  </a:ext>
                </a:extLst>
              </a:tr>
              <a:tr h="366163">
                <a:tc>
                  <a:txBody>
                    <a:bodyPr/>
                    <a:lstStyle/>
                    <a:p>
                      <a:pPr algn="l">
                        <a:lnSpc>
                          <a:spcPct val="106000"/>
                        </a:lnSpc>
                        <a:spcBef>
                          <a:spcPts val="1100"/>
                        </a:spcBef>
                        <a:spcAft>
                          <a:spcPts val="800"/>
                        </a:spcAft>
                      </a:pPr>
                      <a:r>
                        <a:rPr lang="en-GB" sz="2000">
                          <a:effectLst/>
                        </a:rPr>
                        <a:t>Parents</a:t>
                      </a:r>
                      <a:endParaRPr lang="en-GB" sz="280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2000">
                          <a:effectLst/>
                        </a:rPr>
                        <a:t>410</a:t>
                      </a:r>
                      <a:endParaRPr lang="en-GB" sz="280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2000" dirty="0">
                          <a:effectLst/>
                        </a:rPr>
                        <a:t>89.9</a:t>
                      </a:r>
                      <a:endParaRPr lang="en-GB" sz="2800" dirty="0">
                        <a:effectLst/>
                        <a:latin typeface="Calibri Light" panose="020F030202020403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792550881"/>
                  </a:ext>
                </a:extLst>
              </a:tr>
              <a:tr h="366163">
                <a:tc>
                  <a:txBody>
                    <a:bodyPr/>
                    <a:lstStyle/>
                    <a:p>
                      <a:pPr algn="l">
                        <a:lnSpc>
                          <a:spcPct val="106000"/>
                        </a:lnSpc>
                        <a:spcBef>
                          <a:spcPts val="1100"/>
                        </a:spcBef>
                        <a:spcAft>
                          <a:spcPts val="800"/>
                        </a:spcAft>
                      </a:pPr>
                      <a:r>
                        <a:rPr lang="en-GB" sz="2000">
                          <a:effectLst/>
                        </a:rPr>
                        <a:t>Friends / Peers</a:t>
                      </a:r>
                      <a:endParaRPr lang="en-GB" sz="280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2000">
                          <a:effectLst/>
                        </a:rPr>
                        <a:t>134</a:t>
                      </a:r>
                      <a:endParaRPr lang="en-GB" sz="280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2000" dirty="0">
                          <a:effectLst/>
                        </a:rPr>
                        <a:t>29.3</a:t>
                      </a:r>
                      <a:endParaRPr lang="en-GB" sz="2800" dirty="0">
                        <a:effectLst/>
                        <a:latin typeface="Calibri Light" panose="020F030202020403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058460458"/>
                  </a:ext>
                </a:extLst>
              </a:tr>
              <a:tr h="366163">
                <a:tc>
                  <a:txBody>
                    <a:bodyPr/>
                    <a:lstStyle/>
                    <a:p>
                      <a:pPr algn="l">
                        <a:lnSpc>
                          <a:spcPct val="106000"/>
                        </a:lnSpc>
                        <a:spcBef>
                          <a:spcPts val="1100"/>
                        </a:spcBef>
                        <a:spcAft>
                          <a:spcPts val="800"/>
                        </a:spcAft>
                      </a:pPr>
                      <a:r>
                        <a:rPr lang="en-GB" sz="2000">
                          <a:effectLst/>
                        </a:rPr>
                        <a:t>Other</a:t>
                      </a:r>
                      <a:endParaRPr lang="en-GB" sz="280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2000">
                          <a:effectLst/>
                        </a:rPr>
                        <a:t>53</a:t>
                      </a:r>
                      <a:endParaRPr lang="en-GB" sz="280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2000" dirty="0">
                          <a:effectLst/>
                        </a:rPr>
                        <a:t>11.6</a:t>
                      </a:r>
                      <a:endParaRPr lang="en-GB" sz="2800" dirty="0">
                        <a:effectLst/>
                        <a:latin typeface="Calibri Light" panose="020F030202020403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946826328"/>
                  </a:ext>
                </a:extLst>
              </a:tr>
              <a:tr h="366163">
                <a:tc>
                  <a:txBody>
                    <a:bodyPr/>
                    <a:lstStyle/>
                    <a:p>
                      <a:pPr algn="l">
                        <a:lnSpc>
                          <a:spcPct val="106000"/>
                        </a:lnSpc>
                        <a:spcBef>
                          <a:spcPts val="1100"/>
                        </a:spcBef>
                        <a:spcAft>
                          <a:spcPts val="800"/>
                        </a:spcAft>
                      </a:pPr>
                      <a:r>
                        <a:rPr lang="en-GB" sz="2000">
                          <a:effectLst/>
                        </a:rPr>
                        <a:t>Advertisements</a:t>
                      </a:r>
                      <a:endParaRPr lang="en-GB" sz="280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2000">
                          <a:effectLst/>
                        </a:rPr>
                        <a:t>43</a:t>
                      </a:r>
                      <a:endParaRPr lang="en-GB" sz="280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2000" dirty="0">
                          <a:effectLst/>
                        </a:rPr>
                        <a:t>9.4</a:t>
                      </a:r>
                      <a:endParaRPr lang="en-GB" sz="2800" dirty="0">
                        <a:effectLst/>
                        <a:latin typeface="Calibri Light" panose="020F030202020403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041876914"/>
                  </a:ext>
                </a:extLst>
              </a:tr>
              <a:tr h="366163">
                <a:tc>
                  <a:txBody>
                    <a:bodyPr/>
                    <a:lstStyle/>
                    <a:p>
                      <a:pPr algn="l">
                        <a:lnSpc>
                          <a:spcPct val="106000"/>
                        </a:lnSpc>
                        <a:spcBef>
                          <a:spcPts val="1100"/>
                        </a:spcBef>
                        <a:spcAft>
                          <a:spcPts val="800"/>
                        </a:spcAft>
                      </a:pPr>
                      <a:r>
                        <a:rPr lang="en-GB" sz="2000">
                          <a:effectLst/>
                        </a:rPr>
                        <a:t>Promotions / Sales</a:t>
                      </a:r>
                      <a:endParaRPr lang="en-GB" sz="280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2000">
                          <a:effectLst/>
                        </a:rPr>
                        <a:t>26</a:t>
                      </a:r>
                      <a:endParaRPr lang="en-GB" sz="280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2000" dirty="0">
                          <a:effectLst/>
                        </a:rPr>
                        <a:t>5.7</a:t>
                      </a:r>
                      <a:endParaRPr lang="en-GB" sz="2800" dirty="0">
                        <a:effectLst/>
                        <a:latin typeface="Calibri Light" panose="020F030202020403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66560037"/>
                  </a:ext>
                </a:extLst>
              </a:tr>
              <a:tr h="631759">
                <a:tc>
                  <a:txBody>
                    <a:bodyPr/>
                    <a:lstStyle/>
                    <a:p>
                      <a:pPr algn="l">
                        <a:lnSpc>
                          <a:spcPct val="106000"/>
                        </a:lnSpc>
                        <a:spcBef>
                          <a:spcPts val="1100"/>
                        </a:spcBef>
                        <a:spcAft>
                          <a:spcPts val="800"/>
                        </a:spcAft>
                      </a:pPr>
                      <a:r>
                        <a:rPr lang="en-GB" sz="2000">
                          <a:effectLst/>
                        </a:rPr>
                        <a:t>Celebrities / Influencers</a:t>
                      </a:r>
                      <a:endParaRPr lang="en-GB" sz="280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2000">
                          <a:effectLst/>
                        </a:rPr>
                        <a:t>13</a:t>
                      </a:r>
                      <a:endParaRPr lang="en-GB" sz="280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2000" dirty="0">
                          <a:effectLst/>
                        </a:rPr>
                        <a:t>2.8</a:t>
                      </a:r>
                      <a:endParaRPr lang="en-GB" sz="2800" dirty="0">
                        <a:effectLst/>
                        <a:latin typeface="Calibri Light" panose="020F030202020403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317968602"/>
                  </a:ext>
                </a:extLst>
              </a:tr>
            </a:tbl>
          </a:graphicData>
        </a:graphic>
      </p:graphicFrame>
    </p:spTree>
    <p:extLst>
      <p:ext uri="{BB962C8B-B14F-4D97-AF65-F5344CB8AC3E}">
        <p14:creationId xmlns:p14="http://schemas.microsoft.com/office/powerpoint/2010/main" val="2543404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67ECC-0248-FD2F-7D5B-6306E26A20D0}"/>
              </a:ext>
            </a:extLst>
          </p:cNvPr>
          <p:cNvSpPr>
            <a:spLocks noGrp="1"/>
          </p:cNvSpPr>
          <p:nvPr>
            <p:ph type="title"/>
          </p:nvPr>
        </p:nvSpPr>
        <p:spPr>
          <a:xfrm>
            <a:off x="700635" y="743284"/>
            <a:ext cx="10691265" cy="775277"/>
          </a:xfrm>
        </p:spPr>
        <p:txBody>
          <a:bodyPr>
            <a:normAutofit/>
          </a:bodyPr>
          <a:lstStyle/>
          <a:p>
            <a:r>
              <a:rPr lang="en-GB" b="1" dirty="0"/>
              <a:t>M</a:t>
            </a:r>
            <a:r>
              <a:rPr lang="en-ZM" b="1" dirty="0"/>
              <a:t>edia and advertisements</a:t>
            </a:r>
          </a:p>
        </p:txBody>
      </p:sp>
      <p:grpSp>
        <p:nvGrpSpPr>
          <p:cNvPr id="4" name="Group 3">
            <a:extLst>
              <a:ext uri="{FF2B5EF4-FFF2-40B4-BE49-F238E27FC236}">
                <a16:creationId xmlns:a16="http://schemas.microsoft.com/office/drawing/2014/main" id="{7E64FF79-982C-A961-C99E-BC85F2467A02}"/>
              </a:ext>
            </a:extLst>
          </p:cNvPr>
          <p:cNvGrpSpPr/>
          <p:nvPr/>
        </p:nvGrpSpPr>
        <p:grpSpPr>
          <a:xfrm>
            <a:off x="7481025" y="928786"/>
            <a:ext cx="3910875" cy="5185930"/>
            <a:chOff x="1179317" y="2551927"/>
            <a:chExt cx="2631163" cy="2637119"/>
          </a:xfrm>
        </p:grpSpPr>
        <p:sp>
          <p:nvSpPr>
            <p:cNvPr id="5" name="Rounded Rectangle 12">
              <a:extLst>
                <a:ext uri="{FF2B5EF4-FFF2-40B4-BE49-F238E27FC236}">
                  <a16:creationId xmlns:a16="http://schemas.microsoft.com/office/drawing/2014/main" id="{30898064-5EFA-C6B2-05CB-2E2B5BC879DB}"/>
                </a:ext>
              </a:extLst>
            </p:cNvPr>
            <p:cNvSpPr/>
            <p:nvPr/>
          </p:nvSpPr>
          <p:spPr>
            <a:xfrm>
              <a:off x="1359894" y="2851836"/>
              <a:ext cx="2450586" cy="2337210"/>
            </a:xfrm>
            <a:prstGeom prst="roundRect">
              <a:avLst>
                <a:gd name="adj" fmla="val 3109"/>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1304483"/>
              <a:endParaRPr lang="en-US" sz="1100" dirty="0" err="1">
                <a:solidFill>
                  <a:prstClr val="white"/>
                </a:solidFill>
                <a:latin typeface="Arial"/>
              </a:endParaRPr>
            </a:p>
          </p:txBody>
        </p:sp>
        <p:sp>
          <p:nvSpPr>
            <p:cNvPr id="6" name="Rectangle 5">
              <a:extLst>
                <a:ext uri="{FF2B5EF4-FFF2-40B4-BE49-F238E27FC236}">
                  <a16:creationId xmlns:a16="http://schemas.microsoft.com/office/drawing/2014/main" id="{7AD9AF6D-59D5-EF5B-9DA8-89F104DB2E4A}"/>
                </a:ext>
              </a:extLst>
            </p:cNvPr>
            <p:cNvSpPr/>
            <p:nvPr/>
          </p:nvSpPr>
          <p:spPr>
            <a:xfrm>
              <a:off x="1390763" y="3042355"/>
              <a:ext cx="2352638" cy="1513298"/>
            </a:xfrm>
            <a:prstGeom prst="rect">
              <a:avLst/>
            </a:prstGeom>
          </p:spPr>
          <p:txBody>
            <a:bodyPr wrap="square" lIns="180000" rIns="108000" anchor="ctr" anchorCtr="0">
              <a:noAutofit/>
            </a:bodyPr>
            <a:lstStyle/>
            <a:p>
              <a:pPr algn="ctr"/>
              <a:r>
                <a:rPr lang="en-US" sz="1600" dirty="0">
                  <a:solidFill>
                    <a:schemeClr val="accent2"/>
                  </a:solidFill>
                </a:rPr>
                <a:t>[“(My favourite is) Appy Pine advertisement. It started with T-</a:t>
              </a:r>
              <a:r>
                <a:rPr lang="en-US" sz="1600" dirty="0" err="1">
                  <a:solidFill>
                    <a:schemeClr val="accent2"/>
                  </a:solidFill>
                </a:rPr>
                <a:t>sean</a:t>
              </a:r>
              <a:r>
                <a:rPr lang="en-US" sz="1600" dirty="0">
                  <a:solidFill>
                    <a:schemeClr val="accent2"/>
                  </a:solidFill>
                </a:rPr>
                <a:t> and Yemi Alade. They went to buy Hungry Lion. After buying Hungry Lion, he also bought a drink called Appy apple. Appy apple is a drink and it has many </a:t>
              </a:r>
              <a:r>
                <a:rPr lang="en-US" sz="1600" dirty="0" err="1">
                  <a:solidFill>
                    <a:schemeClr val="accent2"/>
                  </a:solidFill>
                </a:rPr>
                <a:t>flavours</a:t>
              </a:r>
              <a:r>
                <a:rPr lang="en-US" sz="1600" dirty="0">
                  <a:solidFill>
                    <a:schemeClr val="accent2"/>
                  </a:solidFill>
                </a:rPr>
                <a:t> </a:t>
              </a:r>
              <a:r>
                <a:rPr lang="en-US" sz="1600" dirty="0" err="1">
                  <a:solidFill>
                    <a:schemeClr val="accent2"/>
                  </a:solidFill>
                </a:rPr>
                <a:t>e.g</a:t>
              </a:r>
              <a:r>
                <a:rPr lang="en-US" sz="1600" dirty="0">
                  <a:solidFill>
                    <a:schemeClr val="accent2"/>
                  </a:solidFill>
                </a:rPr>
                <a:t> Appy Pine, Appy apple and Appy </a:t>
              </a:r>
              <a:r>
                <a:rPr lang="en-US" sz="1600" dirty="0" err="1">
                  <a:solidFill>
                    <a:schemeClr val="accent2"/>
                  </a:solidFill>
                </a:rPr>
                <a:t>Grapo</a:t>
              </a:r>
              <a:r>
                <a:rPr lang="en-US" sz="1600" dirty="0">
                  <a:solidFill>
                    <a:schemeClr val="accent2"/>
                  </a:solidFill>
                </a:rPr>
                <a:t>. After he tasted the drink, he started dancing and said the drink was nice. This advertisement is on TV, billboards and social media”</a:t>
              </a:r>
            </a:p>
            <a:p>
              <a:pPr algn="ctr"/>
              <a:endParaRPr lang="en-US" sz="1600" dirty="0">
                <a:solidFill>
                  <a:schemeClr val="accent2"/>
                </a:solidFill>
              </a:endParaRPr>
            </a:p>
          </p:txBody>
        </p:sp>
        <p:sp>
          <p:nvSpPr>
            <p:cNvPr id="7" name="Round Same Side Corner Rectangle 36">
              <a:extLst>
                <a:ext uri="{FF2B5EF4-FFF2-40B4-BE49-F238E27FC236}">
                  <a16:creationId xmlns:a16="http://schemas.microsoft.com/office/drawing/2014/main" id="{9D0918C9-95B9-8B81-E379-555CCB2ADD94}"/>
                </a:ext>
              </a:extLst>
            </p:cNvPr>
            <p:cNvSpPr/>
            <p:nvPr/>
          </p:nvSpPr>
          <p:spPr>
            <a:xfrm>
              <a:off x="1348383" y="4541151"/>
              <a:ext cx="2450586" cy="647801"/>
            </a:xfrm>
            <a:prstGeom prst="round2SameRect">
              <a:avLst>
                <a:gd name="adj1" fmla="val 0"/>
                <a:gd name="adj2" fmla="val 12074"/>
              </a:avLst>
            </a:prstGeom>
            <a:solidFill>
              <a:schemeClr val="accent2"/>
            </a:solidFill>
          </p:spPr>
          <p:txBody>
            <a:bodyPr wrap="square" lIns="0" tIns="72000" rIns="0" bIns="36000" anchor="ctr" anchorCtr="0">
              <a:noAutofit/>
            </a:bodyPr>
            <a:lstStyle/>
            <a:p>
              <a:pPr algn="ctr"/>
              <a:r>
                <a:rPr lang="en-US" sz="1200" b="1" dirty="0">
                  <a:solidFill>
                    <a:schemeClr val="bg1"/>
                  </a:solidFill>
                </a:rPr>
                <a:t> Two girls (18 &amp; 15), Lusaka (Adolescent workshop)</a:t>
              </a:r>
            </a:p>
          </p:txBody>
        </p:sp>
        <p:pic>
          <p:nvPicPr>
            <p:cNvPr id="8" name="Graphic 7">
              <a:extLst>
                <a:ext uri="{FF2B5EF4-FFF2-40B4-BE49-F238E27FC236}">
                  <a16:creationId xmlns:a16="http://schemas.microsoft.com/office/drawing/2014/main" id="{44A681A5-D8B1-7958-81B6-5AB1BEE7AA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9317" y="2551927"/>
              <a:ext cx="642991" cy="642991"/>
            </a:xfrm>
            <a:prstGeom prst="rect">
              <a:avLst/>
            </a:prstGeom>
          </p:spPr>
        </p:pic>
      </p:grpSp>
      <p:graphicFrame>
        <p:nvGraphicFramePr>
          <p:cNvPr id="9" name="Table 8">
            <a:extLst>
              <a:ext uri="{FF2B5EF4-FFF2-40B4-BE49-F238E27FC236}">
                <a16:creationId xmlns:a16="http://schemas.microsoft.com/office/drawing/2014/main" id="{F5B369DC-2378-2F94-14AE-DB488CC12DD8}"/>
              </a:ext>
            </a:extLst>
          </p:cNvPr>
          <p:cNvGraphicFramePr>
            <a:graphicFrameLocks noGrp="1"/>
          </p:cNvGraphicFramePr>
          <p:nvPr>
            <p:extLst>
              <p:ext uri="{D42A27DB-BD31-4B8C-83A1-F6EECF244321}">
                <p14:modId xmlns:p14="http://schemas.microsoft.com/office/powerpoint/2010/main" val="742650951"/>
              </p:ext>
            </p:extLst>
          </p:nvPr>
        </p:nvGraphicFramePr>
        <p:xfrm>
          <a:off x="725456" y="1617795"/>
          <a:ext cx="6462345" cy="4596156"/>
        </p:xfrm>
        <a:graphic>
          <a:graphicData uri="http://schemas.openxmlformats.org/drawingml/2006/table">
            <a:tbl>
              <a:tblPr firstRow="1" firstCol="1" bandRow="1">
                <a:tableStyleId>{72833802-FEF1-4C79-8D5D-14CF1EAF98D9}</a:tableStyleId>
              </a:tblPr>
              <a:tblGrid>
                <a:gridCol w="3037652">
                  <a:extLst>
                    <a:ext uri="{9D8B030D-6E8A-4147-A177-3AD203B41FA5}">
                      <a16:colId xmlns:a16="http://schemas.microsoft.com/office/drawing/2014/main" val="2852474582"/>
                    </a:ext>
                  </a:extLst>
                </a:gridCol>
                <a:gridCol w="1083391">
                  <a:extLst>
                    <a:ext uri="{9D8B030D-6E8A-4147-A177-3AD203B41FA5}">
                      <a16:colId xmlns:a16="http://schemas.microsoft.com/office/drawing/2014/main" val="3142035309"/>
                    </a:ext>
                  </a:extLst>
                </a:gridCol>
                <a:gridCol w="1483963">
                  <a:extLst>
                    <a:ext uri="{9D8B030D-6E8A-4147-A177-3AD203B41FA5}">
                      <a16:colId xmlns:a16="http://schemas.microsoft.com/office/drawing/2014/main" val="1839520785"/>
                    </a:ext>
                  </a:extLst>
                </a:gridCol>
                <a:gridCol w="857339">
                  <a:extLst>
                    <a:ext uri="{9D8B030D-6E8A-4147-A177-3AD203B41FA5}">
                      <a16:colId xmlns:a16="http://schemas.microsoft.com/office/drawing/2014/main" val="1540931987"/>
                    </a:ext>
                  </a:extLst>
                </a:gridCol>
              </a:tblGrid>
              <a:tr h="1222750">
                <a:tc>
                  <a:txBody>
                    <a:bodyPr/>
                    <a:lstStyle/>
                    <a:p>
                      <a:pPr algn="ctr">
                        <a:lnSpc>
                          <a:spcPct val="106000"/>
                        </a:lnSpc>
                        <a:spcBef>
                          <a:spcPts val="1100"/>
                        </a:spcBef>
                        <a:spcAft>
                          <a:spcPts val="800"/>
                        </a:spcAft>
                      </a:pPr>
                      <a:r>
                        <a:rPr lang="en-GB" sz="1800" dirty="0">
                          <a:effectLst/>
                        </a:rPr>
                        <a:t> </a:t>
                      </a:r>
                    </a:p>
                    <a:p>
                      <a:pPr algn="ctr">
                        <a:lnSpc>
                          <a:spcPct val="106000"/>
                        </a:lnSpc>
                        <a:spcBef>
                          <a:spcPts val="1100"/>
                        </a:spcBef>
                        <a:spcAft>
                          <a:spcPts val="800"/>
                        </a:spcAft>
                      </a:pPr>
                      <a:r>
                        <a:rPr lang="en-GB" sz="1800" dirty="0">
                          <a:effectLst/>
                        </a:rPr>
                        <a:t>Questions</a:t>
                      </a:r>
                      <a:endParaRPr lang="en-GB" sz="1800" dirty="0">
                        <a:effectLst/>
                        <a:latin typeface="Calibri Light" panose="020F0302020204030204" pitchFamily="34" charset="0"/>
                        <a:ea typeface="Arial" panose="020B0604020202020204" pitchFamily="34" charset="0"/>
                      </a:endParaRPr>
                    </a:p>
                  </a:txBody>
                  <a:tcPr marL="68580" marR="68580" marT="0" marB="0"/>
                </a:tc>
                <a:tc>
                  <a:txBody>
                    <a:bodyPr/>
                    <a:lstStyle/>
                    <a:p>
                      <a:pPr algn="ctr">
                        <a:lnSpc>
                          <a:spcPct val="106000"/>
                        </a:lnSpc>
                        <a:spcBef>
                          <a:spcPts val="1100"/>
                        </a:spcBef>
                        <a:spcAft>
                          <a:spcPts val="800"/>
                        </a:spcAft>
                      </a:pPr>
                      <a:r>
                        <a:rPr lang="en-GB" sz="1800">
                          <a:effectLst/>
                        </a:rPr>
                        <a:t>Options</a:t>
                      </a:r>
                      <a:endParaRPr lang="en-GB" sz="180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1800" dirty="0">
                          <a:effectLst/>
                        </a:rPr>
                        <a:t>Number of Adolescents</a:t>
                      </a:r>
                      <a:endParaRPr lang="en-GB" sz="1800" dirty="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1800" dirty="0">
                          <a:effectLst/>
                        </a:rPr>
                        <a:t>%</a:t>
                      </a:r>
                      <a:endParaRPr lang="en-GB" sz="1800" dirty="0">
                        <a:effectLst/>
                        <a:latin typeface="Calibri Light" panose="020F030202020403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447195759"/>
                  </a:ext>
                </a:extLst>
              </a:tr>
              <a:tr h="420510">
                <a:tc rowSpan="3">
                  <a:txBody>
                    <a:bodyPr/>
                    <a:lstStyle/>
                    <a:p>
                      <a:pPr algn="r">
                        <a:lnSpc>
                          <a:spcPct val="106000"/>
                        </a:lnSpc>
                        <a:spcBef>
                          <a:spcPts val="1100"/>
                        </a:spcBef>
                        <a:spcAft>
                          <a:spcPts val="800"/>
                        </a:spcAft>
                      </a:pPr>
                      <a:r>
                        <a:rPr lang="en-GB" sz="1800">
                          <a:effectLst/>
                        </a:rPr>
                        <a:t>Have you ever seen advertisements for the foods and drinks that you want to consume? (e.g., signs, billboards, posters, road shows, TV, Radio, etc.)</a:t>
                      </a:r>
                      <a:endParaRPr lang="en-GB" sz="1800">
                        <a:effectLst/>
                        <a:latin typeface="Calibri Light" panose="020F0302020204030204" pitchFamily="34" charset="0"/>
                        <a:ea typeface="Arial" panose="020B0604020202020204" pitchFamily="34" charset="0"/>
                      </a:endParaRPr>
                    </a:p>
                  </a:txBody>
                  <a:tcPr marL="68580" marR="68580" marT="0" marB="0"/>
                </a:tc>
                <a:tc>
                  <a:txBody>
                    <a:bodyPr/>
                    <a:lstStyle/>
                    <a:p>
                      <a:pPr algn="l">
                        <a:lnSpc>
                          <a:spcPct val="106000"/>
                        </a:lnSpc>
                        <a:spcBef>
                          <a:spcPts val="1100"/>
                        </a:spcBef>
                        <a:spcAft>
                          <a:spcPts val="800"/>
                        </a:spcAft>
                      </a:pPr>
                      <a:r>
                        <a:rPr lang="en-GB" sz="1800">
                          <a:effectLst/>
                        </a:rPr>
                        <a:t>Yes</a:t>
                      </a:r>
                      <a:endParaRPr lang="en-GB" sz="180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1800">
                          <a:effectLst/>
                        </a:rPr>
                        <a:t>327</a:t>
                      </a:r>
                      <a:endParaRPr lang="en-GB" sz="180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1800" dirty="0">
                          <a:effectLst/>
                        </a:rPr>
                        <a:t>71.7</a:t>
                      </a:r>
                      <a:endParaRPr lang="en-GB" sz="1800" dirty="0">
                        <a:effectLst/>
                        <a:latin typeface="Calibri Light" panose="020F030202020403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014496666"/>
                  </a:ext>
                </a:extLst>
              </a:tr>
              <a:tr h="552607">
                <a:tc vMerge="1">
                  <a:txBody>
                    <a:bodyPr/>
                    <a:lstStyle/>
                    <a:p>
                      <a:endParaRPr lang="en-GB"/>
                    </a:p>
                  </a:txBody>
                  <a:tcPr/>
                </a:tc>
                <a:tc>
                  <a:txBody>
                    <a:bodyPr/>
                    <a:lstStyle/>
                    <a:p>
                      <a:pPr algn="l">
                        <a:lnSpc>
                          <a:spcPct val="106000"/>
                        </a:lnSpc>
                        <a:spcBef>
                          <a:spcPts val="1100"/>
                        </a:spcBef>
                        <a:spcAft>
                          <a:spcPts val="800"/>
                        </a:spcAft>
                      </a:pPr>
                      <a:r>
                        <a:rPr lang="en-GB" sz="1800">
                          <a:effectLst/>
                        </a:rPr>
                        <a:t>No</a:t>
                      </a:r>
                      <a:endParaRPr lang="en-GB" sz="180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1800">
                          <a:effectLst/>
                        </a:rPr>
                        <a:t>124</a:t>
                      </a:r>
                      <a:endParaRPr lang="en-GB" sz="180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1800" dirty="0">
                          <a:effectLst/>
                        </a:rPr>
                        <a:t>27.2</a:t>
                      </a:r>
                      <a:endParaRPr lang="en-GB" sz="1800" dirty="0">
                        <a:effectLst/>
                        <a:latin typeface="Calibri Light" panose="020F030202020403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298687797"/>
                  </a:ext>
                </a:extLst>
              </a:tr>
              <a:tr h="1177538">
                <a:tc vMerge="1">
                  <a:txBody>
                    <a:bodyPr/>
                    <a:lstStyle/>
                    <a:p>
                      <a:endParaRPr lang="en-GB"/>
                    </a:p>
                  </a:txBody>
                  <a:tcPr/>
                </a:tc>
                <a:tc>
                  <a:txBody>
                    <a:bodyPr/>
                    <a:lstStyle/>
                    <a:p>
                      <a:pPr algn="l">
                        <a:lnSpc>
                          <a:spcPct val="106000"/>
                        </a:lnSpc>
                        <a:spcBef>
                          <a:spcPts val="1100"/>
                        </a:spcBef>
                        <a:spcAft>
                          <a:spcPts val="800"/>
                        </a:spcAft>
                      </a:pPr>
                      <a:r>
                        <a:rPr lang="en-GB" sz="1800">
                          <a:effectLst/>
                        </a:rPr>
                        <a:t>Not sure</a:t>
                      </a:r>
                      <a:endParaRPr lang="en-GB" sz="180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1800">
                          <a:effectLst/>
                        </a:rPr>
                        <a:t>5</a:t>
                      </a:r>
                      <a:endParaRPr lang="en-GB" sz="180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1800" dirty="0">
                          <a:effectLst/>
                        </a:rPr>
                        <a:t>1.1</a:t>
                      </a:r>
                      <a:endParaRPr lang="en-GB" sz="1800" dirty="0">
                        <a:effectLst/>
                        <a:latin typeface="Calibri Light" panose="020F030202020403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52310255"/>
                  </a:ext>
                </a:extLst>
              </a:tr>
              <a:tr h="294847">
                <a:tc rowSpan="3">
                  <a:txBody>
                    <a:bodyPr/>
                    <a:lstStyle/>
                    <a:p>
                      <a:pPr algn="r">
                        <a:lnSpc>
                          <a:spcPct val="106000"/>
                        </a:lnSpc>
                        <a:spcBef>
                          <a:spcPts val="1100"/>
                        </a:spcBef>
                        <a:spcAft>
                          <a:spcPts val="800"/>
                        </a:spcAft>
                      </a:pPr>
                      <a:r>
                        <a:rPr lang="en-GB" sz="1800" dirty="0">
                          <a:effectLst/>
                        </a:rPr>
                        <a:t>Did any advert you have seen influence the food and/or beverage you have purchased?</a:t>
                      </a:r>
                      <a:endParaRPr lang="en-GB" sz="1800" dirty="0">
                        <a:effectLst/>
                        <a:latin typeface="Calibri Light" panose="020F0302020204030204" pitchFamily="34" charset="0"/>
                        <a:ea typeface="Arial" panose="020B0604020202020204" pitchFamily="34" charset="0"/>
                      </a:endParaRPr>
                    </a:p>
                  </a:txBody>
                  <a:tcPr marL="68580" marR="68580" marT="0" marB="0"/>
                </a:tc>
                <a:tc>
                  <a:txBody>
                    <a:bodyPr/>
                    <a:lstStyle/>
                    <a:p>
                      <a:pPr algn="l">
                        <a:lnSpc>
                          <a:spcPct val="106000"/>
                        </a:lnSpc>
                        <a:spcBef>
                          <a:spcPts val="1100"/>
                        </a:spcBef>
                        <a:spcAft>
                          <a:spcPts val="800"/>
                        </a:spcAft>
                      </a:pPr>
                      <a:r>
                        <a:rPr lang="en-GB" sz="1800">
                          <a:effectLst/>
                        </a:rPr>
                        <a:t>Yes</a:t>
                      </a:r>
                      <a:endParaRPr lang="en-GB" sz="180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1800">
                          <a:effectLst/>
                        </a:rPr>
                        <a:t>214</a:t>
                      </a:r>
                      <a:endParaRPr lang="en-GB" sz="180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1800" dirty="0">
                          <a:effectLst/>
                        </a:rPr>
                        <a:t>46.9</a:t>
                      </a:r>
                      <a:endParaRPr lang="en-GB" sz="1800" dirty="0">
                        <a:effectLst/>
                        <a:latin typeface="Calibri Light" panose="020F030202020403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807415748"/>
                  </a:ext>
                </a:extLst>
              </a:tr>
              <a:tr h="294847">
                <a:tc vMerge="1">
                  <a:txBody>
                    <a:bodyPr/>
                    <a:lstStyle/>
                    <a:p>
                      <a:endParaRPr lang="en-GB"/>
                    </a:p>
                  </a:txBody>
                  <a:tcPr/>
                </a:tc>
                <a:tc>
                  <a:txBody>
                    <a:bodyPr/>
                    <a:lstStyle/>
                    <a:p>
                      <a:pPr algn="l">
                        <a:lnSpc>
                          <a:spcPct val="106000"/>
                        </a:lnSpc>
                        <a:spcBef>
                          <a:spcPts val="1100"/>
                        </a:spcBef>
                        <a:spcAft>
                          <a:spcPts val="800"/>
                        </a:spcAft>
                      </a:pPr>
                      <a:r>
                        <a:rPr lang="en-GB" sz="1800">
                          <a:effectLst/>
                        </a:rPr>
                        <a:t>No</a:t>
                      </a:r>
                      <a:endParaRPr lang="en-GB" sz="180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1800" dirty="0">
                          <a:effectLst/>
                        </a:rPr>
                        <a:t>221</a:t>
                      </a:r>
                      <a:endParaRPr lang="en-GB" sz="1800" dirty="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1800" dirty="0">
                          <a:effectLst/>
                        </a:rPr>
                        <a:t>48.5</a:t>
                      </a:r>
                      <a:endParaRPr lang="en-GB" sz="1800" dirty="0">
                        <a:effectLst/>
                        <a:latin typeface="Calibri Light" panose="020F030202020403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426049783"/>
                  </a:ext>
                </a:extLst>
              </a:tr>
              <a:tr h="633057">
                <a:tc vMerge="1">
                  <a:txBody>
                    <a:bodyPr/>
                    <a:lstStyle/>
                    <a:p>
                      <a:endParaRPr lang="en-GB"/>
                    </a:p>
                  </a:txBody>
                  <a:tcPr/>
                </a:tc>
                <a:tc>
                  <a:txBody>
                    <a:bodyPr/>
                    <a:lstStyle/>
                    <a:p>
                      <a:pPr algn="l">
                        <a:lnSpc>
                          <a:spcPct val="106000"/>
                        </a:lnSpc>
                        <a:spcBef>
                          <a:spcPts val="1100"/>
                        </a:spcBef>
                        <a:spcAft>
                          <a:spcPts val="800"/>
                        </a:spcAft>
                      </a:pPr>
                      <a:r>
                        <a:rPr lang="en-GB" sz="1800" dirty="0">
                          <a:effectLst/>
                        </a:rPr>
                        <a:t>Not sure</a:t>
                      </a:r>
                      <a:endParaRPr lang="en-GB" sz="1800" dirty="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1800">
                          <a:effectLst/>
                        </a:rPr>
                        <a:t>21</a:t>
                      </a:r>
                      <a:endParaRPr lang="en-GB" sz="1800">
                        <a:effectLst/>
                        <a:latin typeface="Calibri Light" panose="020F0302020204030204" pitchFamily="34" charset="0"/>
                        <a:ea typeface="Arial" panose="020B0604020202020204" pitchFamily="34" charset="0"/>
                      </a:endParaRPr>
                    </a:p>
                  </a:txBody>
                  <a:tcPr marL="68580" marR="68580" marT="0" marB="0" anchor="ctr"/>
                </a:tc>
                <a:tc>
                  <a:txBody>
                    <a:bodyPr/>
                    <a:lstStyle/>
                    <a:p>
                      <a:pPr algn="ctr">
                        <a:lnSpc>
                          <a:spcPct val="106000"/>
                        </a:lnSpc>
                        <a:spcBef>
                          <a:spcPts val="1100"/>
                        </a:spcBef>
                        <a:spcAft>
                          <a:spcPts val="800"/>
                        </a:spcAft>
                      </a:pPr>
                      <a:r>
                        <a:rPr lang="en-GB" sz="1800" dirty="0">
                          <a:effectLst/>
                        </a:rPr>
                        <a:t>4.6</a:t>
                      </a:r>
                      <a:endParaRPr lang="en-GB" sz="1800" dirty="0">
                        <a:effectLst/>
                        <a:latin typeface="Calibri Light" panose="020F030202020403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044850766"/>
                  </a:ext>
                </a:extLst>
              </a:tr>
            </a:tbl>
          </a:graphicData>
        </a:graphic>
      </p:graphicFrame>
    </p:spTree>
    <p:extLst>
      <p:ext uri="{BB962C8B-B14F-4D97-AF65-F5344CB8AC3E}">
        <p14:creationId xmlns:p14="http://schemas.microsoft.com/office/powerpoint/2010/main" val="4109438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060EE9-CFB2-4B42-9383-14CBC1F901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4" name="Object 3" hidden="1">
                        <a:extLst>
                          <a:ext uri="{FF2B5EF4-FFF2-40B4-BE49-F238E27FC236}">
                            <a16:creationId xmlns:a16="http://schemas.microsoft.com/office/drawing/2014/main" id="{E7060EE9-CFB2-4B42-9383-14CBC1F9019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89AAEF-EF5F-46E8-B344-1E1ADD5D6127}"/>
              </a:ext>
            </a:extLst>
          </p:cNvPr>
          <p:cNvSpPr>
            <a:spLocks noGrp="1"/>
          </p:cNvSpPr>
          <p:nvPr>
            <p:ph type="title"/>
          </p:nvPr>
        </p:nvSpPr>
        <p:spPr>
          <a:xfrm>
            <a:off x="853440" y="522682"/>
            <a:ext cx="11338560" cy="768263"/>
          </a:xfrm>
        </p:spPr>
        <p:txBody>
          <a:bodyPr vert="horz">
            <a:normAutofit/>
          </a:bodyPr>
          <a:lstStyle/>
          <a:p>
            <a:r>
              <a:rPr lang="en-GB" sz="3200" dirty="0"/>
              <a:t>Influences of Other Social Settings</a:t>
            </a:r>
            <a:endParaRPr lang="en-US" sz="3200" dirty="0"/>
          </a:p>
        </p:txBody>
      </p:sp>
      <p:sp>
        <p:nvSpPr>
          <p:cNvPr id="40" name="Oval 39">
            <a:extLst>
              <a:ext uri="{FF2B5EF4-FFF2-40B4-BE49-F238E27FC236}">
                <a16:creationId xmlns:a16="http://schemas.microsoft.com/office/drawing/2014/main" id="{94FFDEE9-FAB2-4D77-BFCA-4D08520ED388}"/>
              </a:ext>
            </a:extLst>
          </p:cNvPr>
          <p:cNvSpPr>
            <a:spLocks noChangeAspect="1"/>
          </p:cNvSpPr>
          <p:nvPr/>
        </p:nvSpPr>
        <p:spPr>
          <a:xfrm>
            <a:off x="443079" y="2938758"/>
            <a:ext cx="941338" cy="9592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41" name="Oval 40">
            <a:extLst>
              <a:ext uri="{FF2B5EF4-FFF2-40B4-BE49-F238E27FC236}">
                <a16:creationId xmlns:a16="http://schemas.microsoft.com/office/drawing/2014/main" id="{E3A02408-1F7D-4695-98A3-A8075D418CE7}"/>
              </a:ext>
            </a:extLst>
          </p:cNvPr>
          <p:cNvSpPr>
            <a:spLocks noChangeAspect="1"/>
          </p:cNvSpPr>
          <p:nvPr/>
        </p:nvSpPr>
        <p:spPr>
          <a:xfrm>
            <a:off x="460418" y="2959247"/>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chorCtr="0"/>
          <a:lstStyle/>
          <a:p>
            <a:pPr algn="ctr"/>
            <a:r>
              <a:rPr lang="en-US" sz="2400" b="1" dirty="0">
                <a:latin typeface="Arial" panose="020B0604020202020204" pitchFamily="34" charset="0"/>
                <a:cs typeface="Arial" panose="020B0604020202020204" pitchFamily="34" charset="0"/>
              </a:rPr>
              <a:t>2</a:t>
            </a:r>
          </a:p>
        </p:txBody>
      </p:sp>
      <p:sp>
        <p:nvSpPr>
          <p:cNvPr id="42" name="Oval 41">
            <a:extLst>
              <a:ext uri="{FF2B5EF4-FFF2-40B4-BE49-F238E27FC236}">
                <a16:creationId xmlns:a16="http://schemas.microsoft.com/office/drawing/2014/main" id="{7EDDEB50-99D9-4C31-B3DD-8FEDAE2C8966}"/>
              </a:ext>
            </a:extLst>
          </p:cNvPr>
          <p:cNvSpPr>
            <a:spLocks noChangeAspect="1"/>
          </p:cNvSpPr>
          <p:nvPr/>
        </p:nvSpPr>
        <p:spPr>
          <a:xfrm>
            <a:off x="443079" y="1772492"/>
            <a:ext cx="941338" cy="9592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43" name="Oval 42">
            <a:extLst>
              <a:ext uri="{FF2B5EF4-FFF2-40B4-BE49-F238E27FC236}">
                <a16:creationId xmlns:a16="http://schemas.microsoft.com/office/drawing/2014/main" id="{69C1A075-4DDA-47C3-BDE0-69ABCA345FBE}"/>
              </a:ext>
            </a:extLst>
          </p:cNvPr>
          <p:cNvSpPr>
            <a:spLocks noChangeAspect="1"/>
          </p:cNvSpPr>
          <p:nvPr/>
        </p:nvSpPr>
        <p:spPr>
          <a:xfrm>
            <a:off x="460418" y="1792982"/>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chorCtr="0"/>
          <a:lstStyle/>
          <a:p>
            <a:pPr algn="ctr"/>
            <a:r>
              <a:rPr lang="en-US" sz="2400" b="1" dirty="0">
                <a:latin typeface="Arial" panose="020B0604020202020204" pitchFamily="34" charset="0"/>
                <a:cs typeface="Arial" panose="020B0604020202020204" pitchFamily="34" charset="0"/>
              </a:rPr>
              <a:t>1</a:t>
            </a:r>
          </a:p>
        </p:txBody>
      </p:sp>
      <p:sp>
        <p:nvSpPr>
          <p:cNvPr id="44" name="Oval 43">
            <a:extLst>
              <a:ext uri="{FF2B5EF4-FFF2-40B4-BE49-F238E27FC236}">
                <a16:creationId xmlns:a16="http://schemas.microsoft.com/office/drawing/2014/main" id="{3A2AF6EF-7CF8-43A8-91E6-5B54A89BF71A}"/>
              </a:ext>
            </a:extLst>
          </p:cNvPr>
          <p:cNvSpPr>
            <a:spLocks noChangeAspect="1"/>
          </p:cNvSpPr>
          <p:nvPr/>
        </p:nvSpPr>
        <p:spPr>
          <a:xfrm>
            <a:off x="443079" y="4105024"/>
            <a:ext cx="941338" cy="9592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45" name="Oval 44">
            <a:extLst>
              <a:ext uri="{FF2B5EF4-FFF2-40B4-BE49-F238E27FC236}">
                <a16:creationId xmlns:a16="http://schemas.microsoft.com/office/drawing/2014/main" id="{FA9BE1B4-3FA1-497E-834A-811F3F1FA52C}"/>
              </a:ext>
            </a:extLst>
          </p:cNvPr>
          <p:cNvSpPr>
            <a:spLocks noChangeAspect="1"/>
          </p:cNvSpPr>
          <p:nvPr/>
        </p:nvSpPr>
        <p:spPr>
          <a:xfrm>
            <a:off x="460418" y="4125514"/>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chorCtr="0"/>
          <a:lstStyle/>
          <a:p>
            <a:pPr algn="ctr"/>
            <a:r>
              <a:rPr lang="en-US" sz="2400" b="1" dirty="0">
                <a:latin typeface="Arial" panose="020B0604020202020204" pitchFamily="34" charset="0"/>
                <a:cs typeface="Arial" panose="020B0604020202020204" pitchFamily="34" charset="0"/>
              </a:rPr>
              <a:t>3</a:t>
            </a:r>
          </a:p>
        </p:txBody>
      </p:sp>
      <p:sp>
        <p:nvSpPr>
          <p:cNvPr id="46" name="Oval 45">
            <a:extLst>
              <a:ext uri="{FF2B5EF4-FFF2-40B4-BE49-F238E27FC236}">
                <a16:creationId xmlns:a16="http://schemas.microsoft.com/office/drawing/2014/main" id="{4ACB8663-62F6-4374-B65A-5C9EC211764B}"/>
              </a:ext>
            </a:extLst>
          </p:cNvPr>
          <p:cNvSpPr>
            <a:spLocks noChangeAspect="1"/>
          </p:cNvSpPr>
          <p:nvPr/>
        </p:nvSpPr>
        <p:spPr>
          <a:xfrm>
            <a:off x="443079" y="5271290"/>
            <a:ext cx="941338" cy="9592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47" name="Oval 46">
            <a:extLst>
              <a:ext uri="{FF2B5EF4-FFF2-40B4-BE49-F238E27FC236}">
                <a16:creationId xmlns:a16="http://schemas.microsoft.com/office/drawing/2014/main" id="{E3DA14AF-5C09-4DE0-AAB5-43C9C8FB982F}"/>
              </a:ext>
            </a:extLst>
          </p:cNvPr>
          <p:cNvSpPr>
            <a:spLocks noChangeAspect="1"/>
          </p:cNvSpPr>
          <p:nvPr/>
        </p:nvSpPr>
        <p:spPr>
          <a:xfrm>
            <a:off x="460418" y="5291780"/>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chorCtr="0"/>
          <a:lstStyle/>
          <a:p>
            <a:pPr algn="ctr"/>
            <a:r>
              <a:rPr lang="en-US" sz="2400" b="1" dirty="0">
                <a:latin typeface="Arial" panose="020B0604020202020204" pitchFamily="34" charset="0"/>
                <a:cs typeface="Arial" panose="020B0604020202020204" pitchFamily="34" charset="0"/>
              </a:rPr>
              <a:t>4</a:t>
            </a:r>
          </a:p>
        </p:txBody>
      </p:sp>
      <p:sp>
        <p:nvSpPr>
          <p:cNvPr id="70" name="Arc 69">
            <a:extLst>
              <a:ext uri="{FF2B5EF4-FFF2-40B4-BE49-F238E27FC236}">
                <a16:creationId xmlns:a16="http://schemas.microsoft.com/office/drawing/2014/main" id="{9AEAABD7-EB61-42F0-A92B-7A3DFF181F5F}"/>
              </a:ext>
            </a:extLst>
          </p:cNvPr>
          <p:cNvSpPr/>
          <p:nvPr/>
        </p:nvSpPr>
        <p:spPr>
          <a:xfrm flipH="1">
            <a:off x="378664" y="1716000"/>
            <a:ext cx="1070167" cy="1072245"/>
          </a:xfrm>
          <a:prstGeom prst="arc">
            <a:avLst>
              <a:gd name="adj1" fmla="val 16200000"/>
              <a:gd name="adj2" fmla="val 5498192"/>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 70">
            <a:extLst>
              <a:ext uri="{FF2B5EF4-FFF2-40B4-BE49-F238E27FC236}">
                <a16:creationId xmlns:a16="http://schemas.microsoft.com/office/drawing/2014/main" id="{E5618733-6C8E-4D8A-A6B9-4731F674E06D}"/>
              </a:ext>
            </a:extLst>
          </p:cNvPr>
          <p:cNvSpPr/>
          <p:nvPr/>
        </p:nvSpPr>
        <p:spPr>
          <a:xfrm flipH="1">
            <a:off x="378664" y="2882265"/>
            <a:ext cx="1070167" cy="1072245"/>
          </a:xfrm>
          <a:prstGeom prst="arc">
            <a:avLst>
              <a:gd name="adj1" fmla="val 16200000"/>
              <a:gd name="adj2" fmla="val 5526258"/>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2" name="Arc 71">
            <a:extLst>
              <a:ext uri="{FF2B5EF4-FFF2-40B4-BE49-F238E27FC236}">
                <a16:creationId xmlns:a16="http://schemas.microsoft.com/office/drawing/2014/main" id="{01C547AA-A1D3-41D7-B506-6BD0D5D122A1}"/>
              </a:ext>
            </a:extLst>
          </p:cNvPr>
          <p:cNvSpPr/>
          <p:nvPr/>
        </p:nvSpPr>
        <p:spPr>
          <a:xfrm flipH="1">
            <a:off x="378664" y="4048532"/>
            <a:ext cx="1070167" cy="1072245"/>
          </a:xfrm>
          <a:prstGeom prst="arc">
            <a:avLst>
              <a:gd name="adj1" fmla="val 16200000"/>
              <a:gd name="adj2" fmla="val 5462501"/>
            </a:avLst>
          </a:prstGeom>
          <a:ln w="38100"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Arc 72">
            <a:extLst>
              <a:ext uri="{FF2B5EF4-FFF2-40B4-BE49-F238E27FC236}">
                <a16:creationId xmlns:a16="http://schemas.microsoft.com/office/drawing/2014/main" id="{69564947-E972-4543-A9FA-2ADC663B24ED}"/>
              </a:ext>
            </a:extLst>
          </p:cNvPr>
          <p:cNvSpPr/>
          <p:nvPr/>
        </p:nvSpPr>
        <p:spPr>
          <a:xfrm flipH="1">
            <a:off x="378664" y="5214798"/>
            <a:ext cx="1070167" cy="1072245"/>
          </a:xfrm>
          <a:prstGeom prst="arc">
            <a:avLst>
              <a:gd name="adj1" fmla="val 16200000"/>
              <a:gd name="adj2" fmla="val 5505012"/>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3159BD9F-9890-455C-80F1-0F5D06194E58}"/>
              </a:ext>
            </a:extLst>
          </p:cNvPr>
          <p:cNvCxnSpPr>
            <a:cxnSpLocks/>
          </p:cNvCxnSpPr>
          <p:nvPr/>
        </p:nvCxnSpPr>
        <p:spPr>
          <a:xfrm>
            <a:off x="913986" y="2788245"/>
            <a:ext cx="10800220" cy="0"/>
          </a:xfrm>
          <a:prstGeom prst="line">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6FC5FB-22CC-4AB6-BF7F-400ACF947046}"/>
              </a:ext>
            </a:extLst>
          </p:cNvPr>
          <p:cNvCxnSpPr>
            <a:cxnSpLocks/>
          </p:cNvCxnSpPr>
          <p:nvPr/>
        </p:nvCxnSpPr>
        <p:spPr>
          <a:xfrm>
            <a:off x="923467" y="3954511"/>
            <a:ext cx="10800220" cy="0"/>
          </a:xfrm>
          <a:prstGeom prst="line">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EB46B24-AF86-430D-8032-610CB48BB1C2}"/>
              </a:ext>
            </a:extLst>
          </p:cNvPr>
          <p:cNvCxnSpPr>
            <a:cxnSpLocks/>
          </p:cNvCxnSpPr>
          <p:nvPr/>
        </p:nvCxnSpPr>
        <p:spPr>
          <a:xfrm>
            <a:off x="923467" y="5120777"/>
            <a:ext cx="10800220" cy="0"/>
          </a:xfrm>
          <a:prstGeom prst="line">
            <a:avLst/>
          </a:prstGeom>
          <a:ln w="381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368B2EC-9E59-4BA6-9FB6-7CFD899343A0}"/>
              </a:ext>
            </a:extLst>
          </p:cNvPr>
          <p:cNvCxnSpPr>
            <a:cxnSpLocks/>
          </p:cNvCxnSpPr>
          <p:nvPr/>
        </p:nvCxnSpPr>
        <p:spPr>
          <a:xfrm>
            <a:off x="923467" y="6287043"/>
            <a:ext cx="10800220" cy="0"/>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6" name="Rounded Rectangle 69">
            <a:extLst>
              <a:ext uri="{FF2B5EF4-FFF2-40B4-BE49-F238E27FC236}">
                <a16:creationId xmlns:a16="http://schemas.microsoft.com/office/drawing/2014/main" id="{FEACCE26-8F70-48D8-884A-EC11E66C00AB}"/>
              </a:ext>
            </a:extLst>
          </p:cNvPr>
          <p:cNvSpPr>
            <a:spLocks/>
          </p:cNvSpPr>
          <p:nvPr/>
        </p:nvSpPr>
        <p:spPr>
          <a:xfrm>
            <a:off x="1470375" y="1411005"/>
            <a:ext cx="10278545" cy="1257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en-US" sz="2000" dirty="0">
                <a:solidFill>
                  <a:schemeClr val="tx1"/>
                </a:solidFill>
              </a:rPr>
              <a:t>The adolescents, as part of the adolescent workshops, were asked questions on which places they normally hung out, and what food they consumed there. The most frequently mentioned settings were </a:t>
            </a:r>
            <a:r>
              <a:rPr lang="en-US" sz="2000" b="1" dirty="0">
                <a:solidFill>
                  <a:schemeClr val="tx1"/>
                </a:solidFill>
              </a:rPr>
              <a:t>church, school, market, sports facilities, friend’s house, and family member’s house</a:t>
            </a:r>
            <a:r>
              <a:rPr lang="en-US" sz="2000" dirty="0">
                <a:solidFill>
                  <a:schemeClr val="tx1"/>
                </a:solidFill>
              </a:rPr>
              <a:t>. </a:t>
            </a:r>
          </a:p>
        </p:txBody>
      </p:sp>
      <p:sp>
        <p:nvSpPr>
          <p:cNvPr id="27" name="Rounded Rectangle 69">
            <a:extLst>
              <a:ext uri="{FF2B5EF4-FFF2-40B4-BE49-F238E27FC236}">
                <a16:creationId xmlns:a16="http://schemas.microsoft.com/office/drawing/2014/main" id="{A78D6C61-76DE-4D3B-AEA1-ADE242A3C7F9}"/>
              </a:ext>
            </a:extLst>
          </p:cNvPr>
          <p:cNvSpPr>
            <a:spLocks/>
          </p:cNvSpPr>
          <p:nvPr/>
        </p:nvSpPr>
        <p:spPr>
          <a:xfrm>
            <a:off x="1470375" y="2844738"/>
            <a:ext cx="10278545" cy="989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en-US" sz="2000" dirty="0">
                <a:solidFill>
                  <a:schemeClr val="tx1">
                    <a:lumMod val="50000"/>
                  </a:schemeClr>
                </a:solidFill>
              </a:rPr>
              <a:t>In most of these settings outside their homes, adolescents often consumed snacks and soft drinks. This was seen especially when hanging out with their friends, at school or in church. Notably, when with family, they more often ate locally prepared full meals such as nshima.  </a:t>
            </a:r>
          </a:p>
        </p:txBody>
      </p:sp>
      <p:sp>
        <p:nvSpPr>
          <p:cNvPr id="28" name="Rounded Rectangle 69">
            <a:extLst>
              <a:ext uri="{FF2B5EF4-FFF2-40B4-BE49-F238E27FC236}">
                <a16:creationId xmlns:a16="http://schemas.microsoft.com/office/drawing/2014/main" id="{63753C7E-95A3-47F3-9949-D2FC5F887658}"/>
              </a:ext>
            </a:extLst>
          </p:cNvPr>
          <p:cNvSpPr>
            <a:spLocks/>
          </p:cNvSpPr>
          <p:nvPr/>
        </p:nvSpPr>
        <p:spPr>
          <a:xfrm>
            <a:off x="1470375" y="4184478"/>
            <a:ext cx="10278545" cy="816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lvl="0" indent="0" algn="just" fontAlgn="base">
              <a:spcAft>
                <a:spcPts val="300"/>
              </a:spcAft>
              <a:buNone/>
              <a:defRPr/>
            </a:pPr>
            <a:r>
              <a:rPr lang="en-US" sz="2000" b="1" dirty="0">
                <a:solidFill>
                  <a:schemeClr val="tx1"/>
                </a:solidFill>
                <a:cs typeface="Arial" panose="020B0604020202020204" pitchFamily="34" charset="0"/>
              </a:rPr>
              <a:t>Peer groups were associated more with snacking food patterns. </a:t>
            </a:r>
            <a:r>
              <a:rPr lang="en-US" sz="2000" dirty="0">
                <a:solidFill>
                  <a:schemeClr val="tx1"/>
                </a:solidFill>
                <a:cs typeface="Arial" panose="020B0604020202020204" pitchFamily="34" charset="0"/>
              </a:rPr>
              <a:t>The majority of adolescents reported majorly eating sweets and ultra processed snacks when with their friends. </a:t>
            </a:r>
          </a:p>
        </p:txBody>
      </p:sp>
      <p:sp>
        <p:nvSpPr>
          <p:cNvPr id="29" name="Rounded Rectangle 69">
            <a:extLst>
              <a:ext uri="{FF2B5EF4-FFF2-40B4-BE49-F238E27FC236}">
                <a16:creationId xmlns:a16="http://schemas.microsoft.com/office/drawing/2014/main" id="{37B459C1-1E15-450E-9DF0-4FCF52ECC185}"/>
              </a:ext>
            </a:extLst>
          </p:cNvPr>
          <p:cNvSpPr>
            <a:spLocks/>
          </p:cNvSpPr>
          <p:nvPr/>
        </p:nvSpPr>
        <p:spPr>
          <a:xfrm>
            <a:off x="1470375" y="5350744"/>
            <a:ext cx="10278545" cy="816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lvl="0" indent="0" fontAlgn="base">
              <a:spcAft>
                <a:spcPts val="300"/>
              </a:spcAft>
              <a:buNone/>
              <a:defRPr/>
            </a:pPr>
            <a:r>
              <a:rPr lang="en-US" sz="2000" dirty="0">
                <a:solidFill>
                  <a:schemeClr val="tx1"/>
                </a:solidFill>
                <a:cs typeface="Arial" panose="020B0604020202020204" pitchFamily="34" charset="0"/>
              </a:rPr>
              <a:t>Religious establishments which adolescents frequent have the potential to serve as entry points for nutrition interventions for adolescents especially in the out of school population. </a:t>
            </a:r>
          </a:p>
        </p:txBody>
      </p:sp>
    </p:spTree>
    <p:extLst>
      <p:ext uri="{BB962C8B-B14F-4D97-AF65-F5344CB8AC3E}">
        <p14:creationId xmlns:p14="http://schemas.microsoft.com/office/powerpoint/2010/main" val="19063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CBBDC-6944-7402-995F-9D2FFC28B102}"/>
              </a:ext>
            </a:extLst>
          </p:cNvPr>
          <p:cNvSpPr>
            <a:spLocks noGrp="1"/>
          </p:cNvSpPr>
          <p:nvPr>
            <p:ph type="title"/>
          </p:nvPr>
        </p:nvSpPr>
        <p:spPr/>
        <p:txBody>
          <a:bodyPr>
            <a:normAutofit/>
          </a:bodyPr>
          <a:lstStyle/>
          <a:p>
            <a:r>
              <a:rPr lang="en-GB" sz="3600" b="1" dirty="0"/>
              <a:t>S</a:t>
            </a:r>
            <a:r>
              <a:rPr lang="en-ZM" sz="3600" b="1" dirty="0"/>
              <a:t>chool food environment in zambia remain unregulated</a:t>
            </a:r>
          </a:p>
        </p:txBody>
      </p:sp>
      <p:sp>
        <p:nvSpPr>
          <p:cNvPr id="3" name="Content Placeholder 2">
            <a:extLst>
              <a:ext uri="{FF2B5EF4-FFF2-40B4-BE49-F238E27FC236}">
                <a16:creationId xmlns:a16="http://schemas.microsoft.com/office/drawing/2014/main" id="{CAED1AB6-A55C-9406-0802-36B7BD4C926F}"/>
              </a:ext>
            </a:extLst>
          </p:cNvPr>
          <p:cNvSpPr>
            <a:spLocks noGrp="1"/>
          </p:cNvSpPr>
          <p:nvPr>
            <p:ph idx="1"/>
          </p:nvPr>
        </p:nvSpPr>
        <p:spPr>
          <a:xfrm>
            <a:off x="700636" y="2293126"/>
            <a:ext cx="6780390" cy="3773566"/>
          </a:xfrm>
        </p:spPr>
        <p:txBody>
          <a:bodyPr>
            <a:normAutofit fontScale="85000" lnSpcReduction="20000"/>
          </a:bodyPr>
          <a:lstStyle/>
          <a:p>
            <a:pPr algn="just"/>
            <a:r>
              <a:rPr lang="en-US" dirty="0"/>
              <a:t>Absence of well-defined policies, regulations, and standards specifically targeting the school food environment was reported by KII respondents to allow the unchecked advertising and sales of sweetened foods and beverages in and around school settings</a:t>
            </a:r>
          </a:p>
          <a:p>
            <a:pPr algn="just"/>
            <a:r>
              <a:rPr lang="en-US" dirty="0"/>
              <a:t>All adolescents who were part of the in-school group in the workshops reported that they had snacks and soft drinks available for sale within, or in very close proximity to the school premises</a:t>
            </a:r>
          </a:p>
          <a:p>
            <a:pPr algn="just"/>
            <a:r>
              <a:rPr lang="en-US" dirty="0"/>
              <a:t>Snacks eaten during school hours included biscuits, </a:t>
            </a:r>
            <a:r>
              <a:rPr lang="en-US" dirty="0" err="1"/>
              <a:t>freezits</a:t>
            </a:r>
            <a:r>
              <a:rPr lang="en-US" dirty="0"/>
              <a:t>, popcorn, donuts, samosas, lollipops and packaged juices. Some participants of the workshops sometimes had packed lunches from home, however overall, most participants consumed what was being sold in or around the school premises. </a:t>
            </a:r>
            <a:r>
              <a:rPr lang="en-US" b="1" dirty="0"/>
              <a:t>None of the participants reported having any fruits or vegetables available while at scho</a:t>
            </a:r>
            <a:r>
              <a:rPr lang="en-US" dirty="0"/>
              <a:t>ol</a:t>
            </a:r>
          </a:p>
        </p:txBody>
      </p:sp>
      <p:grpSp>
        <p:nvGrpSpPr>
          <p:cNvPr id="4" name="Group 3">
            <a:extLst>
              <a:ext uri="{FF2B5EF4-FFF2-40B4-BE49-F238E27FC236}">
                <a16:creationId xmlns:a16="http://schemas.microsoft.com/office/drawing/2014/main" id="{399E5483-2AE2-4151-4E17-931447178008}"/>
              </a:ext>
            </a:extLst>
          </p:cNvPr>
          <p:cNvGrpSpPr/>
          <p:nvPr/>
        </p:nvGrpSpPr>
        <p:grpSpPr>
          <a:xfrm>
            <a:off x="7481026" y="1087047"/>
            <a:ext cx="3910875" cy="5185930"/>
            <a:chOff x="1179317" y="2551927"/>
            <a:chExt cx="2631163" cy="2637119"/>
          </a:xfrm>
        </p:grpSpPr>
        <p:sp>
          <p:nvSpPr>
            <p:cNvPr id="5" name="Rounded Rectangle 12">
              <a:extLst>
                <a:ext uri="{FF2B5EF4-FFF2-40B4-BE49-F238E27FC236}">
                  <a16:creationId xmlns:a16="http://schemas.microsoft.com/office/drawing/2014/main" id="{A8E12ACC-7A69-248F-9FB1-558DEEEA5DE8}"/>
                </a:ext>
              </a:extLst>
            </p:cNvPr>
            <p:cNvSpPr/>
            <p:nvPr/>
          </p:nvSpPr>
          <p:spPr>
            <a:xfrm>
              <a:off x="1359894" y="2851836"/>
              <a:ext cx="2450586" cy="2337210"/>
            </a:xfrm>
            <a:prstGeom prst="roundRect">
              <a:avLst>
                <a:gd name="adj" fmla="val 3109"/>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1304483"/>
              <a:endParaRPr lang="en-US" sz="1600" dirty="0" err="1">
                <a:solidFill>
                  <a:prstClr val="white"/>
                </a:solidFill>
                <a:latin typeface="Arial"/>
              </a:endParaRPr>
            </a:p>
          </p:txBody>
        </p:sp>
        <p:sp>
          <p:nvSpPr>
            <p:cNvPr id="6" name="Rectangle 5">
              <a:extLst>
                <a:ext uri="{FF2B5EF4-FFF2-40B4-BE49-F238E27FC236}">
                  <a16:creationId xmlns:a16="http://schemas.microsoft.com/office/drawing/2014/main" id="{696CBDCE-E01E-531A-662F-03B66DFB0F5C}"/>
                </a:ext>
              </a:extLst>
            </p:cNvPr>
            <p:cNvSpPr/>
            <p:nvPr/>
          </p:nvSpPr>
          <p:spPr>
            <a:xfrm>
              <a:off x="1390763" y="3042355"/>
              <a:ext cx="2352638" cy="1513298"/>
            </a:xfrm>
            <a:prstGeom prst="rect">
              <a:avLst/>
            </a:prstGeom>
          </p:spPr>
          <p:txBody>
            <a:bodyPr wrap="square" lIns="180000" rIns="108000" anchor="ctr" anchorCtr="0">
              <a:noAutofit/>
            </a:bodyPr>
            <a:lstStyle/>
            <a:p>
              <a:pPr algn="ctr"/>
              <a:r>
                <a:rPr lang="en-US" sz="2000" dirty="0">
                  <a:solidFill>
                    <a:srgbClr val="002060"/>
                  </a:solidFill>
                </a:rPr>
                <a:t>“Too many bad snacks and drinks are sold in school </a:t>
              </a:r>
              <a:r>
                <a:rPr lang="en-US" sz="2000" dirty="0" err="1">
                  <a:solidFill>
                    <a:srgbClr val="002060"/>
                  </a:solidFill>
                </a:rPr>
                <a:t>e.g</a:t>
              </a:r>
              <a:r>
                <a:rPr lang="en-US" sz="2000" dirty="0">
                  <a:solidFill>
                    <a:srgbClr val="002060"/>
                  </a:solidFill>
                </a:rPr>
                <a:t> </a:t>
              </a:r>
              <a:r>
                <a:rPr lang="en-US" sz="2000" dirty="0" err="1">
                  <a:solidFill>
                    <a:srgbClr val="002060"/>
                  </a:solidFill>
                </a:rPr>
                <a:t>jiggies</a:t>
              </a:r>
              <a:r>
                <a:rPr lang="en-US" sz="2000" dirty="0">
                  <a:solidFill>
                    <a:srgbClr val="002060"/>
                  </a:solidFill>
                </a:rPr>
                <a:t>, lollipops. He started dancing and said the drink was nice. This advertisement is on TV, billboards and social media”</a:t>
              </a:r>
            </a:p>
            <a:p>
              <a:pPr algn="ctr"/>
              <a:endParaRPr lang="en-US" sz="2000" dirty="0">
                <a:solidFill>
                  <a:srgbClr val="002060"/>
                </a:solidFill>
              </a:endParaRPr>
            </a:p>
          </p:txBody>
        </p:sp>
        <p:sp>
          <p:nvSpPr>
            <p:cNvPr id="7" name="Round Same Side Corner Rectangle 36">
              <a:extLst>
                <a:ext uri="{FF2B5EF4-FFF2-40B4-BE49-F238E27FC236}">
                  <a16:creationId xmlns:a16="http://schemas.microsoft.com/office/drawing/2014/main" id="{6E9B0953-433F-5399-52F4-51FDA3C5ADA9}"/>
                </a:ext>
              </a:extLst>
            </p:cNvPr>
            <p:cNvSpPr/>
            <p:nvPr/>
          </p:nvSpPr>
          <p:spPr>
            <a:xfrm>
              <a:off x="1348383" y="4541151"/>
              <a:ext cx="2450586" cy="647801"/>
            </a:xfrm>
            <a:prstGeom prst="round2SameRect">
              <a:avLst>
                <a:gd name="adj1" fmla="val 0"/>
                <a:gd name="adj2" fmla="val 12074"/>
              </a:avLst>
            </a:prstGeom>
            <a:solidFill>
              <a:schemeClr val="accent2"/>
            </a:solidFill>
          </p:spPr>
          <p:txBody>
            <a:bodyPr wrap="square" lIns="0" tIns="72000" rIns="0" bIns="36000" anchor="ctr" anchorCtr="0">
              <a:noAutofit/>
            </a:bodyPr>
            <a:lstStyle/>
            <a:p>
              <a:pPr algn="ctr"/>
              <a:r>
                <a:rPr lang="en-US" b="1" dirty="0">
                  <a:solidFill>
                    <a:schemeClr val="bg1"/>
                  </a:solidFill>
                </a:rPr>
                <a:t>Group Activity, Lusaka (Adolescent workshop)</a:t>
              </a:r>
            </a:p>
          </p:txBody>
        </p:sp>
        <p:pic>
          <p:nvPicPr>
            <p:cNvPr id="8" name="Graphic 7">
              <a:extLst>
                <a:ext uri="{FF2B5EF4-FFF2-40B4-BE49-F238E27FC236}">
                  <a16:creationId xmlns:a16="http://schemas.microsoft.com/office/drawing/2014/main" id="{B73FFCFB-56EE-BA5C-0660-969475F544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9317" y="2551927"/>
              <a:ext cx="642991" cy="642991"/>
            </a:xfrm>
            <a:prstGeom prst="rect">
              <a:avLst/>
            </a:prstGeom>
          </p:spPr>
        </p:pic>
      </p:grpSp>
    </p:spTree>
    <p:extLst>
      <p:ext uri="{BB962C8B-B14F-4D97-AF65-F5344CB8AC3E}">
        <p14:creationId xmlns:p14="http://schemas.microsoft.com/office/powerpoint/2010/main" val="2083695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16EB-DC87-64FD-0338-D82DC973FDA0}"/>
              </a:ext>
            </a:extLst>
          </p:cNvPr>
          <p:cNvSpPr>
            <a:spLocks noGrp="1"/>
          </p:cNvSpPr>
          <p:nvPr>
            <p:ph type="title"/>
          </p:nvPr>
        </p:nvSpPr>
        <p:spPr/>
        <p:txBody>
          <a:bodyPr/>
          <a:lstStyle/>
          <a:p>
            <a:r>
              <a:rPr lang="en-ZM" b="1" dirty="0"/>
              <a:t>acknowledgement</a:t>
            </a:r>
          </a:p>
        </p:txBody>
      </p:sp>
      <p:sp>
        <p:nvSpPr>
          <p:cNvPr id="3" name="Content Placeholder 2">
            <a:extLst>
              <a:ext uri="{FF2B5EF4-FFF2-40B4-BE49-F238E27FC236}">
                <a16:creationId xmlns:a16="http://schemas.microsoft.com/office/drawing/2014/main" id="{3E63C86F-2D92-B685-98F1-8880E4580B8D}"/>
              </a:ext>
            </a:extLst>
          </p:cNvPr>
          <p:cNvSpPr>
            <a:spLocks noGrp="1"/>
          </p:cNvSpPr>
          <p:nvPr>
            <p:ph idx="1"/>
          </p:nvPr>
        </p:nvSpPr>
        <p:spPr/>
        <p:txBody>
          <a:bodyPr/>
          <a:lstStyle/>
          <a:p>
            <a:r>
              <a:rPr lang="en-ZM" sz="2400" dirty="0"/>
              <a:t>EU, KfW, FCDO, SIDA and Irish AID for their financial support through SUN-II Program</a:t>
            </a:r>
          </a:p>
          <a:p>
            <a:r>
              <a:rPr lang="en-ZM" sz="2400" dirty="0"/>
              <a:t>UNICEF HQ and ESARO for technical oversight</a:t>
            </a:r>
          </a:p>
          <a:p>
            <a:r>
              <a:rPr lang="en-ZM" sz="2400" dirty="0"/>
              <a:t>Technical Committee under NFNC</a:t>
            </a:r>
          </a:p>
          <a:p>
            <a:r>
              <a:rPr lang="en-ZM" sz="2400" dirty="0"/>
              <a:t>All adolescents boys and girls who participated in the study</a:t>
            </a:r>
          </a:p>
          <a:p>
            <a:endParaRPr lang="en-ZM" dirty="0"/>
          </a:p>
        </p:txBody>
      </p:sp>
    </p:spTree>
    <p:extLst>
      <p:ext uri="{BB962C8B-B14F-4D97-AF65-F5344CB8AC3E}">
        <p14:creationId xmlns:p14="http://schemas.microsoft.com/office/powerpoint/2010/main" val="1796735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43ED-69BC-8D1A-6793-6A1FA4051BB7}"/>
              </a:ext>
            </a:extLst>
          </p:cNvPr>
          <p:cNvSpPr>
            <a:spLocks noGrp="1"/>
          </p:cNvSpPr>
          <p:nvPr>
            <p:ph type="title"/>
          </p:nvPr>
        </p:nvSpPr>
        <p:spPr>
          <a:xfrm>
            <a:off x="750367" y="2743485"/>
            <a:ext cx="10691265" cy="1371030"/>
          </a:xfrm>
        </p:spPr>
        <p:txBody>
          <a:bodyPr/>
          <a:lstStyle/>
          <a:p>
            <a:r>
              <a:rPr lang="en-GB" b="1" dirty="0"/>
              <a:t>T</a:t>
            </a:r>
            <a:r>
              <a:rPr lang="en-ZM" b="1" dirty="0"/>
              <a:t>hank you</a:t>
            </a:r>
          </a:p>
        </p:txBody>
      </p:sp>
    </p:spTree>
    <p:extLst>
      <p:ext uri="{BB962C8B-B14F-4D97-AF65-F5344CB8AC3E}">
        <p14:creationId xmlns:p14="http://schemas.microsoft.com/office/powerpoint/2010/main" val="2742359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C10CF-D63E-EA51-479B-D72D5BBE0C35}"/>
              </a:ext>
            </a:extLst>
          </p:cNvPr>
          <p:cNvSpPr>
            <a:spLocks noGrp="1"/>
          </p:cNvSpPr>
          <p:nvPr>
            <p:ph type="title"/>
          </p:nvPr>
        </p:nvSpPr>
        <p:spPr/>
        <p:txBody>
          <a:bodyPr/>
          <a:lstStyle/>
          <a:p>
            <a:r>
              <a:rPr lang="en-ZM" dirty="0"/>
              <a:t>background</a:t>
            </a:r>
          </a:p>
        </p:txBody>
      </p:sp>
      <p:sp>
        <p:nvSpPr>
          <p:cNvPr id="3" name="Content Placeholder 2">
            <a:extLst>
              <a:ext uri="{FF2B5EF4-FFF2-40B4-BE49-F238E27FC236}">
                <a16:creationId xmlns:a16="http://schemas.microsoft.com/office/drawing/2014/main" id="{4EB127C6-C08D-38E6-BB16-528711B99C5E}"/>
              </a:ext>
            </a:extLst>
          </p:cNvPr>
          <p:cNvSpPr>
            <a:spLocks noGrp="1"/>
          </p:cNvSpPr>
          <p:nvPr>
            <p:ph idx="1"/>
          </p:nvPr>
        </p:nvSpPr>
        <p:spPr>
          <a:xfrm>
            <a:off x="700635" y="1691640"/>
            <a:ext cx="6225945" cy="4237574"/>
          </a:xfrm>
        </p:spPr>
        <p:txBody>
          <a:bodyPr>
            <a:normAutofit fontScale="92500" lnSpcReduction="20000"/>
          </a:bodyPr>
          <a:lstStyle/>
          <a:p>
            <a:r>
              <a:rPr lang="en-US" dirty="0"/>
              <a:t>Adolescence is marked by continued steady growth and provides the window of opportunity for establishing lifelong healthy eating habits for themselves and the next generation</a:t>
            </a:r>
          </a:p>
          <a:p>
            <a:r>
              <a:rPr lang="en-US" dirty="0"/>
              <a:t>In many parts of the world, including Zambia, adolescents face a triple burden of malnutrition as they are affected by undernutrition (thinness) and micronutrient deficiencies (</a:t>
            </a:r>
            <a:r>
              <a:rPr lang="en-US" dirty="0" err="1"/>
              <a:t>anaemia</a:t>
            </a:r>
            <a:r>
              <a:rPr lang="en-US" dirty="0"/>
              <a:t>) and overweight and obesity whose rates are also raising</a:t>
            </a:r>
          </a:p>
          <a:p>
            <a:r>
              <a:rPr lang="en-US" dirty="0"/>
              <a:t>In Zambia, adolescents make up a substantial 25% of the population. Adolescent population in Zambia is expected to increase from current 3.7 million to 9.8 million in 2050</a:t>
            </a:r>
            <a:endParaRPr lang="en-ZM" dirty="0"/>
          </a:p>
        </p:txBody>
      </p:sp>
      <p:pic>
        <p:nvPicPr>
          <p:cNvPr id="5" name="Picture 4" descr="A child holding a sign&#10;&#10;Description automatically generated">
            <a:extLst>
              <a:ext uri="{FF2B5EF4-FFF2-40B4-BE49-F238E27FC236}">
                <a16:creationId xmlns:a16="http://schemas.microsoft.com/office/drawing/2014/main" id="{15CFB23B-573C-A26C-BAA2-F510E2F2443B}"/>
              </a:ext>
            </a:extLst>
          </p:cNvPr>
          <p:cNvPicPr>
            <a:picLocks noChangeAspect="1"/>
          </p:cNvPicPr>
          <p:nvPr/>
        </p:nvPicPr>
        <p:blipFill>
          <a:blip r:embed="rId2"/>
          <a:stretch>
            <a:fillRect/>
          </a:stretch>
        </p:blipFill>
        <p:spPr>
          <a:xfrm>
            <a:off x="7829550" y="684846"/>
            <a:ext cx="4362450" cy="5453063"/>
          </a:xfrm>
          <a:prstGeom prst="rect">
            <a:avLst/>
          </a:prstGeom>
        </p:spPr>
      </p:pic>
    </p:spTree>
    <p:extLst>
      <p:ext uri="{BB962C8B-B14F-4D97-AF65-F5344CB8AC3E}">
        <p14:creationId xmlns:p14="http://schemas.microsoft.com/office/powerpoint/2010/main" val="2107061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80148-CFA3-4C2D-A5A3-04F430E0ECBE}"/>
              </a:ext>
            </a:extLst>
          </p:cNvPr>
          <p:cNvSpPr>
            <a:spLocks noGrp="1"/>
          </p:cNvSpPr>
          <p:nvPr>
            <p:ph type="title"/>
          </p:nvPr>
        </p:nvSpPr>
        <p:spPr>
          <a:xfrm>
            <a:off x="838199" y="238872"/>
            <a:ext cx="8547538" cy="1325563"/>
          </a:xfrm>
        </p:spPr>
        <p:txBody>
          <a:bodyPr>
            <a:noAutofit/>
          </a:bodyPr>
          <a:lstStyle/>
          <a:p>
            <a:r>
              <a:rPr lang="en-US" sz="2800" b="1" dirty="0"/>
              <a:t>Zambia has one of the highest adolescent fertility rates in Eastern and Southern Africa</a:t>
            </a:r>
          </a:p>
        </p:txBody>
      </p:sp>
      <p:sp>
        <p:nvSpPr>
          <p:cNvPr id="3" name="Content Placeholder 2">
            <a:extLst>
              <a:ext uri="{FF2B5EF4-FFF2-40B4-BE49-F238E27FC236}">
                <a16:creationId xmlns:a16="http://schemas.microsoft.com/office/drawing/2014/main" id="{949EC134-3FF0-42D9-9C2A-6F97FBB22A32}"/>
              </a:ext>
            </a:extLst>
          </p:cNvPr>
          <p:cNvSpPr>
            <a:spLocks noGrp="1"/>
          </p:cNvSpPr>
          <p:nvPr>
            <p:ph idx="1"/>
          </p:nvPr>
        </p:nvSpPr>
        <p:spPr>
          <a:xfrm>
            <a:off x="838199" y="1301675"/>
            <a:ext cx="8284286" cy="1459777"/>
          </a:xfrm>
        </p:spPr>
        <p:txBody>
          <a:bodyPr>
            <a:normAutofit fontScale="92500" lnSpcReduction="20000"/>
          </a:bodyPr>
          <a:lstStyle/>
          <a:p>
            <a:r>
              <a:rPr lang="en-US" dirty="0"/>
              <a:t>Adolescent population expected to more than double from 3.7 million to 9.8 million in 2050 </a:t>
            </a:r>
          </a:p>
          <a:p>
            <a:r>
              <a:rPr lang="en-US" dirty="0"/>
              <a:t>High prevalence of child marriage and teenage pregnancy contributes to high fertility and population growth</a:t>
            </a:r>
          </a:p>
        </p:txBody>
      </p:sp>
      <p:graphicFrame>
        <p:nvGraphicFramePr>
          <p:cNvPr id="5" name="Chart 4">
            <a:extLst>
              <a:ext uri="{FF2B5EF4-FFF2-40B4-BE49-F238E27FC236}">
                <a16:creationId xmlns:a16="http://schemas.microsoft.com/office/drawing/2014/main" id="{D9DDE34C-F512-4728-8BFE-206780A70941}"/>
              </a:ext>
            </a:extLst>
          </p:cNvPr>
          <p:cNvGraphicFramePr>
            <a:graphicFrameLocks/>
          </p:cNvGraphicFramePr>
          <p:nvPr>
            <p:extLst>
              <p:ext uri="{D42A27DB-BD31-4B8C-83A1-F6EECF244321}">
                <p14:modId xmlns:p14="http://schemas.microsoft.com/office/powerpoint/2010/main" val="1891216884"/>
              </p:ext>
            </p:extLst>
          </p:nvPr>
        </p:nvGraphicFramePr>
        <p:xfrm>
          <a:off x="3086100" y="2377440"/>
          <a:ext cx="6619599" cy="385424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9F422D7-1C1B-4604-807F-64740E554562}"/>
              </a:ext>
            </a:extLst>
          </p:cNvPr>
          <p:cNvSpPr txBox="1"/>
          <p:nvPr/>
        </p:nvSpPr>
        <p:spPr>
          <a:xfrm>
            <a:off x="10279118" y="6308209"/>
            <a:ext cx="867545" cy="276999"/>
          </a:xfrm>
          <a:prstGeom prst="rect">
            <a:avLst/>
          </a:prstGeom>
          <a:noFill/>
        </p:spPr>
        <p:txBody>
          <a:bodyPr wrap="none" rtlCol="0">
            <a:spAutoFit/>
          </a:bodyPr>
          <a:lstStyle/>
          <a:p>
            <a:r>
              <a:rPr lang="en-US" sz="1200" dirty="0"/>
              <a:t>ZDHS 2018</a:t>
            </a:r>
          </a:p>
        </p:txBody>
      </p:sp>
      <p:pic>
        <p:nvPicPr>
          <p:cNvPr id="7" name="Picture 6">
            <a:extLst>
              <a:ext uri="{FF2B5EF4-FFF2-40B4-BE49-F238E27FC236}">
                <a16:creationId xmlns:a16="http://schemas.microsoft.com/office/drawing/2014/main" id="{328BBC17-F554-403F-A2F2-2D3656D2DB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16933" y="0"/>
            <a:ext cx="2774014" cy="6856808"/>
          </a:xfrm>
          <a:prstGeom prst="rect">
            <a:avLst/>
          </a:prstGeom>
        </p:spPr>
      </p:pic>
      <p:sp>
        <p:nvSpPr>
          <p:cNvPr id="8" name="Content Placeholder 2">
            <a:extLst>
              <a:ext uri="{FF2B5EF4-FFF2-40B4-BE49-F238E27FC236}">
                <a16:creationId xmlns:a16="http://schemas.microsoft.com/office/drawing/2014/main" id="{9CF3CCD9-B410-4BED-89DA-105BC26A91BA}"/>
              </a:ext>
            </a:extLst>
          </p:cNvPr>
          <p:cNvSpPr txBox="1">
            <a:spLocks/>
          </p:cNvSpPr>
          <p:nvPr/>
        </p:nvSpPr>
        <p:spPr>
          <a:xfrm>
            <a:off x="838199" y="2769492"/>
            <a:ext cx="2766848" cy="334360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dirty="0">
                <a:solidFill>
                  <a:schemeClr val="tx1"/>
                </a:solidFill>
                <a:latin typeface="+mn-lt"/>
                <a:cs typeface="+mn-cs"/>
              </a:rPr>
              <a:t>Higher rates of malnutrition for adolescent girls can have adverse effects on their own health and that of their children</a:t>
            </a:r>
          </a:p>
          <a:p>
            <a:r>
              <a:rPr lang="en-US" sz="1900" dirty="0">
                <a:solidFill>
                  <a:schemeClr val="tx1"/>
                </a:solidFill>
                <a:latin typeface="+mn-lt"/>
                <a:cs typeface="+mn-cs"/>
              </a:rPr>
              <a:t>Important to address the sexual and reproductive health, nutrition, and behaviors of adolescents in Zambia</a:t>
            </a:r>
          </a:p>
        </p:txBody>
      </p:sp>
      <p:sp>
        <p:nvSpPr>
          <p:cNvPr id="4" name="Oval 3">
            <a:extLst>
              <a:ext uri="{FF2B5EF4-FFF2-40B4-BE49-F238E27FC236}">
                <a16:creationId xmlns:a16="http://schemas.microsoft.com/office/drawing/2014/main" id="{088CAFDF-6C87-4914-8E7A-D0A3FB7EEECC}"/>
              </a:ext>
            </a:extLst>
          </p:cNvPr>
          <p:cNvSpPr/>
          <p:nvPr/>
        </p:nvSpPr>
        <p:spPr>
          <a:xfrm>
            <a:off x="9889540" y="5330757"/>
            <a:ext cx="1987932" cy="155643"/>
          </a:xfrm>
          <a:prstGeom prst="ellipse">
            <a:avLst/>
          </a:prstGeom>
          <a:solidFill>
            <a:schemeClr val="accent2">
              <a:alpha val="3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D0535B6-D131-4007-A686-329A77FB96B2}"/>
              </a:ext>
            </a:extLst>
          </p:cNvPr>
          <p:cNvSpPr txBox="1"/>
          <p:nvPr/>
        </p:nvSpPr>
        <p:spPr>
          <a:xfrm>
            <a:off x="734423" y="6231685"/>
            <a:ext cx="3880607" cy="276999"/>
          </a:xfrm>
          <a:prstGeom prst="rect">
            <a:avLst/>
          </a:prstGeom>
          <a:noFill/>
        </p:spPr>
        <p:txBody>
          <a:bodyPr wrap="square" rtlCol="0">
            <a:spAutoFit/>
          </a:bodyPr>
          <a:lstStyle/>
          <a:p>
            <a:r>
              <a:rPr lang="en-US" sz="1200" i="1" dirty="0">
                <a:solidFill>
                  <a:schemeClr val="bg1">
                    <a:lumMod val="65000"/>
                  </a:schemeClr>
                </a:solidFill>
              </a:rPr>
              <a:t>Source: ZDHS 2018 and Global Mapping Report 2020</a:t>
            </a:r>
          </a:p>
        </p:txBody>
      </p:sp>
    </p:spTree>
    <p:extLst>
      <p:ext uri="{BB962C8B-B14F-4D97-AF65-F5344CB8AC3E}">
        <p14:creationId xmlns:p14="http://schemas.microsoft.com/office/powerpoint/2010/main" val="625108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02FC156-27C3-A993-1397-8D1BE9A6C4B2}"/>
              </a:ext>
            </a:extLst>
          </p:cNvPr>
          <p:cNvGrpSpPr/>
          <p:nvPr/>
        </p:nvGrpSpPr>
        <p:grpSpPr>
          <a:xfrm>
            <a:off x="785874" y="0"/>
            <a:ext cx="9446690" cy="6669036"/>
            <a:chOff x="602992" y="0"/>
            <a:chExt cx="9446690" cy="6669036"/>
          </a:xfrm>
        </p:grpSpPr>
        <p:pic>
          <p:nvPicPr>
            <p:cNvPr id="5" name="Picture 4">
              <a:extLst>
                <a:ext uri="{FF2B5EF4-FFF2-40B4-BE49-F238E27FC236}">
                  <a16:creationId xmlns:a16="http://schemas.microsoft.com/office/drawing/2014/main" id="{7BE5F798-6975-4F35-9719-61F0D94B8D9C}"/>
                </a:ext>
              </a:extLst>
            </p:cNvPr>
            <p:cNvPicPr>
              <a:picLocks noChangeAspect="1"/>
            </p:cNvPicPr>
            <p:nvPr/>
          </p:nvPicPr>
          <p:blipFill rotWithShape="1">
            <a:blip r:embed="rId2"/>
            <a:srcRect r="1388"/>
            <a:stretch/>
          </p:blipFill>
          <p:spPr>
            <a:xfrm>
              <a:off x="602992" y="0"/>
              <a:ext cx="9315559" cy="6550702"/>
            </a:xfrm>
            <a:prstGeom prst="rect">
              <a:avLst/>
            </a:prstGeom>
          </p:spPr>
        </p:pic>
        <p:sp>
          <p:nvSpPr>
            <p:cNvPr id="6" name="Rectangle 5">
              <a:extLst>
                <a:ext uri="{FF2B5EF4-FFF2-40B4-BE49-F238E27FC236}">
                  <a16:creationId xmlns:a16="http://schemas.microsoft.com/office/drawing/2014/main" id="{B8995F51-DA3C-45F9-B733-9FA6EBDAEDC7}"/>
                </a:ext>
              </a:extLst>
            </p:cNvPr>
            <p:cNvSpPr/>
            <p:nvPr/>
          </p:nvSpPr>
          <p:spPr>
            <a:xfrm>
              <a:off x="4527030" y="5349370"/>
              <a:ext cx="5522652" cy="13196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After 1000-Days, adolescents are the “</a:t>
              </a:r>
              <a:r>
                <a:rPr lang="en-US" sz="2400" b="1" dirty="0">
                  <a:solidFill>
                    <a:srgbClr val="00B0F0"/>
                  </a:solidFill>
                  <a:latin typeface="Arial" panose="020B0604020202020204" pitchFamily="34" charset="0"/>
                  <a:cs typeface="Arial" panose="020B0604020202020204" pitchFamily="34" charset="0"/>
                </a:rPr>
                <a:t>Second Window of Opportunity</a:t>
              </a:r>
              <a:r>
                <a:rPr lang="en-US" sz="2400" b="1" dirty="0">
                  <a:latin typeface="Arial" panose="020B0604020202020204" pitchFamily="34" charset="0"/>
                  <a:cs typeface="Arial" panose="020B0604020202020204" pitchFamily="34" charset="0"/>
                </a:rPr>
                <a:t>” to address all forms of malnutrition </a:t>
              </a:r>
            </a:p>
          </p:txBody>
        </p:sp>
      </p:grpSp>
    </p:spTree>
    <p:extLst>
      <p:ext uri="{BB962C8B-B14F-4D97-AF65-F5344CB8AC3E}">
        <p14:creationId xmlns:p14="http://schemas.microsoft.com/office/powerpoint/2010/main" val="814338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558EF1F-749D-47D1-B395-F58FD77C4397}"/>
              </a:ext>
            </a:extLst>
          </p:cNvPr>
          <p:cNvGrpSpPr/>
          <p:nvPr/>
        </p:nvGrpSpPr>
        <p:grpSpPr>
          <a:xfrm>
            <a:off x="440379" y="1957926"/>
            <a:ext cx="4754626" cy="4900074"/>
            <a:chOff x="254540" y="1274532"/>
            <a:chExt cx="4754626" cy="4900074"/>
          </a:xfrm>
        </p:grpSpPr>
        <p:pic>
          <p:nvPicPr>
            <p:cNvPr id="5" name="Picture 4">
              <a:extLst>
                <a:ext uri="{FF2B5EF4-FFF2-40B4-BE49-F238E27FC236}">
                  <a16:creationId xmlns:a16="http://schemas.microsoft.com/office/drawing/2014/main" id="{EFE35F18-E45C-4937-A940-2D9CB3C5F3A4}"/>
                </a:ext>
              </a:extLst>
            </p:cNvPr>
            <p:cNvPicPr>
              <a:picLocks noChangeAspect="1"/>
            </p:cNvPicPr>
            <p:nvPr/>
          </p:nvPicPr>
          <p:blipFill>
            <a:blip r:embed="rId2"/>
            <a:stretch>
              <a:fillRect/>
            </a:stretch>
          </p:blipFill>
          <p:spPr>
            <a:xfrm>
              <a:off x="254540" y="1274532"/>
              <a:ext cx="3015970" cy="379611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AC765626-1C6A-4415-8D6A-BB3C4F5E04AB}"/>
                </a:ext>
              </a:extLst>
            </p:cNvPr>
            <p:cNvPicPr>
              <a:picLocks noChangeAspect="1"/>
            </p:cNvPicPr>
            <p:nvPr/>
          </p:nvPicPr>
          <p:blipFill>
            <a:blip r:embed="rId3"/>
            <a:stretch>
              <a:fillRect/>
            </a:stretch>
          </p:blipFill>
          <p:spPr>
            <a:xfrm>
              <a:off x="1364247" y="1921079"/>
              <a:ext cx="2689777" cy="3642188"/>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1509646F-B143-42B2-880A-7DF009134C7D}"/>
                </a:ext>
              </a:extLst>
            </p:cNvPr>
            <p:cNvPicPr>
              <a:picLocks noChangeAspect="1"/>
            </p:cNvPicPr>
            <p:nvPr/>
          </p:nvPicPr>
          <p:blipFill>
            <a:blip r:embed="rId4"/>
            <a:stretch>
              <a:fillRect/>
            </a:stretch>
          </p:blipFill>
          <p:spPr>
            <a:xfrm>
              <a:off x="2490423" y="2789381"/>
              <a:ext cx="2518743" cy="3385225"/>
            </a:xfrm>
            <a:prstGeom prst="rect">
              <a:avLst/>
            </a:prstGeom>
            <a:ln>
              <a:noFill/>
            </a:ln>
            <a:effectLst>
              <a:outerShdw blurRad="292100" dist="139700" dir="2700000" algn="tl" rotWithShape="0">
                <a:srgbClr val="333333">
                  <a:alpha val="65000"/>
                </a:srgbClr>
              </a:outerShdw>
            </a:effectLst>
          </p:spPr>
        </p:pic>
      </p:grpSp>
      <p:pic>
        <p:nvPicPr>
          <p:cNvPr id="1026" name="Picture 2" descr="ENN - Poor nutrition in adolescence has life-long and intergenerational  consequences - but it has been largely neglected in policy  #NourishOurFuture A new The Lancet series shines a spotlight on the  importance">
            <a:extLst>
              <a:ext uri="{FF2B5EF4-FFF2-40B4-BE49-F238E27FC236}">
                <a16:creationId xmlns:a16="http://schemas.microsoft.com/office/drawing/2014/main" id="{E114D1B3-6100-4327-8882-E82F7F62A8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14" y="545829"/>
            <a:ext cx="3015971" cy="151447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9C761A0-18AB-4FF6-9A53-A04BBC1F1B2B}"/>
              </a:ext>
            </a:extLst>
          </p:cNvPr>
          <p:cNvGrpSpPr/>
          <p:nvPr/>
        </p:nvGrpSpPr>
        <p:grpSpPr>
          <a:xfrm>
            <a:off x="5349570" y="851950"/>
            <a:ext cx="6697716" cy="6008063"/>
            <a:chOff x="5338828" y="74329"/>
            <a:chExt cx="6697716" cy="6008063"/>
          </a:xfrm>
        </p:grpSpPr>
        <p:pic>
          <p:nvPicPr>
            <p:cNvPr id="12" name="Picture 11">
              <a:extLst>
                <a:ext uri="{FF2B5EF4-FFF2-40B4-BE49-F238E27FC236}">
                  <a16:creationId xmlns:a16="http://schemas.microsoft.com/office/drawing/2014/main" id="{F7F94859-AEC2-4574-A3C6-B9A83A4DD004}"/>
                </a:ext>
              </a:extLst>
            </p:cNvPr>
            <p:cNvPicPr>
              <a:picLocks noChangeAspect="1"/>
            </p:cNvPicPr>
            <p:nvPr/>
          </p:nvPicPr>
          <p:blipFill>
            <a:blip r:embed="rId6"/>
            <a:stretch>
              <a:fillRect/>
            </a:stretch>
          </p:blipFill>
          <p:spPr>
            <a:xfrm>
              <a:off x="9587322" y="563872"/>
              <a:ext cx="2449222" cy="3175959"/>
            </a:xfrm>
            <a:prstGeom prst="rect">
              <a:avLst/>
            </a:prstGeom>
            <a:ln>
              <a:noFill/>
            </a:ln>
            <a:effectLst>
              <a:outerShdw blurRad="292100" dist="139700" dir="2700000" algn="tl" rotWithShape="0">
                <a:srgbClr val="333333">
                  <a:alpha val="65000"/>
                </a:srgbClr>
              </a:outerShdw>
            </a:effectLst>
          </p:spPr>
        </p:pic>
        <p:pic>
          <p:nvPicPr>
            <p:cNvPr id="1028" name="Picture 4" descr="Investing in Adolescent Girls' Nutrition in Bangladesh : Situation Analysis  of Trends and Ways Forward">
              <a:extLst>
                <a:ext uri="{FF2B5EF4-FFF2-40B4-BE49-F238E27FC236}">
                  <a16:creationId xmlns:a16="http://schemas.microsoft.com/office/drawing/2014/main" id="{4722223E-9106-4EF1-9197-65E7B5502A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3987" y="1354603"/>
              <a:ext cx="2240759" cy="29069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Guideline: implementing effective actions for improving adolescent nutrition">
              <a:extLst>
                <a:ext uri="{FF2B5EF4-FFF2-40B4-BE49-F238E27FC236}">
                  <a16:creationId xmlns:a16="http://schemas.microsoft.com/office/drawing/2014/main" id="{CF1E6C31-20B0-4AED-A06D-C792BD3F05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6282" y="2918969"/>
              <a:ext cx="2240758" cy="31634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New report reviews how adolescent nutrition is addressed with policies and  programmes -">
              <a:extLst>
                <a:ext uri="{FF2B5EF4-FFF2-40B4-BE49-F238E27FC236}">
                  <a16:creationId xmlns:a16="http://schemas.microsoft.com/office/drawing/2014/main" id="{61BCD79F-3F92-4141-B68C-6E3D6E2729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74163" y="3015639"/>
              <a:ext cx="2240759" cy="29528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28F48CE1-1DF0-446A-A42C-06B7B972D0F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8828" y="74329"/>
              <a:ext cx="2185159" cy="29069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17" name="TextBox 16">
            <a:extLst>
              <a:ext uri="{FF2B5EF4-FFF2-40B4-BE49-F238E27FC236}">
                <a16:creationId xmlns:a16="http://schemas.microsoft.com/office/drawing/2014/main" id="{86BBE3FC-9CFB-4952-AB96-7C3C3F53AB69}"/>
              </a:ext>
            </a:extLst>
          </p:cNvPr>
          <p:cNvSpPr txBox="1"/>
          <p:nvPr/>
        </p:nvSpPr>
        <p:spPr>
          <a:xfrm>
            <a:off x="109617" y="52747"/>
            <a:ext cx="9655129" cy="584775"/>
          </a:xfrm>
          <a:prstGeom prst="rect">
            <a:avLst/>
          </a:prstGeom>
          <a:noFill/>
        </p:spPr>
        <p:txBody>
          <a:bodyPr wrap="square" rtlCol="0">
            <a:spAutoFit/>
          </a:bodyPr>
          <a:lstStyle/>
          <a:p>
            <a:r>
              <a:rPr lang="en-US" sz="3200" dirty="0">
                <a:latin typeface="Bernard MT Condensed" panose="02050806060905020404" pitchFamily="18" charset="0"/>
                <a:ea typeface="+mj-ea"/>
                <a:cs typeface="+mj-cs"/>
              </a:rPr>
              <a:t>Increasing interest on adolescent nutrition</a:t>
            </a:r>
          </a:p>
        </p:txBody>
      </p:sp>
    </p:spTree>
    <p:extLst>
      <p:ext uri="{BB962C8B-B14F-4D97-AF65-F5344CB8AC3E}">
        <p14:creationId xmlns:p14="http://schemas.microsoft.com/office/powerpoint/2010/main" val="396585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B0D8-5F35-4BBC-A037-91ACFA12288A}"/>
              </a:ext>
            </a:extLst>
          </p:cNvPr>
          <p:cNvSpPr>
            <a:spLocks noGrp="1"/>
          </p:cNvSpPr>
          <p:nvPr>
            <p:ph type="title"/>
          </p:nvPr>
        </p:nvSpPr>
        <p:spPr/>
        <p:txBody>
          <a:bodyPr/>
          <a:lstStyle/>
          <a:p>
            <a:r>
              <a:rPr lang="en-ZM" b="1" dirty="0"/>
              <a:t>OBJECTIVES</a:t>
            </a:r>
          </a:p>
        </p:txBody>
      </p:sp>
      <p:sp>
        <p:nvSpPr>
          <p:cNvPr id="3" name="Content Placeholder 2">
            <a:extLst>
              <a:ext uri="{FF2B5EF4-FFF2-40B4-BE49-F238E27FC236}">
                <a16:creationId xmlns:a16="http://schemas.microsoft.com/office/drawing/2014/main" id="{9FDB598E-C2A1-AC17-8C58-D063C0E9245C}"/>
              </a:ext>
            </a:extLst>
          </p:cNvPr>
          <p:cNvSpPr>
            <a:spLocks noGrp="1"/>
          </p:cNvSpPr>
          <p:nvPr>
            <p:ph idx="1"/>
          </p:nvPr>
        </p:nvSpPr>
        <p:spPr>
          <a:xfrm>
            <a:off x="700635" y="1828800"/>
            <a:ext cx="5128665" cy="4100414"/>
          </a:xfrm>
        </p:spPr>
        <p:txBody>
          <a:bodyPr>
            <a:normAutofit fontScale="92500" lnSpcReduction="20000"/>
          </a:bodyPr>
          <a:lstStyle/>
          <a:p>
            <a:r>
              <a:rPr lang="en-US" sz="2800" dirty="0"/>
              <a:t>Undertake a </a:t>
            </a:r>
            <a:r>
              <a:rPr lang="en-US" sz="2800" b="1" dirty="0"/>
              <a:t>situation analysis of nutrition of adolescents </a:t>
            </a:r>
            <a:r>
              <a:rPr lang="en-US" sz="2800" dirty="0"/>
              <a:t>in Zambia</a:t>
            </a:r>
          </a:p>
          <a:p>
            <a:r>
              <a:rPr lang="en-US" sz="2800" dirty="0"/>
              <a:t>Undertake an </a:t>
            </a:r>
            <a:r>
              <a:rPr lang="en-US" sz="2800" b="1" dirty="0"/>
              <a:t>assessment of the food and social environment influencing adolescent nutrition status and their dietary practices, and the main channels of information and influence</a:t>
            </a:r>
          </a:p>
        </p:txBody>
      </p:sp>
      <p:pic>
        <p:nvPicPr>
          <p:cNvPr id="5" name="Picture 4" descr="A person and person sitting at a table&#10;&#10;Description automatically generated">
            <a:extLst>
              <a:ext uri="{FF2B5EF4-FFF2-40B4-BE49-F238E27FC236}">
                <a16:creationId xmlns:a16="http://schemas.microsoft.com/office/drawing/2014/main" id="{63C2B0FF-B803-9162-AE1A-DC8A3C5864CA}"/>
              </a:ext>
            </a:extLst>
          </p:cNvPr>
          <p:cNvPicPr>
            <a:picLocks noChangeAspect="1"/>
          </p:cNvPicPr>
          <p:nvPr/>
        </p:nvPicPr>
        <p:blipFill>
          <a:blip r:embed="rId2"/>
          <a:stretch>
            <a:fillRect/>
          </a:stretch>
        </p:blipFill>
        <p:spPr>
          <a:xfrm>
            <a:off x="5935639" y="2058135"/>
            <a:ext cx="5456261" cy="3636089"/>
          </a:xfrm>
          <a:prstGeom prst="rect">
            <a:avLst/>
          </a:prstGeom>
        </p:spPr>
      </p:pic>
    </p:spTree>
    <p:extLst>
      <p:ext uri="{BB962C8B-B14F-4D97-AF65-F5344CB8AC3E}">
        <p14:creationId xmlns:p14="http://schemas.microsoft.com/office/powerpoint/2010/main" val="343224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DA6EE5-14B8-6D14-710D-59D9C4E167B1}"/>
              </a:ext>
            </a:extLst>
          </p:cNvPr>
          <p:cNvSpPr>
            <a:spLocks noGrp="1"/>
          </p:cNvSpPr>
          <p:nvPr>
            <p:ph type="title"/>
          </p:nvPr>
        </p:nvSpPr>
        <p:spPr>
          <a:xfrm>
            <a:off x="5604846" y="860615"/>
            <a:ext cx="5922279" cy="1272986"/>
          </a:xfrm>
        </p:spPr>
        <p:txBody>
          <a:bodyPr>
            <a:normAutofit/>
          </a:bodyPr>
          <a:lstStyle/>
          <a:p>
            <a:r>
              <a:rPr lang="en-ZM" b="1" dirty="0"/>
              <a:t>METHODOLOGY</a:t>
            </a:r>
          </a:p>
        </p:txBody>
      </p:sp>
      <p:pic>
        <p:nvPicPr>
          <p:cNvPr id="4" name="Picture 3" descr="A group of people sitting in the dirt&#10;&#10;Description automatically generated">
            <a:extLst>
              <a:ext uri="{FF2B5EF4-FFF2-40B4-BE49-F238E27FC236}">
                <a16:creationId xmlns:a16="http://schemas.microsoft.com/office/drawing/2014/main" id="{844D0A3F-124D-AB47-418F-B4A205695457}"/>
              </a:ext>
            </a:extLst>
          </p:cNvPr>
          <p:cNvPicPr>
            <a:picLocks noChangeAspect="1" noChangeArrowheads="1"/>
          </p:cNvPicPr>
          <p:nvPr/>
        </p:nvPicPr>
        <p:blipFill rotWithShape="1">
          <a:blip r:embed="rId2"/>
          <a:srcRect l="20589" r="16997" b="1"/>
          <a:stretch/>
        </p:blipFill>
        <p:spPr bwMode="auto">
          <a:xfrm>
            <a:off x="20" y="-17929"/>
            <a:ext cx="4876780" cy="687592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5B450C-A698-2379-FCD3-AF7AE2A6E2BA}"/>
              </a:ext>
            </a:extLst>
          </p:cNvPr>
          <p:cNvSpPr>
            <a:spLocks noGrp="1"/>
          </p:cNvSpPr>
          <p:nvPr>
            <p:ph idx="1"/>
          </p:nvPr>
        </p:nvSpPr>
        <p:spPr>
          <a:xfrm>
            <a:off x="5566943" y="1943101"/>
            <a:ext cx="6005933" cy="3964963"/>
          </a:xfrm>
        </p:spPr>
        <p:txBody>
          <a:bodyPr>
            <a:normAutofit/>
          </a:bodyPr>
          <a:lstStyle/>
          <a:p>
            <a:pPr>
              <a:lnSpc>
                <a:spcPct val="110000"/>
              </a:lnSpc>
            </a:pPr>
            <a:r>
              <a:rPr lang="en-US" sz="2400" dirty="0"/>
              <a:t>Formation of Adolescent Technical Working Group under NFNC</a:t>
            </a:r>
          </a:p>
          <a:p>
            <a:pPr>
              <a:lnSpc>
                <a:spcPct val="110000"/>
              </a:lnSpc>
            </a:pPr>
            <a:r>
              <a:rPr lang="en-US" sz="2400" dirty="0"/>
              <a:t>Ethical approval granted by National Health Research Authority in August 2022</a:t>
            </a:r>
          </a:p>
          <a:p>
            <a:pPr>
              <a:lnSpc>
                <a:spcPct val="110000"/>
              </a:lnSpc>
            </a:pPr>
            <a:r>
              <a:rPr lang="en-US" sz="2400" dirty="0"/>
              <a:t>Data Collection was done in September – December 2022</a:t>
            </a:r>
          </a:p>
          <a:p>
            <a:pPr>
              <a:lnSpc>
                <a:spcPct val="110000"/>
              </a:lnSpc>
            </a:pPr>
            <a:r>
              <a:rPr lang="en-US" sz="2400" dirty="0"/>
              <a:t>Adolescent workshops were conducted in January 2023</a:t>
            </a:r>
          </a:p>
        </p:txBody>
      </p:sp>
      <p:cxnSp>
        <p:nvCxnSpPr>
          <p:cNvPr id="13" name="Straight Connector 12">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275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287F839-652E-798F-DB71-DDE571110939}"/>
              </a:ext>
            </a:extLst>
          </p:cNvPr>
          <p:cNvGraphicFramePr>
            <a:graphicFrameLocks noGrp="1"/>
          </p:cNvGraphicFramePr>
          <p:nvPr>
            <p:ph idx="1"/>
            <p:extLst>
              <p:ext uri="{D42A27DB-BD31-4B8C-83A1-F6EECF244321}">
                <p14:modId xmlns:p14="http://schemas.microsoft.com/office/powerpoint/2010/main" val="1737015635"/>
              </p:ext>
            </p:extLst>
          </p:nvPr>
        </p:nvGraphicFramePr>
        <p:xfrm>
          <a:off x="700088" y="272374"/>
          <a:ext cx="10691812" cy="6245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AA9EEF5D-6A6E-B737-7521-AA5197FFDD05}"/>
              </a:ext>
            </a:extLst>
          </p:cNvPr>
          <p:cNvSpPr>
            <a:spLocks noGrp="1"/>
          </p:cNvSpPr>
          <p:nvPr>
            <p:ph type="title"/>
          </p:nvPr>
        </p:nvSpPr>
        <p:spPr/>
        <p:txBody>
          <a:bodyPr/>
          <a:lstStyle/>
          <a:p>
            <a:r>
              <a:rPr lang="en-ZM" b="1" dirty="0"/>
              <a:t>METHODOLOGY</a:t>
            </a:r>
          </a:p>
        </p:txBody>
      </p:sp>
      <p:sp>
        <p:nvSpPr>
          <p:cNvPr id="5" name="TextBox 4">
            <a:extLst>
              <a:ext uri="{FF2B5EF4-FFF2-40B4-BE49-F238E27FC236}">
                <a16:creationId xmlns:a16="http://schemas.microsoft.com/office/drawing/2014/main" id="{FB94D539-65EE-E1CC-6D1D-77D99174D42E}"/>
              </a:ext>
            </a:extLst>
          </p:cNvPr>
          <p:cNvSpPr txBox="1"/>
          <p:nvPr/>
        </p:nvSpPr>
        <p:spPr>
          <a:xfrm>
            <a:off x="7840492" y="922096"/>
            <a:ext cx="3551408" cy="1323439"/>
          </a:xfrm>
          <a:prstGeom prst="rect">
            <a:avLst/>
          </a:prstGeom>
          <a:noFill/>
        </p:spPr>
        <p:txBody>
          <a:bodyPr wrap="square" rtlCol="0">
            <a:spAutoFit/>
          </a:bodyPr>
          <a:lstStyle/>
          <a:p>
            <a:pPr marL="285750" indent="-285750">
              <a:buFont typeface="Arial" panose="020B0604020202020204" pitchFamily="34" charset="0"/>
              <a:buChar char="•"/>
            </a:pPr>
            <a:r>
              <a:rPr lang="en-ZM" sz="2000" dirty="0"/>
              <a:t>DHS Data Analysis (2013-14 and 2018)</a:t>
            </a:r>
          </a:p>
          <a:p>
            <a:pPr marL="285750" indent="-285750">
              <a:buFont typeface="Arial" panose="020B0604020202020204" pitchFamily="34" charset="0"/>
              <a:buChar char="•"/>
            </a:pPr>
            <a:r>
              <a:rPr lang="en-ZM" sz="2000" dirty="0"/>
              <a:t>Existing literature review</a:t>
            </a:r>
          </a:p>
          <a:p>
            <a:pPr marL="285750" indent="-285750">
              <a:buFont typeface="Arial" panose="020B0604020202020204" pitchFamily="34" charset="0"/>
              <a:buChar char="•"/>
            </a:pPr>
            <a:r>
              <a:rPr lang="en-ZM" sz="2000" dirty="0"/>
              <a:t>Stakeholder mapping</a:t>
            </a:r>
          </a:p>
        </p:txBody>
      </p:sp>
      <p:sp>
        <p:nvSpPr>
          <p:cNvPr id="9" name="TextBox 8">
            <a:extLst>
              <a:ext uri="{FF2B5EF4-FFF2-40B4-BE49-F238E27FC236}">
                <a16:creationId xmlns:a16="http://schemas.microsoft.com/office/drawing/2014/main" id="{FAA94669-0548-F416-B5DF-1102CF9002FC}"/>
              </a:ext>
            </a:extLst>
          </p:cNvPr>
          <p:cNvSpPr txBox="1"/>
          <p:nvPr/>
        </p:nvSpPr>
        <p:spPr>
          <a:xfrm>
            <a:off x="7217582" y="2772147"/>
            <a:ext cx="4174317"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4 workshops with 79 In-school and out-of-school adolescents from two districts (Ndola and Lusaka)</a:t>
            </a:r>
            <a:endParaRPr lang="en-ZM" sz="2000" dirty="0"/>
          </a:p>
        </p:txBody>
      </p:sp>
      <p:sp>
        <p:nvSpPr>
          <p:cNvPr id="10" name="TextBox 9">
            <a:extLst>
              <a:ext uri="{FF2B5EF4-FFF2-40B4-BE49-F238E27FC236}">
                <a16:creationId xmlns:a16="http://schemas.microsoft.com/office/drawing/2014/main" id="{100367A8-C2B6-9675-5401-7499766FBF0D}"/>
              </a:ext>
            </a:extLst>
          </p:cNvPr>
          <p:cNvSpPr txBox="1"/>
          <p:nvPr/>
        </p:nvSpPr>
        <p:spPr>
          <a:xfrm>
            <a:off x="7956721" y="4952616"/>
            <a:ext cx="3435178"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Household Survey with adolescents in 10 districts</a:t>
            </a:r>
            <a:endParaRPr lang="en-ZM" sz="2000" dirty="0"/>
          </a:p>
        </p:txBody>
      </p:sp>
      <p:sp>
        <p:nvSpPr>
          <p:cNvPr id="3" name="TextBox 2">
            <a:extLst>
              <a:ext uri="{FF2B5EF4-FFF2-40B4-BE49-F238E27FC236}">
                <a16:creationId xmlns:a16="http://schemas.microsoft.com/office/drawing/2014/main" id="{D458E1F0-CE9F-1E2C-5DF3-15197BB3CCB8}"/>
              </a:ext>
            </a:extLst>
          </p:cNvPr>
          <p:cNvSpPr txBox="1"/>
          <p:nvPr/>
        </p:nvSpPr>
        <p:spPr>
          <a:xfrm>
            <a:off x="800100" y="4798727"/>
            <a:ext cx="3728356" cy="1015663"/>
          </a:xfrm>
          <a:prstGeom prst="rect">
            <a:avLst/>
          </a:prstGeom>
          <a:noFill/>
        </p:spPr>
        <p:txBody>
          <a:bodyPr wrap="square" rtlCol="0">
            <a:spAutoFit/>
          </a:bodyPr>
          <a:lstStyle/>
          <a:p>
            <a:r>
              <a:rPr lang="en-US" sz="2000" dirty="0"/>
              <a:t>Anthropometric, socio-economic, dietary practices and food environment are assessed</a:t>
            </a:r>
          </a:p>
        </p:txBody>
      </p:sp>
    </p:spTree>
    <p:extLst>
      <p:ext uri="{BB962C8B-B14F-4D97-AF65-F5344CB8AC3E}">
        <p14:creationId xmlns:p14="http://schemas.microsoft.com/office/powerpoint/2010/main" val="4198018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hronicleVTI">
  <a:themeElements>
    <a:clrScheme name="AnalogousFromLightSeedLeftStep">
      <a:dk1>
        <a:srgbClr val="000000"/>
      </a:dk1>
      <a:lt1>
        <a:srgbClr val="FFFFFF"/>
      </a:lt1>
      <a:dk2>
        <a:srgbClr val="242B41"/>
      </a:dk2>
      <a:lt2>
        <a:srgbClr val="E2E8E2"/>
      </a:lt2>
      <a:accent1>
        <a:srgbClr val="D18BD1"/>
      </a:accent1>
      <a:accent2>
        <a:srgbClr val="A471C7"/>
      </a:accent2>
      <a:accent3>
        <a:srgbClr val="978BD1"/>
      </a:accent3>
      <a:accent4>
        <a:srgbClr val="7186C7"/>
      </a:accent4>
      <a:accent5>
        <a:srgbClr val="71AAC7"/>
      </a:accent5>
      <a:accent6>
        <a:srgbClr val="65B1AB"/>
      </a:accent6>
      <a:hlink>
        <a:srgbClr val="568F57"/>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{12377E00-1340-B043-B3AA-8C4E10A28952}tf16401378</Template>
  <TotalTime>12225</TotalTime>
  <Words>2063</Words>
  <Application>Microsoft Office PowerPoint</Application>
  <PresentationFormat>Widescreen</PresentationFormat>
  <Paragraphs>198</Paragraphs>
  <Slides>27</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8" baseType="lpstr">
      <vt:lpstr>Arial</vt:lpstr>
      <vt:lpstr>Arial Narrow</vt:lpstr>
      <vt:lpstr>Bernard MT Condensed</vt:lpstr>
      <vt:lpstr>Calibri</vt:lpstr>
      <vt:lpstr>Calibri Light</vt:lpstr>
      <vt:lpstr>Calisto MT</vt:lpstr>
      <vt:lpstr>Univers Condensed</vt:lpstr>
      <vt:lpstr>Wingdings</vt:lpstr>
      <vt:lpstr>YAFcfnt9wqI 0</vt:lpstr>
      <vt:lpstr>ChronicleVTI</vt:lpstr>
      <vt:lpstr>think-cell Slide</vt:lpstr>
      <vt:lpstr>KEY FINDINGS FROM  ADOLESCENT NUTRITION SURVEY IN ZAMBIA</vt:lpstr>
      <vt:lpstr>The 2022 Adolescent Nutrition Study was implemented by IQVIA under the aegis of the National Food and Nutrition Commission and unicef. The funding for the study was provided by the EU, Irish AID, KfW, SIDA and FCDO through the SUN-II Programme, a multi-donor programme to deliver multi-sectoral interventions for stunting reduction in 17 districts in Zambia</vt:lpstr>
      <vt:lpstr>background</vt:lpstr>
      <vt:lpstr>Zambia has one of the highest adolescent fertility rates in Eastern and Southern Africa</vt:lpstr>
      <vt:lpstr>PowerPoint Presentation</vt:lpstr>
      <vt:lpstr>PowerPoint Presentation</vt:lpstr>
      <vt:lpstr>OBJECTIVES</vt:lpstr>
      <vt:lpstr>METHODOLOGY</vt:lpstr>
      <vt:lpstr>METHODOLOGY</vt:lpstr>
      <vt:lpstr>METHODOLOGY</vt:lpstr>
      <vt:lpstr>METHODOLOGY</vt:lpstr>
      <vt:lpstr>METHODOLOGY</vt:lpstr>
      <vt:lpstr>results</vt:lpstr>
      <vt:lpstr>Adolescent background characteristics</vt:lpstr>
      <vt:lpstr>Nutritional status of adolescents boys and girls</vt:lpstr>
      <vt:lpstr>Nutritional status of adolescents boys and girls</vt:lpstr>
      <vt:lpstr>Comparison of findings from DHS Analysis and Household Survey </vt:lpstr>
      <vt:lpstr>What do adolescents eat?</vt:lpstr>
      <vt:lpstr>Adolescents’ Frequently Missed Meals</vt:lpstr>
      <vt:lpstr>Adolescents’ desired Meals</vt:lpstr>
      <vt:lpstr>What influences adolescents’ dietary habits</vt:lpstr>
      <vt:lpstr>Family and home environments play a critical role in adolescents’ food choices</vt:lpstr>
      <vt:lpstr>Media and advertisements</vt:lpstr>
      <vt:lpstr>Influences of Other Social Settings</vt:lpstr>
      <vt:lpstr>School food environment in zambia remain unregulated</vt:lpstr>
      <vt:lpstr>acknowledgement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IN  ZAMBIA DEMOGRAPHIC HEALTH SURVEY Common concepts and data used for nutrition programming</dc:title>
  <dc:creator>sumit karn</dc:creator>
  <cp:lastModifiedBy>John Manda</cp:lastModifiedBy>
  <cp:revision>12</cp:revision>
  <dcterms:created xsi:type="dcterms:W3CDTF">2023-08-29T19:53:34Z</dcterms:created>
  <dcterms:modified xsi:type="dcterms:W3CDTF">2023-09-12T19:59:03Z</dcterms:modified>
</cp:coreProperties>
</file>