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DD3_6E1ED25A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76_4A888A75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omments/modernComment_107D_5F6C4878.xml" ContentType="application/vnd.ms-powerpoint.comments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231" r:id="rId2"/>
    <p:sldId id="4227" r:id="rId3"/>
    <p:sldId id="4220" r:id="rId4"/>
    <p:sldId id="4207" r:id="rId5"/>
    <p:sldId id="3535" r:id="rId6"/>
    <p:sldId id="4235" r:id="rId7"/>
    <p:sldId id="4230" r:id="rId8"/>
    <p:sldId id="3539" r:id="rId9"/>
    <p:sldId id="4234" r:id="rId10"/>
    <p:sldId id="4228" r:id="rId11"/>
    <p:sldId id="4214" r:id="rId12"/>
    <p:sldId id="4229" r:id="rId13"/>
    <p:sldId id="4221" r:id="rId14"/>
    <p:sldId id="4212" r:id="rId15"/>
    <p:sldId id="4216" r:id="rId16"/>
    <p:sldId id="4217" r:id="rId17"/>
  </p:sldIdLst>
  <p:sldSz cx="12192000" cy="6858000"/>
  <p:notesSz cx="6858000" cy="9144000"/>
  <p:defaultTextStyle>
    <a:defPPr>
      <a:defRPr lang="en-Z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BC5D04-3FC1-D5B3-42C8-7CE5A406CB46}" name="Chinyemba, Ulembe" initials="CU" userId="S::ulembe.chinyemba@crs.org::ebc2221c-1ba9-42df-9606-0b13f84d5f61" providerId="AD"/>
  <p188:author id="{7D733F6E-27E2-11E8-AD71-4C94C37D440D}" name="Ruth Siyandi" initials="RS" userId="S::rsiyandi@unicef.org::a004c9ad-6580-4eb8-ae3c-f1ee91052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6449" autoAdjust="0"/>
  </p:normalViewPr>
  <p:slideViewPr>
    <p:cSldViewPr snapToGrid="0">
      <p:cViewPr varScale="1">
        <p:scale>
          <a:sx n="48" d="100"/>
          <a:sy n="48" d="100"/>
        </p:scale>
        <p:origin x="13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76_4A888A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1F2FEA1-3EBB-44B3-86D2-63FED76DEE51}" authorId="{7D733F6E-27E2-11E8-AD71-4C94C37D440D}" created="2023-09-13T12:59:41.6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50462325" sldId="4214"/>
      <ac:spMk id="3" creationId="{EBB17D1F-63C7-4DD9-96F4-DCEE1FEEC3FB}"/>
    </ac:deMkLst>
    <p188:txBody>
      <a:bodyPr/>
      <a:lstStyle/>
      <a:p>
        <a:r>
          <a:rPr lang="en-US"/>
          <a:t>The numbers reached need to be added</a:t>
        </a:r>
      </a:p>
    </p188:txBody>
  </p188:cm>
</p188:cmLst>
</file>

<file path=ppt/comments/modernComment_107D_5F6C487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9CFEBE-D0E9-48A7-B2E9-CA70EEE66C0B}" authorId="{E0BC5D04-3FC1-D5B3-42C8-7CE5A406CB46}" created="2023-09-13T07:06:28.593">
    <pc:sldMkLst xmlns:pc="http://schemas.microsoft.com/office/powerpoint/2013/main/command">
      <pc:docMk/>
      <pc:sldMk cId="1600931960" sldId="4221"/>
    </pc:sldMkLst>
    <p188:txBody>
      <a:bodyPr/>
      <a:lstStyle/>
      <a:p>
        <a:r>
          <a:rPr lang="en-US"/>
          <a:t>We in some slides used care groups and in some MSG and in another NSG, can you include a slide  to explain these the similarity use of different terminology.</a:t>
        </a:r>
      </a:p>
    </p188:txBody>
  </p188:cm>
</p188:cmLst>
</file>

<file path=ppt/comments/modernComment_DD3_6E1ED2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CF8E8C-FFF2-4BC5-9FE5-CDAD1D1F2184}" authorId="{E0BC5D04-3FC1-D5B3-42C8-7CE5A406CB46}" created="2023-09-13T07:00:54.331">
    <pc:sldMkLst xmlns:pc="http://schemas.microsoft.com/office/powerpoint/2013/main/command">
      <pc:docMk/>
      <pc:sldMk cId="1847513690" sldId="3539"/>
    </pc:sldMkLst>
    <p188:txBody>
      <a:bodyPr/>
      <a:lstStyle/>
      <a:p>
        <a:r>
          <a:rPr lang="en-US"/>
          <a:t>Can this slide be split per thematic area. This looks too clouded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5CA4E-AFA1-4EC8-B0E4-F528A34026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83377-8B2F-4C24-8A4A-3C11FEBF44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Back ground</a:t>
          </a:r>
        </a:p>
      </dgm:t>
    </dgm:pt>
    <dgm:pt modelId="{84207DE8-F083-4667-99C5-E30F1975B85F}" type="parTrans" cxnId="{87FAF43F-1F3E-4F56-BD89-7BE8CF456CA8}">
      <dgm:prSet/>
      <dgm:spPr/>
      <dgm:t>
        <a:bodyPr/>
        <a:lstStyle/>
        <a:p>
          <a:endParaRPr lang="en-US"/>
        </a:p>
      </dgm:t>
    </dgm:pt>
    <dgm:pt modelId="{F9E9A6B2-D68E-4B61-A294-43F730CC90BE}" type="sibTrans" cxnId="{87FAF43F-1F3E-4F56-BD89-7BE8CF456CA8}">
      <dgm:prSet/>
      <dgm:spPr/>
      <dgm:t>
        <a:bodyPr/>
        <a:lstStyle/>
        <a:p>
          <a:endParaRPr lang="en-US"/>
        </a:p>
      </dgm:t>
    </dgm:pt>
    <dgm:pt modelId="{273A976A-0C28-42AD-B095-A738753C33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Target group</a:t>
          </a:r>
        </a:p>
      </dgm:t>
    </dgm:pt>
    <dgm:pt modelId="{0071F311-80F1-4F6B-A0E0-86E09EFFD060}" type="parTrans" cxnId="{B4B1BD19-3DEA-455A-BD37-7906DE5CBEB1}">
      <dgm:prSet/>
      <dgm:spPr/>
      <dgm:t>
        <a:bodyPr/>
        <a:lstStyle/>
        <a:p>
          <a:endParaRPr lang="en-US"/>
        </a:p>
      </dgm:t>
    </dgm:pt>
    <dgm:pt modelId="{B1FFDADE-82A4-4593-AE4C-E9531AA780A9}" type="sibTrans" cxnId="{B4B1BD19-3DEA-455A-BD37-7906DE5CBEB1}">
      <dgm:prSet/>
      <dgm:spPr/>
      <dgm:t>
        <a:bodyPr/>
        <a:lstStyle/>
        <a:p>
          <a:endParaRPr lang="en-US"/>
        </a:p>
      </dgm:t>
    </dgm:pt>
    <dgm:pt modelId="{1B68AC52-3692-4594-99E9-CC3F0876B3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Topics taught in lessons</a:t>
          </a:r>
        </a:p>
      </dgm:t>
    </dgm:pt>
    <dgm:pt modelId="{E16B486E-2E6A-403F-9098-14F415FB482D}" type="parTrans" cxnId="{2EFB0A2C-B62A-40C6-AA76-BAE176D2A192}">
      <dgm:prSet/>
      <dgm:spPr/>
      <dgm:t>
        <a:bodyPr/>
        <a:lstStyle/>
        <a:p>
          <a:endParaRPr lang="en-US"/>
        </a:p>
      </dgm:t>
    </dgm:pt>
    <dgm:pt modelId="{A117A7D7-87C1-4F3A-8BFC-CEDD8E059F6F}" type="sibTrans" cxnId="{2EFB0A2C-B62A-40C6-AA76-BAE176D2A192}">
      <dgm:prSet/>
      <dgm:spPr/>
      <dgm:t>
        <a:bodyPr/>
        <a:lstStyle/>
        <a:p>
          <a:endParaRPr lang="en-US"/>
        </a:p>
      </dgm:t>
    </dgm:pt>
    <dgm:pt modelId="{91AA7D52-1C0B-45A3-8757-843867DC8B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Lessons learnt</a:t>
          </a:r>
        </a:p>
      </dgm:t>
    </dgm:pt>
    <dgm:pt modelId="{A3892DEC-7473-44F0-97F0-FE6391769B29}" type="parTrans" cxnId="{03CA7DFF-70EC-42B3-A863-B0EA1B7B01EC}">
      <dgm:prSet/>
      <dgm:spPr/>
      <dgm:t>
        <a:bodyPr/>
        <a:lstStyle/>
        <a:p>
          <a:endParaRPr lang="en-US"/>
        </a:p>
      </dgm:t>
    </dgm:pt>
    <dgm:pt modelId="{00F8BAE1-26F3-42C7-BAEE-59544C34F765}" type="sibTrans" cxnId="{03CA7DFF-70EC-42B3-A863-B0EA1B7B01EC}">
      <dgm:prSet/>
      <dgm:spPr/>
      <dgm:t>
        <a:bodyPr/>
        <a:lstStyle/>
        <a:p>
          <a:endParaRPr lang="en-US"/>
        </a:p>
      </dgm:t>
    </dgm:pt>
    <dgm:pt modelId="{FC6871EB-4DEB-4292-A975-8DE85130F8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Challenges</a:t>
          </a:r>
        </a:p>
      </dgm:t>
    </dgm:pt>
    <dgm:pt modelId="{FD9567EA-3D1D-4316-B8DA-BA8C5CCBF4CA}" type="parTrans" cxnId="{0BC8D55C-39DC-4601-A29A-1A725A6D5FCB}">
      <dgm:prSet/>
      <dgm:spPr/>
      <dgm:t>
        <a:bodyPr/>
        <a:lstStyle/>
        <a:p>
          <a:endParaRPr lang="en-US"/>
        </a:p>
      </dgm:t>
    </dgm:pt>
    <dgm:pt modelId="{50004811-4CD5-4B92-8283-DAB43501EFC7}" type="sibTrans" cxnId="{0BC8D55C-39DC-4601-A29A-1A725A6D5FCB}">
      <dgm:prSet/>
      <dgm:spPr/>
      <dgm:t>
        <a:bodyPr/>
        <a:lstStyle/>
        <a:p>
          <a:endParaRPr lang="en-US"/>
        </a:p>
      </dgm:t>
    </dgm:pt>
    <dgm:pt modelId="{5D0F408D-56D1-4599-8E8A-2312AD24C3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Way forward </a:t>
          </a:r>
        </a:p>
      </dgm:t>
    </dgm:pt>
    <dgm:pt modelId="{6A18E1D9-0F88-4A35-ABE1-9A30BC261A79}" type="parTrans" cxnId="{179F3EF5-DEED-4927-8D10-34151F33A99B}">
      <dgm:prSet/>
      <dgm:spPr/>
      <dgm:t>
        <a:bodyPr/>
        <a:lstStyle/>
        <a:p>
          <a:endParaRPr lang="en-US"/>
        </a:p>
      </dgm:t>
    </dgm:pt>
    <dgm:pt modelId="{70126353-CA86-4B02-A516-654CD5DCAABD}" type="sibTrans" cxnId="{179F3EF5-DEED-4927-8D10-34151F33A99B}">
      <dgm:prSet/>
      <dgm:spPr/>
      <dgm:t>
        <a:bodyPr/>
        <a:lstStyle/>
        <a:p>
          <a:endParaRPr lang="en-US"/>
        </a:p>
      </dgm:t>
    </dgm:pt>
    <dgm:pt modelId="{E026D10C-1AA9-440A-8CF9-7D047EBBE880}" type="pres">
      <dgm:prSet presAssocID="{45F5CA4E-AFA1-4EC8-B0E4-F528A3402618}" presName="root" presStyleCnt="0">
        <dgm:presLayoutVars>
          <dgm:dir/>
          <dgm:resizeHandles val="exact"/>
        </dgm:presLayoutVars>
      </dgm:prSet>
      <dgm:spPr/>
    </dgm:pt>
    <dgm:pt modelId="{7252115E-084E-42C5-A887-E5F908AC8127}" type="pres">
      <dgm:prSet presAssocID="{35E83377-8B2F-4C24-8A4A-3C11FEBF4480}" presName="compNode" presStyleCnt="0"/>
      <dgm:spPr/>
    </dgm:pt>
    <dgm:pt modelId="{95CEC2B0-63C4-4860-B211-299AB80FB192}" type="pres">
      <dgm:prSet presAssocID="{35E83377-8B2F-4C24-8A4A-3C11FEBF4480}" presName="bgRect" presStyleLbl="bgShp" presStyleIdx="0" presStyleCnt="6"/>
      <dgm:spPr/>
    </dgm:pt>
    <dgm:pt modelId="{9C6A17B0-F9F3-4B8D-B687-8147E31A231A}" type="pres">
      <dgm:prSet presAssocID="{35E83377-8B2F-4C24-8A4A-3C11FEBF448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ombie"/>
        </a:ext>
      </dgm:extLst>
    </dgm:pt>
    <dgm:pt modelId="{4A4DD489-9406-40AF-BB24-5B57D854DAFC}" type="pres">
      <dgm:prSet presAssocID="{35E83377-8B2F-4C24-8A4A-3C11FEBF4480}" presName="spaceRect" presStyleCnt="0"/>
      <dgm:spPr/>
    </dgm:pt>
    <dgm:pt modelId="{06385050-0861-48A6-B974-236E9F14C55B}" type="pres">
      <dgm:prSet presAssocID="{35E83377-8B2F-4C24-8A4A-3C11FEBF4480}" presName="parTx" presStyleLbl="revTx" presStyleIdx="0" presStyleCnt="6">
        <dgm:presLayoutVars>
          <dgm:chMax val="0"/>
          <dgm:chPref val="0"/>
        </dgm:presLayoutVars>
      </dgm:prSet>
      <dgm:spPr/>
    </dgm:pt>
    <dgm:pt modelId="{E69591B6-687E-47D4-BE85-E6C1B040237C}" type="pres">
      <dgm:prSet presAssocID="{F9E9A6B2-D68E-4B61-A294-43F730CC90BE}" presName="sibTrans" presStyleCnt="0"/>
      <dgm:spPr/>
    </dgm:pt>
    <dgm:pt modelId="{D81538FB-7F5C-48D0-9E63-47859EB77F72}" type="pres">
      <dgm:prSet presAssocID="{273A976A-0C28-42AD-B095-A738753C33CC}" presName="compNode" presStyleCnt="0"/>
      <dgm:spPr/>
    </dgm:pt>
    <dgm:pt modelId="{2B2DAA7D-FAE0-4EF7-8016-6F95A98EC1CC}" type="pres">
      <dgm:prSet presAssocID="{273A976A-0C28-42AD-B095-A738753C33CC}" presName="bgRect" presStyleLbl="bgShp" presStyleIdx="1" presStyleCnt="6"/>
      <dgm:spPr/>
    </dgm:pt>
    <dgm:pt modelId="{F09E3533-DFBD-48F7-BA4A-F8C2CA9E1C33}" type="pres">
      <dgm:prSet presAssocID="{273A976A-0C28-42AD-B095-A738753C33C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8E1DA68-8B16-45CB-8CE3-992A6DA53BA8}" type="pres">
      <dgm:prSet presAssocID="{273A976A-0C28-42AD-B095-A738753C33CC}" presName="spaceRect" presStyleCnt="0"/>
      <dgm:spPr/>
    </dgm:pt>
    <dgm:pt modelId="{D450DF59-7A44-42C8-8553-498DB78A8679}" type="pres">
      <dgm:prSet presAssocID="{273A976A-0C28-42AD-B095-A738753C33CC}" presName="parTx" presStyleLbl="revTx" presStyleIdx="1" presStyleCnt="6">
        <dgm:presLayoutVars>
          <dgm:chMax val="0"/>
          <dgm:chPref val="0"/>
        </dgm:presLayoutVars>
      </dgm:prSet>
      <dgm:spPr/>
    </dgm:pt>
    <dgm:pt modelId="{93F34A2D-9178-4EA0-B448-6E3FF3F13E0A}" type="pres">
      <dgm:prSet presAssocID="{B1FFDADE-82A4-4593-AE4C-E9531AA780A9}" presName="sibTrans" presStyleCnt="0"/>
      <dgm:spPr/>
    </dgm:pt>
    <dgm:pt modelId="{87C6717B-12E9-48DB-8FA1-EAAD2C8E507A}" type="pres">
      <dgm:prSet presAssocID="{1B68AC52-3692-4594-99E9-CC3F0876B3AA}" presName="compNode" presStyleCnt="0"/>
      <dgm:spPr/>
    </dgm:pt>
    <dgm:pt modelId="{0AA8FB1C-4C5A-475C-89A6-6097B82BF6E9}" type="pres">
      <dgm:prSet presAssocID="{1B68AC52-3692-4594-99E9-CC3F0876B3AA}" presName="bgRect" presStyleLbl="bgShp" presStyleIdx="2" presStyleCnt="6"/>
      <dgm:spPr/>
    </dgm:pt>
    <dgm:pt modelId="{9ED2B7B7-6F26-45C2-B8EF-AD949ABF304E}" type="pres">
      <dgm:prSet presAssocID="{1B68AC52-3692-4594-99E9-CC3F0876B3A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5574699-63AD-4619-8A2B-0546022EDF58}" type="pres">
      <dgm:prSet presAssocID="{1B68AC52-3692-4594-99E9-CC3F0876B3AA}" presName="spaceRect" presStyleCnt="0"/>
      <dgm:spPr/>
    </dgm:pt>
    <dgm:pt modelId="{2A64C5BA-6CCD-446C-AE5B-A2188E04A6E7}" type="pres">
      <dgm:prSet presAssocID="{1B68AC52-3692-4594-99E9-CC3F0876B3AA}" presName="parTx" presStyleLbl="revTx" presStyleIdx="2" presStyleCnt="6">
        <dgm:presLayoutVars>
          <dgm:chMax val="0"/>
          <dgm:chPref val="0"/>
        </dgm:presLayoutVars>
      </dgm:prSet>
      <dgm:spPr/>
    </dgm:pt>
    <dgm:pt modelId="{0B02F087-9159-4089-96AE-ADC509EAE8ED}" type="pres">
      <dgm:prSet presAssocID="{A117A7D7-87C1-4F3A-8BFC-CEDD8E059F6F}" presName="sibTrans" presStyleCnt="0"/>
      <dgm:spPr/>
    </dgm:pt>
    <dgm:pt modelId="{0A226C9D-0307-430E-BA43-836962D47A88}" type="pres">
      <dgm:prSet presAssocID="{91AA7D52-1C0B-45A3-8757-843867DC8B71}" presName="compNode" presStyleCnt="0"/>
      <dgm:spPr/>
    </dgm:pt>
    <dgm:pt modelId="{70AC521E-1926-487E-A296-27C67D18E95E}" type="pres">
      <dgm:prSet presAssocID="{91AA7D52-1C0B-45A3-8757-843867DC8B71}" presName="bgRect" presStyleLbl="bgShp" presStyleIdx="3" presStyleCnt="6"/>
      <dgm:spPr/>
    </dgm:pt>
    <dgm:pt modelId="{5CFF24E6-4474-4FAD-9B95-10BA20A8C6A7}" type="pres">
      <dgm:prSet presAssocID="{91AA7D52-1C0B-45A3-8757-843867DC8B7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4AC34B7-FCD0-4C1B-BF2C-464170608309}" type="pres">
      <dgm:prSet presAssocID="{91AA7D52-1C0B-45A3-8757-843867DC8B71}" presName="spaceRect" presStyleCnt="0"/>
      <dgm:spPr/>
    </dgm:pt>
    <dgm:pt modelId="{B435FFD4-08AE-4703-8EC2-711E781EB9CA}" type="pres">
      <dgm:prSet presAssocID="{91AA7D52-1C0B-45A3-8757-843867DC8B71}" presName="parTx" presStyleLbl="revTx" presStyleIdx="3" presStyleCnt="6">
        <dgm:presLayoutVars>
          <dgm:chMax val="0"/>
          <dgm:chPref val="0"/>
        </dgm:presLayoutVars>
      </dgm:prSet>
      <dgm:spPr/>
    </dgm:pt>
    <dgm:pt modelId="{C61580F2-CAFE-440C-95F4-040F20586CB1}" type="pres">
      <dgm:prSet presAssocID="{00F8BAE1-26F3-42C7-BAEE-59544C34F765}" presName="sibTrans" presStyleCnt="0"/>
      <dgm:spPr/>
    </dgm:pt>
    <dgm:pt modelId="{E441A919-A160-4C4A-9922-17C22C0C1F40}" type="pres">
      <dgm:prSet presAssocID="{FC6871EB-4DEB-4292-A975-8DE85130F846}" presName="compNode" presStyleCnt="0"/>
      <dgm:spPr/>
    </dgm:pt>
    <dgm:pt modelId="{8DDB0CAB-F8EE-425F-9153-DE17FAE76D28}" type="pres">
      <dgm:prSet presAssocID="{FC6871EB-4DEB-4292-A975-8DE85130F846}" presName="bgRect" presStyleLbl="bgShp" presStyleIdx="4" presStyleCnt="6"/>
      <dgm:spPr/>
    </dgm:pt>
    <dgm:pt modelId="{404A16AF-C0CD-4398-BDA9-32F57A3E465C}" type="pres">
      <dgm:prSet presAssocID="{FC6871EB-4DEB-4292-A975-8DE85130F84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44096F0-396F-4E55-BC39-2483ECD13FD5}" type="pres">
      <dgm:prSet presAssocID="{FC6871EB-4DEB-4292-A975-8DE85130F846}" presName="spaceRect" presStyleCnt="0"/>
      <dgm:spPr/>
    </dgm:pt>
    <dgm:pt modelId="{2E86D79B-E93E-4B8E-95E9-3621605AA008}" type="pres">
      <dgm:prSet presAssocID="{FC6871EB-4DEB-4292-A975-8DE85130F846}" presName="parTx" presStyleLbl="revTx" presStyleIdx="4" presStyleCnt="6">
        <dgm:presLayoutVars>
          <dgm:chMax val="0"/>
          <dgm:chPref val="0"/>
        </dgm:presLayoutVars>
      </dgm:prSet>
      <dgm:spPr/>
    </dgm:pt>
    <dgm:pt modelId="{229FFD7F-06B2-47FD-9CF3-45CF66B1242B}" type="pres">
      <dgm:prSet presAssocID="{50004811-4CD5-4B92-8283-DAB43501EFC7}" presName="sibTrans" presStyleCnt="0"/>
      <dgm:spPr/>
    </dgm:pt>
    <dgm:pt modelId="{708EE134-3EE5-4345-8863-5D880FBA4B22}" type="pres">
      <dgm:prSet presAssocID="{5D0F408D-56D1-4599-8E8A-2312AD24C364}" presName="compNode" presStyleCnt="0"/>
      <dgm:spPr/>
    </dgm:pt>
    <dgm:pt modelId="{B9272605-520D-452D-9993-888109F34C03}" type="pres">
      <dgm:prSet presAssocID="{5D0F408D-56D1-4599-8E8A-2312AD24C364}" presName="bgRect" presStyleLbl="bgShp" presStyleIdx="5" presStyleCnt="6"/>
      <dgm:spPr/>
    </dgm:pt>
    <dgm:pt modelId="{9AC82017-05A9-4E5F-A14E-D058FDE8B3C4}" type="pres">
      <dgm:prSet presAssocID="{5D0F408D-56D1-4599-8E8A-2312AD24C36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B5145D5-E283-41F3-9CBA-EED842F4A042}" type="pres">
      <dgm:prSet presAssocID="{5D0F408D-56D1-4599-8E8A-2312AD24C364}" presName="spaceRect" presStyleCnt="0"/>
      <dgm:spPr/>
    </dgm:pt>
    <dgm:pt modelId="{4EB365EB-76FE-4AD8-BABA-DAA56519402D}" type="pres">
      <dgm:prSet presAssocID="{5D0F408D-56D1-4599-8E8A-2312AD24C36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B84E40D-F3E4-40F2-AEBD-AFB7CCAA6676}" type="presOf" srcId="{35E83377-8B2F-4C24-8A4A-3C11FEBF4480}" destId="{06385050-0861-48A6-B974-236E9F14C55B}" srcOrd="0" destOrd="0" presId="urn:microsoft.com/office/officeart/2018/2/layout/IconVerticalSolidList"/>
    <dgm:cxn modelId="{B4B1BD19-3DEA-455A-BD37-7906DE5CBEB1}" srcId="{45F5CA4E-AFA1-4EC8-B0E4-F528A3402618}" destId="{273A976A-0C28-42AD-B095-A738753C33CC}" srcOrd="1" destOrd="0" parTransId="{0071F311-80F1-4F6B-A0E0-86E09EFFD060}" sibTransId="{B1FFDADE-82A4-4593-AE4C-E9531AA780A9}"/>
    <dgm:cxn modelId="{2EFB0A2C-B62A-40C6-AA76-BAE176D2A192}" srcId="{45F5CA4E-AFA1-4EC8-B0E4-F528A3402618}" destId="{1B68AC52-3692-4594-99E9-CC3F0876B3AA}" srcOrd="2" destOrd="0" parTransId="{E16B486E-2E6A-403F-9098-14F415FB482D}" sibTransId="{A117A7D7-87C1-4F3A-8BFC-CEDD8E059F6F}"/>
    <dgm:cxn modelId="{F9A8CD31-EA3B-4AAC-8011-014749EB36E8}" type="presOf" srcId="{273A976A-0C28-42AD-B095-A738753C33CC}" destId="{D450DF59-7A44-42C8-8553-498DB78A8679}" srcOrd="0" destOrd="0" presId="urn:microsoft.com/office/officeart/2018/2/layout/IconVerticalSolidList"/>
    <dgm:cxn modelId="{87FAF43F-1F3E-4F56-BD89-7BE8CF456CA8}" srcId="{45F5CA4E-AFA1-4EC8-B0E4-F528A3402618}" destId="{35E83377-8B2F-4C24-8A4A-3C11FEBF4480}" srcOrd="0" destOrd="0" parTransId="{84207DE8-F083-4667-99C5-E30F1975B85F}" sibTransId="{F9E9A6B2-D68E-4B61-A294-43F730CC90BE}"/>
    <dgm:cxn modelId="{0BC8D55C-39DC-4601-A29A-1A725A6D5FCB}" srcId="{45F5CA4E-AFA1-4EC8-B0E4-F528A3402618}" destId="{FC6871EB-4DEB-4292-A975-8DE85130F846}" srcOrd="4" destOrd="0" parTransId="{FD9567EA-3D1D-4316-B8DA-BA8C5CCBF4CA}" sibTransId="{50004811-4CD5-4B92-8283-DAB43501EFC7}"/>
    <dgm:cxn modelId="{6ACE596F-745B-431E-BDD0-6ACFE1EC9905}" type="presOf" srcId="{1B68AC52-3692-4594-99E9-CC3F0876B3AA}" destId="{2A64C5BA-6CCD-446C-AE5B-A2188E04A6E7}" srcOrd="0" destOrd="0" presId="urn:microsoft.com/office/officeart/2018/2/layout/IconVerticalSolidList"/>
    <dgm:cxn modelId="{A62EF073-BC6F-4733-916E-16A3163C4BD1}" type="presOf" srcId="{FC6871EB-4DEB-4292-A975-8DE85130F846}" destId="{2E86D79B-E93E-4B8E-95E9-3621605AA008}" srcOrd="0" destOrd="0" presId="urn:microsoft.com/office/officeart/2018/2/layout/IconVerticalSolidList"/>
    <dgm:cxn modelId="{F2C172A0-0920-4001-BA1C-014A278DAF7F}" type="presOf" srcId="{91AA7D52-1C0B-45A3-8757-843867DC8B71}" destId="{B435FFD4-08AE-4703-8EC2-711E781EB9CA}" srcOrd="0" destOrd="0" presId="urn:microsoft.com/office/officeart/2018/2/layout/IconVerticalSolidList"/>
    <dgm:cxn modelId="{A13113C5-0AA8-4953-9240-64AAFE6928E3}" type="presOf" srcId="{45F5CA4E-AFA1-4EC8-B0E4-F528A3402618}" destId="{E026D10C-1AA9-440A-8CF9-7D047EBBE880}" srcOrd="0" destOrd="0" presId="urn:microsoft.com/office/officeart/2018/2/layout/IconVerticalSolidList"/>
    <dgm:cxn modelId="{8DB9D0C7-E5F5-4852-8996-AADBAEC8674A}" type="presOf" srcId="{5D0F408D-56D1-4599-8E8A-2312AD24C364}" destId="{4EB365EB-76FE-4AD8-BABA-DAA56519402D}" srcOrd="0" destOrd="0" presId="urn:microsoft.com/office/officeart/2018/2/layout/IconVerticalSolidList"/>
    <dgm:cxn modelId="{179F3EF5-DEED-4927-8D10-34151F33A99B}" srcId="{45F5CA4E-AFA1-4EC8-B0E4-F528A3402618}" destId="{5D0F408D-56D1-4599-8E8A-2312AD24C364}" srcOrd="5" destOrd="0" parTransId="{6A18E1D9-0F88-4A35-ABE1-9A30BC261A79}" sibTransId="{70126353-CA86-4B02-A516-654CD5DCAABD}"/>
    <dgm:cxn modelId="{03CA7DFF-70EC-42B3-A863-B0EA1B7B01EC}" srcId="{45F5CA4E-AFA1-4EC8-B0E4-F528A3402618}" destId="{91AA7D52-1C0B-45A3-8757-843867DC8B71}" srcOrd="3" destOrd="0" parTransId="{A3892DEC-7473-44F0-97F0-FE6391769B29}" sibTransId="{00F8BAE1-26F3-42C7-BAEE-59544C34F765}"/>
    <dgm:cxn modelId="{2A0A2AE4-4F74-4AD1-8CF7-E27E446F6FFE}" type="presParOf" srcId="{E026D10C-1AA9-440A-8CF9-7D047EBBE880}" destId="{7252115E-084E-42C5-A887-E5F908AC8127}" srcOrd="0" destOrd="0" presId="urn:microsoft.com/office/officeart/2018/2/layout/IconVerticalSolidList"/>
    <dgm:cxn modelId="{309AB1FD-0B40-4717-B6BB-9BA1EAD4B9DE}" type="presParOf" srcId="{7252115E-084E-42C5-A887-E5F908AC8127}" destId="{95CEC2B0-63C4-4860-B211-299AB80FB192}" srcOrd="0" destOrd="0" presId="urn:microsoft.com/office/officeart/2018/2/layout/IconVerticalSolidList"/>
    <dgm:cxn modelId="{947C2450-17E8-4A9E-AF1E-C18874B142A2}" type="presParOf" srcId="{7252115E-084E-42C5-A887-E5F908AC8127}" destId="{9C6A17B0-F9F3-4B8D-B687-8147E31A231A}" srcOrd="1" destOrd="0" presId="urn:microsoft.com/office/officeart/2018/2/layout/IconVerticalSolidList"/>
    <dgm:cxn modelId="{623E5DD2-9C67-42CE-BFE5-65A46750DBA5}" type="presParOf" srcId="{7252115E-084E-42C5-A887-E5F908AC8127}" destId="{4A4DD489-9406-40AF-BB24-5B57D854DAFC}" srcOrd="2" destOrd="0" presId="urn:microsoft.com/office/officeart/2018/2/layout/IconVerticalSolidList"/>
    <dgm:cxn modelId="{CB7D6E45-C357-4DC6-A83E-32CFE20791A0}" type="presParOf" srcId="{7252115E-084E-42C5-A887-E5F908AC8127}" destId="{06385050-0861-48A6-B974-236E9F14C55B}" srcOrd="3" destOrd="0" presId="urn:microsoft.com/office/officeart/2018/2/layout/IconVerticalSolidList"/>
    <dgm:cxn modelId="{9D9986AF-9216-4106-8862-99AE167BF3B9}" type="presParOf" srcId="{E026D10C-1AA9-440A-8CF9-7D047EBBE880}" destId="{E69591B6-687E-47D4-BE85-E6C1B040237C}" srcOrd="1" destOrd="0" presId="urn:microsoft.com/office/officeart/2018/2/layout/IconVerticalSolidList"/>
    <dgm:cxn modelId="{DEB2F68F-72AC-4B9B-9C87-54E3C4FD537B}" type="presParOf" srcId="{E026D10C-1AA9-440A-8CF9-7D047EBBE880}" destId="{D81538FB-7F5C-48D0-9E63-47859EB77F72}" srcOrd="2" destOrd="0" presId="urn:microsoft.com/office/officeart/2018/2/layout/IconVerticalSolidList"/>
    <dgm:cxn modelId="{AB04E428-8F31-491A-A1E4-17F632E1FBBE}" type="presParOf" srcId="{D81538FB-7F5C-48D0-9E63-47859EB77F72}" destId="{2B2DAA7D-FAE0-4EF7-8016-6F95A98EC1CC}" srcOrd="0" destOrd="0" presId="urn:microsoft.com/office/officeart/2018/2/layout/IconVerticalSolidList"/>
    <dgm:cxn modelId="{834117DD-4CA5-451B-BF07-286A2FDCA2EA}" type="presParOf" srcId="{D81538FB-7F5C-48D0-9E63-47859EB77F72}" destId="{F09E3533-DFBD-48F7-BA4A-F8C2CA9E1C33}" srcOrd="1" destOrd="0" presId="urn:microsoft.com/office/officeart/2018/2/layout/IconVerticalSolidList"/>
    <dgm:cxn modelId="{F6BCE462-42B0-41B8-A439-E0360D6B9EF8}" type="presParOf" srcId="{D81538FB-7F5C-48D0-9E63-47859EB77F72}" destId="{A8E1DA68-8B16-45CB-8CE3-992A6DA53BA8}" srcOrd="2" destOrd="0" presId="urn:microsoft.com/office/officeart/2018/2/layout/IconVerticalSolidList"/>
    <dgm:cxn modelId="{5325B6F2-372C-4965-80BD-906C338BAB1B}" type="presParOf" srcId="{D81538FB-7F5C-48D0-9E63-47859EB77F72}" destId="{D450DF59-7A44-42C8-8553-498DB78A8679}" srcOrd="3" destOrd="0" presId="urn:microsoft.com/office/officeart/2018/2/layout/IconVerticalSolidList"/>
    <dgm:cxn modelId="{47260FF1-C0BF-48BF-AA1F-EBD8E5026699}" type="presParOf" srcId="{E026D10C-1AA9-440A-8CF9-7D047EBBE880}" destId="{93F34A2D-9178-4EA0-B448-6E3FF3F13E0A}" srcOrd="3" destOrd="0" presId="urn:microsoft.com/office/officeart/2018/2/layout/IconVerticalSolidList"/>
    <dgm:cxn modelId="{77CE76B9-8E32-488B-B604-3C8DA82FC0C0}" type="presParOf" srcId="{E026D10C-1AA9-440A-8CF9-7D047EBBE880}" destId="{87C6717B-12E9-48DB-8FA1-EAAD2C8E507A}" srcOrd="4" destOrd="0" presId="urn:microsoft.com/office/officeart/2018/2/layout/IconVerticalSolidList"/>
    <dgm:cxn modelId="{58ADEC02-E427-4523-A61B-F7D8D856190D}" type="presParOf" srcId="{87C6717B-12E9-48DB-8FA1-EAAD2C8E507A}" destId="{0AA8FB1C-4C5A-475C-89A6-6097B82BF6E9}" srcOrd="0" destOrd="0" presId="urn:microsoft.com/office/officeart/2018/2/layout/IconVerticalSolidList"/>
    <dgm:cxn modelId="{9C93113B-03F0-4FB7-9F76-D5125CF9721D}" type="presParOf" srcId="{87C6717B-12E9-48DB-8FA1-EAAD2C8E507A}" destId="{9ED2B7B7-6F26-45C2-B8EF-AD949ABF304E}" srcOrd="1" destOrd="0" presId="urn:microsoft.com/office/officeart/2018/2/layout/IconVerticalSolidList"/>
    <dgm:cxn modelId="{7EE6BF1A-75AB-423A-8705-D6F922DB8978}" type="presParOf" srcId="{87C6717B-12E9-48DB-8FA1-EAAD2C8E507A}" destId="{A5574699-63AD-4619-8A2B-0546022EDF58}" srcOrd="2" destOrd="0" presId="urn:microsoft.com/office/officeart/2018/2/layout/IconVerticalSolidList"/>
    <dgm:cxn modelId="{A1EB1FDF-022A-46BE-9913-259EBB2FEC78}" type="presParOf" srcId="{87C6717B-12E9-48DB-8FA1-EAAD2C8E507A}" destId="{2A64C5BA-6CCD-446C-AE5B-A2188E04A6E7}" srcOrd="3" destOrd="0" presId="urn:microsoft.com/office/officeart/2018/2/layout/IconVerticalSolidList"/>
    <dgm:cxn modelId="{039776FD-6552-41D4-994D-CE62073FD3C6}" type="presParOf" srcId="{E026D10C-1AA9-440A-8CF9-7D047EBBE880}" destId="{0B02F087-9159-4089-96AE-ADC509EAE8ED}" srcOrd="5" destOrd="0" presId="urn:microsoft.com/office/officeart/2018/2/layout/IconVerticalSolidList"/>
    <dgm:cxn modelId="{B8F55985-E467-448C-8442-C11176B2D04F}" type="presParOf" srcId="{E026D10C-1AA9-440A-8CF9-7D047EBBE880}" destId="{0A226C9D-0307-430E-BA43-836962D47A88}" srcOrd="6" destOrd="0" presId="urn:microsoft.com/office/officeart/2018/2/layout/IconVerticalSolidList"/>
    <dgm:cxn modelId="{3C4318D2-8A9A-4A69-B0FB-163FF61CA2A3}" type="presParOf" srcId="{0A226C9D-0307-430E-BA43-836962D47A88}" destId="{70AC521E-1926-487E-A296-27C67D18E95E}" srcOrd="0" destOrd="0" presId="urn:microsoft.com/office/officeart/2018/2/layout/IconVerticalSolidList"/>
    <dgm:cxn modelId="{753E25DC-B7CD-47AB-9754-33DBCD9F93A9}" type="presParOf" srcId="{0A226C9D-0307-430E-BA43-836962D47A88}" destId="{5CFF24E6-4474-4FAD-9B95-10BA20A8C6A7}" srcOrd="1" destOrd="0" presId="urn:microsoft.com/office/officeart/2018/2/layout/IconVerticalSolidList"/>
    <dgm:cxn modelId="{242D36D7-A64A-4FEC-9905-FAA1DA791EC9}" type="presParOf" srcId="{0A226C9D-0307-430E-BA43-836962D47A88}" destId="{74AC34B7-FCD0-4C1B-BF2C-464170608309}" srcOrd="2" destOrd="0" presId="urn:microsoft.com/office/officeart/2018/2/layout/IconVerticalSolidList"/>
    <dgm:cxn modelId="{7CB54F57-30A2-4AF5-8AF2-DF60604F148A}" type="presParOf" srcId="{0A226C9D-0307-430E-BA43-836962D47A88}" destId="{B435FFD4-08AE-4703-8EC2-711E781EB9CA}" srcOrd="3" destOrd="0" presId="urn:microsoft.com/office/officeart/2018/2/layout/IconVerticalSolidList"/>
    <dgm:cxn modelId="{8B4FDFB0-C962-4473-86F7-47D27FB2D335}" type="presParOf" srcId="{E026D10C-1AA9-440A-8CF9-7D047EBBE880}" destId="{C61580F2-CAFE-440C-95F4-040F20586CB1}" srcOrd="7" destOrd="0" presId="urn:microsoft.com/office/officeart/2018/2/layout/IconVerticalSolidList"/>
    <dgm:cxn modelId="{2742491E-C194-48A9-AECA-B9177AAD47E0}" type="presParOf" srcId="{E026D10C-1AA9-440A-8CF9-7D047EBBE880}" destId="{E441A919-A160-4C4A-9922-17C22C0C1F40}" srcOrd="8" destOrd="0" presId="urn:microsoft.com/office/officeart/2018/2/layout/IconVerticalSolidList"/>
    <dgm:cxn modelId="{34D86A69-4B4E-40FF-94FE-FD688EDB4AA5}" type="presParOf" srcId="{E441A919-A160-4C4A-9922-17C22C0C1F40}" destId="{8DDB0CAB-F8EE-425F-9153-DE17FAE76D28}" srcOrd="0" destOrd="0" presId="urn:microsoft.com/office/officeart/2018/2/layout/IconVerticalSolidList"/>
    <dgm:cxn modelId="{65F3EC88-FBEF-4880-BC86-6D1F39F4CA3E}" type="presParOf" srcId="{E441A919-A160-4C4A-9922-17C22C0C1F40}" destId="{404A16AF-C0CD-4398-BDA9-32F57A3E465C}" srcOrd="1" destOrd="0" presId="urn:microsoft.com/office/officeart/2018/2/layout/IconVerticalSolidList"/>
    <dgm:cxn modelId="{3E98D2B0-4324-40CB-ADEA-7A8991918556}" type="presParOf" srcId="{E441A919-A160-4C4A-9922-17C22C0C1F40}" destId="{244096F0-396F-4E55-BC39-2483ECD13FD5}" srcOrd="2" destOrd="0" presId="urn:microsoft.com/office/officeart/2018/2/layout/IconVerticalSolidList"/>
    <dgm:cxn modelId="{6F7C24B2-E2EE-43A6-A020-6DDDB85FF769}" type="presParOf" srcId="{E441A919-A160-4C4A-9922-17C22C0C1F40}" destId="{2E86D79B-E93E-4B8E-95E9-3621605AA008}" srcOrd="3" destOrd="0" presId="urn:microsoft.com/office/officeart/2018/2/layout/IconVerticalSolidList"/>
    <dgm:cxn modelId="{71EAA036-50F9-4345-9ABA-472985942C7E}" type="presParOf" srcId="{E026D10C-1AA9-440A-8CF9-7D047EBBE880}" destId="{229FFD7F-06B2-47FD-9CF3-45CF66B1242B}" srcOrd="9" destOrd="0" presId="urn:microsoft.com/office/officeart/2018/2/layout/IconVerticalSolidList"/>
    <dgm:cxn modelId="{84D9DF99-388D-402C-8FBD-7C8169679C9C}" type="presParOf" srcId="{E026D10C-1AA9-440A-8CF9-7D047EBBE880}" destId="{708EE134-3EE5-4345-8863-5D880FBA4B22}" srcOrd="10" destOrd="0" presId="urn:microsoft.com/office/officeart/2018/2/layout/IconVerticalSolidList"/>
    <dgm:cxn modelId="{5F616031-76D9-4721-B371-59136D5EE6E8}" type="presParOf" srcId="{708EE134-3EE5-4345-8863-5D880FBA4B22}" destId="{B9272605-520D-452D-9993-888109F34C03}" srcOrd="0" destOrd="0" presId="urn:microsoft.com/office/officeart/2018/2/layout/IconVerticalSolidList"/>
    <dgm:cxn modelId="{D4F52CF9-6FEB-4D37-BA6C-1E873BA5CB3A}" type="presParOf" srcId="{708EE134-3EE5-4345-8863-5D880FBA4B22}" destId="{9AC82017-05A9-4E5F-A14E-D058FDE8B3C4}" srcOrd="1" destOrd="0" presId="urn:microsoft.com/office/officeart/2018/2/layout/IconVerticalSolidList"/>
    <dgm:cxn modelId="{1F6CC1E7-4F0E-4890-8051-D8D127086BEB}" type="presParOf" srcId="{708EE134-3EE5-4345-8863-5D880FBA4B22}" destId="{AB5145D5-E283-41F3-9CBA-EED842F4A042}" srcOrd="2" destOrd="0" presId="urn:microsoft.com/office/officeart/2018/2/layout/IconVerticalSolidList"/>
    <dgm:cxn modelId="{65CA4434-7BE2-4257-AFD3-07238E3977F4}" type="presParOf" srcId="{708EE134-3EE5-4345-8863-5D880FBA4B22}" destId="{4EB365EB-76FE-4AD8-BABA-DAA5651940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EAE0A-0D6A-4A89-807A-0C3C5F04898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70785BE-0B65-4599-8B49-2446D66ADE60}">
      <dgm:prSet/>
      <dgm:spPr/>
      <dgm:t>
        <a:bodyPr/>
        <a:lstStyle/>
        <a:p>
          <a:r>
            <a:rPr lang="en-ZA"/>
            <a:t>The NSG Model has proved very effective and efficient in reaching households of the 1000 MCDP.</a:t>
          </a:r>
          <a:endParaRPr lang="en-US"/>
        </a:p>
      </dgm:t>
    </dgm:pt>
    <dgm:pt modelId="{87651444-5EAA-49FC-89BC-D80435B4A320}" type="parTrans" cxnId="{D1CF56F2-BCD5-400E-826E-03473128347B}">
      <dgm:prSet/>
      <dgm:spPr/>
      <dgm:t>
        <a:bodyPr/>
        <a:lstStyle/>
        <a:p>
          <a:endParaRPr lang="en-US"/>
        </a:p>
      </dgm:t>
    </dgm:pt>
    <dgm:pt modelId="{B4C93FE3-D8BB-4451-975C-EC39F8E30AD6}" type="sibTrans" cxnId="{D1CF56F2-BCD5-400E-826E-03473128347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F10F2AB-A073-4E62-B6C5-10DE97F23A07}">
      <dgm:prSet/>
      <dgm:spPr/>
      <dgm:t>
        <a:bodyPr/>
        <a:lstStyle/>
        <a:p>
          <a:r>
            <a:rPr lang="en-ZA"/>
            <a:t>Lesson coverage &gt;90% in the 6 districts and about 80% in the 17</a:t>
          </a:r>
          <a:endParaRPr lang="en-US"/>
        </a:p>
      </dgm:t>
    </dgm:pt>
    <dgm:pt modelId="{ECBBD1FD-9684-4051-841D-5A0F47A5D208}" type="parTrans" cxnId="{9FC1064A-FB2F-45CB-92CE-71DF458B8007}">
      <dgm:prSet/>
      <dgm:spPr/>
      <dgm:t>
        <a:bodyPr/>
        <a:lstStyle/>
        <a:p>
          <a:endParaRPr lang="en-US"/>
        </a:p>
      </dgm:t>
    </dgm:pt>
    <dgm:pt modelId="{CCA9843F-E8D3-46BA-8EC1-C9C8C2ED8D99}" type="sibTrans" cxnId="{9FC1064A-FB2F-45CB-92CE-71DF458B8007}">
      <dgm:prSet/>
      <dgm:spPr/>
      <dgm:t>
        <a:bodyPr/>
        <a:lstStyle/>
        <a:p>
          <a:endParaRPr lang="en-US"/>
        </a:p>
      </dgm:t>
    </dgm:pt>
    <dgm:pt modelId="{2EBF44D7-CCB4-4609-8E3C-D196B0525D32}">
      <dgm:prSet/>
      <dgm:spPr/>
      <dgm:t>
        <a:bodyPr/>
        <a:lstStyle/>
        <a:p>
          <a:r>
            <a:rPr lang="en-ZA"/>
            <a:t>The inclusion of the gatekeepers especially the traditional leaders has helped to encourage the beneficiary households to participate in the programme.</a:t>
          </a:r>
          <a:endParaRPr lang="en-US"/>
        </a:p>
      </dgm:t>
    </dgm:pt>
    <dgm:pt modelId="{BB087DBD-EEC0-4879-9175-F7FB06B794CC}" type="parTrans" cxnId="{511F93D5-F0E3-46BA-8724-8644AEB53937}">
      <dgm:prSet/>
      <dgm:spPr/>
      <dgm:t>
        <a:bodyPr/>
        <a:lstStyle/>
        <a:p>
          <a:endParaRPr lang="en-US"/>
        </a:p>
      </dgm:t>
    </dgm:pt>
    <dgm:pt modelId="{45A52D20-9475-43E0-922F-2164AEA2D30E}" type="sibTrans" cxnId="{511F93D5-F0E3-46BA-8724-8644AEB5393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FC5E4EC-0A52-460F-A24D-7C4485D56060}">
      <dgm:prSet/>
      <dgm:spPr/>
      <dgm:t>
        <a:bodyPr/>
        <a:lstStyle/>
        <a:p>
          <a:r>
            <a:rPr lang="en-ZA"/>
            <a:t>The importance and necessity of male involvement have been realized they are a key significant other.</a:t>
          </a:r>
          <a:endParaRPr lang="en-US"/>
        </a:p>
      </dgm:t>
    </dgm:pt>
    <dgm:pt modelId="{ACE61373-D8DA-4B14-9E0B-685EE5B2EDE8}" type="parTrans" cxnId="{9F731996-65FA-4C70-B36A-6635BFD5FEC1}">
      <dgm:prSet/>
      <dgm:spPr/>
      <dgm:t>
        <a:bodyPr/>
        <a:lstStyle/>
        <a:p>
          <a:endParaRPr lang="en-US"/>
        </a:p>
      </dgm:t>
    </dgm:pt>
    <dgm:pt modelId="{80FCD554-17A1-4C8F-9A79-16EC7AD8EB67}" type="sibTrans" cxnId="{9F731996-65FA-4C70-B36A-6635BFD5FEC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72FD3F4-D9A4-40B9-8BF6-12CD05BE54C2}" type="pres">
      <dgm:prSet presAssocID="{D9EEAE0A-0D6A-4A89-807A-0C3C5F048980}" presName="Name0" presStyleCnt="0">
        <dgm:presLayoutVars>
          <dgm:animLvl val="lvl"/>
          <dgm:resizeHandles val="exact"/>
        </dgm:presLayoutVars>
      </dgm:prSet>
      <dgm:spPr/>
    </dgm:pt>
    <dgm:pt modelId="{7812784C-AD13-41D0-B268-EF0635F72962}" type="pres">
      <dgm:prSet presAssocID="{270785BE-0B65-4599-8B49-2446D66ADE60}" presName="compositeNode" presStyleCnt="0">
        <dgm:presLayoutVars>
          <dgm:bulletEnabled val="1"/>
        </dgm:presLayoutVars>
      </dgm:prSet>
      <dgm:spPr/>
    </dgm:pt>
    <dgm:pt modelId="{F4840760-E31B-4EDD-936F-98C368B11396}" type="pres">
      <dgm:prSet presAssocID="{270785BE-0B65-4599-8B49-2446D66ADE60}" presName="bgRect" presStyleLbl="bgAccFollowNode1" presStyleIdx="0" presStyleCnt="3"/>
      <dgm:spPr/>
    </dgm:pt>
    <dgm:pt modelId="{61F1664E-151E-46F9-BDB2-0FFAE3465FD3}" type="pres">
      <dgm:prSet presAssocID="{B4C93FE3-D8BB-4451-975C-EC39F8E30AD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2B3DA0A-DAA3-48B4-ABBE-7482191B3CA5}" type="pres">
      <dgm:prSet presAssocID="{270785BE-0B65-4599-8B49-2446D66ADE60}" presName="bottomLine" presStyleLbl="alignNode1" presStyleIdx="1" presStyleCnt="6">
        <dgm:presLayoutVars/>
      </dgm:prSet>
      <dgm:spPr/>
    </dgm:pt>
    <dgm:pt modelId="{ACE3922E-1A16-4A3A-B8E2-DB1EE229AA6F}" type="pres">
      <dgm:prSet presAssocID="{270785BE-0B65-4599-8B49-2446D66ADE60}" presName="nodeText" presStyleLbl="bgAccFollowNode1" presStyleIdx="0" presStyleCnt="3">
        <dgm:presLayoutVars>
          <dgm:bulletEnabled val="1"/>
        </dgm:presLayoutVars>
      </dgm:prSet>
      <dgm:spPr/>
    </dgm:pt>
    <dgm:pt modelId="{AEEA2FBD-8DCF-4600-B95F-4BF929B6F312}" type="pres">
      <dgm:prSet presAssocID="{B4C93FE3-D8BB-4451-975C-EC39F8E30AD6}" presName="sibTrans" presStyleCnt="0"/>
      <dgm:spPr/>
    </dgm:pt>
    <dgm:pt modelId="{2B1B6E33-881E-4292-9272-D54BFE0F18B4}" type="pres">
      <dgm:prSet presAssocID="{2EBF44D7-CCB4-4609-8E3C-D196B0525D32}" presName="compositeNode" presStyleCnt="0">
        <dgm:presLayoutVars>
          <dgm:bulletEnabled val="1"/>
        </dgm:presLayoutVars>
      </dgm:prSet>
      <dgm:spPr/>
    </dgm:pt>
    <dgm:pt modelId="{30E9DC43-9C71-4747-B503-DB3044C0D171}" type="pres">
      <dgm:prSet presAssocID="{2EBF44D7-CCB4-4609-8E3C-D196B0525D32}" presName="bgRect" presStyleLbl="bgAccFollowNode1" presStyleIdx="1" presStyleCnt="3"/>
      <dgm:spPr/>
    </dgm:pt>
    <dgm:pt modelId="{F06A5A1A-569B-4692-92B0-BCFEBE0209E0}" type="pres">
      <dgm:prSet presAssocID="{45A52D20-9475-43E0-922F-2164AEA2D30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8190CFF-3FAB-4342-9DB0-9AE8AA6A9DC2}" type="pres">
      <dgm:prSet presAssocID="{2EBF44D7-CCB4-4609-8E3C-D196B0525D32}" presName="bottomLine" presStyleLbl="alignNode1" presStyleIdx="3" presStyleCnt="6">
        <dgm:presLayoutVars/>
      </dgm:prSet>
      <dgm:spPr/>
    </dgm:pt>
    <dgm:pt modelId="{3DF56893-6EE4-46E2-A488-DFF259608782}" type="pres">
      <dgm:prSet presAssocID="{2EBF44D7-CCB4-4609-8E3C-D196B0525D32}" presName="nodeText" presStyleLbl="bgAccFollowNode1" presStyleIdx="1" presStyleCnt="3">
        <dgm:presLayoutVars>
          <dgm:bulletEnabled val="1"/>
        </dgm:presLayoutVars>
      </dgm:prSet>
      <dgm:spPr/>
    </dgm:pt>
    <dgm:pt modelId="{005148EE-504E-4522-B054-248560A589E0}" type="pres">
      <dgm:prSet presAssocID="{45A52D20-9475-43E0-922F-2164AEA2D30E}" presName="sibTrans" presStyleCnt="0"/>
      <dgm:spPr/>
    </dgm:pt>
    <dgm:pt modelId="{471FBA3F-3D22-4D72-87AD-7ED93BB2CA10}" type="pres">
      <dgm:prSet presAssocID="{AFC5E4EC-0A52-460F-A24D-7C4485D56060}" presName="compositeNode" presStyleCnt="0">
        <dgm:presLayoutVars>
          <dgm:bulletEnabled val="1"/>
        </dgm:presLayoutVars>
      </dgm:prSet>
      <dgm:spPr/>
    </dgm:pt>
    <dgm:pt modelId="{56568E2E-0CDD-4EA2-BC06-97E9F31C542B}" type="pres">
      <dgm:prSet presAssocID="{AFC5E4EC-0A52-460F-A24D-7C4485D56060}" presName="bgRect" presStyleLbl="bgAccFollowNode1" presStyleIdx="2" presStyleCnt="3"/>
      <dgm:spPr/>
    </dgm:pt>
    <dgm:pt modelId="{94A20399-ACD3-4C67-B489-8D6B7FB3A1B3}" type="pres">
      <dgm:prSet presAssocID="{80FCD554-17A1-4C8F-9A79-16EC7AD8EB6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58E838F-819F-4C67-A504-DCA18A9A2671}" type="pres">
      <dgm:prSet presAssocID="{AFC5E4EC-0A52-460F-A24D-7C4485D56060}" presName="bottomLine" presStyleLbl="alignNode1" presStyleIdx="5" presStyleCnt="6">
        <dgm:presLayoutVars/>
      </dgm:prSet>
      <dgm:spPr/>
    </dgm:pt>
    <dgm:pt modelId="{F2893900-C58E-4832-A455-C94D15BA1263}" type="pres">
      <dgm:prSet presAssocID="{AFC5E4EC-0A52-460F-A24D-7C4485D5606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5713007-FB9F-45B0-8137-53F72835CBD2}" type="presOf" srcId="{AFC5E4EC-0A52-460F-A24D-7C4485D56060}" destId="{F2893900-C58E-4832-A455-C94D15BA1263}" srcOrd="1" destOrd="0" presId="urn:microsoft.com/office/officeart/2016/7/layout/BasicLinearProcessNumbered"/>
    <dgm:cxn modelId="{98129111-0DF6-441E-A15F-14DD4FA67280}" type="presOf" srcId="{AFC5E4EC-0A52-460F-A24D-7C4485D56060}" destId="{56568E2E-0CDD-4EA2-BC06-97E9F31C542B}" srcOrd="0" destOrd="0" presId="urn:microsoft.com/office/officeart/2016/7/layout/BasicLinearProcessNumbered"/>
    <dgm:cxn modelId="{7B5FA721-07DD-4A20-8A45-542A7F6D42A0}" type="presOf" srcId="{EF10F2AB-A073-4E62-B6C5-10DE97F23A07}" destId="{ACE3922E-1A16-4A3A-B8E2-DB1EE229AA6F}" srcOrd="0" destOrd="1" presId="urn:microsoft.com/office/officeart/2016/7/layout/BasicLinearProcessNumbered"/>
    <dgm:cxn modelId="{618E6C32-0CB0-4D1B-9BA0-9E456F509A01}" type="presOf" srcId="{2EBF44D7-CCB4-4609-8E3C-D196B0525D32}" destId="{3DF56893-6EE4-46E2-A488-DFF259608782}" srcOrd="1" destOrd="0" presId="urn:microsoft.com/office/officeart/2016/7/layout/BasicLinearProcessNumbered"/>
    <dgm:cxn modelId="{685A0434-17F2-4D59-85C6-5418F2BD1B34}" type="presOf" srcId="{45A52D20-9475-43E0-922F-2164AEA2D30E}" destId="{F06A5A1A-569B-4692-92B0-BCFEBE0209E0}" srcOrd="0" destOrd="0" presId="urn:microsoft.com/office/officeart/2016/7/layout/BasicLinearProcessNumbered"/>
    <dgm:cxn modelId="{124E145B-DFF5-4CF7-B183-074F690ED0BF}" type="presOf" srcId="{2EBF44D7-CCB4-4609-8E3C-D196B0525D32}" destId="{30E9DC43-9C71-4747-B503-DB3044C0D171}" srcOrd="0" destOrd="0" presId="urn:microsoft.com/office/officeart/2016/7/layout/BasicLinearProcessNumbered"/>
    <dgm:cxn modelId="{9FC1064A-FB2F-45CB-92CE-71DF458B8007}" srcId="{270785BE-0B65-4599-8B49-2446D66ADE60}" destId="{EF10F2AB-A073-4E62-B6C5-10DE97F23A07}" srcOrd="0" destOrd="0" parTransId="{ECBBD1FD-9684-4051-841D-5A0F47A5D208}" sibTransId="{CCA9843F-E8D3-46BA-8EC1-C9C8C2ED8D99}"/>
    <dgm:cxn modelId="{9F731996-65FA-4C70-B36A-6635BFD5FEC1}" srcId="{D9EEAE0A-0D6A-4A89-807A-0C3C5F048980}" destId="{AFC5E4EC-0A52-460F-A24D-7C4485D56060}" srcOrd="2" destOrd="0" parTransId="{ACE61373-D8DA-4B14-9E0B-685EE5B2EDE8}" sibTransId="{80FCD554-17A1-4C8F-9A79-16EC7AD8EB67}"/>
    <dgm:cxn modelId="{423378A2-2613-403A-9070-4FEC46F8008E}" type="presOf" srcId="{80FCD554-17A1-4C8F-9A79-16EC7AD8EB67}" destId="{94A20399-ACD3-4C67-B489-8D6B7FB3A1B3}" srcOrd="0" destOrd="0" presId="urn:microsoft.com/office/officeart/2016/7/layout/BasicLinearProcessNumbered"/>
    <dgm:cxn modelId="{3B7D5DBC-69C2-42E2-BA32-21CB9E2A3802}" type="presOf" srcId="{D9EEAE0A-0D6A-4A89-807A-0C3C5F048980}" destId="{472FD3F4-D9A4-40B9-8BF6-12CD05BE54C2}" srcOrd="0" destOrd="0" presId="urn:microsoft.com/office/officeart/2016/7/layout/BasicLinearProcessNumbered"/>
    <dgm:cxn modelId="{5086CAD4-6E37-4B0D-8CCF-6F3B84B3AF6C}" type="presOf" srcId="{B4C93FE3-D8BB-4451-975C-EC39F8E30AD6}" destId="{61F1664E-151E-46F9-BDB2-0FFAE3465FD3}" srcOrd="0" destOrd="0" presId="urn:microsoft.com/office/officeart/2016/7/layout/BasicLinearProcessNumbered"/>
    <dgm:cxn modelId="{511F93D5-F0E3-46BA-8724-8644AEB53937}" srcId="{D9EEAE0A-0D6A-4A89-807A-0C3C5F048980}" destId="{2EBF44D7-CCB4-4609-8E3C-D196B0525D32}" srcOrd="1" destOrd="0" parTransId="{BB087DBD-EEC0-4879-9175-F7FB06B794CC}" sibTransId="{45A52D20-9475-43E0-922F-2164AEA2D30E}"/>
    <dgm:cxn modelId="{9A3015D8-144B-48D3-8EB4-4827C861442E}" type="presOf" srcId="{270785BE-0B65-4599-8B49-2446D66ADE60}" destId="{ACE3922E-1A16-4A3A-B8E2-DB1EE229AA6F}" srcOrd="1" destOrd="0" presId="urn:microsoft.com/office/officeart/2016/7/layout/BasicLinearProcessNumbered"/>
    <dgm:cxn modelId="{E0DCEDE1-DF80-4EC8-B4CB-E88E66A20599}" type="presOf" srcId="{270785BE-0B65-4599-8B49-2446D66ADE60}" destId="{F4840760-E31B-4EDD-936F-98C368B11396}" srcOrd="0" destOrd="0" presId="urn:microsoft.com/office/officeart/2016/7/layout/BasicLinearProcessNumbered"/>
    <dgm:cxn modelId="{D1CF56F2-BCD5-400E-826E-03473128347B}" srcId="{D9EEAE0A-0D6A-4A89-807A-0C3C5F048980}" destId="{270785BE-0B65-4599-8B49-2446D66ADE60}" srcOrd="0" destOrd="0" parTransId="{87651444-5EAA-49FC-89BC-D80435B4A320}" sibTransId="{B4C93FE3-D8BB-4451-975C-EC39F8E30AD6}"/>
    <dgm:cxn modelId="{5A549CA6-DE4D-4A13-9145-B3148F6D4107}" type="presParOf" srcId="{472FD3F4-D9A4-40B9-8BF6-12CD05BE54C2}" destId="{7812784C-AD13-41D0-B268-EF0635F72962}" srcOrd="0" destOrd="0" presId="urn:microsoft.com/office/officeart/2016/7/layout/BasicLinearProcessNumbered"/>
    <dgm:cxn modelId="{3485B0A6-E295-47E8-9AF6-30AFD623D7C6}" type="presParOf" srcId="{7812784C-AD13-41D0-B268-EF0635F72962}" destId="{F4840760-E31B-4EDD-936F-98C368B11396}" srcOrd="0" destOrd="0" presId="urn:microsoft.com/office/officeart/2016/7/layout/BasicLinearProcessNumbered"/>
    <dgm:cxn modelId="{F850A1E5-BF30-4DE5-9E0E-16E34DFC9178}" type="presParOf" srcId="{7812784C-AD13-41D0-B268-EF0635F72962}" destId="{61F1664E-151E-46F9-BDB2-0FFAE3465FD3}" srcOrd="1" destOrd="0" presId="urn:microsoft.com/office/officeart/2016/7/layout/BasicLinearProcessNumbered"/>
    <dgm:cxn modelId="{9FDE0CF3-1DF4-49BD-9110-BE53623464B4}" type="presParOf" srcId="{7812784C-AD13-41D0-B268-EF0635F72962}" destId="{62B3DA0A-DAA3-48B4-ABBE-7482191B3CA5}" srcOrd="2" destOrd="0" presId="urn:microsoft.com/office/officeart/2016/7/layout/BasicLinearProcessNumbered"/>
    <dgm:cxn modelId="{B58FF984-84B5-458F-AD73-EEE60E4E5B0F}" type="presParOf" srcId="{7812784C-AD13-41D0-B268-EF0635F72962}" destId="{ACE3922E-1A16-4A3A-B8E2-DB1EE229AA6F}" srcOrd="3" destOrd="0" presId="urn:microsoft.com/office/officeart/2016/7/layout/BasicLinearProcessNumbered"/>
    <dgm:cxn modelId="{EC8B1477-50EE-4CA3-AAA7-3DB7078F5C19}" type="presParOf" srcId="{472FD3F4-D9A4-40B9-8BF6-12CD05BE54C2}" destId="{AEEA2FBD-8DCF-4600-B95F-4BF929B6F312}" srcOrd="1" destOrd="0" presId="urn:microsoft.com/office/officeart/2016/7/layout/BasicLinearProcessNumbered"/>
    <dgm:cxn modelId="{5D961A3D-93FE-45B8-B6E3-C8CE4489E4B2}" type="presParOf" srcId="{472FD3F4-D9A4-40B9-8BF6-12CD05BE54C2}" destId="{2B1B6E33-881E-4292-9272-D54BFE0F18B4}" srcOrd="2" destOrd="0" presId="urn:microsoft.com/office/officeart/2016/7/layout/BasicLinearProcessNumbered"/>
    <dgm:cxn modelId="{9984B126-21EE-4461-9F12-3E0D4C622A69}" type="presParOf" srcId="{2B1B6E33-881E-4292-9272-D54BFE0F18B4}" destId="{30E9DC43-9C71-4747-B503-DB3044C0D171}" srcOrd="0" destOrd="0" presId="urn:microsoft.com/office/officeart/2016/7/layout/BasicLinearProcessNumbered"/>
    <dgm:cxn modelId="{3F357D22-ACCE-4C34-848D-DC7E533310EE}" type="presParOf" srcId="{2B1B6E33-881E-4292-9272-D54BFE0F18B4}" destId="{F06A5A1A-569B-4692-92B0-BCFEBE0209E0}" srcOrd="1" destOrd="0" presId="urn:microsoft.com/office/officeart/2016/7/layout/BasicLinearProcessNumbered"/>
    <dgm:cxn modelId="{CA28E67A-08EA-4DC5-9073-F002E54F14D5}" type="presParOf" srcId="{2B1B6E33-881E-4292-9272-D54BFE0F18B4}" destId="{28190CFF-3FAB-4342-9DB0-9AE8AA6A9DC2}" srcOrd="2" destOrd="0" presId="urn:microsoft.com/office/officeart/2016/7/layout/BasicLinearProcessNumbered"/>
    <dgm:cxn modelId="{01899755-106E-4544-8CF4-C0CC4AB83992}" type="presParOf" srcId="{2B1B6E33-881E-4292-9272-D54BFE0F18B4}" destId="{3DF56893-6EE4-46E2-A488-DFF259608782}" srcOrd="3" destOrd="0" presId="urn:microsoft.com/office/officeart/2016/7/layout/BasicLinearProcessNumbered"/>
    <dgm:cxn modelId="{99A5B0CC-0DC9-4099-9AF1-B1164312DFF8}" type="presParOf" srcId="{472FD3F4-D9A4-40B9-8BF6-12CD05BE54C2}" destId="{005148EE-504E-4522-B054-248560A589E0}" srcOrd="3" destOrd="0" presId="urn:microsoft.com/office/officeart/2016/7/layout/BasicLinearProcessNumbered"/>
    <dgm:cxn modelId="{1CA4918B-A0B5-4C5F-AF97-24D4C978E4D7}" type="presParOf" srcId="{472FD3F4-D9A4-40B9-8BF6-12CD05BE54C2}" destId="{471FBA3F-3D22-4D72-87AD-7ED93BB2CA10}" srcOrd="4" destOrd="0" presId="urn:microsoft.com/office/officeart/2016/7/layout/BasicLinearProcessNumbered"/>
    <dgm:cxn modelId="{EC7DAE8A-147B-4B5E-9128-00158E0341DC}" type="presParOf" srcId="{471FBA3F-3D22-4D72-87AD-7ED93BB2CA10}" destId="{56568E2E-0CDD-4EA2-BC06-97E9F31C542B}" srcOrd="0" destOrd="0" presId="urn:microsoft.com/office/officeart/2016/7/layout/BasicLinearProcessNumbered"/>
    <dgm:cxn modelId="{6B46911D-8F4F-4C40-AAF7-97AE9FB457AC}" type="presParOf" srcId="{471FBA3F-3D22-4D72-87AD-7ED93BB2CA10}" destId="{94A20399-ACD3-4C67-B489-8D6B7FB3A1B3}" srcOrd="1" destOrd="0" presId="urn:microsoft.com/office/officeart/2016/7/layout/BasicLinearProcessNumbered"/>
    <dgm:cxn modelId="{97924009-638F-412F-9A3A-0BEE81093F2B}" type="presParOf" srcId="{471FBA3F-3D22-4D72-87AD-7ED93BB2CA10}" destId="{358E838F-819F-4C67-A504-DCA18A9A2671}" srcOrd="2" destOrd="0" presId="urn:microsoft.com/office/officeart/2016/7/layout/BasicLinearProcessNumbered"/>
    <dgm:cxn modelId="{EE93EDDD-780E-43AB-B256-DB126156C6D5}" type="presParOf" srcId="{471FBA3F-3D22-4D72-87AD-7ED93BB2CA10}" destId="{F2893900-C58E-4832-A455-C94D15BA126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EC2B0-63C4-4860-B211-299AB80FB192}">
      <dsp:nvSpPr>
        <dsp:cNvPr id="0" name=""/>
        <dsp:cNvSpPr/>
      </dsp:nvSpPr>
      <dsp:spPr>
        <a:xfrm>
          <a:off x="0" y="3747"/>
          <a:ext cx="10365833" cy="5652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A17B0-F9F3-4B8D-B687-8147E31A231A}">
      <dsp:nvSpPr>
        <dsp:cNvPr id="0" name=""/>
        <dsp:cNvSpPr/>
      </dsp:nvSpPr>
      <dsp:spPr>
        <a:xfrm>
          <a:off x="170989" y="130929"/>
          <a:ext cx="311193" cy="3108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85050-0861-48A6-B974-236E9F14C55B}">
      <dsp:nvSpPr>
        <dsp:cNvPr id="0" name=""/>
        <dsp:cNvSpPr/>
      </dsp:nvSpPr>
      <dsp:spPr>
        <a:xfrm>
          <a:off x="653171" y="3747"/>
          <a:ext cx="9673428" cy="635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00" tIns="67300" rIns="67300" bIns="6730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Back ground</a:t>
          </a:r>
        </a:p>
      </dsp:txBody>
      <dsp:txXfrm>
        <a:off x="653171" y="3747"/>
        <a:ext cx="9673428" cy="635910"/>
      </dsp:txXfrm>
    </dsp:sp>
    <dsp:sp modelId="{2B2DAA7D-FAE0-4EF7-8016-6F95A98EC1CC}">
      <dsp:nvSpPr>
        <dsp:cNvPr id="0" name=""/>
        <dsp:cNvSpPr/>
      </dsp:nvSpPr>
      <dsp:spPr>
        <a:xfrm>
          <a:off x="0" y="798634"/>
          <a:ext cx="10365833" cy="5652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E3533-DFBD-48F7-BA4A-F8C2CA9E1C33}">
      <dsp:nvSpPr>
        <dsp:cNvPr id="0" name=""/>
        <dsp:cNvSpPr/>
      </dsp:nvSpPr>
      <dsp:spPr>
        <a:xfrm>
          <a:off x="170989" y="925816"/>
          <a:ext cx="311193" cy="3108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0DF59-7A44-42C8-8553-498DB78A8679}">
      <dsp:nvSpPr>
        <dsp:cNvPr id="0" name=""/>
        <dsp:cNvSpPr/>
      </dsp:nvSpPr>
      <dsp:spPr>
        <a:xfrm>
          <a:off x="653171" y="798634"/>
          <a:ext cx="9673428" cy="635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00" tIns="67300" rIns="67300" bIns="6730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Target group</a:t>
          </a:r>
        </a:p>
      </dsp:txBody>
      <dsp:txXfrm>
        <a:off x="653171" y="798634"/>
        <a:ext cx="9673428" cy="635910"/>
      </dsp:txXfrm>
    </dsp:sp>
    <dsp:sp modelId="{0AA8FB1C-4C5A-475C-89A6-6097B82BF6E9}">
      <dsp:nvSpPr>
        <dsp:cNvPr id="0" name=""/>
        <dsp:cNvSpPr/>
      </dsp:nvSpPr>
      <dsp:spPr>
        <a:xfrm>
          <a:off x="0" y="1593522"/>
          <a:ext cx="10365833" cy="5652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2B7B7-6F26-45C2-B8EF-AD949ABF304E}">
      <dsp:nvSpPr>
        <dsp:cNvPr id="0" name=""/>
        <dsp:cNvSpPr/>
      </dsp:nvSpPr>
      <dsp:spPr>
        <a:xfrm>
          <a:off x="170989" y="1720704"/>
          <a:ext cx="311193" cy="3108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4C5BA-6CCD-446C-AE5B-A2188E04A6E7}">
      <dsp:nvSpPr>
        <dsp:cNvPr id="0" name=""/>
        <dsp:cNvSpPr/>
      </dsp:nvSpPr>
      <dsp:spPr>
        <a:xfrm>
          <a:off x="653171" y="1593522"/>
          <a:ext cx="9673428" cy="635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00" tIns="67300" rIns="67300" bIns="673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Topics taught in lessons</a:t>
          </a:r>
        </a:p>
      </dsp:txBody>
      <dsp:txXfrm>
        <a:off x="653171" y="1593522"/>
        <a:ext cx="9673428" cy="635910"/>
      </dsp:txXfrm>
    </dsp:sp>
    <dsp:sp modelId="{70AC521E-1926-487E-A296-27C67D18E95E}">
      <dsp:nvSpPr>
        <dsp:cNvPr id="0" name=""/>
        <dsp:cNvSpPr/>
      </dsp:nvSpPr>
      <dsp:spPr>
        <a:xfrm>
          <a:off x="0" y="2388409"/>
          <a:ext cx="10365833" cy="5652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F24E6-4474-4FAD-9B95-10BA20A8C6A7}">
      <dsp:nvSpPr>
        <dsp:cNvPr id="0" name=""/>
        <dsp:cNvSpPr/>
      </dsp:nvSpPr>
      <dsp:spPr>
        <a:xfrm>
          <a:off x="170989" y="2515591"/>
          <a:ext cx="311193" cy="3108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5FFD4-08AE-4703-8EC2-711E781EB9CA}">
      <dsp:nvSpPr>
        <dsp:cNvPr id="0" name=""/>
        <dsp:cNvSpPr/>
      </dsp:nvSpPr>
      <dsp:spPr>
        <a:xfrm>
          <a:off x="653171" y="2388409"/>
          <a:ext cx="9673428" cy="635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00" tIns="67300" rIns="67300" bIns="673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Lessons learnt</a:t>
          </a:r>
        </a:p>
      </dsp:txBody>
      <dsp:txXfrm>
        <a:off x="653171" y="2388409"/>
        <a:ext cx="9673428" cy="635910"/>
      </dsp:txXfrm>
    </dsp:sp>
    <dsp:sp modelId="{8DDB0CAB-F8EE-425F-9153-DE17FAE76D28}">
      <dsp:nvSpPr>
        <dsp:cNvPr id="0" name=""/>
        <dsp:cNvSpPr/>
      </dsp:nvSpPr>
      <dsp:spPr>
        <a:xfrm>
          <a:off x="0" y="3183297"/>
          <a:ext cx="10365833" cy="5652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A16AF-C0CD-4398-BDA9-32F57A3E465C}">
      <dsp:nvSpPr>
        <dsp:cNvPr id="0" name=""/>
        <dsp:cNvSpPr/>
      </dsp:nvSpPr>
      <dsp:spPr>
        <a:xfrm>
          <a:off x="170989" y="3310479"/>
          <a:ext cx="311193" cy="3108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6D79B-E93E-4B8E-95E9-3621605AA008}">
      <dsp:nvSpPr>
        <dsp:cNvPr id="0" name=""/>
        <dsp:cNvSpPr/>
      </dsp:nvSpPr>
      <dsp:spPr>
        <a:xfrm>
          <a:off x="653171" y="3183297"/>
          <a:ext cx="9673428" cy="635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00" tIns="67300" rIns="67300" bIns="673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Challenges</a:t>
          </a:r>
        </a:p>
      </dsp:txBody>
      <dsp:txXfrm>
        <a:off x="653171" y="3183297"/>
        <a:ext cx="9673428" cy="635910"/>
      </dsp:txXfrm>
    </dsp:sp>
    <dsp:sp modelId="{B9272605-520D-452D-9993-888109F34C03}">
      <dsp:nvSpPr>
        <dsp:cNvPr id="0" name=""/>
        <dsp:cNvSpPr/>
      </dsp:nvSpPr>
      <dsp:spPr>
        <a:xfrm>
          <a:off x="0" y="3978184"/>
          <a:ext cx="10365833" cy="5652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82017-05A9-4E5F-A14E-D058FDE8B3C4}">
      <dsp:nvSpPr>
        <dsp:cNvPr id="0" name=""/>
        <dsp:cNvSpPr/>
      </dsp:nvSpPr>
      <dsp:spPr>
        <a:xfrm>
          <a:off x="170989" y="4105366"/>
          <a:ext cx="311193" cy="3108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365EB-76FE-4AD8-BABA-DAA56519402D}">
      <dsp:nvSpPr>
        <dsp:cNvPr id="0" name=""/>
        <dsp:cNvSpPr/>
      </dsp:nvSpPr>
      <dsp:spPr>
        <a:xfrm>
          <a:off x="653171" y="3978184"/>
          <a:ext cx="9673428" cy="635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00" tIns="67300" rIns="67300" bIns="673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Way forward </a:t>
          </a:r>
        </a:p>
      </dsp:txBody>
      <dsp:txXfrm>
        <a:off x="653171" y="3978184"/>
        <a:ext cx="9673428" cy="635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40760-E31B-4EDD-936F-98C368B11396}">
      <dsp:nvSpPr>
        <dsp:cNvPr id="0" name=""/>
        <dsp:cNvSpPr/>
      </dsp:nvSpPr>
      <dsp:spPr>
        <a:xfrm>
          <a:off x="0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The NSG Model has proved very effective and efficient in reaching households of the 1000 MCDP.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/>
            <a:t>Lesson coverage &gt;90% in the 6 districts and about 80% in the 17</a:t>
          </a:r>
          <a:endParaRPr lang="en-US" sz="1400" kern="1200"/>
        </a:p>
      </dsp:txBody>
      <dsp:txXfrm>
        <a:off x="0" y="1593265"/>
        <a:ext cx="3414946" cy="2515683"/>
      </dsp:txXfrm>
    </dsp:sp>
    <dsp:sp modelId="{61F1664E-151E-46F9-BDB2-0FFAE3465FD3}">
      <dsp:nvSpPr>
        <dsp:cNvPr id="0" name=""/>
        <dsp:cNvSpPr/>
      </dsp:nvSpPr>
      <dsp:spPr>
        <a:xfrm>
          <a:off x="1078552" y="419280"/>
          <a:ext cx="1257841" cy="1257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62759" y="603487"/>
        <a:ext cx="889427" cy="889427"/>
      </dsp:txXfrm>
    </dsp:sp>
    <dsp:sp modelId="{62B3DA0A-DAA3-48B4-ABBE-7482191B3CA5}">
      <dsp:nvSpPr>
        <dsp:cNvPr id="0" name=""/>
        <dsp:cNvSpPr/>
      </dsp:nvSpPr>
      <dsp:spPr>
        <a:xfrm>
          <a:off x="0" y="4192733"/>
          <a:ext cx="341494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DC43-9C71-4747-B503-DB3044C0D171}">
      <dsp:nvSpPr>
        <dsp:cNvPr id="0" name=""/>
        <dsp:cNvSpPr/>
      </dsp:nvSpPr>
      <dsp:spPr>
        <a:xfrm>
          <a:off x="3756441" y="0"/>
          <a:ext cx="3414946" cy="41928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The inclusion of the gatekeepers especially the traditional leaders has helped to encourage the beneficiary households to participate in the programme.</a:t>
          </a:r>
          <a:endParaRPr lang="en-US" sz="1800" kern="1200"/>
        </a:p>
      </dsp:txBody>
      <dsp:txXfrm>
        <a:off x="3756441" y="1593265"/>
        <a:ext cx="3414946" cy="2515683"/>
      </dsp:txXfrm>
    </dsp:sp>
    <dsp:sp modelId="{F06A5A1A-569B-4692-92B0-BCFEBE0209E0}">
      <dsp:nvSpPr>
        <dsp:cNvPr id="0" name=""/>
        <dsp:cNvSpPr/>
      </dsp:nvSpPr>
      <dsp:spPr>
        <a:xfrm>
          <a:off x="4834993" y="419280"/>
          <a:ext cx="1257841" cy="1257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9200" y="603487"/>
        <a:ext cx="889427" cy="889427"/>
      </dsp:txXfrm>
    </dsp:sp>
    <dsp:sp modelId="{28190CFF-3FAB-4342-9DB0-9AE8AA6A9DC2}">
      <dsp:nvSpPr>
        <dsp:cNvPr id="0" name=""/>
        <dsp:cNvSpPr/>
      </dsp:nvSpPr>
      <dsp:spPr>
        <a:xfrm>
          <a:off x="3756441" y="4192733"/>
          <a:ext cx="341494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68E2E-0CDD-4EA2-BC06-97E9F31C542B}">
      <dsp:nvSpPr>
        <dsp:cNvPr id="0" name=""/>
        <dsp:cNvSpPr/>
      </dsp:nvSpPr>
      <dsp:spPr>
        <a:xfrm>
          <a:off x="7512882" y="0"/>
          <a:ext cx="3414946" cy="41928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The importance and necessity of male involvement have been realized they are a key significant other.</a:t>
          </a:r>
          <a:endParaRPr lang="en-US" sz="1800" kern="1200"/>
        </a:p>
      </dsp:txBody>
      <dsp:txXfrm>
        <a:off x="7512882" y="1593265"/>
        <a:ext cx="3414946" cy="2515683"/>
      </dsp:txXfrm>
    </dsp:sp>
    <dsp:sp modelId="{94A20399-ACD3-4C67-B489-8D6B7FB3A1B3}">
      <dsp:nvSpPr>
        <dsp:cNvPr id="0" name=""/>
        <dsp:cNvSpPr/>
      </dsp:nvSpPr>
      <dsp:spPr>
        <a:xfrm>
          <a:off x="8591434" y="419280"/>
          <a:ext cx="1257841" cy="12578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75641" y="603487"/>
        <a:ext cx="889427" cy="889427"/>
      </dsp:txXfrm>
    </dsp:sp>
    <dsp:sp modelId="{358E838F-819F-4C67-A504-DCA18A9A2671}">
      <dsp:nvSpPr>
        <dsp:cNvPr id="0" name=""/>
        <dsp:cNvSpPr/>
      </dsp:nvSpPr>
      <dsp:spPr>
        <a:xfrm>
          <a:off x="7512882" y="4192733"/>
          <a:ext cx="341494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A1591-8D12-43B5-93C5-E29198461139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967E6-6914-494F-9E77-944363F31E5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8756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967E6-6914-494F-9E77-944363F31E5D}" type="slidenum">
              <a:rPr lang="en-ZM" smtClean="0"/>
              <a:t>2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953920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of dropouts are similar for all programs using volunteers</a:t>
            </a:r>
          </a:p>
          <a:p>
            <a:r>
              <a:rPr lang="en-US" dirty="0"/>
              <a:t>Staff transfers – loose trained personnel in the methodology. Mitigate by training provincial and district staff.</a:t>
            </a:r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967E6-6914-494F-9E77-944363F31E5D}" type="slidenum">
              <a:rPr lang="en-ZM" smtClean="0"/>
              <a:t>14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3624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phase 2 of the MCDP, the Care group model was adapted as the community level infrastructure to channel the priority nutrition interventions to reach the beneficiary HH.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government’s vision is for the Nutrition Support Group model to be implemented and managed through the existing government structures.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indicated in the strategy for MCDP II.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967E6-6914-494F-9E77-944363F31E5D}" type="slidenum">
              <a:rPr lang="en-ZM" smtClean="0"/>
              <a:t>4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96319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Each volunteer </a:t>
            </a:r>
            <a:r>
              <a:rPr lang="en-US" sz="1200" dirty="0">
                <a:solidFill>
                  <a:schemeClr val="tx1"/>
                </a:solidFill>
              </a:rPr>
              <a:t>(chosen by fellow mothers) </a:t>
            </a:r>
            <a:r>
              <a:rPr lang="en-US" sz="1200" dirty="0"/>
              <a:t>is responsible for regularly visiting </a:t>
            </a:r>
            <a:r>
              <a:rPr lang="en-US" sz="1200" b="1" dirty="0"/>
              <a:t>8-12</a:t>
            </a:r>
            <a:r>
              <a:rPr lang="en-US" sz="1200" dirty="0"/>
              <a:t> of her neighbor household and shares what she has learned and facilitates  discussions that promote behavior change at the household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967E6-6914-494F-9E77-944363F31E5D}" type="slidenum">
              <a:rPr lang="en-ZM" smtClean="0"/>
              <a:t>5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60054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Each volunteer </a:t>
            </a:r>
            <a:r>
              <a:rPr lang="en-US" sz="1200" dirty="0">
                <a:solidFill>
                  <a:schemeClr val="tx1"/>
                </a:solidFill>
              </a:rPr>
              <a:t>(chosen by fellow mothers) </a:t>
            </a:r>
            <a:r>
              <a:rPr lang="en-US" sz="1200" dirty="0"/>
              <a:t>is responsible for regularly visiting </a:t>
            </a:r>
            <a:r>
              <a:rPr lang="en-US" sz="1200" b="1" dirty="0"/>
              <a:t>8-12</a:t>
            </a:r>
            <a:r>
              <a:rPr lang="en-US" sz="1200" dirty="0"/>
              <a:t> of her neighbor household and shares what she has learned and facilitates  discussions that promote behavior change at the household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967E6-6914-494F-9E77-944363F31E5D}" type="slidenum">
              <a:rPr lang="en-ZM" smtClean="0"/>
              <a:t>6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46048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b="0" dirty="0">
                <a:cs typeface="Arial" panose="020B0604020202020204" pitchFamily="34" charset="0"/>
              </a:rPr>
              <a:t>Focus is no mothers and not HH</a:t>
            </a:r>
          </a:p>
          <a:p>
            <a:pPr marL="0" lvl="1"/>
            <a:r>
              <a:rPr lang="en-US" b="0" dirty="0">
                <a:cs typeface="Arial" panose="020B0604020202020204" pitchFamily="34" charset="0"/>
              </a:rPr>
              <a:t>Volunteers are CBVs – ? Peer to peer</a:t>
            </a:r>
          </a:p>
          <a:p>
            <a:pPr marL="0" lvl="1"/>
            <a:r>
              <a:rPr lang="en-US" b="0" dirty="0">
                <a:cs typeface="Arial" panose="020B0604020202020204" pitchFamily="34" charset="0"/>
              </a:rPr>
              <a:t>Coordinator is at subdistrict level</a:t>
            </a:r>
          </a:p>
          <a:p>
            <a:pPr marL="0" lvl="1"/>
            <a:r>
              <a:rPr lang="en-US" b="0" dirty="0">
                <a:cs typeface="Arial" panose="020B0604020202020204" pitchFamily="34" charset="0"/>
              </a:rPr>
              <a:t>Reports are received and reviewed by the respective ministries at district and the DNCC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cs typeface="Arial" panose="020B0604020202020204" pitchFamily="34" charset="0"/>
              </a:rPr>
              <a:t>Definition: </a:t>
            </a:r>
            <a:r>
              <a:rPr lang="en-US" sz="1200" dirty="0"/>
              <a:t>A community-based nutrition support group where mothers and other caregivers meet to share nutrition knowledge and practices aimed at fighting all forms of malnutrition. </a:t>
            </a:r>
            <a:endParaRPr lang="en-US" b="0" dirty="0">
              <a:cs typeface="Arial" panose="020B0604020202020204" pitchFamily="34" charset="0"/>
            </a:endParaRPr>
          </a:p>
          <a:p>
            <a:pPr marL="0" lvl="1"/>
            <a:r>
              <a:rPr lang="en-US" b="1" dirty="0">
                <a:cs typeface="Arial" panose="020B0604020202020204" pitchFamily="34" charset="0"/>
              </a:rPr>
              <a:t>TALKING POINTS: </a:t>
            </a:r>
          </a:p>
          <a:p>
            <a:pPr marL="0" lvl="1"/>
            <a:endParaRPr lang="en-US" b="1" dirty="0">
              <a:cs typeface="Arial" panose="020B0604020202020204" pitchFamily="34" charset="0"/>
            </a:endParaRPr>
          </a:p>
          <a:p>
            <a:pPr marL="0" lvl="1"/>
            <a:r>
              <a:rPr lang="en-US" dirty="0">
                <a:cs typeface="Arial" panose="020B0604020202020204" pitchFamily="34" charset="0"/>
              </a:rPr>
              <a:t>SMSGs are formed within each Health Facility catchment area following this structure: </a:t>
            </a:r>
          </a:p>
          <a:p>
            <a:pPr marL="228600" lvl="1"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Health Facility appoints a coordinator who supports a network of CBV supervisors</a:t>
            </a:r>
          </a:p>
          <a:p>
            <a:pPr marL="228600" lvl="1"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Each supervisor supports/ supervises 6 group of Community Based Volunteers</a:t>
            </a:r>
          </a:p>
          <a:p>
            <a:pPr marL="228600" lvl="1"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Each trained CBV forms/ in charge of 4 SUN Mother Support Groups that include up to a maximum of 15 mothers per groups</a:t>
            </a:r>
          </a:p>
          <a:p>
            <a:pPr marL="228600" lvl="1"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SUN Mother Support group is the unit of interaction where interventions are layered (Health and Nutrition, WASH and Agriculture)</a:t>
            </a:r>
          </a:p>
          <a:p>
            <a:pPr marL="228600" lvl="1"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Each CBV meets each group once a week and facilitate 1 group discussion every week</a:t>
            </a:r>
          </a:p>
          <a:p>
            <a:pPr marL="228600" lvl="1"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Discussions are on various Health and Nutrition topics mainly being drawn on IYCF and caring practices, but also includes WASH, Agriculture and Community savings topics.</a:t>
            </a:r>
          </a:p>
          <a:p>
            <a:pPr marL="228600" lvl="1"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SMSGs provide an opportunity where mothers within the SMSG  that might require more assistance are identified by CBVs and these are followed and provided individualized counseling/assistance through targeted home visits.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codes: nutrition (green), agriculture (pink), WASH (blue), social </a:t>
            </a:r>
            <a:r>
              <a:rPr lang="en-US" dirty="0" err="1"/>
              <a:t>protectrion</a:t>
            </a:r>
            <a:r>
              <a:rPr lang="en-US" dirty="0"/>
              <a:t> (no </a:t>
            </a:r>
            <a:r>
              <a:rPr lang="en-US" dirty="0" err="1"/>
              <a:t>colour</a:t>
            </a:r>
            <a:r>
              <a:rPr lang="en-US" dirty="0"/>
              <a:t>)</a:t>
            </a:r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967E6-6914-494F-9E77-944363F31E5D}" type="slidenum">
              <a:rPr lang="en-ZM" smtClean="0"/>
              <a:t>8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05970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967E6-6914-494F-9E77-944363F31E5D}" type="slidenum">
              <a:rPr lang="en-ZM" smtClean="0"/>
              <a:t>9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24594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Efficient in the sense that beneficiary HH are followed up if lesson is missed. </a:t>
            </a:r>
          </a:p>
          <a:p>
            <a:r>
              <a:rPr lang="en-US" dirty="0"/>
              <a:t>Effective in that the HH can make commitments relevant to them</a:t>
            </a:r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967E6-6914-494F-9E77-944363F31E5D}" type="slidenum">
              <a:rPr lang="en-ZM" smtClean="0"/>
              <a:t>11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5317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967E6-6914-494F-9E77-944363F31E5D}" type="slidenum">
              <a:rPr lang="en-ZM" smtClean="0"/>
              <a:t>12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89913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FC51-D44E-4017-A734-7E798647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CD5C0-7D0E-401D-96C5-BC4833AB0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18E7-990F-4EE5-B24D-B0A6EA91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D1D6-D6CE-41D2-889E-1FE1E292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35C98-BCB9-4403-B54F-AA689604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7487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F1C9-F08C-45AC-AB5A-78150812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D8811-CFC4-4A33-B1C0-C64F3B7E8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FFD3F-F055-4D39-B0C7-16A4ACCB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CAFA2-D9AA-4BC6-9080-4D3A7D48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38C0-5905-43E9-8DAF-35696753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50754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AE24E-0E05-41B4-ADF8-7549F4AC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FADF5-C630-4297-AE11-40905F999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0BD9C-598A-4731-BFEA-27DD8230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21BF4-EE40-4460-A314-FC21BFEE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4327C-F841-479C-A977-32CEC3B5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6825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6C36-C6FF-41C3-B694-FCC573BF6F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01" y="614389"/>
            <a:ext cx="1932949" cy="237076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010247" y="1959428"/>
            <a:ext cx="3556153" cy="1886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295351" y="1966685"/>
            <a:ext cx="3556153" cy="1886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0" y="3792071"/>
            <a:ext cx="12192000" cy="30659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2002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0DAD-EF4D-4E44-9EEE-59C55A07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6609-AD40-465A-91A3-CB17557D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62779-B76F-45C2-A8A5-E0888B39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85E06-84D5-4FB4-A3C7-B88E751E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9327-9256-4EDA-AB4D-1E9F5B19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6742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D442-EE17-46FF-B03C-A2528F44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4CA8D-F9E9-48ED-9B44-942A2653A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E5BE0-31B1-4A2B-BD3F-C26A4EE8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B816-1AB0-4993-8D5B-A882C97B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19ECC-4888-47BD-A3E4-B5DC6C18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4421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DB63-A0EB-4BB4-B301-F92F9B43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984A-CFF2-40E1-8A9A-815BA7CD0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2F32A-4D5E-4704-B75A-C49A0B151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83886-F2D8-4903-8A8A-494334B2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B92A5-BB4F-4793-ACC6-848653BF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908FD-D2D0-44FD-BD9A-2545F950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5574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7399-23B0-4747-B677-438FD384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44957-8776-4B8B-892D-203A9F336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05EDB-3F62-4C0C-9638-E5DFEB068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6AEC8-4022-4DF9-8870-18825CE35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512AD-D8BF-42BE-A1F1-16E8E0B37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18BA73-F8EB-4642-A990-1DDB7C5E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47984-3DD8-4542-A004-1FE47C9A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BD1D1-827F-4D1B-8184-C3107C0E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24686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89BD-BBCF-4589-ACE4-0E5DE4F6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90E6D-B495-4B39-B50F-3D8B85DA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671EF-04C3-45F1-8190-E88D806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3C72D-CD3D-40AC-B2BD-76EDD710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03660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60474-B121-4643-8A70-D1D4AA22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6160A-37C0-4EC8-992E-963F8596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3125F-6088-429B-89C9-3A608866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8833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EB08-7C87-4E37-9704-EF57AF30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F009-BD38-4FAA-9DFA-097A2BA8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29DDD-57B6-4478-9C10-AD52CC813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275BE-C796-4AEF-A195-D6BCF694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CB9C5-71C2-4608-908C-37B4C476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A394-6E2C-4DC8-BB07-C99BB299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8957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C5BA-05E6-4959-914C-D4B5728E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72AF4-2E01-43EE-8923-B02340BED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2AA57-A71B-488C-A948-6AC143842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22767-152E-4542-B964-68E4A640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3DF4F-BBC4-4808-9E9C-03C08559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17198-E834-4462-9AAE-7A258A6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43698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223C8-73EA-4452-90BD-F2585131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M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927A9-ACD9-4506-A765-AB5DBD2C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M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E595A-A49C-4497-B73E-95F09D1C2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B1F6-FE32-40C4-BC88-8F5E79C61AC3}" type="datetimeFigureOut">
              <a:rPr lang="en-ZM" smtClean="0"/>
              <a:t>14/09/2023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43B58-0C61-4220-A133-CFFF18BFA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086E-420A-4E57-B1EF-614DFFDD7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0F36-D085-4E14-8EDD-DC40E8E0DE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165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Z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18/10/relationships/comments" Target="../comments/modernComment_1076_4A888A75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D_5F6C487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DD3_6E1ED25A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955342" y="3066757"/>
            <a:ext cx="10112991" cy="72292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Programme Performance Monitoring Updates and Lessons: 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Community Platforms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6C36-C6FF-41C3-B694-FCC573BF6F75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402A58-D604-ADB8-718D-036D99E00996}"/>
              </a:ext>
            </a:extLst>
          </p:cNvPr>
          <p:cNvSpPr/>
          <p:nvPr/>
        </p:nvSpPr>
        <p:spPr>
          <a:xfrm>
            <a:off x="4064000" y="4282759"/>
            <a:ext cx="3112926" cy="2348230"/>
          </a:xfrm>
          <a:prstGeom prst="roundRect">
            <a:avLst>
              <a:gd name="adj" fmla="val 10000"/>
            </a:avLst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6CC0D1-C5C6-01EA-9C9B-0A14DC17D4B5}"/>
              </a:ext>
            </a:extLst>
          </p:cNvPr>
          <p:cNvSpPr/>
          <p:nvPr/>
        </p:nvSpPr>
        <p:spPr>
          <a:xfrm>
            <a:off x="7870034" y="4236720"/>
            <a:ext cx="3112926" cy="2302192"/>
          </a:xfrm>
          <a:prstGeom prst="roundRect">
            <a:avLst>
              <a:gd name="adj" fmla="val 10000"/>
            </a:avLst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4881FB-5C2D-285F-82FB-3DC5188E0710}"/>
              </a:ext>
            </a:extLst>
          </p:cNvPr>
          <p:cNvSpPr/>
          <p:nvPr/>
        </p:nvSpPr>
        <p:spPr>
          <a:xfrm>
            <a:off x="152400" y="4381500"/>
            <a:ext cx="3218492" cy="2157412"/>
          </a:xfrm>
          <a:prstGeom prst="roundRect">
            <a:avLst>
              <a:gd name="adj" fmla="val 10000"/>
            </a:avLst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7462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7D86-55AF-4A16-894F-DC7E0D3A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5149" cy="5778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Unique aspects of 3 models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87EA7-A615-4AA0-9189-A0028785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2325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701B3-4C57-48F8-8A86-62FFC95F8593}"/>
              </a:ext>
            </a:extLst>
          </p:cNvPr>
          <p:cNvSpPr/>
          <p:nvPr/>
        </p:nvSpPr>
        <p:spPr>
          <a:xfrm>
            <a:off x="838200" y="1114425"/>
            <a:ext cx="3362325" cy="71917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defTabSz="914384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>
                <a:solidFill>
                  <a:srgbClr val="00B0F0"/>
                </a:solidFill>
              </a:rPr>
              <a:t>Model 1 - 17 Districts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CA7887-4A36-D20F-D76A-5FC5CB5A457F}"/>
              </a:ext>
            </a:extLst>
          </p:cNvPr>
          <p:cNvSpPr/>
          <p:nvPr/>
        </p:nvSpPr>
        <p:spPr>
          <a:xfrm>
            <a:off x="4427748" y="1114424"/>
            <a:ext cx="3362325" cy="71917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defTabSz="914384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>
                <a:solidFill>
                  <a:srgbClr val="00B0F0"/>
                </a:solidFill>
              </a:rPr>
              <a:t>Model 2 – 6 Districts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49D17-509A-B6F4-AFB0-D1FF82427B5E}"/>
              </a:ext>
            </a:extLst>
          </p:cNvPr>
          <p:cNvSpPr/>
          <p:nvPr/>
        </p:nvSpPr>
        <p:spPr>
          <a:xfrm>
            <a:off x="8201024" y="1114424"/>
            <a:ext cx="3362325" cy="202106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B0F0"/>
                </a:solidFill>
              </a:rPr>
              <a:t>Model 3 – 13 Districts</a:t>
            </a:r>
          </a:p>
          <a:p>
            <a:pPr marL="228596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Triggering allows for the layering of interventions for the different sectors</a:t>
            </a:r>
          </a:p>
        </p:txBody>
      </p:sp>
    </p:spTree>
    <p:extLst>
      <p:ext uri="{BB962C8B-B14F-4D97-AF65-F5344CB8AC3E}">
        <p14:creationId xmlns:p14="http://schemas.microsoft.com/office/powerpoint/2010/main" val="398909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67EA-1E92-4DFC-BBF8-69BD0746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Lessons Learnt</a:t>
            </a:r>
            <a:endParaRPr lang="en-ZM" sz="4000" b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3366D8-CC01-3722-FDDE-5CF56E938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17039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04623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7D86-55AF-4A16-894F-DC7E0D3A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5" y="365126"/>
            <a:ext cx="11561523" cy="5778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Integration into the government system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87EA7-A615-4AA0-9189-A0028785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2325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701B3-4C57-48F8-8A86-62FFC95F8593}"/>
              </a:ext>
            </a:extLst>
          </p:cNvPr>
          <p:cNvSpPr/>
          <p:nvPr/>
        </p:nvSpPr>
        <p:spPr>
          <a:xfrm>
            <a:off x="838200" y="1114425"/>
            <a:ext cx="3362325" cy="21493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defTabSz="914384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>
                <a:solidFill>
                  <a:schemeClr val="accent6"/>
                </a:solidFill>
              </a:rPr>
              <a:t>Model 1 - 17 Districts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Working with GRZ staff in the 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Working with DNCC and WNCC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CA7887-4A36-D20F-D76A-5FC5CB5A457F}"/>
              </a:ext>
            </a:extLst>
          </p:cNvPr>
          <p:cNvSpPr/>
          <p:nvPr/>
        </p:nvSpPr>
        <p:spPr>
          <a:xfrm>
            <a:off x="4427748" y="1114424"/>
            <a:ext cx="3362325" cy="58959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defTabSz="914384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>
                <a:solidFill>
                  <a:srgbClr val="00B0F0"/>
                </a:solidFill>
              </a:rPr>
              <a:t>Model 2 – 6 Districts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Working with provincial, district and subdistrict level staff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Signed transition agreements with provincial PSs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Training province and district staff on NSG methodology as part of the transition plan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49D17-509A-B6F4-AFB0-D1FF82427B5E}"/>
              </a:ext>
            </a:extLst>
          </p:cNvPr>
          <p:cNvSpPr/>
          <p:nvPr/>
        </p:nvSpPr>
        <p:spPr>
          <a:xfrm>
            <a:off x="8201024" y="1114424"/>
            <a:ext cx="3362325" cy="23986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B0F0"/>
                </a:solidFill>
              </a:rPr>
              <a:t>Model 3 – 13 Districts</a:t>
            </a:r>
            <a:endParaRPr lang="en-US" sz="2800" b="1" dirty="0">
              <a:solidFill>
                <a:srgbClr val="00B0F0"/>
              </a:solidFill>
            </a:endParaRP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Working with subdistrict GRZ staff who are supervising the CBV 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9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9EBC-0A86-4A5E-8921-5B291425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1318" cy="7496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Achievements</a:t>
            </a:r>
            <a:endParaRPr lang="en-ZM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DC9D-8E22-4B78-8C07-261F37C99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Successfully established care groups to support the prevention and reduction of stunting in 36 selected districts.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are being delivered and repeated where need be.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Grouped household have been linked to sector activities or service providers</a:t>
            </a:r>
          </a:p>
          <a:p>
            <a:pPr lvl="1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of HH in 3 districts, 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Kawambwa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Mwense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Mwansabombwe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6009319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1952-FC3A-4AC7-BB3E-52F95745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2" y="438411"/>
            <a:ext cx="10476978" cy="6388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Challenges</a:t>
            </a:r>
            <a:endParaRPr lang="en-ZM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B077A-E7F6-40DD-AACC-7D40424CB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Dropout for both volunteers and Households/mothers.</a:t>
            </a:r>
          </a:p>
          <a:p>
            <a:r>
              <a:rPr lang="en-US" dirty="0"/>
              <a:t>Staff transfers at health facilities.</a:t>
            </a:r>
          </a:p>
          <a:p>
            <a:pPr lvl="1"/>
            <a:r>
              <a:rPr lang="en-US" dirty="0"/>
              <a:t>48% moved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388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07A6-FE85-4908-B0A5-0617F0F7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9" y="281139"/>
            <a:ext cx="11003071" cy="7997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Way forward </a:t>
            </a:r>
            <a:endParaRPr lang="en-ZM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D82E-C02A-441B-BB14-E1FD0EB03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 of the lesson learnt in the use of the adapted models to inform future implementation and finalization of the guidelines</a:t>
            </a:r>
          </a:p>
          <a:p>
            <a:pPr lvl="1"/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52204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0666-4706-4A9A-857C-5A3297FC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Thank you.</a:t>
            </a:r>
            <a:endParaRPr lang="en-ZM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8BE8F-066B-4454-97B8-37C5DA25C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24625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667E-46C2-43FD-9E47-F6859E2A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05" y="463462"/>
            <a:ext cx="10365833" cy="1593937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Outline</a:t>
            </a:r>
            <a:r>
              <a:rPr lang="en-US" sz="5400" b="1" dirty="0"/>
              <a:t> </a:t>
            </a:r>
            <a:endParaRPr lang="en-ZM" sz="5400" b="1" dirty="0"/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E6F08A10-86DE-89D8-3390-C9C640BEA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331833"/>
              </p:ext>
            </p:extLst>
          </p:nvPr>
        </p:nvGraphicFramePr>
        <p:xfrm>
          <a:off x="676405" y="2057400"/>
          <a:ext cx="10365833" cy="461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570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134D-6260-4B7B-95DB-66BB5AED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11" y="365126"/>
            <a:ext cx="10915389" cy="8373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Acknowledgements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E054-8DFB-45ED-B23B-53108C326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Contributors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NFNC  </a:t>
            </a:r>
            <a:r>
              <a:rPr lang="en-US" dirty="0"/>
              <a:t>Jane Chilembo</a:t>
            </a:r>
          </a:p>
          <a:p>
            <a:pPr lvl="1"/>
            <a:r>
              <a:rPr lang="en-US" b="1" dirty="0"/>
              <a:t>MoH </a:t>
            </a:r>
            <a:r>
              <a:rPr lang="en-US" dirty="0"/>
              <a:t>Freddie Chalula</a:t>
            </a:r>
          </a:p>
          <a:p>
            <a:pPr lvl="1"/>
            <a:r>
              <a:rPr lang="en-US" b="1" dirty="0"/>
              <a:t>SUN TA </a:t>
            </a:r>
            <a:r>
              <a:rPr lang="en-US" dirty="0"/>
              <a:t>Beatrice Kawana </a:t>
            </a:r>
          </a:p>
          <a:p>
            <a:pPr lvl="1"/>
            <a:r>
              <a:rPr lang="en-US" b="1" dirty="0"/>
              <a:t>GIZ</a:t>
            </a:r>
            <a:r>
              <a:rPr lang="en-US" dirty="0"/>
              <a:t> Gladys Kabaghe and Patrick </a:t>
            </a:r>
            <a:r>
              <a:rPr lang="en-US" dirty="0" err="1"/>
              <a:t>Kolala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Catholic Relief Services </a:t>
            </a:r>
            <a:r>
              <a:rPr lang="en-US" dirty="0"/>
              <a:t>Barbara Chisangano, Dorothy Banda, Lev</a:t>
            </a:r>
            <a:r>
              <a:rPr lang="en-US" dirty="0">
                <a:highlight>
                  <a:srgbClr val="FFFF00"/>
                </a:highlight>
              </a:rPr>
              <a:t>ys</a:t>
            </a:r>
            <a:r>
              <a:rPr lang="en-US" dirty="0"/>
              <a:t>on Banda and Elizabeth </a:t>
            </a:r>
          </a:p>
          <a:p>
            <a:pPr lvl="1"/>
            <a:r>
              <a:rPr lang="en-US" b="1" dirty="0"/>
              <a:t>UNICEF</a:t>
            </a:r>
            <a:r>
              <a:rPr lang="en-US" dirty="0"/>
              <a:t> Jane Chitanda &amp; Ruth Siyandi</a:t>
            </a:r>
          </a:p>
        </p:txBody>
      </p:sp>
    </p:spTree>
    <p:extLst>
      <p:ext uri="{BB962C8B-B14F-4D97-AF65-F5344CB8AC3E}">
        <p14:creationId xmlns:p14="http://schemas.microsoft.com/office/powerpoint/2010/main" val="426309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E10F-6CA6-4214-A7DB-4D5C86B5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" y="365125"/>
            <a:ext cx="11749414" cy="92455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Background</a:t>
            </a:r>
            <a:r>
              <a:rPr lang="en-US" b="1" dirty="0"/>
              <a:t> </a:t>
            </a:r>
            <a:endParaRPr lang="en-ZM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5056-F1EC-4BF7-BD79-8FC863E7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1690688"/>
            <a:ext cx="9482203" cy="50307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First 1000 Most Critical Days Programme (MCDP)</a:t>
            </a:r>
          </a:p>
          <a:p>
            <a:pPr lvl="1"/>
            <a:r>
              <a:rPr lang="en-US" dirty="0"/>
              <a:t>Objective of reducing the national prevalence of stunting among children less than 2 years of age to 25% by 2025.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st</a:t>
            </a:r>
            <a:r>
              <a:rPr lang="en-US" b="1" dirty="0">
                <a:solidFill>
                  <a:srgbClr val="00B050"/>
                </a:solidFill>
              </a:rPr>
              <a:t> phase of the MCDP</a:t>
            </a:r>
          </a:p>
          <a:p>
            <a:pPr lvl="1"/>
            <a:r>
              <a:rPr lang="en-US" dirty="0"/>
              <a:t>Low coverage of the beneficiary households with the priority nutrition interventions.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Nutrition Support Group(care group model) purpose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pPr lvl="2"/>
            <a:r>
              <a:rPr lang="en-US" sz="3000" dirty="0"/>
              <a:t>Increasing coverage to 90% and</a:t>
            </a:r>
          </a:p>
          <a:p>
            <a:pPr lvl="2"/>
            <a:r>
              <a:rPr lang="en-US" sz="3000" dirty="0"/>
              <a:t>Negotiate for </a:t>
            </a:r>
            <a:r>
              <a:rPr lang="en-US" sz="3000" dirty="0" err="1"/>
              <a:t>behaviour</a:t>
            </a:r>
            <a:r>
              <a:rPr lang="en-US" sz="3000" dirty="0"/>
              <a:t> change through nutrition counseling</a:t>
            </a:r>
          </a:p>
          <a:p>
            <a:endParaRPr lang="en-ZM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57FD-36D3-4CC5-83A9-CB3DFC6A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6B8E-855E-4450-B965-27988BAAB653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9D680-7691-4667-9147-8D45CB49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3C30-665F-4E78-B3CC-D1B16BF3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A97-0856-4A1A-BC86-3E085E8A07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B57FE-3C5E-443D-9C35-A05C0636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78" y="1289676"/>
            <a:ext cx="3499407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E64B-9C7A-4C8E-94C5-9347B4E3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27547"/>
            <a:ext cx="11575354" cy="9292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Nutrition Support Groups and how they work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14D4F-50EE-4C89-93DF-1095CF630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" y="1266825"/>
            <a:ext cx="5924550" cy="5477688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sz="1800" dirty="0"/>
          </a:p>
          <a:p>
            <a:pPr lvl="0"/>
            <a:r>
              <a:rPr lang="en-US" sz="2600" dirty="0"/>
              <a:t>A Community-based strategy that aims at improving </a:t>
            </a:r>
            <a:r>
              <a:rPr lang="en-US" sz="2600" b="1" dirty="0">
                <a:solidFill>
                  <a:srgbClr val="00B050"/>
                </a:solidFill>
              </a:rPr>
              <a:t>coverage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rgbClr val="00B050"/>
                </a:solidFill>
              </a:rPr>
              <a:t>behavior change </a:t>
            </a:r>
            <a:r>
              <a:rPr lang="en-US" sz="2600" dirty="0"/>
              <a:t>related to health and nutrition (sensitive and specific) practices.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 approach that ensures target beneficiaries and households are reached with or inked to intervention and reduced the workload of the traditional volunteers</a:t>
            </a:r>
          </a:p>
          <a:p>
            <a:pPr lvl="0"/>
            <a:r>
              <a:rPr lang="en-US" sz="2600" dirty="0">
                <a:effectLst/>
                <a:ea typeface="Calibri" panose="020F0502020204030204" pitchFamily="34" charset="0"/>
              </a:rPr>
              <a:t>Nutrition Support Group is a group of </a:t>
            </a:r>
            <a:r>
              <a:rPr lang="en-US" sz="26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10-12 volunteers </a:t>
            </a:r>
            <a:r>
              <a:rPr lang="en-US" sz="2600" dirty="0">
                <a:effectLst/>
                <a:ea typeface="Calibri" panose="020F0502020204030204" pitchFamily="34" charset="0"/>
              </a:rPr>
              <a:t>who regularly meet together with a </a:t>
            </a:r>
            <a:r>
              <a:rPr lang="en-US" sz="26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promoter</a:t>
            </a:r>
            <a:r>
              <a:rPr lang="en-US" sz="2600" dirty="0">
                <a:effectLst/>
                <a:ea typeface="Calibri" panose="020F0502020204030204" pitchFamily="34" charset="0"/>
              </a:rPr>
              <a:t> and staff to received training and supervisory support.</a:t>
            </a:r>
          </a:p>
          <a:p>
            <a:pPr marR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/>
              <a:t>Nutrition Support Groups focus:</a:t>
            </a:r>
          </a:p>
          <a:p>
            <a:pPr marL="685796" lvl="1" indent="-228596" defTabSz="914384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Pregnant  women</a:t>
            </a:r>
          </a:p>
          <a:p>
            <a:pPr marL="685796" lvl="1" indent="-228596" defTabSz="914384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Lactating women</a:t>
            </a:r>
          </a:p>
          <a:p>
            <a:pPr marL="685796" lvl="1" indent="-228596" defTabSz="914384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Children under the age of two</a:t>
            </a:r>
          </a:p>
          <a:p>
            <a:pPr lvl="0"/>
            <a:endParaRPr lang="en-US" sz="2100" dirty="0"/>
          </a:p>
          <a:p>
            <a:pPr lvl="0"/>
            <a:endParaRPr lang="en-US" sz="2100" dirty="0"/>
          </a:p>
          <a:p>
            <a:pPr lvl="0"/>
            <a:endParaRPr lang="en-US" sz="18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0EC3E-9FB9-48C2-A335-2D5E4CFC2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4501"/>
            <a:ext cx="5924550" cy="4632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Nutrition Support Group structure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7B3F22-A754-4AB2-A4C7-554F50F2B672}"/>
              </a:ext>
            </a:extLst>
          </p:cNvPr>
          <p:cNvGrpSpPr/>
          <p:nvPr/>
        </p:nvGrpSpPr>
        <p:grpSpPr>
          <a:xfrm>
            <a:off x="6172200" y="2136503"/>
            <a:ext cx="5243844" cy="4040459"/>
            <a:chOff x="-18811" y="-55371"/>
            <a:chExt cx="5689332" cy="30540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5EF07B-8361-4ADE-AA4C-E51CB860197D}"/>
                </a:ext>
              </a:extLst>
            </p:cNvPr>
            <p:cNvGrpSpPr/>
            <p:nvPr/>
          </p:nvGrpSpPr>
          <p:grpSpPr>
            <a:xfrm>
              <a:off x="470848" y="1276066"/>
              <a:ext cx="1180531" cy="1472042"/>
              <a:chOff x="-272955" y="0"/>
              <a:chExt cx="1180531" cy="1472042"/>
            </a:xfrm>
          </p:grpSpPr>
          <p:sp>
            <p:nvSpPr>
              <p:cNvPr id="133" name="Text Box 22">
                <a:extLst>
                  <a:ext uri="{FF2B5EF4-FFF2-40B4-BE49-F238E27FC236}">
                    <a16:creationId xmlns:a16="http://schemas.microsoft.com/office/drawing/2014/main" id="{841C5F38-E7AA-4ADC-AC37-D48332AC0DB7}"/>
                  </a:ext>
                </a:extLst>
              </p:cNvPr>
              <p:cNvSpPr txBox="1"/>
              <p:nvPr/>
            </p:nvSpPr>
            <p:spPr>
              <a:xfrm>
                <a:off x="-272955" y="1116953"/>
                <a:ext cx="1085566" cy="35508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NSG Field Supervisor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 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1BCAC34-07B7-461C-82E3-ADC500660E90}"/>
                  </a:ext>
                </a:extLst>
              </p:cNvPr>
              <p:cNvGrpSpPr/>
              <p:nvPr/>
            </p:nvGrpSpPr>
            <p:grpSpPr>
              <a:xfrm>
                <a:off x="156949" y="0"/>
                <a:ext cx="750627" cy="1091186"/>
                <a:chOff x="0" y="0"/>
                <a:chExt cx="750627" cy="1091186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1FD3DCBB-218C-4AE8-BDC8-8253BB80D3A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66065" cy="1091186"/>
                  <a:chOff x="0" y="0"/>
                  <a:chExt cx="266065" cy="1091186"/>
                </a:xfrm>
              </p:grpSpPr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04BD89D9-98AB-4E46-8C31-DBC1261F18EA}"/>
                      </a:ext>
                    </a:extLst>
                  </p:cNvPr>
                  <p:cNvGrpSpPr/>
                  <p:nvPr/>
                </p:nvGrpSpPr>
                <p:grpSpPr>
                  <a:xfrm>
                    <a:off x="47767" y="0"/>
                    <a:ext cx="163195" cy="1056908"/>
                    <a:chOff x="0" y="0"/>
                    <a:chExt cx="163773" cy="1057702"/>
                  </a:xfrm>
                </p:grpSpPr>
                <p:pic>
                  <p:nvPicPr>
                    <p:cNvPr id="139" name="Picture 138">
                      <a:extLst>
                        <a:ext uri="{FF2B5EF4-FFF2-40B4-BE49-F238E27FC236}">
                          <a16:creationId xmlns:a16="http://schemas.microsoft.com/office/drawing/2014/main" id="{1897D726-6A7E-4BDA-AEC5-4E741E3725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0"/>
                      <a:ext cx="163773" cy="3070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40" name="Picture 139">
                      <a:extLst>
                        <a:ext uri="{FF2B5EF4-FFF2-40B4-BE49-F238E27FC236}">
                          <a16:creationId xmlns:a16="http://schemas.microsoft.com/office/drawing/2014/main" id="{6010F240-503F-4BD8-A6CF-6B363BB266C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375314"/>
                      <a:ext cx="163773" cy="307074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41" name="Picture 140">
                      <a:extLst>
                        <a:ext uri="{FF2B5EF4-FFF2-40B4-BE49-F238E27FC236}">
                          <a16:creationId xmlns:a16="http://schemas.microsoft.com/office/drawing/2014/main" id="{B66B96C7-693E-4E7A-B3DF-24265B321F7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750627"/>
                      <a:ext cx="163773" cy="3070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C159E366-28C5-4B6D-AD87-3443C9EBEFF6}"/>
                      </a:ext>
                    </a:extLst>
                  </p:cNvPr>
                  <p:cNvSpPr/>
                  <p:nvPr/>
                </p:nvSpPr>
                <p:spPr>
                  <a:xfrm>
                    <a:off x="0" y="736979"/>
                    <a:ext cx="266065" cy="35420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68581" tIns="34290" rIns="68581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B7F39603-354A-4155-B31F-417B8B002882}"/>
                    </a:ext>
                  </a:extLst>
                </p:cNvPr>
                <p:cNvCxnSpPr/>
                <p:nvPr/>
              </p:nvCxnSpPr>
              <p:spPr>
                <a:xfrm>
                  <a:off x="266131" y="900752"/>
                  <a:ext cx="48449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7C4B64-0963-47CB-A86E-372DC7C2CFCA}"/>
                </a:ext>
              </a:extLst>
            </p:cNvPr>
            <p:cNvGrpSpPr/>
            <p:nvPr/>
          </p:nvGrpSpPr>
          <p:grpSpPr>
            <a:xfrm>
              <a:off x="-18811" y="825689"/>
              <a:ext cx="946859" cy="1965278"/>
              <a:chOff x="-18811" y="0"/>
              <a:chExt cx="946859" cy="1965278"/>
            </a:xfrm>
          </p:grpSpPr>
          <p:sp>
            <p:nvSpPr>
              <p:cNvPr id="125" name="Text Box 316">
                <a:extLst>
                  <a:ext uri="{FF2B5EF4-FFF2-40B4-BE49-F238E27FC236}">
                    <a16:creationId xmlns:a16="http://schemas.microsoft.com/office/drawing/2014/main" id="{46A052FE-B04A-462F-B579-2C98B98B54CB}"/>
                  </a:ext>
                </a:extLst>
              </p:cNvPr>
              <p:cNvSpPr txBox="1"/>
              <p:nvPr/>
            </p:nvSpPr>
            <p:spPr>
              <a:xfrm>
                <a:off x="-18811" y="1171695"/>
                <a:ext cx="762377" cy="247508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District Nutritionist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06338A7D-CDA0-49E6-9AAA-7BC39EBF34FF}"/>
                  </a:ext>
                </a:extLst>
              </p:cNvPr>
              <p:cNvGrpSpPr/>
              <p:nvPr/>
            </p:nvGrpSpPr>
            <p:grpSpPr>
              <a:xfrm>
                <a:off x="0" y="0"/>
                <a:ext cx="928048" cy="1965278"/>
                <a:chOff x="0" y="0"/>
                <a:chExt cx="928048" cy="1965278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E7B5B31E-7A3F-49EF-AE44-022A50407F4D}"/>
                    </a:ext>
                  </a:extLst>
                </p:cNvPr>
                <p:cNvCxnSpPr/>
                <p:nvPr/>
              </p:nvCxnSpPr>
              <p:spPr>
                <a:xfrm>
                  <a:off x="470848" y="982639"/>
                  <a:ext cx="40259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FC857AF4-7D24-456B-B6BF-727C06B43144}"/>
                    </a:ext>
                  </a:extLst>
                </p:cNvPr>
                <p:cNvGrpSpPr/>
                <p:nvPr/>
              </p:nvGrpSpPr>
              <p:grpSpPr>
                <a:xfrm>
                  <a:off x="204716" y="812042"/>
                  <a:ext cx="266065" cy="353695"/>
                  <a:chOff x="0" y="0"/>
                  <a:chExt cx="266065" cy="353695"/>
                </a:xfrm>
              </p:grpSpPr>
              <p:pic>
                <p:nvPicPr>
                  <p:cNvPr id="131" name="Picture 130">
                    <a:extLst>
                      <a:ext uri="{FF2B5EF4-FFF2-40B4-BE49-F238E27FC236}">
                        <a16:creationId xmlns:a16="http://schemas.microsoft.com/office/drawing/2014/main" id="{31C5F6B2-1640-43D5-8730-A71D4FA45C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4591" y="27296"/>
                    <a:ext cx="150126" cy="279779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AFCF30EA-B369-458B-8CDA-0355D422AAD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66065" cy="353695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68581" tIns="34290" rIns="68581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29" name="Arc 128">
                  <a:extLst>
                    <a:ext uri="{FF2B5EF4-FFF2-40B4-BE49-F238E27FC236}">
                      <a16:creationId xmlns:a16="http://schemas.microsoft.com/office/drawing/2014/main" id="{9ED050CC-D85E-4A75-B64C-F111DE4C976B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914400" cy="914400"/>
                </a:xfrm>
                <a:prstGeom prst="arc">
                  <a:avLst>
                    <a:gd name="adj1" fmla="val 17664244"/>
                    <a:gd name="adj2" fmla="val 0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Arc 129">
                  <a:extLst>
                    <a:ext uri="{FF2B5EF4-FFF2-40B4-BE49-F238E27FC236}">
                      <a16:creationId xmlns:a16="http://schemas.microsoft.com/office/drawing/2014/main" id="{BABAEDED-70ED-4BE7-A788-229579ADE55D}"/>
                    </a:ext>
                  </a:extLst>
                </p:cNvPr>
                <p:cNvSpPr/>
                <p:nvPr/>
              </p:nvSpPr>
              <p:spPr>
                <a:xfrm rot="5400000">
                  <a:off x="13648" y="1050878"/>
                  <a:ext cx="914400" cy="914400"/>
                </a:xfrm>
                <a:prstGeom prst="arc">
                  <a:avLst>
                    <a:gd name="adj1" fmla="val 10704280"/>
                    <a:gd name="adj2" fmla="val 14523756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C18EB1-4811-4C20-A33D-A6742D127492}"/>
                </a:ext>
              </a:extLst>
            </p:cNvPr>
            <p:cNvGrpSpPr/>
            <p:nvPr/>
          </p:nvGrpSpPr>
          <p:grpSpPr>
            <a:xfrm>
              <a:off x="934872" y="1030406"/>
              <a:ext cx="2937855" cy="1968249"/>
              <a:chOff x="0" y="0"/>
              <a:chExt cx="2937855" cy="1968249"/>
            </a:xfrm>
          </p:grpSpPr>
          <p:sp>
            <p:nvSpPr>
              <p:cNvPr id="112" name="Text Box 328">
                <a:extLst>
                  <a:ext uri="{FF2B5EF4-FFF2-40B4-BE49-F238E27FC236}">
                    <a16:creationId xmlns:a16="http://schemas.microsoft.com/office/drawing/2014/main" id="{A1500A60-1A7B-42D1-A3FA-C7CC5F234DFD}"/>
                  </a:ext>
                </a:extLst>
              </p:cNvPr>
              <p:cNvSpPr txBox="1"/>
              <p:nvPr/>
            </p:nvSpPr>
            <p:spPr>
              <a:xfrm>
                <a:off x="616587" y="1332368"/>
                <a:ext cx="1158870" cy="62006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NSG Promoters</a:t>
                </a:r>
              </a:p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5-6 NSG (50-60 volunteers.(500-600 HH)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 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29390DC9-8DCF-439C-B391-FB69A0F5E677}"/>
                  </a:ext>
                </a:extLst>
              </p:cNvPr>
              <p:cNvGrpSpPr/>
              <p:nvPr/>
            </p:nvGrpSpPr>
            <p:grpSpPr>
              <a:xfrm>
                <a:off x="0" y="0"/>
                <a:ext cx="2937855" cy="1968249"/>
                <a:chOff x="0" y="0"/>
                <a:chExt cx="2937855" cy="1968249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A1BFB52-537B-47FE-8CC8-5B952AF1A1B6}"/>
                    </a:ext>
                  </a:extLst>
                </p:cNvPr>
                <p:cNvGrpSpPr/>
                <p:nvPr/>
              </p:nvGrpSpPr>
              <p:grpSpPr>
                <a:xfrm>
                  <a:off x="696651" y="614149"/>
                  <a:ext cx="586766" cy="695960"/>
                  <a:chOff x="0" y="0"/>
                  <a:chExt cx="586766" cy="695960"/>
                </a:xfrm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B45CD9EC-74AF-4977-B183-DF258050AA58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32086" cy="695960"/>
                    <a:chOff x="0" y="0"/>
                    <a:chExt cx="532263" cy="696035"/>
                  </a:xfrm>
                </p:grpSpPr>
                <p:pic>
                  <p:nvPicPr>
                    <p:cNvPr id="121" name="Picture 120">
                      <a:extLst>
                        <a:ext uri="{FF2B5EF4-FFF2-40B4-BE49-F238E27FC236}">
                          <a16:creationId xmlns:a16="http://schemas.microsoft.com/office/drawing/2014/main" id="{E1CF732E-CE75-40DE-A044-AC973F5C827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184245" y="388961"/>
                      <a:ext cx="163773" cy="307074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22" name="Picture 121">
                      <a:extLst>
                        <a:ext uri="{FF2B5EF4-FFF2-40B4-BE49-F238E27FC236}">
                          <a16:creationId xmlns:a16="http://schemas.microsoft.com/office/drawing/2014/main" id="{C18807AA-56C4-4893-8FE8-6F16A7BDE9D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184245" y="0"/>
                      <a:ext cx="163773" cy="307074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23" name="Picture 122">
                      <a:extLst>
                        <a:ext uri="{FF2B5EF4-FFF2-40B4-BE49-F238E27FC236}">
                          <a16:creationId xmlns:a16="http://schemas.microsoft.com/office/drawing/2014/main" id="{659B2D82-E34B-4CA2-8B31-A1F1C730F46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197892"/>
                      <a:ext cx="163774" cy="3070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24" name="Picture 123">
                      <a:extLst>
                        <a:ext uri="{FF2B5EF4-FFF2-40B4-BE49-F238E27FC236}">
                          <a16:creationId xmlns:a16="http://schemas.microsoft.com/office/drawing/2014/main" id="{801759CB-9437-4BD8-A1DE-65A97F79EAC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368490" y="191068"/>
                      <a:ext cx="163773" cy="3070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1EF1BD28-97F2-49EB-ABEF-03F4DAB0523D}"/>
                      </a:ext>
                    </a:extLst>
                  </p:cNvPr>
                  <p:cNvSpPr/>
                  <p:nvPr/>
                </p:nvSpPr>
                <p:spPr>
                  <a:xfrm>
                    <a:off x="320723" y="177421"/>
                    <a:ext cx="266043" cy="35433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68581" tIns="34290" rIns="68581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15" name="Arc 114">
                  <a:extLst>
                    <a:ext uri="{FF2B5EF4-FFF2-40B4-BE49-F238E27FC236}">
                      <a16:creationId xmlns:a16="http://schemas.microsoft.com/office/drawing/2014/main" id="{89AB7171-21A4-45ED-8E17-E81B0D904C4C}"/>
                    </a:ext>
                  </a:extLst>
                </p:cNvPr>
                <p:cNvSpPr/>
                <p:nvPr/>
              </p:nvSpPr>
              <p:spPr>
                <a:xfrm rot="18837881">
                  <a:off x="1133380" y="723331"/>
                  <a:ext cx="914400" cy="914400"/>
                </a:xfrm>
                <a:prstGeom prst="arc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Arc 115">
                  <a:extLst>
                    <a:ext uri="{FF2B5EF4-FFF2-40B4-BE49-F238E27FC236}">
                      <a16:creationId xmlns:a16="http://schemas.microsoft.com/office/drawing/2014/main" id="{4836EDF2-11F2-4F32-B767-29C30831AEC4}"/>
                    </a:ext>
                  </a:extLst>
                </p:cNvPr>
                <p:cNvSpPr/>
                <p:nvPr/>
              </p:nvSpPr>
              <p:spPr>
                <a:xfrm rot="3063492">
                  <a:off x="478287" y="0"/>
                  <a:ext cx="914400" cy="914400"/>
                </a:xfrm>
                <a:prstGeom prst="arc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Arc 116">
                  <a:extLst>
                    <a:ext uri="{FF2B5EF4-FFF2-40B4-BE49-F238E27FC236}">
                      <a16:creationId xmlns:a16="http://schemas.microsoft.com/office/drawing/2014/main" id="{E764870D-FC33-4EFC-B65D-C17EF06BFCA0}"/>
                    </a:ext>
                  </a:extLst>
                </p:cNvPr>
                <p:cNvSpPr/>
                <p:nvPr/>
              </p:nvSpPr>
              <p:spPr>
                <a:xfrm rot="3063492">
                  <a:off x="860425" y="-423081"/>
                  <a:ext cx="447040" cy="2167890"/>
                </a:xfrm>
                <a:prstGeom prst="arc">
                  <a:avLst>
                    <a:gd name="adj1" fmla="val 16385177"/>
                    <a:gd name="adj2" fmla="val 0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Arc 117">
                  <a:extLst>
                    <a:ext uri="{FF2B5EF4-FFF2-40B4-BE49-F238E27FC236}">
                      <a16:creationId xmlns:a16="http://schemas.microsoft.com/office/drawing/2014/main" id="{DA71FF42-21C9-4D15-8BDC-81736AF99654}"/>
                    </a:ext>
                  </a:extLst>
                </p:cNvPr>
                <p:cNvSpPr/>
                <p:nvPr/>
              </p:nvSpPr>
              <p:spPr>
                <a:xfrm rot="3063492">
                  <a:off x="1007137" y="37532"/>
                  <a:ext cx="1261745" cy="2599690"/>
                </a:xfrm>
                <a:prstGeom prst="arc">
                  <a:avLst>
                    <a:gd name="adj1" fmla="val 10877243"/>
                    <a:gd name="adj2" fmla="val 16189068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EE201A-E981-44F7-8D18-EDA89D932C02}"/>
                </a:ext>
              </a:extLst>
            </p:cNvPr>
            <p:cNvGrpSpPr/>
            <p:nvPr/>
          </p:nvGrpSpPr>
          <p:grpSpPr>
            <a:xfrm>
              <a:off x="4221164" y="300251"/>
              <a:ext cx="1449357" cy="2360465"/>
              <a:chOff x="-200711" y="0"/>
              <a:chExt cx="1449357" cy="2360465"/>
            </a:xfrm>
          </p:grpSpPr>
          <p:sp>
            <p:nvSpPr>
              <p:cNvPr id="89" name="Text Box 343">
                <a:extLst>
                  <a:ext uri="{FF2B5EF4-FFF2-40B4-BE49-F238E27FC236}">
                    <a16:creationId xmlns:a16="http://schemas.microsoft.com/office/drawing/2014/main" id="{3A0FD010-C312-43AF-9807-232C8845AAFF}"/>
                  </a:ext>
                </a:extLst>
              </p:cNvPr>
              <p:cNvSpPr txBox="1"/>
              <p:nvPr/>
            </p:nvSpPr>
            <p:spPr>
              <a:xfrm>
                <a:off x="-200711" y="896257"/>
                <a:ext cx="1112704" cy="49874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 Households (Neighbor Households)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5276BECD-B667-4672-B0BE-B373FC7B5680}"/>
                  </a:ext>
                </a:extLst>
              </p:cNvPr>
              <p:cNvGrpSpPr/>
              <p:nvPr/>
            </p:nvGrpSpPr>
            <p:grpSpPr>
              <a:xfrm>
                <a:off x="225188" y="0"/>
                <a:ext cx="1016635" cy="1022985"/>
                <a:chOff x="0" y="0"/>
                <a:chExt cx="1016759" cy="1023582"/>
              </a:xfrm>
            </p:grpSpPr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EB97CD2B-F114-46E1-ACC3-F8AE14B7E2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0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AE10F864-E9A4-4AAA-9AD4-B409650465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382137"/>
                  <a:ext cx="252483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07BF38F8-CC1C-4702-A63D-39B08936AB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25930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EA7DEC65-74A7-44CA-A799-FB899D334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116006"/>
                  <a:ext cx="252483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51607924-1FD7-4104-BE39-912C0B515F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2484" y="238836"/>
                  <a:ext cx="252484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B2315319-95EE-4DE4-A842-2E1325552C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2484" y="50496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895B6FBC-9683-4B20-8F57-5BCF0F70DC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641445"/>
                  <a:ext cx="252483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AB3CF25D-39DB-473A-9359-9EF720D000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0" y="38213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9B5E2D7A-2EA0-46D8-A6C5-AFC28FF9A2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771099"/>
                  <a:ext cx="252484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30FCDFAE-3DE7-4B8C-BE44-FC5FFF2822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518615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C67259E-2E27-41A6-9E3A-E7D3BBF42F74}"/>
                  </a:ext>
                </a:extLst>
              </p:cNvPr>
              <p:cNvGrpSpPr/>
              <p:nvPr/>
            </p:nvGrpSpPr>
            <p:grpSpPr>
              <a:xfrm>
                <a:off x="232011" y="1337480"/>
                <a:ext cx="1016635" cy="1022985"/>
                <a:chOff x="0" y="0"/>
                <a:chExt cx="1016759" cy="1023582"/>
              </a:xfrm>
            </p:grpSpPr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CDEF6561-495D-404F-B7C3-37C803055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0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999805D2-2452-4ADF-B1DE-58481B7F8E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382137"/>
                  <a:ext cx="252483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A48A52B2-3EA2-468F-AD6D-60A4E0DF9D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25930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C24C9CFF-B7E0-4ACF-8D12-E507FEB0E0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116006"/>
                  <a:ext cx="252483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678BE298-0313-4DC0-964F-DB699D87E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2484" y="238836"/>
                  <a:ext cx="252484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F0E9C41D-1039-4A8D-8DF5-98D22939CF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2484" y="50496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75468BAF-C730-47A4-83C8-94F9582AB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641445"/>
                  <a:ext cx="252483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DC630F47-5609-48F3-A442-0EC7506573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0" y="38213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AF5C3F50-B0F0-47D6-A454-77F1159B68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771099"/>
                  <a:ext cx="252484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F0B19DED-BA89-43A2-B5FB-6F546F558F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518615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577407-9D9A-453B-8E24-ECB414E298EC}"/>
                </a:ext>
              </a:extLst>
            </p:cNvPr>
            <p:cNvGrpSpPr/>
            <p:nvPr/>
          </p:nvGrpSpPr>
          <p:grpSpPr>
            <a:xfrm>
              <a:off x="920410" y="-55371"/>
              <a:ext cx="4320330" cy="2941412"/>
              <a:chOff x="-635435" y="-55371"/>
              <a:chExt cx="4320330" cy="294141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D412431-C1BC-497E-9B4C-368202AC6888}"/>
                  </a:ext>
                </a:extLst>
              </p:cNvPr>
              <p:cNvGrpSpPr/>
              <p:nvPr/>
            </p:nvGrpSpPr>
            <p:grpSpPr>
              <a:xfrm>
                <a:off x="784746" y="0"/>
                <a:ext cx="893445" cy="1009650"/>
                <a:chOff x="0" y="0"/>
                <a:chExt cx="893928" cy="1009934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D283BA94-E560-4BB0-8C6E-C1865EF5AF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EDE12A31-E60F-4436-ADA7-5F7FCEFAB1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7200" y="143301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137416D7-18A9-4DDA-AB2A-E5D03B00C9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143301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3A924DFF-68FB-4C6C-8DF2-738423D31F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293426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F8A6F9CF-BA0A-474A-92BB-F39366722D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0" y="286603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3A4D6683-7EF1-434B-B508-3A21FBCFC4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736979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90E33349-8FF9-4927-A271-E37F1C7D8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580029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6F8270AD-65C7-44AB-8A24-962EA0CC8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293426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7BF8A056-3D9C-45B3-95CD-772AC0749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443552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25CA832D-F6C9-4C92-9B8F-F4A2FDB9C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436728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D6E75F37-D600-4154-B9D7-0E854CAB3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586853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7733122B-93C0-4874-A1A6-7A25E42E9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750627" y="42308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E4E2C98-963C-48DE-81D8-FF5FF097C293}"/>
                  </a:ext>
                </a:extLst>
              </p:cNvPr>
              <p:cNvGrpSpPr/>
              <p:nvPr/>
            </p:nvGrpSpPr>
            <p:grpSpPr>
              <a:xfrm>
                <a:off x="1173707" y="1658203"/>
                <a:ext cx="893445" cy="1009650"/>
                <a:chOff x="0" y="0"/>
                <a:chExt cx="893928" cy="1009934"/>
              </a:xfrm>
            </p:grpSpPr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16A1BBC-D5A1-4729-AB19-F5BD998DE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72F10555-7A42-4A49-81C8-3BCBE13BA1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7200" y="143301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B51327C-837B-40B6-B70E-FB3B64542D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143301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5B4B1732-252B-4269-AC1C-A8316077E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293426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3A83C3F3-418B-4C6E-AEEF-F783C4ACFC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0" y="286603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EDA3C400-4BC5-4F09-BB3D-C42D045FD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736979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36111A75-C2FE-4563-9E31-F1662E8398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580029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978F908B-5E22-4415-8844-366FBC9325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293426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4FB8AA2-BA07-464D-A2CD-679E9F899D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443552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88193D01-417F-4D8A-B8F8-A27CE954B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436728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377A427D-3278-4B80-8F6D-A412FBE9B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586853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7033B8DE-ADAC-4511-94F0-54D3098723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750627" y="42308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6EB0F4E-CFB8-4C02-ADD9-CA9EDD31B210}"/>
                  </a:ext>
                </a:extLst>
              </p:cNvPr>
              <p:cNvGrpSpPr/>
              <p:nvPr/>
            </p:nvGrpSpPr>
            <p:grpSpPr>
              <a:xfrm>
                <a:off x="0" y="313898"/>
                <a:ext cx="893445" cy="1009650"/>
                <a:chOff x="0" y="0"/>
                <a:chExt cx="893928" cy="1009934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60DFEBE0-F45F-45F8-974C-56825D327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897D2F53-2F9E-446A-969C-AC779761C3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7200" y="143301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61A27FE-C53E-482B-B2B7-6BA6481FC7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143301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7EF4DB7F-A7E2-40AB-B6FC-C041E3242B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293426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70C4F4D7-FD7E-4EDF-BB2B-88007E5BF3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0" y="286603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CF95803A-446D-42F8-B324-1BA9AC9C5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736979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D03E604F-13A8-40A5-BF6E-9B4FCD2389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580029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E2C223EA-CBA5-4988-A487-FD1E92BF56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293426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C8B00F6F-D848-4A80-B1BE-B2F8B38B7E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443552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5BEC6319-E8D3-475E-B9D4-F7B8F85447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436728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7DCCD292-F912-4108-92AD-3567E5EB3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586853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37F6F905-5851-4765-9B42-29B037C07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750627" y="42308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6" name="Text Box 1067">
                <a:extLst>
                  <a:ext uri="{FF2B5EF4-FFF2-40B4-BE49-F238E27FC236}">
                    <a16:creationId xmlns:a16="http://schemas.microsoft.com/office/drawing/2014/main" id="{3BC94F90-B5D2-4180-99B0-88565C714835}"/>
                  </a:ext>
                </a:extLst>
              </p:cNvPr>
              <p:cNvSpPr txBox="1"/>
              <p:nvPr/>
            </p:nvSpPr>
            <p:spPr>
              <a:xfrm>
                <a:off x="-635435" y="-55371"/>
                <a:ext cx="990126" cy="32150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NSG comprises 10 NSG volunteers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043E66-4ACE-46AE-81B5-FB01421E66FC}"/>
                  </a:ext>
                </a:extLst>
              </p:cNvPr>
              <p:cNvGrpSpPr/>
              <p:nvPr/>
            </p:nvGrpSpPr>
            <p:grpSpPr>
              <a:xfrm>
                <a:off x="1965277" y="1371600"/>
                <a:ext cx="1719618" cy="1514441"/>
                <a:chOff x="0" y="0"/>
                <a:chExt cx="1719618" cy="15144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301C12F-5DB7-40F3-9A4A-11BBD8C82ED7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893445" cy="1009650"/>
                  <a:chOff x="0" y="0"/>
                  <a:chExt cx="893928" cy="1009934"/>
                </a:xfrm>
              </p:grpSpPr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1FD7D865-1B93-4294-ABBB-B0E66C21E9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0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39C0CDFA-7DC5-4352-A540-8F2DE57539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7200" y="143301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4CF9DA18-B252-46E3-AAC8-ED55A82CED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156949" y="143301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676FD20A-1A55-4B61-AC94-5ADC823814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600501" y="293426"/>
                    <a:ext cx="143302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F3EA25F9-90ED-4F35-8DB2-345D3A358D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0" y="286603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F707F9A2-B5DC-444C-989D-329C2429ED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0376" y="736979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5E731BE3-C668-4E8D-BF3F-460FDAEF03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580029"/>
                    <a:ext cx="143301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DEF4AAE6-6A54-4131-B8E6-B13D259F17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293426"/>
                    <a:ext cx="143301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F6FA2893-0D2D-454F-8E91-1B6BB748DA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0376" y="443552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064C84EA-7C70-4FA3-A1D2-0ABA5A45E5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156949" y="436728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938AAF74-29CB-4A58-9D45-FFD2E34C4C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600501" y="586853"/>
                    <a:ext cx="143302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0F20A2A6-F1E7-4CEC-A7E6-58F81D96D5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750627" y="423080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3F5F2E6F-4685-4B75-B11C-808D21DF872B}"/>
                    </a:ext>
                  </a:extLst>
                </p:cNvPr>
                <p:cNvSpPr/>
                <p:nvPr/>
              </p:nvSpPr>
              <p:spPr>
                <a:xfrm rot="1450729">
                  <a:off x="805218" y="368489"/>
                  <a:ext cx="914400" cy="551815"/>
                </a:xfrm>
                <a:prstGeom prst="arc">
                  <a:avLst>
                    <a:gd name="adj1" fmla="val 11235373"/>
                    <a:gd name="adj2" fmla="val 17545170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5E1A43BD-2D59-4566-9355-C71F113D1E5E}"/>
                    </a:ext>
                  </a:extLst>
                </p:cNvPr>
                <p:cNvSpPr/>
                <p:nvPr/>
              </p:nvSpPr>
              <p:spPr>
                <a:xfrm rot="2725578">
                  <a:off x="754039" y="590266"/>
                  <a:ext cx="914400" cy="551815"/>
                </a:xfrm>
                <a:prstGeom prst="arc">
                  <a:avLst>
                    <a:gd name="adj1" fmla="val 11235373"/>
                    <a:gd name="adj2" fmla="val 13986013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7C9F0CB-BB54-41E4-BBE2-174879BAD4DE}"/>
                    </a:ext>
                  </a:extLst>
                </p:cNvPr>
                <p:cNvSpPr/>
                <p:nvPr/>
              </p:nvSpPr>
              <p:spPr>
                <a:xfrm>
                  <a:off x="723332" y="402609"/>
                  <a:ext cx="218440" cy="31940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1FB6759F-0884-44CA-AF68-E2124A253C70}"/>
                    </a:ext>
                  </a:extLst>
                </p:cNvPr>
                <p:cNvSpPr/>
                <p:nvPr/>
              </p:nvSpPr>
              <p:spPr>
                <a:xfrm rot="4341368">
                  <a:off x="562971" y="781333"/>
                  <a:ext cx="914400" cy="551815"/>
                </a:xfrm>
                <a:prstGeom prst="arc">
                  <a:avLst>
                    <a:gd name="adj1" fmla="val 11235373"/>
                    <a:gd name="adj2" fmla="val 12694084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EEDC34C-B011-41BB-A997-1C70CD38B79D}"/>
                  </a:ext>
                </a:extLst>
              </p:cNvPr>
              <p:cNvGrpSpPr/>
              <p:nvPr/>
            </p:nvGrpSpPr>
            <p:grpSpPr>
              <a:xfrm>
                <a:off x="1815152" y="266131"/>
                <a:ext cx="1746913" cy="1418907"/>
                <a:chOff x="0" y="0"/>
                <a:chExt cx="1746913" cy="1418907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CBD0C283-5B4A-47BE-88CD-3929614BF88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892926" cy="1009650"/>
                  <a:chOff x="0" y="0"/>
                  <a:chExt cx="893928" cy="1009934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DE602111-C383-4B51-A6C1-1106B0B65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0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9FC2FE2E-B20D-49FF-A487-9BE62500B6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7200" y="143301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0BA1FFDC-617D-499B-856D-88026C3F9C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156949" y="143301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2EAF1C9A-04CC-453A-9F5D-2F9ACC3630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600501" y="293426"/>
                    <a:ext cx="143302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F41BD33E-16CF-4C6D-B114-F82BF6EF1E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0" y="286603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C7FD330E-0685-4492-8E90-7559033E3C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0376" y="736979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CBF6795C-279E-4896-B826-C1457289C1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580029"/>
                    <a:ext cx="143301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CB1FD8C8-819F-4758-BFEB-96AA0A6185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293426"/>
                    <a:ext cx="143301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390533A0-81AE-4B3E-9625-C616992917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0376" y="443552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4360427B-1413-4A75-9805-C9B36531A3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156949" y="436728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8702DAB9-D437-48B6-A23D-956AFBA3FC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600501" y="586853"/>
                    <a:ext cx="143302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1774ABED-FB80-4DD0-9044-31B14C341E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750627" y="423080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BADBCBB-3900-4345-B7EE-B9B0BBFB5114}"/>
                    </a:ext>
                  </a:extLst>
                </p:cNvPr>
                <p:cNvSpPr/>
                <p:nvPr/>
              </p:nvSpPr>
              <p:spPr>
                <a:xfrm>
                  <a:off x="723331" y="409433"/>
                  <a:ext cx="218794" cy="31998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EBAD532F-FE55-49E6-85F3-AC59A06F9C34}"/>
                    </a:ext>
                  </a:extLst>
                </p:cNvPr>
                <p:cNvSpPr/>
                <p:nvPr/>
              </p:nvSpPr>
              <p:spPr>
                <a:xfrm rot="269719">
                  <a:off x="825689" y="225188"/>
                  <a:ext cx="914400" cy="551815"/>
                </a:xfrm>
                <a:prstGeom prst="arc">
                  <a:avLst>
                    <a:gd name="adj1" fmla="val 11235373"/>
                    <a:gd name="adj2" fmla="val 18778299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31EDB9B2-C7C9-478F-88C3-7D70A530D56C}"/>
                    </a:ext>
                  </a:extLst>
                </p:cNvPr>
                <p:cNvSpPr/>
                <p:nvPr/>
              </p:nvSpPr>
              <p:spPr>
                <a:xfrm rot="3194275">
                  <a:off x="699448" y="685799"/>
                  <a:ext cx="914400" cy="551815"/>
                </a:xfrm>
                <a:prstGeom prst="arc">
                  <a:avLst>
                    <a:gd name="adj1" fmla="val 11235373"/>
                    <a:gd name="adj2" fmla="val 12809031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1833C5F6-F919-48F6-A0EC-BD56FA784BB8}"/>
                    </a:ext>
                  </a:extLst>
                </p:cNvPr>
                <p:cNvSpPr/>
                <p:nvPr/>
              </p:nvSpPr>
              <p:spPr>
                <a:xfrm rot="1677615">
                  <a:off x="832513" y="450376"/>
                  <a:ext cx="914400" cy="551815"/>
                </a:xfrm>
                <a:prstGeom prst="arc">
                  <a:avLst>
                    <a:gd name="adj1" fmla="val 11235373"/>
                    <a:gd name="adj2" fmla="val 14354596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4373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E64B-9C7A-4C8E-94C5-9347B4E3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27547"/>
            <a:ext cx="11575354" cy="9292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Nutrition Support Groups and how they work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14D4F-50EE-4C89-93DF-1095CF630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" y="1266825"/>
            <a:ext cx="5924550" cy="5477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Establishment of the structure</a:t>
            </a:r>
            <a:endParaRPr lang="en-US" dirty="0"/>
          </a:p>
          <a:p>
            <a:pPr lvl="1"/>
            <a:r>
              <a:rPr lang="en-US" dirty="0" err="1"/>
              <a:t>Neighbour</a:t>
            </a:r>
            <a:r>
              <a:rPr lang="en-US" dirty="0"/>
              <a:t> households</a:t>
            </a:r>
          </a:p>
          <a:p>
            <a:pPr lvl="1"/>
            <a:r>
              <a:rPr lang="en-US" dirty="0"/>
              <a:t>Volunteers</a:t>
            </a:r>
          </a:p>
          <a:p>
            <a:pPr lvl="1"/>
            <a:r>
              <a:rPr lang="en-US" dirty="0"/>
              <a:t>Promoters</a:t>
            </a:r>
          </a:p>
          <a:p>
            <a:pPr lvl="1"/>
            <a:r>
              <a:rPr lang="en-US" dirty="0"/>
              <a:t>Supervisors </a:t>
            </a:r>
          </a:p>
          <a:p>
            <a:pPr lvl="1"/>
            <a:r>
              <a:rPr lang="en-US" dirty="0"/>
              <a:t>District nutritionist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it works.</a:t>
            </a:r>
          </a:p>
          <a:p>
            <a:pPr lvl="1"/>
            <a:r>
              <a:rPr lang="en-US" dirty="0"/>
              <a:t>Cascaded training</a:t>
            </a:r>
          </a:p>
          <a:p>
            <a:pPr lvl="1"/>
            <a:r>
              <a:rPr lang="en-US" dirty="0"/>
              <a:t>Cascaded lesson delivery</a:t>
            </a:r>
          </a:p>
          <a:p>
            <a:pPr lvl="1"/>
            <a:r>
              <a:rPr lang="en-US" dirty="0"/>
              <a:t>Reporting </a:t>
            </a:r>
          </a:p>
          <a:p>
            <a:pPr lvl="1"/>
            <a:r>
              <a:rPr lang="en-US" dirty="0"/>
              <a:t>Monitoring and supervision </a:t>
            </a:r>
          </a:p>
          <a:p>
            <a:pPr lvl="0"/>
            <a:endParaRPr lang="en-US" sz="1800" dirty="0"/>
          </a:p>
          <a:p>
            <a:pPr lvl="0"/>
            <a:endParaRPr lang="en-US" sz="2100" dirty="0"/>
          </a:p>
          <a:p>
            <a:pPr lvl="0"/>
            <a:endParaRPr lang="en-US" sz="2100" dirty="0"/>
          </a:p>
          <a:p>
            <a:pPr lvl="0"/>
            <a:endParaRPr lang="en-US" sz="18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0EC3E-9FB9-48C2-A335-2D5E4CFC2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4501"/>
            <a:ext cx="5924550" cy="4632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Nutrition Support Group structure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7B3F22-A754-4AB2-A4C7-554F50F2B672}"/>
              </a:ext>
            </a:extLst>
          </p:cNvPr>
          <p:cNvGrpSpPr/>
          <p:nvPr/>
        </p:nvGrpSpPr>
        <p:grpSpPr>
          <a:xfrm>
            <a:off x="6172200" y="2136503"/>
            <a:ext cx="5243844" cy="4040459"/>
            <a:chOff x="-18811" y="-55371"/>
            <a:chExt cx="5689332" cy="30540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5EF07B-8361-4ADE-AA4C-E51CB860197D}"/>
                </a:ext>
              </a:extLst>
            </p:cNvPr>
            <p:cNvGrpSpPr/>
            <p:nvPr/>
          </p:nvGrpSpPr>
          <p:grpSpPr>
            <a:xfrm>
              <a:off x="470848" y="1276066"/>
              <a:ext cx="1180531" cy="1472042"/>
              <a:chOff x="-272955" y="0"/>
              <a:chExt cx="1180531" cy="1472042"/>
            </a:xfrm>
          </p:grpSpPr>
          <p:sp>
            <p:nvSpPr>
              <p:cNvPr id="133" name="Text Box 22">
                <a:extLst>
                  <a:ext uri="{FF2B5EF4-FFF2-40B4-BE49-F238E27FC236}">
                    <a16:creationId xmlns:a16="http://schemas.microsoft.com/office/drawing/2014/main" id="{841C5F38-E7AA-4ADC-AC37-D48332AC0DB7}"/>
                  </a:ext>
                </a:extLst>
              </p:cNvPr>
              <p:cNvSpPr txBox="1"/>
              <p:nvPr/>
            </p:nvSpPr>
            <p:spPr>
              <a:xfrm>
                <a:off x="-272955" y="1116953"/>
                <a:ext cx="1085566" cy="35508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NSG Field Supervisor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 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1BCAC34-07B7-461C-82E3-ADC500660E90}"/>
                  </a:ext>
                </a:extLst>
              </p:cNvPr>
              <p:cNvGrpSpPr/>
              <p:nvPr/>
            </p:nvGrpSpPr>
            <p:grpSpPr>
              <a:xfrm>
                <a:off x="156949" y="0"/>
                <a:ext cx="750627" cy="1091186"/>
                <a:chOff x="0" y="0"/>
                <a:chExt cx="750627" cy="1091186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1FD3DCBB-218C-4AE8-BDC8-8253BB80D3A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66065" cy="1091186"/>
                  <a:chOff x="0" y="0"/>
                  <a:chExt cx="266065" cy="1091186"/>
                </a:xfrm>
              </p:grpSpPr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04BD89D9-98AB-4E46-8C31-DBC1261F18EA}"/>
                      </a:ext>
                    </a:extLst>
                  </p:cNvPr>
                  <p:cNvGrpSpPr/>
                  <p:nvPr/>
                </p:nvGrpSpPr>
                <p:grpSpPr>
                  <a:xfrm>
                    <a:off x="47767" y="0"/>
                    <a:ext cx="163195" cy="1056908"/>
                    <a:chOff x="0" y="0"/>
                    <a:chExt cx="163773" cy="1057702"/>
                  </a:xfrm>
                </p:grpSpPr>
                <p:pic>
                  <p:nvPicPr>
                    <p:cNvPr id="139" name="Picture 138">
                      <a:extLst>
                        <a:ext uri="{FF2B5EF4-FFF2-40B4-BE49-F238E27FC236}">
                          <a16:creationId xmlns:a16="http://schemas.microsoft.com/office/drawing/2014/main" id="{1897D726-6A7E-4BDA-AEC5-4E741E3725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0"/>
                      <a:ext cx="163773" cy="3070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40" name="Picture 139">
                      <a:extLst>
                        <a:ext uri="{FF2B5EF4-FFF2-40B4-BE49-F238E27FC236}">
                          <a16:creationId xmlns:a16="http://schemas.microsoft.com/office/drawing/2014/main" id="{6010F240-503F-4BD8-A6CF-6B363BB266C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375314"/>
                      <a:ext cx="163773" cy="307074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41" name="Picture 140">
                      <a:extLst>
                        <a:ext uri="{FF2B5EF4-FFF2-40B4-BE49-F238E27FC236}">
                          <a16:creationId xmlns:a16="http://schemas.microsoft.com/office/drawing/2014/main" id="{B66B96C7-693E-4E7A-B3DF-24265B321F7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750627"/>
                      <a:ext cx="163773" cy="3070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C159E366-28C5-4B6D-AD87-3443C9EBEFF6}"/>
                      </a:ext>
                    </a:extLst>
                  </p:cNvPr>
                  <p:cNvSpPr/>
                  <p:nvPr/>
                </p:nvSpPr>
                <p:spPr>
                  <a:xfrm>
                    <a:off x="0" y="736979"/>
                    <a:ext cx="266065" cy="35420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68581" tIns="34290" rIns="68581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B7F39603-354A-4155-B31F-417B8B002882}"/>
                    </a:ext>
                  </a:extLst>
                </p:cNvPr>
                <p:cNvCxnSpPr/>
                <p:nvPr/>
              </p:nvCxnSpPr>
              <p:spPr>
                <a:xfrm>
                  <a:off x="266131" y="900752"/>
                  <a:ext cx="48449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7C4B64-0963-47CB-A86E-372DC7C2CFCA}"/>
                </a:ext>
              </a:extLst>
            </p:cNvPr>
            <p:cNvGrpSpPr/>
            <p:nvPr/>
          </p:nvGrpSpPr>
          <p:grpSpPr>
            <a:xfrm>
              <a:off x="-18811" y="825689"/>
              <a:ext cx="946859" cy="1965278"/>
              <a:chOff x="-18811" y="0"/>
              <a:chExt cx="946859" cy="1965278"/>
            </a:xfrm>
          </p:grpSpPr>
          <p:sp>
            <p:nvSpPr>
              <p:cNvPr id="125" name="Text Box 316">
                <a:extLst>
                  <a:ext uri="{FF2B5EF4-FFF2-40B4-BE49-F238E27FC236}">
                    <a16:creationId xmlns:a16="http://schemas.microsoft.com/office/drawing/2014/main" id="{46A052FE-B04A-462F-B579-2C98B98B54CB}"/>
                  </a:ext>
                </a:extLst>
              </p:cNvPr>
              <p:cNvSpPr txBox="1"/>
              <p:nvPr/>
            </p:nvSpPr>
            <p:spPr>
              <a:xfrm>
                <a:off x="-18811" y="1171695"/>
                <a:ext cx="762377" cy="247508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District Nutritionist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06338A7D-CDA0-49E6-9AAA-7BC39EBF34FF}"/>
                  </a:ext>
                </a:extLst>
              </p:cNvPr>
              <p:cNvGrpSpPr/>
              <p:nvPr/>
            </p:nvGrpSpPr>
            <p:grpSpPr>
              <a:xfrm>
                <a:off x="0" y="0"/>
                <a:ext cx="928048" cy="1965278"/>
                <a:chOff x="0" y="0"/>
                <a:chExt cx="928048" cy="1965278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E7B5B31E-7A3F-49EF-AE44-022A50407F4D}"/>
                    </a:ext>
                  </a:extLst>
                </p:cNvPr>
                <p:cNvCxnSpPr/>
                <p:nvPr/>
              </p:nvCxnSpPr>
              <p:spPr>
                <a:xfrm>
                  <a:off x="470848" y="982639"/>
                  <a:ext cx="40259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FC857AF4-7D24-456B-B6BF-727C06B43144}"/>
                    </a:ext>
                  </a:extLst>
                </p:cNvPr>
                <p:cNvGrpSpPr/>
                <p:nvPr/>
              </p:nvGrpSpPr>
              <p:grpSpPr>
                <a:xfrm>
                  <a:off x="204716" y="812042"/>
                  <a:ext cx="266065" cy="353695"/>
                  <a:chOff x="0" y="0"/>
                  <a:chExt cx="266065" cy="353695"/>
                </a:xfrm>
              </p:grpSpPr>
              <p:pic>
                <p:nvPicPr>
                  <p:cNvPr id="131" name="Picture 130">
                    <a:extLst>
                      <a:ext uri="{FF2B5EF4-FFF2-40B4-BE49-F238E27FC236}">
                        <a16:creationId xmlns:a16="http://schemas.microsoft.com/office/drawing/2014/main" id="{31C5F6B2-1640-43D5-8730-A71D4FA45C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4591" y="27296"/>
                    <a:ext cx="150126" cy="279779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AFCF30EA-B369-458B-8CDA-0355D422AAD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66065" cy="353695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68581" tIns="34290" rIns="68581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29" name="Arc 128">
                  <a:extLst>
                    <a:ext uri="{FF2B5EF4-FFF2-40B4-BE49-F238E27FC236}">
                      <a16:creationId xmlns:a16="http://schemas.microsoft.com/office/drawing/2014/main" id="{9ED050CC-D85E-4A75-B64C-F111DE4C976B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914400" cy="914400"/>
                </a:xfrm>
                <a:prstGeom prst="arc">
                  <a:avLst>
                    <a:gd name="adj1" fmla="val 17664244"/>
                    <a:gd name="adj2" fmla="val 0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Arc 129">
                  <a:extLst>
                    <a:ext uri="{FF2B5EF4-FFF2-40B4-BE49-F238E27FC236}">
                      <a16:creationId xmlns:a16="http://schemas.microsoft.com/office/drawing/2014/main" id="{BABAEDED-70ED-4BE7-A788-229579ADE55D}"/>
                    </a:ext>
                  </a:extLst>
                </p:cNvPr>
                <p:cNvSpPr/>
                <p:nvPr/>
              </p:nvSpPr>
              <p:spPr>
                <a:xfrm rot="5400000">
                  <a:off x="13648" y="1050878"/>
                  <a:ext cx="914400" cy="914400"/>
                </a:xfrm>
                <a:prstGeom prst="arc">
                  <a:avLst>
                    <a:gd name="adj1" fmla="val 10704280"/>
                    <a:gd name="adj2" fmla="val 14523756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C18EB1-4811-4C20-A33D-A6742D127492}"/>
                </a:ext>
              </a:extLst>
            </p:cNvPr>
            <p:cNvGrpSpPr/>
            <p:nvPr/>
          </p:nvGrpSpPr>
          <p:grpSpPr>
            <a:xfrm>
              <a:off x="934872" y="1030406"/>
              <a:ext cx="2937855" cy="1968249"/>
              <a:chOff x="0" y="0"/>
              <a:chExt cx="2937855" cy="1968249"/>
            </a:xfrm>
          </p:grpSpPr>
          <p:sp>
            <p:nvSpPr>
              <p:cNvPr id="112" name="Text Box 328">
                <a:extLst>
                  <a:ext uri="{FF2B5EF4-FFF2-40B4-BE49-F238E27FC236}">
                    <a16:creationId xmlns:a16="http://schemas.microsoft.com/office/drawing/2014/main" id="{A1500A60-1A7B-42D1-A3FA-C7CC5F234DFD}"/>
                  </a:ext>
                </a:extLst>
              </p:cNvPr>
              <p:cNvSpPr txBox="1"/>
              <p:nvPr/>
            </p:nvSpPr>
            <p:spPr>
              <a:xfrm>
                <a:off x="616587" y="1332368"/>
                <a:ext cx="1158870" cy="62006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NSG Promoters</a:t>
                </a:r>
              </a:p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5-6 NSG (50-60 volunteers.(500-600 HH)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 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29390DC9-8DCF-439C-B391-FB69A0F5E677}"/>
                  </a:ext>
                </a:extLst>
              </p:cNvPr>
              <p:cNvGrpSpPr/>
              <p:nvPr/>
            </p:nvGrpSpPr>
            <p:grpSpPr>
              <a:xfrm>
                <a:off x="0" y="0"/>
                <a:ext cx="2937855" cy="1968249"/>
                <a:chOff x="0" y="0"/>
                <a:chExt cx="2937855" cy="1968249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A1BFB52-537B-47FE-8CC8-5B952AF1A1B6}"/>
                    </a:ext>
                  </a:extLst>
                </p:cNvPr>
                <p:cNvGrpSpPr/>
                <p:nvPr/>
              </p:nvGrpSpPr>
              <p:grpSpPr>
                <a:xfrm>
                  <a:off x="696651" y="614149"/>
                  <a:ext cx="586766" cy="695960"/>
                  <a:chOff x="0" y="0"/>
                  <a:chExt cx="586766" cy="695960"/>
                </a:xfrm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B45CD9EC-74AF-4977-B183-DF258050AA58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32086" cy="695960"/>
                    <a:chOff x="0" y="0"/>
                    <a:chExt cx="532263" cy="696035"/>
                  </a:xfrm>
                </p:grpSpPr>
                <p:pic>
                  <p:nvPicPr>
                    <p:cNvPr id="121" name="Picture 120">
                      <a:extLst>
                        <a:ext uri="{FF2B5EF4-FFF2-40B4-BE49-F238E27FC236}">
                          <a16:creationId xmlns:a16="http://schemas.microsoft.com/office/drawing/2014/main" id="{E1CF732E-CE75-40DE-A044-AC973F5C827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184245" y="388961"/>
                      <a:ext cx="163773" cy="307074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22" name="Picture 121">
                      <a:extLst>
                        <a:ext uri="{FF2B5EF4-FFF2-40B4-BE49-F238E27FC236}">
                          <a16:creationId xmlns:a16="http://schemas.microsoft.com/office/drawing/2014/main" id="{C18807AA-56C4-4893-8FE8-6F16A7BDE9D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184245" y="0"/>
                      <a:ext cx="163773" cy="307074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23" name="Picture 122">
                      <a:extLst>
                        <a:ext uri="{FF2B5EF4-FFF2-40B4-BE49-F238E27FC236}">
                          <a16:creationId xmlns:a16="http://schemas.microsoft.com/office/drawing/2014/main" id="{659B2D82-E34B-4CA2-8B31-A1F1C730F46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197892"/>
                      <a:ext cx="163774" cy="3070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24" name="Picture 123">
                      <a:extLst>
                        <a:ext uri="{FF2B5EF4-FFF2-40B4-BE49-F238E27FC236}">
                          <a16:creationId xmlns:a16="http://schemas.microsoft.com/office/drawing/2014/main" id="{801759CB-9437-4BD8-A1DE-65A97F79EAC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368490" y="191068"/>
                      <a:ext cx="163773" cy="3070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1EF1BD28-97F2-49EB-ABEF-03F4DAB0523D}"/>
                      </a:ext>
                    </a:extLst>
                  </p:cNvPr>
                  <p:cNvSpPr/>
                  <p:nvPr/>
                </p:nvSpPr>
                <p:spPr>
                  <a:xfrm>
                    <a:off x="320723" y="177421"/>
                    <a:ext cx="266043" cy="35433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68581" tIns="34290" rIns="68581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15" name="Arc 114">
                  <a:extLst>
                    <a:ext uri="{FF2B5EF4-FFF2-40B4-BE49-F238E27FC236}">
                      <a16:creationId xmlns:a16="http://schemas.microsoft.com/office/drawing/2014/main" id="{89AB7171-21A4-45ED-8E17-E81B0D904C4C}"/>
                    </a:ext>
                  </a:extLst>
                </p:cNvPr>
                <p:cNvSpPr/>
                <p:nvPr/>
              </p:nvSpPr>
              <p:spPr>
                <a:xfrm rot="18837881">
                  <a:off x="1133380" y="723331"/>
                  <a:ext cx="914400" cy="914400"/>
                </a:xfrm>
                <a:prstGeom prst="arc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Arc 115">
                  <a:extLst>
                    <a:ext uri="{FF2B5EF4-FFF2-40B4-BE49-F238E27FC236}">
                      <a16:creationId xmlns:a16="http://schemas.microsoft.com/office/drawing/2014/main" id="{4836EDF2-11F2-4F32-B767-29C30831AEC4}"/>
                    </a:ext>
                  </a:extLst>
                </p:cNvPr>
                <p:cNvSpPr/>
                <p:nvPr/>
              </p:nvSpPr>
              <p:spPr>
                <a:xfrm rot="3063492">
                  <a:off x="478287" y="0"/>
                  <a:ext cx="914400" cy="914400"/>
                </a:xfrm>
                <a:prstGeom prst="arc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Arc 116">
                  <a:extLst>
                    <a:ext uri="{FF2B5EF4-FFF2-40B4-BE49-F238E27FC236}">
                      <a16:creationId xmlns:a16="http://schemas.microsoft.com/office/drawing/2014/main" id="{E764870D-FC33-4EFC-B65D-C17EF06BFCA0}"/>
                    </a:ext>
                  </a:extLst>
                </p:cNvPr>
                <p:cNvSpPr/>
                <p:nvPr/>
              </p:nvSpPr>
              <p:spPr>
                <a:xfrm rot="3063492">
                  <a:off x="860425" y="-423081"/>
                  <a:ext cx="447040" cy="2167890"/>
                </a:xfrm>
                <a:prstGeom prst="arc">
                  <a:avLst>
                    <a:gd name="adj1" fmla="val 16385177"/>
                    <a:gd name="adj2" fmla="val 0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Arc 117">
                  <a:extLst>
                    <a:ext uri="{FF2B5EF4-FFF2-40B4-BE49-F238E27FC236}">
                      <a16:creationId xmlns:a16="http://schemas.microsoft.com/office/drawing/2014/main" id="{DA71FF42-21C9-4D15-8BDC-81736AF99654}"/>
                    </a:ext>
                  </a:extLst>
                </p:cNvPr>
                <p:cNvSpPr/>
                <p:nvPr/>
              </p:nvSpPr>
              <p:spPr>
                <a:xfrm rot="3063492">
                  <a:off x="1007137" y="37532"/>
                  <a:ext cx="1261745" cy="2599690"/>
                </a:xfrm>
                <a:prstGeom prst="arc">
                  <a:avLst>
                    <a:gd name="adj1" fmla="val 10877243"/>
                    <a:gd name="adj2" fmla="val 16189068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EE201A-E981-44F7-8D18-EDA89D932C02}"/>
                </a:ext>
              </a:extLst>
            </p:cNvPr>
            <p:cNvGrpSpPr/>
            <p:nvPr/>
          </p:nvGrpSpPr>
          <p:grpSpPr>
            <a:xfrm>
              <a:off x="4221164" y="300251"/>
              <a:ext cx="1449357" cy="2360465"/>
              <a:chOff x="-200711" y="0"/>
              <a:chExt cx="1449357" cy="2360465"/>
            </a:xfrm>
          </p:grpSpPr>
          <p:sp>
            <p:nvSpPr>
              <p:cNvPr id="89" name="Text Box 343">
                <a:extLst>
                  <a:ext uri="{FF2B5EF4-FFF2-40B4-BE49-F238E27FC236}">
                    <a16:creationId xmlns:a16="http://schemas.microsoft.com/office/drawing/2014/main" id="{3A0FD010-C312-43AF-9807-232C8845AAFF}"/>
                  </a:ext>
                </a:extLst>
              </p:cNvPr>
              <p:cNvSpPr txBox="1"/>
              <p:nvPr/>
            </p:nvSpPr>
            <p:spPr>
              <a:xfrm>
                <a:off x="-200711" y="896257"/>
                <a:ext cx="1112704" cy="49874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 Households (Neighbor Households)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5276BECD-B667-4672-B0BE-B373FC7B5680}"/>
                  </a:ext>
                </a:extLst>
              </p:cNvPr>
              <p:cNvGrpSpPr/>
              <p:nvPr/>
            </p:nvGrpSpPr>
            <p:grpSpPr>
              <a:xfrm>
                <a:off x="225188" y="0"/>
                <a:ext cx="1016635" cy="1022985"/>
                <a:chOff x="0" y="0"/>
                <a:chExt cx="1016759" cy="1023582"/>
              </a:xfrm>
            </p:grpSpPr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EB97CD2B-F114-46E1-ACC3-F8AE14B7E2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0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AE10F864-E9A4-4AAA-9AD4-B409650465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382137"/>
                  <a:ext cx="252483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07BF38F8-CC1C-4702-A63D-39B08936AB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25930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EA7DEC65-74A7-44CA-A799-FB899D334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116006"/>
                  <a:ext cx="252483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51607924-1FD7-4104-BE39-912C0B515F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2484" y="238836"/>
                  <a:ext cx="252484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B2315319-95EE-4DE4-A842-2E1325552C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2484" y="50496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895B6FBC-9683-4B20-8F57-5BCF0F70DC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641445"/>
                  <a:ext cx="252483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AB3CF25D-39DB-473A-9359-9EF720D000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0" y="38213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9B5E2D7A-2EA0-46D8-A6C5-AFC28FF9A2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771099"/>
                  <a:ext cx="252484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30FCDFAE-3DE7-4B8C-BE44-FC5FFF2822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518615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C67259E-2E27-41A6-9E3A-E7D3BBF42F74}"/>
                  </a:ext>
                </a:extLst>
              </p:cNvPr>
              <p:cNvGrpSpPr/>
              <p:nvPr/>
            </p:nvGrpSpPr>
            <p:grpSpPr>
              <a:xfrm>
                <a:off x="232011" y="1337480"/>
                <a:ext cx="1016635" cy="1022985"/>
                <a:chOff x="0" y="0"/>
                <a:chExt cx="1016759" cy="1023582"/>
              </a:xfrm>
            </p:grpSpPr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CDEF6561-495D-404F-B7C3-37C803055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0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999805D2-2452-4ADF-B1DE-58481B7F8E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382137"/>
                  <a:ext cx="252483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A48A52B2-3EA2-468F-AD6D-60A4E0DF9D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25930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C24C9CFF-B7E0-4ACF-8D12-E507FEB0E0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116006"/>
                  <a:ext cx="252483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678BE298-0313-4DC0-964F-DB699D87E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2484" y="238836"/>
                  <a:ext cx="252484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F0E9C41D-1039-4A8D-8DF5-98D22939CF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2484" y="50496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75468BAF-C730-47A4-83C8-94F9582AB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4968" y="641445"/>
                  <a:ext cx="252483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DC630F47-5609-48F3-A442-0EC7506573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0" y="382137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AF5C3F50-B0F0-47D6-A454-77F1159B68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771099"/>
                  <a:ext cx="252484" cy="25248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F0B19DED-BA89-43A2-B5FB-6F546F558F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4275" y="518615"/>
                  <a:ext cx="252484" cy="252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577407-9D9A-453B-8E24-ECB414E298EC}"/>
                </a:ext>
              </a:extLst>
            </p:cNvPr>
            <p:cNvGrpSpPr/>
            <p:nvPr/>
          </p:nvGrpSpPr>
          <p:grpSpPr>
            <a:xfrm>
              <a:off x="920410" y="-55371"/>
              <a:ext cx="4320330" cy="2941412"/>
              <a:chOff x="-635435" y="-55371"/>
              <a:chExt cx="4320330" cy="294141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D412431-C1BC-497E-9B4C-368202AC6888}"/>
                  </a:ext>
                </a:extLst>
              </p:cNvPr>
              <p:cNvGrpSpPr/>
              <p:nvPr/>
            </p:nvGrpSpPr>
            <p:grpSpPr>
              <a:xfrm>
                <a:off x="784746" y="0"/>
                <a:ext cx="893445" cy="1009650"/>
                <a:chOff x="0" y="0"/>
                <a:chExt cx="893928" cy="1009934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D283BA94-E560-4BB0-8C6E-C1865EF5AF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EDE12A31-E60F-4436-ADA7-5F7FCEFAB1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7200" y="143301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137416D7-18A9-4DDA-AB2A-E5D03B00C9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143301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3A924DFF-68FB-4C6C-8DF2-738423D31F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293426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F8A6F9CF-BA0A-474A-92BB-F39366722D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0" y="286603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3A4D6683-7EF1-434B-B508-3A21FBCFC4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736979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90E33349-8FF9-4927-A271-E37F1C7D8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580029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6F8270AD-65C7-44AB-8A24-962EA0CC8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293426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7BF8A056-3D9C-45B3-95CD-772AC0749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443552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25CA832D-F6C9-4C92-9B8F-F4A2FDB9C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436728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D6E75F37-D600-4154-B9D7-0E854CAB3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586853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7733122B-93C0-4874-A1A6-7A25E42E9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750627" y="42308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E4E2C98-963C-48DE-81D8-FF5FF097C293}"/>
                  </a:ext>
                </a:extLst>
              </p:cNvPr>
              <p:cNvGrpSpPr/>
              <p:nvPr/>
            </p:nvGrpSpPr>
            <p:grpSpPr>
              <a:xfrm>
                <a:off x="1173707" y="1658203"/>
                <a:ext cx="893445" cy="1009650"/>
                <a:chOff x="0" y="0"/>
                <a:chExt cx="893928" cy="1009934"/>
              </a:xfrm>
            </p:grpSpPr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16A1BBC-D5A1-4729-AB19-F5BD998DE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72F10555-7A42-4A49-81C8-3BCBE13BA1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7200" y="143301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B51327C-837B-40B6-B70E-FB3B64542D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143301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5B4B1732-252B-4269-AC1C-A8316077E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293426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3A83C3F3-418B-4C6E-AEEF-F783C4ACFC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0" y="286603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EDA3C400-4BC5-4F09-BB3D-C42D045FD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736979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36111A75-C2FE-4563-9E31-F1662E8398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580029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978F908B-5E22-4415-8844-366FBC9325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293426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4FB8AA2-BA07-464D-A2CD-679E9F899D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443552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88193D01-417F-4D8A-B8F8-A27CE954B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436728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377A427D-3278-4B80-8F6D-A412FBE9B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586853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7033B8DE-ADAC-4511-94F0-54D3098723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750627" y="42308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6EB0F4E-CFB8-4C02-ADD9-CA9EDD31B210}"/>
                  </a:ext>
                </a:extLst>
              </p:cNvPr>
              <p:cNvGrpSpPr/>
              <p:nvPr/>
            </p:nvGrpSpPr>
            <p:grpSpPr>
              <a:xfrm>
                <a:off x="0" y="313898"/>
                <a:ext cx="893445" cy="1009650"/>
                <a:chOff x="0" y="0"/>
                <a:chExt cx="893928" cy="1009934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60DFEBE0-F45F-45F8-974C-56825D327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897D2F53-2F9E-446A-969C-AC779761C3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7200" y="143301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61A27FE-C53E-482B-B2B7-6BA6481FC7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143301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7EF4DB7F-A7E2-40AB-B6FC-C041E3242B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293426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70C4F4D7-FD7E-4EDF-BB2B-88007E5BF3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0" y="286603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CF95803A-446D-42F8-B324-1BA9AC9C5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736979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D03E604F-13A8-40A5-BF6E-9B4FCD2389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580029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E2C223EA-CBA5-4988-A487-FD1E92BF56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300251" y="293426"/>
                  <a:ext cx="143301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C8B00F6F-D848-4A80-B1BE-B2F8B38B7E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50376" y="443552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5BEC6319-E8D3-475E-B9D4-F7B8F85447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156949" y="436728"/>
                  <a:ext cx="143302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7DCCD292-F912-4108-92AD-3567E5EB3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600501" y="586853"/>
                  <a:ext cx="143302" cy="272956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37F6F905-5851-4765-9B42-29B037C07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750627" y="423080"/>
                  <a:ext cx="143301" cy="272955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6" name="Text Box 1067">
                <a:extLst>
                  <a:ext uri="{FF2B5EF4-FFF2-40B4-BE49-F238E27FC236}">
                    <a16:creationId xmlns:a16="http://schemas.microsoft.com/office/drawing/2014/main" id="{3BC94F90-B5D2-4180-99B0-88565C714835}"/>
                  </a:ext>
                </a:extLst>
              </p:cNvPr>
              <p:cNvSpPr txBox="1"/>
              <p:nvPr/>
            </p:nvSpPr>
            <p:spPr>
              <a:xfrm>
                <a:off x="-635435" y="-55371"/>
                <a:ext cx="990126" cy="32150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w Cen MT" panose="020B0602020104020603" pitchFamily="34" charset="0"/>
                  </a:rPr>
                  <a:t>NSG comprises 10 NSG volunteers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w Cen MT" panose="020B0602020104020603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043E66-4ACE-46AE-81B5-FB01421E66FC}"/>
                  </a:ext>
                </a:extLst>
              </p:cNvPr>
              <p:cNvGrpSpPr/>
              <p:nvPr/>
            </p:nvGrpSpPr>
            <p:grpSpPr>
              <a:xfrm>
                <a:off x="1965277" y="1371600"/>
                <a:ext cx="1719618" cy="1514441"/>
                <a:chOff x="0" y="0"/>
                <a:chExt cx="1719618" cy="15144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301C12F-5DB7-40F3-9A4A-11BBD8C82ED7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893445" cy="1009650"/>
                  <a:chOff x="0" y="0"/>
                  <a:chExt cx="893928" cy="1009934"/>
                </a:xfrm>
              </p:grpSpPr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1FD7D865-1B93-4294-ABBB-B0E66C21E9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0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39C0CDFA-7DC5-4352-A540-8F2DE57539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7200" y="143301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4CF9DA18-B252-46E3-AAC8-ED55A82CED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156949" y="143301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676FD20A-1A55-4B61-AC94-5ADC823814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600501" y="293426"/>
                    <a:ext cx="143302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F3EA25F9-90ED-4F35-8DB2-345D3A358D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0" y="286603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F707F9A2-B5DC-444C-989D-329C2429ED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0376" y="736979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5E731BE3-C668-4E8D-BF3F-460FDAEF03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580029"/>
                    <a:ext cx="143301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DEF4AAE6-6A54-4131-B8E6-B13D259F17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293426"/>
                    <a:ext cx="143301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F6FA2893-0D2D-454F-8E91-1B6BB748DA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0376" y="443552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064C84EA-7C70-4FA3-A1D2-0ABA5A45E5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156949" y="436728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938AAF74-29CB-4A58-9D45-FFD2E34C4C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600501" y="586853"/>
                    <a:ext cx="143302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0F20A2A6-F1E7-4CEC-A7E6-58F81D96D5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750627" y="423080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3F5F2E6F-4685-4B75-B11C-808D21DF872B}"/>
                    </a:ext>
                  </a:extLst>
                </p:cNvPr>
                <p:cNvSpPr/>
                <p:nvPr/>
              </p:nvSpPr>
              <p:spPr>
                <a:xfrm rot="1450729">
                  <a:off x="805218" y="368489"/>
                  <a:ext cx="914400" cy="551815"/>
                </a:xfrm>
                <a:prstGeom prst="arc">
                  <a:avLst>
                    <a:gd name="adj1" fmla="val 11235373"/>
                    <a:gd name="adj2" fmla="val 17545170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5E1A43BD-2D59-4566-9355-C71F113D1E5E}"/>
                    </a:ext>
                  </a:extLst>
                </p:cNvPr>
                <p:cNvSpPr/>
                <p:nvPr/>
              </p:nvSpPr>
              <p:spPr>
                <a:xfrm rot="2725578">
                  <a:off x="754039" y="590266"/>
                  <a:ext cx="914400" cy="551815"/>
                </a:xfrm>
                <a:prstGeom prst="arc">
                  <a:avLst>
                    <a:gd name="adj1" fmla="val 11235373"/>
                    <a:gd name="adj2" fmla="val 13986013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7C9F0CB-BB54-41E4-BBE2-174879BAD4DE}"/>
                    </a:ext>
                  </a:extLst>
                </p:cNvPr>
                <p:cNvSpPr/>
                <p:nvPr/>
              </p:nvSpPr>
              <p:spPr>
                <a:xfrm>
                  <a:off x="723332" y="402609"/>
                  <a:ext cx="218440" cy="31940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1FB6759F-0884-44CA-AF68-E2124A253C70}"/>
                    </a:ext>
                  </a:extLst>
                </p:cNvPr>
                <p:cNvSpPr/>
                <p:nvPr/>
              </p:nvSpPr>
              <p:spPr>
                <a:xfrm rot="4341368">
                  <a:off x="562971" y="781333"/>
                  <a:ext cx="914400" cy="551815"/>
                </a:xfrm>
                <a:prstGeom prst="arc">
                  <a:avLst>
                    <a:gd name="adj1" fmla="val 11235373"/>
                    <a:gd name="adj2" fmla="val 12694084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EEDC34C-B011-41BB-A997-1C70CD38B79D}"/>
                  </a:ext>
                </a:extLst>
              </p:cNvPr>
              <p:cNvGrpSpPr/>
              <p:nvPr/>
            </p:nvGrpSpPr>
            <p:grpSpPr>
              <a:xfrm>
                <a:off x="1815152" y="266131"/>
                <a:ext cx="1746913" cy="1418907"/>
                <a:chOff x="0" y="0"/>
                <a:chExt cx="1746913" cy="1418907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CBD0C283-5B4A-47BE-88CD-3929614BF88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892926" cy="1009650"/>
                  <a:chOff x="0" y="0"/>
                  <a:chExt cx="893928" cy="1009934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DE602111-C383-4B51-A6C1-1106B0B65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0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9FC2FE2E-B20D-49FF-A487-9BE62500B6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7200" y="143301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0BA1FFDC-617D-499B-856D-88026C3F9C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156949" y="143301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2EAF1C9A-04CC-453A-9F5D-2F9ACC3630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600501" y="293426"/>
                    <a:ext cx="143302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F41BD33E-16CF-4C6D-B114-F82BF6EF1E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0" y="286603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C7FD330E-0685-4492-8E90-7559033E3C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0376" y="736979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CBF6795C-279E-4896-B826-C1457289C1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580029"/>
                    <a:ext cx="143301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CB1FD8C8-819F-4758-BFEB-96AA0A6185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300251" y="293426"/>
                    <a:ext cx="143301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390533A0-81AE-4B3E-9625-C616992917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450376" y="443552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4360427B-1413-4A75-9805-C9B36531A3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156949" y="436728"/>
                    <a:ext cx="143302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8702DAB9-D437-48B6-A23D-956AFBA3FC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600501" y="586853"/>
                    <a:ext cx="143302" cy="272956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1774ABED-FB80-4DD0-9044-31B14C341E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750627" y="423080"/>
                    <a:ext cx="143301" cy="272955"/>
                  </a:xfrm>
                  <a:prstGeom prst="rect">
                    <a:avLst/>
                  </a:prstGeom>
                  <a:solidFill>
                    <a:srgbClr val="EEECE1">
                      <a:lumMod val="25000"/>
                    </a:srgbClr>
                  </a:solidFill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BADBCBB-3900-4345-B7EE-B9B0BBFB5114}"/>
                    </a:ext>
                  </a:extLst>
                </p:cNvPr>
                <p:cNvSpPr/>
                <p:nvPr/>
              </p:nvSpPr>
              <p:spPr>
                <a:xfrm>
                  <a:off x="723331" y="409433"/>
                  <a:ext cx="218794" cy="31998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EBAD532F-FE55-49E6-85F3-AC59A06F9C34}"/>
                    </a:ext>
                  </a:extLst>
                </p:cNvPr>
                <p:cNvSpPr/>
                <p:nvPr/>
              </p:nvSpPr>
              <p:spPr>
                <a:xfrm rot="269719">
                  <a:off x="825689" y="225188"/>
                  <a:ext cx="914400" cy="551815"/>
                </a:xfrm>
                <a:prstGeom prst="arc">
                  <a:avLst>
                    <a:gd name="adj1" fmla="val 11235373"/>
                    <a:gd name="adj2" fmla="val 18778299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31EDB9B2-C7C9-478F-88C3-7D70A530D56C}"/>
                    </a:ext>
                  </a:extLst>
                </p:cNvPr>
                <p:cNvSpPr/>
                <p:nvPr/>
              </p:nvSpPr>
              <p:spPr>
                <a:xfrm rot="3194275">
                  <a:off x="699448" y="685799"/>
                  <a:ext cx="914400" cy="551815"/>
                </a:xfrm>
                <a:prstGeom prst="arc">
                  <a:avLst>
                    <a:gd name="adj1" fmla="val 11235373"/>
                    <a:gd name="adj2" fmla="val 12809031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1833C5F6-F919-48F6-A0EC-BD56FA784BB8}"/>
                    </a:ext>
                  </a:extLst>
                </p:cNvPr>
                <p:cNvSpPr/>
                <p:nvPr/>
              </p:nvSpPr>
              <p:spPr>
                <a:xfrm rot="1677615">
                  <a:off x="832513" y="450376"/>
                  <a:ext cx="914400" cy="551815"/>
                </a:xfrm>
                <a:prstGeom prst="arc">
                  <a:avLst>
                    <a:gd name="adj1" fmla="val 11235373"/>
                    <a:gd name="adj2" fmla="val 14354596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68581" tIns="34290" rIns="68581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8378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B9A68-6886-934A-8DA1-B4FFF14D3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" y="0"/>
            <a:ext cx="1207412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C3DDD1-FA2B-7E40-996E-1131800C0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71" y="151251"/>
            <a:ext cx="919449" cy="1103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9A07C-F4BC-EB4A-9F16-CC53E5CFA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46" y="1464492"/>
            <a:ext cx="271904" cy="105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81E02-F85C-C94D-B28E-ACEC6A516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550" y="1736815"/>
            <a:ext cx="168312" cy="2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7D86-55AF-4A16-894F-DC7E0D3A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24" y="0"/>
            <a:ext cx="11430458" cy="9429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NSG/MSG topics covered in lessons 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87EA7-A615-4AA0-9189-A0028785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2325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701B3-4C57-48F8-8A86-62FFC95F8593}"/>
              </a:ext>
            </a:extLst>
          </p:cNvPr>
          <p:cNvSpPr/>
          <p:nvPr/>
        </p:nvSpPr>
        <p:spPr>
          <a:xfrm>
            <a:off x="544424" y="934172"/>
            <a:ext cx="3362325" cy="548457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defTabSz="914384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>
                <a:solidFill>
                  <a:srgbClr val="00B0F0"/>
                </a:solidFill>
              </a:rPr>
              <a:t>Model 1 - 17 Districts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</a:rPr>
              <a:t>Lesson 1</a:t>
            </a:r>
            <a:r>
              <a:rPr lang="en-US" dirty="0">
                <a:solidFill>
                  <a:srgbClr val="00B050"/>
                </a:solidFill>
              </a:rPr>
              <a:t>: Why Good Nutrition Matters? - Introduction to Nutrition Support Groups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Lesson 2: Feeding a Child 6-23 Months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Lesson 3: Catching Child Health Problems Early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</a:rPr>
              <a:t>Lesson 4: Food Processing, Preservation and Storage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Lesson 5: Handwashing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Lesson 6: Breastfeeding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Lesson 7: Food groups and diversity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Lesson 8: Feeding a child during and after illness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Lesson 9: Sanitation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CA7887-4A36-D20F-D76A-5FC5CB5A457F}"/>
              </a:ext>
            </a:extLst>
          </p:cNvPr>
          <p:cNvSpPr/>
          <p:nvPr/>
        </p:nvSpPr>
        <p:spPr>
          <a:xfrm>
            <a:off x="4200525" y="870051"/>
            <a:ext cx="3362325" cy="498598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defTabSz="914384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>
                <a:solidFill>
                  <a:srgbClr val="00B0F0"/>
                </a:solidFill>
              </a:rPr>
              <a:t>Model 2 – 6 Districts </a:t>
            </a:r>
            <a:endParaRPr lang="en-US" b="1" dirty="0">
              <a:solidFill>
                <a:srgbClr val="FF0000"/>
              </a:solidFill>
            </a:endParaRP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Lesson 1</a:t>
            </a:r>
            <a:r>
              <a:rPr lang="en-US" dirty="0">
                <a:solidFill>
                  <a:schemeClr val="accent6"/>
                </a:solidFill>
              </a:rPr>
              <a:t>: Why Good Nutrition Matters? - Introduction to Nutrition Support Groups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Lesson 2: Feeding a Child 6-23 Months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Lesson 3: Catching Child Health Problems Early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</a:rPr>
              <a:t>Lesson 4: Food Processing, Preservation and Storage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Lesson 5: Handwashing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Lesson 6: Breastfeeding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Lesson 7 Sanitation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</a:rPr>
              <a:t>Lesson 8: home gardening</a:t>
            </a:r>
          </a:p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Lesson 9: Food hygiene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49D17-509A-B6F4-AFB0-D1FF82427B5E}"/>
              </a:ext>
            </a:extLst>
          </p:cNvPr>
          <p:cNvSpPr/>
          <p:nvPr/>
        </p:nvSpPr>
        <p:spPr>
          <a:xfrm>
            <a:off x="7678455" y="733220"/>
            <a:ext cx="4296427" cy="625914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596" lvl="0" indent="-228596" defTabSz="91438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B0F0"/>
                </a:solidFill>
              </a:rPr>
              <a:t>Model 3 – 13 Districts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Lesson 1</a:t>
            </a:r>
            <a:r>
              <a:rPr lang="en-US" dirty="0">
                <a:solidFill>
                  <a:schemeClr val="accent6"/>
                </a:solidFill>
              </a:rPr>
              <a:t>: Nutrition during pregnancy</a:t>
            </a:r>
            <a:endParaRPr lang="en-ZM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Lesson 2: Importance of ANC and Postnatal services</a:t>
            </a:r>
            <a:endParaRPr lang="en-ZM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Lesson 3: Family planning</a:t>
            </a:r>
            <a:endParaRPr lang="en-ZM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Lesson 4 Nutrition for infants less than six months (Early initiation and EBF)</a:t>
            </a:r>
            <a:endParaRPr lang="en-ZM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Lesson 5:  Feeding of infants at 6-11, 12-24 months</a:t>
            </a:r>
            <a:endParaRPr lang="en-ZM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Lesson 6: Hygienic preparation and storage of complementary foods</a:t>
            </a:r>
            <a:endParaRPr lang="en-ZM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Lesson 7: Nutrition for breastfeeding mothers </a:t>
            </a:r>
            <a:endParaRPr lang="en-ZM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Lesson 8: Importance of regular growth monitoring and promotion</a:t>
            </a:r>
            <a:endParaRPr lang="en-ZM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Lesson 9: Water and Sanitation and hygiene education (Prevention of </a:t>
            </a:r>
            <a:r>
              <a:rPr lang="en-US" dirty="0" err="1">
                <a:solidFill>
                  <a:schemeClr val="accent1"/>
                </a:solidFill>
              </a:rPr>
              <a:t>diarrhoea</a:t>
            </a:r>
            <a:r>
              <a:rPr lang="en-US" dirty="0">
                <a:solidFill>
                  <a:schemeClr val="accent1"/>
                </a:solidFill>
              </a:rPr>
              <a:t> diseases). </a:t>
            </a:r>
            <a:endParaRPr lang="en-ZM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Lesson 10: Agriculture and livelihoods (Promotion of backyard gardening and savings)</a:t>
            </a:r>
            <a:endParaRPr lang="en-ZM" dirty="0">
              <a:solidFill>
                <a:srgbClr val="7030A0"/>
              </a:solidFill>
            </a:endParaRPr>
          </a:p>
          <a:p>
            <a:pPr lvl="0" defTabSz="914384">
              <a:lnSpc>
                <a:spcPct val="90000"/>
              </a:lnSpc>
              <a:spcBef>
                <a:spcPts val="1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136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7D86-55AF-4A16-894F-DC7E0D3A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6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Integration of other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87EA7-A615-4AA0-9189-A0028785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2325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701B3-4C57-48F8-8A86-62FFC95F8593}"/>
              </a:ext>
            </a:extLst>
          </p:cNvPr>
          <p:cNvSpPr/>
          <p:nvPr/>
        </p:nvSpPr>
        <p:spPr>
          <a:xfrm>
            <a:off x="420795" y="4187714"/>
            <a:ext cx="3449652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defTabSz="914384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/>
              <a:t>NSG Neighbor Households provide an appropriate platform for delivering livestock (chickens), targeting of pass on goats and the construction of fish ponds that benefits the vulnerable SUN Households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49D17-509A-B6F4-AFB0-D1FF82427B5E}"/>
              </a:ext>
            </a:extLst>
          </p:cNvPr>
          <p:cNvSpPr/>
          <p:nvPr/>
        </p:nvSpPr>
        <p:spPr>
          <a:xfrm>
            <a:off x="8595930" y="3991735"/>
            <a:ext cx="3165686" cy="8402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defTabSz="914384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800" dirty="0"/>
              <a:t>beneficiaries in Savings Groups are SUN II households who also use money to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147A9-8311-FD8E-46BC-6D28D4C4F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5" y="762965"/>
            <a:ext cx="3295687" cy="343083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C7C0142-1288-B151-CCDB-7D642461F2F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76" y="749310"/>
            <a:ext cx="3165686" cy="267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2F19B2-1370-1B4C-FAB4-CDD7A880C39D}"/>
              </a:ext>
            </a:extLst>
          </p:cNvPr>
          <p:cNvSpPr txBox="1"/>
          <p:nvPr/>
        </p:nvSpPr>
        <p:spPr>
          <a:xfrm>
            <a:off x="4548274" y="3573116"/>
            <a:ext cx="3225453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NSG Neighbor Households Groups have been linked to the lead farmers in some districts. </a:t>
            </a:r>
            <a:r>
              <a:rPr lang="en-US" sz="2000" dirty="0"/>
              <a:t>e.g. </a:t>
            </a:r>
            <a:r>
              <a:rPr lang="en-US" sz="2000" dirty="0">
                <a:solidFill>
                  <a:schemeClr val="tx1"/>
                </a:solidFill>
              </a:rPr>
              <a:t>NSG groups planted the biofortified field crop seeds on demonstration plots 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FA948BE-8339-A57F-DF80-EEEEEC1AB873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r="17323" b="2"/>
          <a:stretch/>
        </p:blipFill>
        <p:spPr bwMode="auto">
          <a:xfrm>
            <a:off x="8812001" y="782820"/>
            <a:ext cx="2959204" cy="3075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8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1382</Words>
  <Application>Microsoft Office PowerPoint</Application>
  <PresentationFormat>Widescreen</PresentationFormat>
  <Paragraphs>184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Outline </vt:lpstr>
      <vt:lpstr>Acknowledgements </vt:lpstr>
      <vt:lpstr>Background </vt:lpstr>
      <vt:lpstr>Nutrition Support Groups and how they work </vt:lpstr>
      <vt:lpstr>Nutrition Support Groups and how they work </vt:lpstr>
      <vt:lpstr>PowerPoint Presentation</vt:lpstr>
      <vt:lpstr>NSG/MSG topics covered in lessons </vt:lpstr>
      <vt:lpstr>Integration of other services</vt:lpstr>
      <vt:lpstr>Unique aspects of 3 models </vt:lpstr>
      <vt:lpstr>Lessons Learnt</vt:lpstr>
      <vt:lpstr>Integration into the government system</vt:lpstr>
      <vt:lpstr>Achievements</vt:lpstr>
      <vt:lpstr>Challenges</vt:lpstr>
      <vt:lpstr>Way forward 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Chilembo</dc:creator>
  <cp:lastModifiedBy>John Manda</cp:lastModifiedBy>
  <cp:revision>96</cp:revision>
  <dcterms:created xsi:type="dcterms:W3CDTF">2023-09-06T07:27:08Z</dcterms:created>
  <dcterms:modified xsi:type="dcterms:W3CDTF">2023-09-14T06:24:52Z</dcterms:modified>
</cp:coreProperties>
</file>