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633" r:id="rId4"/>
    <p:sldId id="634" r:id="rId5"/>
    <p:sldId id="258" r:id="rId6"/>
    <p:sldId id="636" r:id="rId7"/>
    <p:sldId id="259" r:id="rId8"/>
    <p:sldId id="260" r:id="rId9"/>
    <p:sldId id="261" r:id="rId10"/>
    <p:sldId id="267" r:id="rId11"/>
    <p:sldId id="268" r:id="rId12"/>
    <p:sldId id="262" r:id="rId13"/>
    <p:sldId id="263" r:id="rId14"/>
    <p:sldId id="264" r:id="rId15"/>
    <p:sldId id="266" r:id="rId16"/>
  </p:sldIdLst>
  <p:sldSz cx="18288000" cy="10287000"/>
  <p:notesSz cx="6858000" cy="9144000"/>
  <p:embeddedFontLst>
    <p:embeddedFont>
      <p:font typeface="Arial Black" panose="020B0A04020102020204" pitchFamily="34" charset="0"/>
      <p:bold r:id="rId17"/>
    </p:embeddedFont>
    <p:embeddedFont>
      <p:font typeface="Calibri" panose="020F0502020204030204" pitchFamily="34" charset="0"/>
      <p:regular r:id="rId18"/>
      <p:bold r:id="rId19"/>
      <p:italic r:id="rId20"/>
      <p:boldItalic r:id="rId21"/>
    </p:embeddedFont>
    <p:embeddedFont>
      <p:font typeface="Garet ExtraBold Bold" panose="020B0604020202020204" charset="0"/>
      <p:regular r:id="rId22"/>
    </p:embeddedFont>
    <p:embeddedFont>
      <p:font typeface="Mont" panose="020B0604020202020204" charset="0"/>
      <p:regular r:id="rId23"/>
    </p:embeddedFont>
    <p:embeddedFont>
      <p:font typeface="Mont Bold" panose="020B0604020202020204" charset="0"/>
      <p:regular r:id="rId24"/>
    </p:embeddedFont>
    <p:embeddedFont>
      <p:font typeface="Montserrat Extra-Bold Bold" panose="020B0604020202020204" charset="0"/>
      <p:regular r:id="rId25"/>
    </p:embeddedFont>
    <p:embeddedFont>
      <p:font typeface="Montserrat Semi-Bold Bold" panose="020B0604020202020204" charset="0"/>
      <p:regular r:id="rId26"/>
    </p:embeddedFont>
    <p:embeddedFont>
      <p:font typeface="Poppins Medium" panose="00000600000000000000" pitchFamily="2" charset="0"/>
      <p:regular r:id="rId27"/>
      <p:italic r:id="rId28"/>
    </p:embeddedFont>
    <p:embeddedFont>
      <p:font typeface="Poppins Medium 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A3F19-3267-4737-8B43-BE13CBF75652}"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74443910-1828-403C-A59A-1E0728B3D024}">
      <dgm:prSet/>
      <dgm:spPr/>
      <dgm:t>
        <a:bodyPr/>
        <a:lstStyle/>
        <a:p>
          <a:pPr>
            <a:lnSpc>
              <a:spcPct val="100000"/>
            </a:lnSpc>
            <a:defRPr b="1"/>
          </a:pPr>
          <a:r>
            <a:rPr lang="en-GB" dirty="0"/>
            <a:t>A series of TOT were supported to NFNC and MOH with four initial districts reached </a:t>
          </a:r>
        </a:p>
      </dgm:t>
    </dgm:pt>
    <dgm:pt modelId="{2DF50F3F-3B1B-4FD9-B733-FF623F625085}" type="parTrans" cxnId="{C8FA82C3-06F0-45C8-B682-36E5D2E824F8}">
      <dgm:prSet/>
      <dgm:spPr/>
      <dgm:t>
        <a:bodyPr/>
        <a:lstStyle/>
        <a:p>
          <a:endParaRPr lang="en-US"/>
        </a:p>
      </dgm:t>
    </dgm:pt>
    <dgm:pt modelId="{9461ACEC-65DF-49DA-9E8E-8C2A335AD101}" type="sibTrans" cxnId="{C8FA82C3-06F0-45C8-B682-36E5D2E824F8}">
      <dgm:prSet/>
      <dgm:spPr/>
      <dgm:t>
        <a:bodyPr/>
        <a:lstStyle/>
        <a:p>
          <a:endParaRPr lang="en-US"/>
        </a:p>
      </dgm:t>
    </dgm:pt>
    <dgm:pt modelId="{7155DF46-86B1-4078-8BEA-D69D3FF66808}">
      <dgm:prSet/>
      <dgm:spPr/>
      <dgm:t>
        <a:bodyPr/>
        <a:lstStyle/>
        <a:p>
          <a:pPr>
            <a:lnSpc>
              <a:spcPct val="100000"/>
            </a:lnSpc>
            <a:defRPr b="1"/>
          </a:pPr>
          <a:r>
            <a:rPr lang="en-GB" dirty="0"/>
            <a:t>SBN supported MoH/NFNC to roll out of HDC to 4 districts with 547 people trained  at national, provincial, district and community level</a:t>
          </a:r>
        </a:p>
        <a:p>
          <a:pPr>
            <a:lnSpc>
              <a:spcPct val="100000"/>
            </a:lnSpc>
            <a:defRPr b="1"/>
          </a:pPr>
          <a:r>
            <a:rPr lang="en-GB" dirty="0"/>
            <a:t>A plan to extend this support to 12 districts targeting schools and community base health volunteers is underway</a:t>
          </a:r>
          <a:endParaRPr lang="en-US" dirty="0"/>
        </a:p>
      </dgm:t>
    </dgm:pt>
    <dgm:pt modelId="{76D2A504-91E4-4FCB-B69B-B65399688212}" type="parTrans" cxnId="{D5DEF804-5D29-4FB4-ACF0-0BB2E3BF9CA9}">
      <dgm:prSet/>
      <dgm:spPr/>
      <dgm:t>
        <a:bodyPr/>
        <a:lstStyle/>
        <a:p>
          <a:endParaRPr lang="en-US"/>
        </a:p>
      </dgm:t>
    </dgm:pt>
    <dgm:pt modelId="{144B9C43-74EC-4E60-A773-161B3A017D1D}" type="sibTrans" cxnId="{D5DEF804-5D29-4FB4-ACF0-0BB2E3BF9CA9}">
      <dgm:prSet/>
      <dgm:spPr/>
      <dgm:t>
        <a:bodyPr/>
        <a:lstStyle/>
        <a:p>
          <a:endParaRPr lang="en-US"/>
        </a:p>
      </dgm:t>
    </dgm:pt>
    <dgm:pt modelId="{58F5F2D3-6942-4C71-9954-A752A825CAC3}">
      <dgm:prSet/>
      <dgm:spPr/>
      <dgm:t>
        <a:bodyPr/>
        <a:lstStyle/>
        <a:p>
          <a:pPr>
            <a:lnSpc>
              <a:spcPct val="100000"/>
            </a:lnSpc>
            <a:defRPr b="1"/>
          </a:pPr>
          <a:r>
            <a:rPr lang="en-GB" dirty="0"/>
            <a:t>Sensitisation on the HDC is currently ongoing at community level using social media and mass media</a:t>
          </a:r>
        </a:p>
        <a:p>
          <a:pPr>
            <a:lnSpc>
              <a:spcPct val="100000"/>
            </a:lnSpc>
            <a:defRPr b="1"/>
          </a:pPr>
          <a:r>
            <a:rPr lang="en-GB" dirty="0"/>
            <a:t>SBCC materials available </a:t>
          </a:r>
          <a:endParaRPr lang="en-US" dirty="0"/>
        </a:p>
      </dgm:t>
    </dgm:pt>
    <dgm:pt modelId="{A860CF49-6FC5-4581-B255-E28C7595A34E}" type="parTrans" cxnId="{E2DAB662-EB03-436F-B9F4-3505EE4D36AE}">
      <dgm:prSet/>
      <dgm:spPr/>
      <dgm:t>
        <a:bodyPr/>
        <a:lstStyle/>
        <a:p>
          <a:endParaRPr lang="en-US"/>
        </a:p>
      </dgm:t>
    </dgm:pt>
    <dgm:pt modelId="{AD2AAE4A-6BC0-4ABC-8D6B-33E03050DCFF}" type="sibTrans" cxnId="{E2DAB662-EB03-436F-B9F4-3505EE4D36AE}">
      <dgm:prSet/>
      <dgm:spPr/>
      <dgm:t>
        <a:bodyPr/>
        <a:lstStyle/>
        <a:p>
          <a:endParaRPr lang="en-US"/>
        </a:p>
      </dgm:t>
    </dgm:pt>
    <dgm:pt modelId="{66DA83F3-AE50-434A-8681-BFD8CEE3D99A}" type="pres">
      <dgm:prSet presAssocID="{E48A3F19-3267-4737-8B43-BE13CBF75652}" presName="root" presStyleCnt="0">
        <dgm:presLayoutVars>
          <dgm:dir/>
          <dgm:resizeHandles val="exact"/>
        </dgm:presLayoutVars>
      </dgm:prSet>
      <dgm:spPr/>
    </dgm:pt>
    <dgm:pt modelId="{F5F9B528-764A-4C1F-ACFC-412E82052F27}" type="pres">
      <dgm:prSet presAssocID="{74443910-1828-403C-A59A-1E0728B3D024}" presName="compNode" presStyleCnt="0"/>
      <dgm:spPr/>
    </dgm:pt>
    <dgm:pt modelId="{EC453327-F25E-408D-9591-83716BD1AF3F}" type="pres">
      <dgm:prSet presAssocID="{74443910-1828-403C-A59A-1E0728B3D024}" presName="iconRect" presStyleLbl="node1" presStyleIdx="0" presStyleCnt="3" custLinFactNeighborX="6378" custLinFactNeighborY="-1643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BF8ACBCF-4F63-435A-9561-2265A71EB1E3}" type="pres">
      <dgm:prSet presAssocID="{74443910-1828-403C-A59A-1E0728B3D024}" presName="iconSpace" presStyleCnt="0"/>
      <dgm:spPr/>
    </dgm:pt>
    <dgm:pt modelId="{A6C4AE55-BE9D-48A4-B296-7BF59036E3DB}" type="pres">
      <dgm:prSet presAssocID="{74443910-1828-403C-A59A-1E0728B3D024}" presName="parTx" presStyleLbl="revTx" presStyleIdx="0" presStyleCnt="6" custScaleY="106913" custLinFactNeighborX="4083" custLinFactNeighborY="-31522">
        <dgm:presLayoutVars>
          <dgm:chMax val="0"/>
          <dgm:chPref val="0"/>
        </dgm:presLayoutVars>
      </dgm:prSet>
      <dgm:spPr/>
    </dgm:pt>
    <dgm:pt modelId="{58ECE56C-D3B4-4185-89DE-BB312D236C08}" type="pres">
      <dgm:prSet presAssocID="{74443910-1828-403C-A59A-1E0728B3D024}" presName="txSpace" presStyleCnt="0"/>
      <dgm:spPr/>
    </dgm:pt>
    <dgm:pt modelId="{0F3C9CC3-C305-43F9-ABB1-A23433FBD743}" type="pres">
      <dgm:prSet presAssocID="{74443910-1828-403C-A59A-1E0728B3D024}" presName="desTx" presStyleLbl="revTx" presStyleIdx="1" presStyleCnt="6">
        <dgm:presLayoutVars/>
      </dgm:prSet>
      <dgm:spPr/>
    </dgm:pt>
    <dgm:pt modelId="{4DD4E6EE-C378-4A24-8AF9-9BD2FF6BF2C3}" type="pres">
      <dgm:prSet presAssocID="{9461ACEC-65DF-49DA-9E8E-8C2A335AD101}" presName="sibTrans" presStyleCnt="0"/>
      <dgm:spPr/>
    </dgm:pt>
    <dgm:pt modelId="{4F43C25B-5337-40BA-9101-323A06838731}" type="pres">
      <dgm:prSet presAssocID="{7155DF46-86B1-4078-8BEA-D69D3FF66808}" presName="compNode" presStyleCnt="0"/>
      <dgm:spPr/>
    </dgm:pt>
    <dgm:pt modelId="{F6E837AF-5ED5-4763-B29B-37E5DD6AF9A9}" type="pres">
      <dgm:prSet presAssocID="{7155DF46-86B1-4078-8BEA-D69D3FF6680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F6D83332-F937-48D3-99A6-CC93338997A0}" type="pres">
      <dgm:prSet presAssocID="{7155DF46-86B1-4078-8BEA-D69D3FF66808}" presName="iconSpace" presStyleCnt="0"/>
      <dgm:spPr/>
    </dgm:pt>
    <dgm:pt modelId="{462E45ED-6099-4994-B66F-D193BF66CF5B}" type="pres">
      <dgm:prSet presAssocID="{7155DF46-86B1-4078-8BEA-D69D3FF66808}" presName="parTx" presStyleLbl="revTx" presStyleIdx="2" presStyleCnt="6">
        <dgm:presLayoutVars>
          <dgm:chMax val="0"/>
          <dgm:chPref val="0"/>
        </dgm:presLayoutVars>
      </dgm:prSet>
      <dgm:spPr/>
    </dgm:pt>
    <dgm:pt modelId="{E4B5AAC5-6A34-4B76-9FD9-59F2BFB9328F}" type="pres">
      <dgm:prSet presAssocID="{7155DF46-86B1-4078-8BEA-D69D3FF66808}" presName="txSpace" presStyleCnt="0"/>
      <dgm:spPr/>
    </dgm:pt>
    <dgm:pt modelId="{4E7651F9-4A60-4F53-B9FB-64AC111EB61A}" type="pres">
      <dgm:prSet presAssocID="{7155DF46-86B1-4078-8BEA-D69D3FF66808}" presName="desTx" presStyleLbl="revTx" presStyleIdx="3" presStyleCnt="6">
        <dgm:presLayoutVars/>
      </dgm:prSet>
      <dgm:spPr/>
    </dgm:pt>
    <dgm:pt modelId="{7FA398F5-2EF7-4F57-969D-6D3057D8E578}" type="pres">
      <dgm:prSet presAssocID="{144B9C43-74EC-4E60-A773-161B3A017D1D}" presName="sibTrans" presStyleCnt="0"/>
      <dgm:spPr/>
    </dgm:pt>
    <dgm:pt modelId="{C4D653E6-2891-44C3-9701-DEEED8A360C7}" type="pres">
      <dgm:prSet presAssocID="{58F5F2D3-6942-4C71-9954-A752A825CAC3}" presName="compNode" presStyleCnt="0"/>
      <dgm:spPr/>
    </dgm:pt>
    <dgm:pt modelId="{D5C47900-C25F-4ECE-8AEA-E7F86E1875C5}" type="pres">
      <dgm:prSet presAssocID="{58F5F2D3-6942-4C71-9954-A752A825CAC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mart Phone"/>
        </a:ext>
      </dgm:extLst>
    </dgm:pt>
    <dgm:pt modelId="{13EE5997-9918-4B1D-82EC-3AD97D5D4F1A}" type="pres">
      <dgm:prSet presAssocID="{58F5F2D3-6942-4C71-9954-A752A825CAC3}" presName="iconSpace" presStyleCnt="0"/>
      <dgm:spPr/>
    </dgm:pt>
    <dgm:pt modelId="{6A108B0C-96CD-4FF9-B1C5-815530D4014F}" type="pres">
      <dgm:prSet presAssocID="{58F5F2D3-6942-4C71-9954-A752A825CAC3}" presName="parTx" presStyleLbl="revTx" presStyleIdx="4" presStyleCnt="6">
        <dgm:presLayoutVars>
          <dgm:chMax val="0"/>
          <dgm:chPref val="0"/>
        </dgm:presLayoutVars>
      </dgm:prSet>
      <dgm:spPr/>
    </dgm:pt>
    <dgm:pt modelId="{34B820A3-BD17-4997-B2D0-671D62711232}" type="pres">
      <dgm:prSet presAssocID="{58F5F2D3-6942-4C71-9954-A752A825CAC3}" presName="txSpace" presStyleCnt="0"/>
      <dgm:spPr/>
    </dgm:pt>
    <dgm:pt modelId="{BDEC44D5-B415-497E-B2D1-78D1B25F6C8D}" type="pres">
      <dgm:prSet presAssocID="{58F5F2D3-6942-4C71-9954-A752A825CAC3}" presName="desTx" presStyleLbl="revTx" presStyleIdx="5" presStyleCnt="6">
        <dgm:presLayoutVars/>
      </dgm:prSet>
      <dgm:spPr/>
    </dgm:pt>
  </dgm:ptLst>
  <dgm:cxnLst>
    <dgm:cxn modelId="{D5DEF804-5D29-4FB4-ACF0-0BB2E3BF9CA9}" srcId="{E48A3F19-3267-4737-8B43-BE13CBF75652}" destId="{7155DF46-86B1-4078-8BEA-D69D3FF66808}" srcOrd="1" destOrd="0" parTransId="{76D2A504-91E4-4FCB-B69B-B65399688212}" sibTransId="{144B9C43-74EC-4E60-A773-161B3A017D1D}"/>
    <dgm:cxn modelId="{CFEFA736-0BED-4039-B399-DE09778CBADD}" type="presOf" srcId="{7155DF46-86B1-4078-8BEA-D69D3FF66808}" destId="{462E45ED-6099-4994-B66F-D193BF66CF5B}" srcOrd="0" destOrd="0" presId="urn:microsoft.com/office/officeart/2018/2/layout/IconLabelDescriptionList"/>
    <dgm:cxn modelId="{93ABA43F-23C7-4C5C-9471-68D2DBF520D8}" type="presOf" srcId="{58F5F2D3-6942-4C71-9954-A752A825CAC3}" destId="{6A108B0C-96CD-4FF9-B1C5-815530D4014F}" srcOrd="0" destOrd="0" presId="urn:microsoft.com/office/officeart/2018/2/layout/IconLabelDescriptionList"/>
    <dgm:cxn modelId="{E2DAB662-EB03-436F-B9F4-3505EE4D36AE}" srcId="{E48A3F19-3267-4737-8B43-BE13CBF75652}" destId="{58F5F2D3-6942-4C71-9954-A752A825CAC3}" srcOrd="2" destOrd="0" parTransId="{A860CF49-6FC5-4581-B255-E28C7595A34E}" sibTransId="{AD2AAE4A-6BC0-4ABC-8D6B-33E03050DCFF}"/>
    <dgm:cxn modelId="{C7F232AF-07B7-4340-81DF-2A80734AAD40}" type="presOf" srcId="{74443910-1828-403C-A59A-1E0728B3D024}" destId="{A6C4AE55-BE9D-48A4-B296-7BF59036E3DB}" srcOrd="0" destOrd="0" presId="urn:microsoft.com/office/officeart/2018/2/layout/IconLabelDescriptionList"/>
    <dgm:cxn modelId="{C8FA82C3-06F0-45C8-B682-36E5D2E824F8}" srcId="{E48A3F19-3267-4737-8B43-BE13CBF75652}" destId="{74443910-1828-403C-A59A-1E0728B3D024}" srcOrd="0" destOrd="0" parTransId="{2DF50F3F-3B1B-4FD9-B733-FF623F625085}" sibTransId="{9461ACEC-65DF-49DA-9E8E-8C2A335AD101}"/>
    <dgm:cxn modelId="{8F5583DF-4C10-4FAB-91AD-CA44D9A63F96}" type="presOf" srcId="{E48A3F19-3267-4737-8B43-BE13CBF75652}" destId="{66DA83F3-AE50-434A-8681-BFD8CEE3D99A}" srcOrd="0" destOrd="0" presId="urn:microsoft.com/office/officeart/2018/2/layout/IconLabelDescriptionList"/>
    <dgm:cxn modelId="{3900B5A1-05E7-4475-AEDA-693F883487E0}" type="presParOf" srcId="{66DA83F3-AE50-434A-8681-BFD8CEE3D99A}" destId="{F5F9B528-764A-4C1F-ACFC-412E82052F27}" srcOrd="0" destOrd="0" presId="urn:microsoft.com/office/officeart/2018/2/layout/IconLabelDescriptionList"/>
    <dgm:cxn modelId="{946D984E-2098-44F2-B278-ADEE7F484B3E}" type="presParOf" srcId="{F5F9B528-764A-4C1F-ACFC-412E82052F27}" destId="{EC453327-F25E-408D-9591-83716BD1AF3F}" srcOrd="0" destOrd="0" presId="urn:microsoft.com/office/officeart/2018/2/layout/IconLabelDescriptionList"/>
    <dgm:cxn modelId="{72CB6338-340F-4045-B996-0FA8433D08DF}" type="presParOf" srcId="{F5F9B528-764A-4C1F-ACFC-412E82052F27}" destId="{BF8ACBCF-4F63-435A-9561-2265A71EB1E3}" srcOrd="1" destOrd="0" presId="urn:microsoft.com/office/officeart/2018/2/layout/IconLabelDescriptionList"/>
    <dgm:cxn modelId="{4DB5E04C-2159-48B8-8C7B-B8639F7A7472}" type="presParOf" srcId="{F5F9B528-764A-4C1F-ACFC-412E82052F27}" destId="{A6C4AE55-BE9D-48A4-B296-7BF59036E3DB}" srcOrd="2" destOrd="0" presId="urn:microsoft.com/office/officeart/2018/2/layout/IconLabelDescriptionList"/>
    <dgm:cxn modelId="{796D4F59-364F-407C-A5BF-ED9577EDB2E8}" type="presParOf" srcId="{F5F9B528-764A-4C1F-ACFC-412E82052F27}" destId="{58ECE56C-D3B4-4185-89DE-BB312D236C08}" srcOrd="3" destOrd="0" presId="urn:microsoft.com/office/officeart/2018/2/layout/IconLabelDescriptionList"/>
    <dgm:cxn modelId="{BCAB17A7-E5FA-41EE-BA2B-5B62BD9CC7B9}" type="presParOf" srcId="{F5F9B528-764A-4C1F-ACFC-412E82052F27}" destId="{0F3C9CC3-C305-43F9-ABB1-A23433FBD743}" srcOrd="4" destOrd="0" presId="urn:microsoft.com/office/officeart/2018/2/layout/IconLabelDescriptionList"/>
    <dgm:cxn modelId="{72B23C70-52F9-478D-ABF6-157F27FE8B47}" type="presParOf" srcId="{66DA83F3-AE50-434A-8681-BFD8CEE3D99A}" destId="{4DD4E6EE-C378-4A24-8AF9-9BD2FF6BF2C3}" srcOrd="1" destOrd="0" presId="urn:microsoft.com/office/officeart/2018/2/layout/IconLabelDescriptionList"/>
    <dgm:cxn modelId="{08CF7AAE-9FEE-4BBC-8F44-866BA1D1E921}" type="presParOf" srcId="{66DA83F3-AE50-434A-8681-BFD8CEE3D99A}" destId="{4F43C25B-5337-40BA-9101-323A06838731}" srcOrd="2" destOrd="0" presId="urn:microsoft.com/office/officeart/2018/2/layout/IconLabelDescriptionList"/>
    <dgm:cxn modelId="{5F6D732C-64E8-41F5-BCD1-F062E363464E}" type="presParOf" srcId="{4F43C25B-5337-40BA-9101-323A06838731}" destId="{F6E837AF-5ED5-4763-B29B-37E5DD6AF9A9}" srcOrd="0" destOrd="0" presId="urn:microsoft.com/office/officeart/2018/2/layout/IconLabelDescriptionList"/>
    <dgm:cxn modelId="{CD54A767-D23D-4C44-AD98-15172C75F66C}" type="presParOf" srcId="{4F43C25B-5337-40BA-9101-323A06838731}" destId="{F6D83332-F937-48D3-99A6-CC93338997A0}" srcOrd="1" destOrd="0" presId="urn:microsoft.com/office/officeart/2018/2/layout/IconLabelDescriptionList"/>
    <dgm:cxn modelId="{82FB2D80-C377-4024-8365-639DFFDF878D}" type="presParOf" srcId="{4F43C25B-5337-40BA-9101-323A06838731}" destId="{462E45ED-6099-4994-B66F-D193BF66CF5B}" srcOrd="2" destOrd="0" presId="urn:microsoft.com/office/officeart/2018/2/layout/IconLabelDescriptionList"/>
    <dgm:cxn modelId="{F1ED70EA-CB17-4B18-A07A-9B3BFAEE51F5}" type="presParOf" srcId="{4F43C25B-5337-40BA-9101-323A06838731}" destId="{E4B5AAC5-6A34-4B76-9FD9-59F2BFB9328F}" srcOrd="3" destOrd="0" presId="urn:microsoft.com/office/officeart/2018/2/layout/IconLabelDescriptionList"/>
    <dgm:cxn modelId="{4F3749B9-D1F4-402F-951E-356F55B7D2B5}" type="presParOf" srcId="{4F43C25B-5337-40BA-9101-323A06838731}" destId="{4E7651F9-4A60-4F53-B9FB-64AC111EB61A}" srcOrd="4" destOrd="0" presId="urn:microsoft.com/office/officeart/2018/2/layout/IconLabelDescriptionList"/>
    <dgm:cxn modelId="{9F6F141D-9C0A-41F0-B99F-AFE5E3BEA1D0}" type="presParOf" srcId="{66DA83F3-AE50-434A-8681-BFD8CEE3D99A}" destId="{7FA398F5-2EF7-4F57-969D-6D3057D8E578}" srcOrd="3" destOrd="0" presId="urn:microsoft.com/office/officeart/2018/2/layout/IconLabelDescriptionList"/>
    <dgm:cxn modelId="{21E9A97F-D910-4CDF-A783-265B2A15C215}" type="presParOf" srcId="{66DA83F3-AE50-434A-8681-BFD8CEE3D99A}" destId="{C4D653E6-2891-44C3-9701-DEEED8A360C7}" srcOrd="4" destOrd="0" presId="urn:microsoft.com/office/officeart/2018/2/layout/IconLabelDescriptionList"/>
    <dgm:cxn modelId="{A8EE7B6E-A277-4671-A22A-7C192DEE2AE8}" type="presParOf" srcId="{C4D653E6-2891-44C3-9701-DEEED8A360C7}" destId="{D5C47900-C25F-4ECE-8AEA-E7F86E1875C5}" srcOrd="0" destOrd="0" presId="urn:microsoft.com/office/officeart/2018/2/layout/IconLabelDescriptionList"/>
    <dgm:cxn modelId="{1BD05E48-106A-43B4-899C-60315D7D934D}" type="presParOf" srcId="{C4D653E6-2891-44C3-9701-DEEED8A360C7}" destId="{13EE5997-9918-4B1D-82EC-3AD97D5D4F1A}" srcOrd="1" destOrd="0" presId="urn:microsoft.com/office/officeart/2018/2/layout/IconLabelDescriptionList"/>
    <dgm:cxn modelId="{3606B312-F56E-4600-9F49-75A269E3EC79}" type="presParOf" srcId="{C4D653E6-2891-44C3-9701-DEEED8A360C7}" destId="{6A108B0C-96CD-4FF9-B1C5-815530D4014F}" srcOrd="2" destOrd="0" presId="urn:microsoft.com/office/officeart/2018/2/layout/IconLabelDescriptionList"/>
    <dgm:cxn modelId="{00FD523F-6A3D-46F1-9186-BF64ED7A36C7}" type="presParOf" srcId="{C4D653E6-2891-44C3-9701-DEEED8A360C7}" destId="{34B820A3-BD17-4997-B2D0-671D62711232}" srcOrd="3" destOrd="0" presId="urn:microsoft.com/office/officeart/2018/2/layout/IconLabelDescriptionList"/>
    <dgm:cxn modelId="{DA0C18C4-D198-432E-B81C-491FDB401E10}" type="presParOf" srcId="{C4D653E6-2891-44C3-9701-DEEED8A360C7}" destId="{BDEC44D5-B415-497E-B2D1-78D1B25F6C8D}"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8A3F19-3267-4737-8B43-BE13CBF75652}"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ECC14097-127F-4E87-9EA6-644C23C13C60}">
      <dgm:prSet/>
      <dgm:spPr/>
      <dgm:t>
        <a:bodyPr/>
        <a:lstStyle/>
        <a:p>
          <a:pPr>
            <a:lnSpc>
              <a:spcPct val="100000"/>
            </a:lnSpc>
            <a:defRPr b="1"/>
          </a:pPr>
          <a:r>
            <a:rPr lang="en-GB" dirty="0"/>
            <a:t>Good Food Logo continues to be implemented with NFNC and ZABS taking the lead. </a:t>
          </a:r>
          <a:endParaRPr lang="en-US" dirty="0"/>
        </a:p>
      </dgm:t>
    </dgm:pt>
    <dgm:pt modelId="{44F47562-B753-4C26-B622-3F93ADE2632D}" type="parTrans" cxnId="{7D824B64-0AE5-4702-8CD0-4BE626C163DE}">
      <dgm:prSet/>
      <dgm:spPr/>
      <dgm:t>
        <a:bodyPr/>
        <a:lstStyle/>
        <a:p>
          <a:endParaRPr lang="en-US"/>
        </a:p>
      </dgm:t>
    </dgm:pt>
    <dgm:pt modelId="{72C47F2F-0024-411A-8122-C63CF6EB9E68}" type="sibTrans" cxnId="{7D824B64-0AE5-4702-8CD0-4BE626C163DE}">
      <dgm:prSet/>
      <dgm:spPr/>
      <dgm:t>
        <a:bodyPr/>
        <a:lstStyle/>
        <a:p>
          <a:endParaRPr lang="en-US"/>
        </a:p>
      </dgm:t>
    </dgm:pt>
    <dgm:pt modelId="{754103C9-3233-4ECE-8887-4B1418561815}">
      <dgm:prSet custT="1"/>
      <dgm:spPr/>
      <dgm:t>
        <a:bodyPr/>
        <a:lstStyle/>
        <a:p>
          <a:pPr>
            <a:lnSpc>
              <a:spcPct val="100000"/>
            </a:lnSpc>
          </a:pPr>
          <a:endParaRPr lang="en-GB" sz="1600" b="1" dirty="0"/>
        </a:p>
        <a:p>
          <a:pPr>
            <a:lnSpc>
              <a:spcPct val="100000"/>
            </a:lnSpc>
          </a:pPr>
          <a:r>
            <a:rPr lang="en-GB" sz="1600" b="1" dirty="0"/>
            <a:t>Currently 41 food products have been certified with  the GFL </a:t>
          </a:r>
          <a:endParaRPr lang="en-US" sz="1600" b="1" dirty="0"/>
        </a:p>
      </dgm:t>
    </dgm:pt>
    <dgm:pt modelId="{58ED9374-9358-4D19-A2C3-2A26330C241D}" type="parTrans" cxnId="{CD15DAE7-7634-41EE-B3BE-D4BE5BC83867}">
      <dgm:prSet/>
      <dgm:spPr/>
      <dgm:t>
        <a:bodyPr/>
        <a:lstStyle/>
        <a:p>
          <a:endParaRPr lang="en-US"/>
        </a:p>
      </dgm:t>
    </dgm:pt>
    <dgm:pt modelId="{EF8F5CB0-D592-4188-B619-84376DF1DF5C}" type="sibTrans" cxnId="{CD15DAE7-7634-41EE-B3BE-D4BE5BC83867}">
      <dgm:prSet/>
      <dgm:spPr/>
      <dgm:t>
        <a:bodyPr/>
        <a:lstStyle/>
        <a:p>
          <a:endParaRPr lang="en-US"/>
        </a:p>
      </dgm:t>
    </dgm:pt>
    <dgm:pt modelId="{184801D9-BC49-4CC9-AE6A-D242A7A44368}">
      <dgm:prSet custT="1"/>
      <dgm:spPr/>
      <dgm:t>
        <a:bodyPr/>
        <a:lstStyle/>
        <a:p>
          <a:pPr>
            <a:lnSpc>
              <a:spcPct val="100000"/>
            </a:lnSpc>
          </a:pPr>
          <a:r>
            <a:rPr lang="en-GB" sz="1600" b="1" dirty="0"/>
            <a:t>127 private sector companies have been recruited through the SBN  initiative to date  </a:t>
          </a:r>
        </a:p>
        <a:p>
          <a:pPr>
            <a:lnSpc>
              <a:spcPct val="100000"/>
            </a:lnSpc>
          </a:pPr>
          <a:r>
            <a:rPr lang="en-GB" sz="1600" b="1" dirty="0"/>
            <a:t>74 companies engaged on GFL.</a:t>
          </a:r>
        </a:p>
        <a:p>
          <a:pPr>
            <a:lnSpc>
              <a:spcPct val="100000"/>
            </a:lnSpc>
          </a:pPr>
          <a:r>
            <a:rPr lang="en-GB" sz="1600" b="1" dirty="0"/>
            <a:t> </a:t>
          </a:r>
        </a:p>
      </dgm:t>
    </dgm:pt>
    <dgm:pt modelId="{66F3D873-BA33-4699-B319-96D0CBE2F71E}" type="parTrans" cxnId="{F504FB2D-18F5-4828-A8D4-326FFE74835D}">
      <dgm:prSet/>
      <dgm:spPr/>
      <dgm:t>
        <a:bodyPr/>
        <a:lstStyle/>
        <a:p>
          <a:endParaRPr lang="en-US"/>
        </a:p>
      </dgm:t>
    </dgm:pt>
    <dgm:pt modelId="{8AA08D23-27B9-41D1-8B85-10D5D2E2A652}" type="sibTrans" cxnId="{F504FB2D-18F5-4828-A8D4-326FFE74835D}">
      <dgm:prSet/>
      <dgm:spPr/>
      <dgm:t>
        <a:bodyPr/>
        <a:lstStyle/>
        <a:p>
          <a:endParaRPr lang="en-US"/>
        </a:p>
      </dgm:t>
    </dgm:pt>
    <dgm:pt modelId="{66DA83F3-AE50-434A-8681-BFD8CEE3D99A}" type="pres">
      <dgm:prSet presAssocID="{E48A3F19-3267-4737-8B43-BE13CBF75652}" presName="root" presStyleCnt="0">
        <dgm:presLayoutVars>
          <dgm:dir/>
          <dgm:resizeHandles val="exact"/>
        </dgm:presLayoutVars>
      </dgm:prSet>
      <dgm:spPr/>
    </dgm:pt>
    <dgm:pt modelId="{87CDF8FD-3FCD-42EB-AD22-C1A70C21F5DC}" type="pres">
      <dgm:prSet presAssocID="{ECC14097-127F-4E87-9EA6-644C23C13C60}" presName="compNode" presStyleCnt="0"/>
      <dgm:spPr/>
    </dgm:pt>
    <dgm:pt modelId="{E2B9630B-087F-475C-AC0B-FFDCF9A688D1}" type="pres">
      <dgm:prSet presAssocID="{ECC14097-127F-4E87-9EA6-644C23C13C60}" presName="iconRect" presStyleLbl="node1" presStyleIdx="0" presStyleCnt="1" custLinFactX="42857" custLinFactNeighborX="100000" custLinFactNeighborY="-6305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ruit Bowl"/>
        </a:ext>
      </dgm:extLst>
    </dgm:pt>
    <dgm:pt modelId="{5CD0AE04-5D56-4881-81A2-DD8E6E2AE3FB}" type="pres">
      <dgm:prSet presAssocID="{ECC14097-127F-4E87-9EA6-644C23C13C60}" presName="iconSpace" presStyleCnt="0"/>
      <dgm:spPr/>
    </dgm:pt>
    <dgm:pt modelId="{FDDD05E0-C22C-4AE6-98AD-AE53A314699D}" type="pres">
      <dgm:prSet presAssocID="{ECC14097-127F-4E87-9EA6-644C23C13C60}" presName="parTx" presStyleLbl="revTx" presStyleIdx="0" presStyleCnt="2" custScaleX="60120" custScaleY="253071" custLinFactX="-16451" custLinFactNeighborX="-100000" custLinFactNeighborY="59596">
        <dgm:presLayoutVars>
          <dgm:chMax val="0"/>
          <dgm:chPref val="0"/>
        </dgm:presLayoutVars>
      </dgm:prSet>
      <dgm:spPr/>
    </dgm:pt>
    <dgm:pt modelId="{606E57F5-6457-40F2-9B96-7105F29828A4}" type="pres">
      <dgm:prSet presAssocID="{ECC14097-127F-4E87-9EA6-644C23C13C60}" presName="txSpace" presStyleCnt="0"/>
      <dgm:spPr/>
    </dgm:pt>
    <dgm:pt modelId="{6299DC19-F89E-46C8-85E9-ACBB303CC0E5}" type="pres">
      <dgm:prSet presAssocID="{ECC14097-127F-4E87-9EA6-644C23C13C60}" presName="desTx" presStyleLbl="revTx" presStyleIdx="1" presStyleCnt="2" custScaleX="147365" custLinFactY="-100000" custLinFactNeighborX="69685" custLinFactNeighborY="-150459">
        <dgm:presLayoutVars/>
      </dgm:prSet>
      <dgm:spPr/>
    </dgm:pt>
  </dgm:ptLst>
  <dgm:cxnLst>
    <dgm:cxn modelId="{F504FB2D-18F5-4828-A8D4-326FFE74835D}" srcId="{ECC14097-127F-4E87-9EA6-644C23C13C60}" destId="{184801D9-BC49-4CC9-AE6A-D242A7A44368}" srcOrd="1" destOrd="0" parTransId="{66F3D873-BA33-4699-B319-96D0CBE2F71E}" sibTransId="{8AA08D23-27B9-41D1-8B85-10D5D2E2A652}"/>
    <dgm:cxn modelId="{7D824B64-0AE5-4702-8CD0-4BE626C163DE}" srcId="{E48A3F19-3267-4737-8B43-BE13CBF75652}" destId="{ECC14097-127F-4E87-9EA6-644C23C13C60}" srcOrd="0" destOrd="0" parTransId="{44F47562-B753-4C26-B622-3F93ADE2632D}" sibTransId="{72C47F2F-0024-411A-8122-C63CF6EB9E68}"/>
    <dgm:cxn modelId="{33499867-358A-40C8-8996-EF8BFA1D1F7C}" type="presOf" srcId="{754103C9-3233-4ECE-8887-4B1418561815}" destId="{6299DC19-F89E-46C8-85E9-ACBB303CC0E5}" srcOrd="0" destOrd="0" presId="urn:microsoft.com/office/officeart/2018/2/layout/IconLabelDescriptionList"/>
    <dgm:cxn modelId="{F403A0BB-F85A-49A4-A7E3-6F30879600E5}" type="presOf" srcId="{184801D9-BC49-4CC9-AE6A-D242A7A44368}" destId="{6299DC19-F89E-46C8-85E9-ACBB303CC0E5}" srcOrd="0" destOrd="1" presId="urn:microsoft.com/office/officeart/2018/2/layout/IconLabelDescriptionList"/>
    <dgm:cxn modelId="{8F5583DF-4C10-4FAB-91AD-CA44D9A63F96}" type="presOf" srcId="{E48A3F19-3267-4737-8B43-BE13CBF75652}" destId="{66DA83F3-AE50-434A-8681-BFD8CEE3D99A}" srcOrd="0" destOrd="0" presId="urn:microsoft.com/office/officeart/2018/2/layout/IconLabelDescriptionList"/>
    <dgm:cxn modelId="{BD6912E4-01DC-44F9-AA01-91F2913C0A25}" type="presOf" srcId="{ECC14097-127F-4E87-9EA6-644C23C13C60}" destId="{FDDD05E0-C22C-4AE6-98AD-AE53A314699D}" srcOrd="0" destOrd="0" presId="urn:microsoft.com/office/officeart/2018/2/layout/IconLabelDescriptionList"/>
    <dgm:cxn modelId="{CD15DAE7-7634-41EE-B3BE-D4BE5BC83867}" srcId="{ECC14097-127F-4E87-9EA6-644C23C13C60}" destId="{754103C9-3233-4ECE-8887-4B1418561815}" srcOrd="0" destOrd="0" parTransId="{58ED9374-9358-4D19-A2C3-2A26330C241D}" sibTransId="{EF8F5CB0-D592-4188-B619-84376DF1DF5C}"/>
    <dgm:cxn modelId="{422F2826-3B83-4573-B7C0-E871CE27915D}" type="presParOf" srcId="{66DA83F3-AE50-434A-8681-BFD8CEE3D99A}" destId="{87CDF8FD-3FCD-42EB-AD22-C1A70C21F5DC}" srcOrd="0" destOrd="0" presId="urn:microsoft.com/office/officeart/2018/2/layout/IconLabelDescriptionList"/>
    <dgm:cxn modelId="{7563143A-89B8-4BF9-B12F-2264F2C56139}" type="presParOf" srcId="{87CDF8FD-3FCD-42EB-AD22-C1A70C21F5DC}" destId="{E2B9630B-087F-475C-AC0B-FFDCF9A688D1}" srcOrd="0" destOrd="0" presId="urn:microsoft.com/office/officeart/2018/2/layout/IconLabelDescriptionList"/>
    <dgm:cxn modelId="{E3317978-7EAA-4C85-9176-66A2A082B268}" type="presParOf" srcId="{87CDF8FD-3FCD-42EB-AD22-C1A70C21F5DC}" destId="{5CD0AE04-5D56-4881-81A2-DD8E6E2AE3FB}" srcOrd="1" destOrd="0" presId="urn:microsoft.com/office/officeart/2018/2/layout/IconLabelDescriptionList"/>
    <dgm:cxn modelId="{D917F374-7B62-4539-B837-173530784330}" type="presParOf" srcId="{87CDF8FD-3FCD-42EB-AD22-C1A70C21F5DC}" destId="{FDDD05E0-C22C-4AE6-98AD-AE53A314699D}" srcOrd="2" destOrd="0" presId="urn:microsoft.com/office/officeart/2018/2/layout/IconLabelDescriptionList"/>
    <dgm:cxn modelId="{EA481368-A47B-4E26-96D0-A815FEE75B49}" type="presParOf" srcId="{87CDF8FD-3FCD-42EB-AD22-C1A70C21F5DC}" destId="{606E57F5-6457-40F2-9B96-7105F29828A4}" srcOrd="3" destOrd="0" presId="urn:microsoft.com/office/officeart/2018/2/layout/IconLabelDescriptionList"/>
    <dgm:cxn modelId="{A3053288-7A48-4C26-9FB3-657C2A4C1BE8}" type="presParOf" srcId="{87CDF8FD-3FCD-42EB-AD22-C1A70C21F5DC}" destId="{6299DC19-F89E-46C8-85E9-ACBB303CC0E5}" srcOrd="4" destOrd="0" presId="urn:microsoft.com/office/officeart/2018/2/layout/IconLabelDescription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53327-F25E-408D-9591-83716BD1AF3F}">
      <dsp:nvSpPr>
        <dsp:cNvPr id="0" name=""/>
        <dsp:cNvSpPr/>
      </dsp:nvSpPr>
      <dsp:spPr>
        <a:xfrm>
          <a:off x="1372795" y="1455214"/>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C4AE55-BE9D-48A4-B296-7BF59036E3DB}">
      <dsp:nvSpPr>
        <dsp:cNvPr id="0" name=""/>
        <dsp:cNvSpPr/>
      </dsp:nvSpPr>
      <dsp:spPr>
        <a:xfrm>
          <a:off x="1452746" y="2859935"/>
          <a:ext cx="4320000" cy="1515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dirty="0"/>
            <a:t>A series of TOT were supported to NFNC and MOH with four initial districts reached </a:t>
          </a:r>
        </a:p>
      </dsp:txBody>
      <dsp:txXfrm>
        <a:off x="1452746" y="2859935"/>
        <a:ext cx="4320000" cy="1515491"/>
      </dsp:txXfrm>
    </dsp:sp>
    <dsp:sp modelId="{0F3C9CC3-C305-43F9-ABB1-A23433FBD743}">
      <dsp:nvSpPr>
        <dsp:cNvPr id="0" name=""/>
        <dsp:cNvSpPr/>
      </dsp:nvSpPr>
      <dsp:spPr>
        <a:xfrm>
          <a:off x="1276360" y="4838385"/>
          <a:ext cx="4320000" cy="121816"/>
        </a:xfrm>
        <a:prstGeom prst="rect">
          <a:avLst/>
        </a:prstGeom>
        <a:noFill/>
        <a:ln>
          <a:noFill/>
        </a:ln>
        <a:effectLst/>
      </dsp:spPr>
      <dsp:style>
        <a:lnRef idx="0">
          <a:scrgbClr r="0" g="0" b="0"/>
        </a:lnRef>
        <a:fillRef idx="0">
          <a:scrgbClr r="0" g="0" b="0"/>
        </a:fillRef>
        <a:effectRef idx="0">
          <a:scrgbClr r="0" g="0" b="0"/>
        </a:effectRef>
        <a:fontRef idx="minor"/>
      </dsp:style>
    </dsp:sp>
    <dsp:sp modelId="{F6E837AF-5ED5-4763-B29B-37E5DD6AF9A9}">
      <dsp:nvSpPr>
        <dsp:cNvPr id="0" name=""/>
        <dsp:cNvSpPr/>
      </dsp:nvSpPr>
      <dsp:spPr>
        <a:xfrm>
          <a:off x="6352360" y="1703727"/>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2E45ED-6099-4994-B66F-D193BF66CF5B}">
      <dsp:nvSpPr>
        <dsp:cNvPr id="0" name=""/>
        <dsp:cNvSpPr/>
      </dsp:nvSpPr>
      <dsp:spPr>
        <a:xfrm>
          <a:off x="6352360" y="3355755"/>
          <a:ext cx="432000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dirty="0"/>
            <a:t>SBN supported MoH/NFNC to roll out of HDC to 4 districts with 547 people trained  at national, provincial, district and community level</a:t>
          </a:r>
        </a:p>
        <a:p>
          <a:pPr marL="0" lvl="0" indent="0" algn="l" defTabSz="622300">
            <a:lnSpc>
              <a:spcPct val="100000"/>
            </a:lnSpc>
            <a:spcBef>
              <a:spcPct val="0"/>
            </a:spcBef>
            <a:spcAft>
              <a:spcPct val="35000"/>
            </a:spcAft>
            <a:buNone/>
            <a:defRPr b="1"/>
          </a:pPr>
          <a:r>
            <a:rPr lang="en-GB" sz="1400" kern="1200" dirty="0"/>
            <a:t>A plan to extend this support to 12 districts targeting schools and community base health volunteers is underway</a:t>
          </a:r>
          <a:endParaRPr lang="en-US" sz="1400" kern="1200" dirty="0"/>
        </a:p>
      </dsp:txBody>
      <dsp:txXfrm>
        <a:off x="6352360" y="3355755"/>
        <a:ext cx="4320000" cy="1417500"/>
      </dsp:txXfrm>
    </dsp:sp>
    <dsp:sp modelId="{4E7651F9-4A60-4F53-B9FB-64AC111EB61A}">
      <dsp:nvSpPr>
        <dsp:cNvPr id="0" name=""/>
        <dsp:cNvSpPr/>
      </dsp:nvSpPr>
      <dsp:spPr>
        <a:xfrm>
          <a:off x="6352360" y="4838385"/>
          <a:ext cx="4320000" cy="121816"/>
        </a:xfrm>
        <a:prstGeom prst="rect">
          <a:avLst/>
        </a:prstGeom>
        <a:noFill/>
        <a:ln>
          <a:noFill/>
        </a:ln>
        <a:effectLst/>
      </dsp:spPr>
      <dsp:style>
        <a:lnRef idx="0">
          <a:scrgbClr r="0" g="0" b="0"/>
        </a:lnRef>
        <a:fillRef idx="0">
          <a:scrgbClr r="0" g="0" b="0"/>
        </a:fillRef>
        <a:effectRef idx="0">
          <a:scrgbClr r="0" g="0" b="0"/>
        </a:effectRef>
        <a:fontRef idx="minor"/>
      </dsp:style>
    </dsp:sp>
    <dsp:sp modelId="{D5C47900-C25F-4ECE-8AEA-E7F86E1875C5}">
      <dsp:nvSpPr>
        <dsp:cNvPr id="0" name=""/>
        <dsp:cNvSpPr/>
      </dsp:nvSpPr>
      <dsp:spPr>
        <a:xfrm>
          <a:off x="11428360" y="1703727"/>
          <a:ext cx="1512000" cy="1512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108B0C-96CD-4FF9-B1C5-815530D4014F}">
      <dsp:nvSpPr>
        <dsp:cNvPr id="0" name=""/>
        <dsp:cNvSpPr/>
      </dsp:nvSpPr>
      <dsp:spPr>
        <a:xfrm>
          <a:off x="11428360" y="3355755"/>
          <a:ext cx="432000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dirty="0"/>
            <a:t>Sensitisation on the HDC is currently ongoing at community level using social media and mass media</a:t>
          </a:r>
        </a:p>
        <a:p>
          <a:pPr marL="0" lvl="0" indent="0" algn="l" defTabSz="622300">
            <a:lnSpc>
              <a:spcPct val="100000"/>
            </a:lnSpc>
            <a:spcBef>
              <a:spcPct val="0"/>
            </a:spcBef>
            <a:spcAft>
              <a:spcPct val="35000"/>
            </a:spcAft>
            <a:buNone/>
            <a:defRPr b="1"/>
          </a:pPr>
          <a:r>
            <a:rPr lang="en-GB" sz="1400" kern="1200" dirty="0"/>
            <a:t>SBCC materials available </a:t>
          </a:r>
          <a:endParaRPr lang="en-US" sz="1400" kern="1200" dirty="0"/>
        </a:p>
      </dsp:txBody>
      <dsp:txXfrm>
        <a:off x="11428360" y="3355755"/>
        <a:ext cx="4320000" cy="1417500"/>
      </dsp:txXfrm>
    </dsp:sp>
    <dsp:sp modelId="{BDEC44D5-B415-497E-B2D1-78D1B25F6C8D}">
      <dsp:nvSpPr>
        <dsp:cNvPr id="0" name=""/>
        <dsp:cNvSpPr/>
      </dsp:nvSpPr>
      <dsp:spPr>
        <a:xfrm>
          <a:off x="11428360" y="4838385"/>
          <a:ext cx="4320000" cy="12181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9630B-087F-475C-AC0B-FFDCF9A688D1}">
      <dsp:nvSpPr>
        <dsp:cNvPr id="0" name=""/>
        <dsp:cNvSpPr/>
      </dsp:nvSpPr>
      <dsp:spPr>
        <a:xfrm>
          <a:off x="7886697" y="843490"/>
          <a:ext cx="1510523" cy="1510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DD05E0-C22C-4AE6-98AD-AE53A314699D}">
      <dsp:nvSpPr>
        <dsp:cNvPr id="0" name=""/>
        <dsp:cNvSpPr/>
      </dsp:nvSpPr>
      <dsp:spPr>
        <a:xfrm>
          <a:off x="3222241" y="3323141"/>
          <a:ext cx="1561427" cy="1638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b="1"/>
          </a:pPr>
          <a:r>
            <a:rPr lang="en-GB" sz="1700" kern="1200" dirty="0"/>
            <a:t>Good Food Logo continues to be implemented with NFNC and ZABS taking the lead. </a:t>
          </a:r>
          <a:endParaRPr lang="en-US" sz="1700" kern="1200" dirty="0"/>
        </a:p>
      </dsp:txBody>
      <dsp:txXfrm>
        <a:off x="3222241" y="3323141"/>
        <a:ext cx="1561427" cy="1638298"/>
      </dsp:txXfrm>
    </dsp:sp>
    <dsp:sp modelId="{6299DC19-F89E-46C8-85E9-ACBB303CC0E5}">
      <dsp:nvSpPr>
        <dsp:cNvPr id="0" name=""/>
        <dsp:cNvSpPr/>
      </dsp:nvSpPr>
      <dsp:spPr>
        <a:xfrm>
          <a:off x="7714176" y="2655913"/>
          <a:ext cx="6359951" cy="592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endParaRPr lang="en-GB" sz="1600" b="1" kern="1200" dirty="0"/>
        </a:p>
        <a:p>
          <a:pPr marL="0" lvl="0" indent="0" algn="l" defTabSz="711200">
            <a:lnSpc>
              <a:spcPct val="100000"/>
            </a:lnSpc>
            <a:spcBef>
              <a:spcPct val="0"/>
            </a:spcBef>
            <a:spcAft>
              <a:spcPct val="35000"/>
            </a:spcAft>
            <a:buNone/>
          </a:pPr>
          <a:r>
            <a:rPr lang="en-GB" sz="1600" b="1" kern="1200" dirty="0"/>
            <a:t>Currently 41 food products have been certified with  the GFL </a:t>
          </a:r>
          <a:endParaRPr lang="en-US" sz="1600" b="1" kern="1200" dirty="0"/>
        </a:p>
        <a:p>
          <a:pPr marL="0" lvl="0" indent="0" algn="l" defTabSz="711200">
            <a:lnSpc>
              <a:spcPct val="100000"/>
            </a:lnSpc>
            <a:spcBef>
              <a:spcPct val="0"/>
            </a:spcBef>
            <a:spcAft>
              <a:spcPct val="35000"/>
            </a:spcAft>
            <a:buNone/>
          </a:pPr>
          <a:r>
            <a:rPr lang="en-GB" sz="1600" b="1" kern="1200" dirty="0"/>
            <a:t>127 private sector companies have been recruited through the SBN  initiative to date  </a:t>
          </a:r>
        </a:p>
        <a:p>
          <a:pPr marL="0" lvl="0" indent="0" algn="l" defTabSz="711200">
            <a:lnSpc>
              <a:spcPct val="100000"/>
            </a:lnSpc>
            <a:spcBef>
              <a:spcPct val="0"/>
            </a:spcBef>
            <a:spcAft>
              <a:spcPct val="35000"/>
            </a:spcAft>
            <a:buNone/>
          </a:pPr>
          <a:r>
            <a:rPr lang="en-GB" sz="1600" b="1" kern="1200" dirty="0"/>
            <a:t>74 companies engaged on GFL.</a:t>
          </a:r>
        </a:p>
        <a:p>
          <a:pPr marL="0" lvl="0" indent="0" algn="l" defTabSz="711200">
            <a:lnSpc>
              <a:spcPct val="100000"/>
            </a:lnSpc>
            <a:spcBef>
              <a:spcPct val="0"/>
            </a:spcBef>
            <a:spcAft>
              <a:spcPct val="35000"/>
            </a:spcAft>
            <a:buNone/>
          </a:pPr>
          <a:r>
            <a:rPr lang="en-GB" sz="1600" b="1" kern="1200" dirty="0"/>
            <a:t> </a:t>
          </a:r>
        </a:p>
      </dsp:txBody>
      <dsp:txXfrm>
        <a:off x="7714176" y="2655913"/>
        <a:ext cx="6359951" cy="59211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5.jpe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5.jpe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png"/><Relationship Id="rId7"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6.jpeg"/><Relationship Id="rId4" Type="http://schemas.openxmlformats.org/officeDocument/2006/relationships/image" Target="../media/image3.sv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svg"/><Relationship Id="rId7" Type="http://schemas.openxmlformats.org/officeDocument/2006/relationships/image" Target="../media/image47.svg"/><Relationship Id="rId12"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9.png"/><Relationship Id="rId10" Type="http://schemas.openxmlformats.org/officeDocument/2006/relationships/image" Target="../media/image31.svg"/><Relationship Id="rId4" Type="http://schemas.openxmlformats.org/officeDocument/2006/relationships/image" Target="../media/image3.svg"/><Relationship Id="rId9" Type="http://schemas.openxmlformats.org/officeDocument/2006/relationships/image" Target="../media/image30.png"/><Relationship Id="rId14" Type="http://schemas.openxmlformats.org/officeDocument/2006/relationships/image" Target="../media/image35.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39.sv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7886700"/>
            <a:ext cx="18288000" cy="18288000"/>
            <a:chOff x="0" y="0"/>
            <a:chExt cx="24384000" cy="2438400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0" y="0"/>
              <a:ext cx="24384000" cy="24384000"/>
            </a:xfrm>
            <a:prstGeom prst="rect">
              <a:avLst/>
            </a:prstGeom>
          </p:spPr>
        </p:pic>
        <p:pic>
          <p:nvPicPr>
            <p:cNvPr id="5" name="Picture 5"/>
            <p:cNvPicPr>
              <a:picLocks noChangeAspect="1"/>
            </p:cNvPicPr>
            <p:nvPr/>
          </p:nvPicPr>
          <p:blipFill>
            <a:blip r:embed="rId3">
              <a:alphaModFix amt="84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5620" y="57810"/>
              <a:ext cx="24268380" cy="24268380"/>
            </a:xfrm>
            <a:prstGeom prst="rect">
              <a:avLst/>
            </a:prstGeom>
          </p:spPr>
        </p:pic>
      </p:grpSp>
      <p:pic>
        <p:nvPicPr>
          <p:cNvPr id="6" name="Picture 6"/>
          <p:cNvPicPr>
            <a:picLocks noChangeAspect="1"/>
          </p:cNvPicPr>
          <p:nvPr/>
        </p:nvPicPr>
        <p:blipFill>
          <a:blip r:embed="rId5"/>
          <a:srcRect/>
          <a:stretch>
            <a:fillRect/>
          </a:stretch>
        </p:blipFill>
        <p:spPr>
          <a:xfrm>
            <a:off x="10357672" y="9258301"/>
            <a:ext cx="1783080" cy="962863"/>
          </a:xfrm>
          <a:prstGeom prst="rect">
            <a:avLst/>
          </a:prstGeom>
        </p:spPr>
      </p:pic>
      <p:pic>
        <p:nvPicPr>
          <p:cNvPr id="7" name="Picture 7"/>
          <p:cNvPicPr>
            <a:picLocks noChangeAspect="1"/>
          </p:cNvPicPr>
          <p:nvPr/>
        </p:nvPicPr>
        <p:blipFill>
          <a:blip r:embed="rId6" cstate="print">
            <a:alphaModFix amt="58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70645" y="-621795"/>
            <a:ext cx="1788655" cy="1788655"/>
          </a:xfrm>
          <a:prstGeom prst="rect">
            <a:avLst/>
          </a:prstGeom>
        </p:spPr>
      </p:pic>
      <p:pic>
        <p:nvPicPr>
          <p:cNvPr id="8" name="Picture 8"/>
          <p:cNvPicPr>
            <a:picLocks noChangeAspect="1"/>
          </p:cNvPicPr>
          <p:nvPr/>
        </p:nvPicPr>
        <p:blipFill>
          <a:blip r:embed="rId6" cstate="print">
            <a:alphaModFix amt="58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46696" y="585325"/>
            <a:ext cx="1788655" cy="1788655"/>
          </a:xfrm>
          <a:prstGeom prst="rect">
            <a:avLst/>
          </a:prstGeom>
        </p:spPr>
      </p:pic>
      <p:sp>
        <p:nvSpPr>
          <p:cNvPr id="9" name="AutoShape 9"/>
          <p:cNvSpPr/>
          <p:nvPr/>
        </p:nvSpPr>
        <p:spPr>
          <a:xfrm>
            <a:off x="9973680" y="2659982"/>
            <a:ext cx="6873016" cy="0"/>
          </a:xfrm>
          <a:prstGeom prst="line">
            <a:avLst/>
          </a:prstGeom>
          <a:ln w="9525" cap="flat">
            <a:solidFill>
              <a:srgbClr val="F9A72B"/>
            </a:solidFill>
            <a:prstDash val="solid"/>
            <a:headEnd type="none" w="sm" len="sm"/>
            <a:tailEnd type="none" w="sm" len="sm"/>
          </a:ln>
        </p:spPr>
      </p:sp>
      <p:sp>
        <p:nvSpPr>
          <p:cNvPr id="10" name="TextBox 10"/>
          <p:cNvSpPr txBox="1"/>
          <p:nvPr/>
        </p:nvSpPr>
        <p:spPr>
          <a:xfrm>
            <a:off x="8422361" y="3111527"/>
            <a:ext cx="9256039" cy="2616101"/>
          </a:xfrm>
          <a:prstGeom prst="rect">
            <a:avLst/>
          </a:prstGeom>
        </p:spPr>
        <p:txBody>
          <a:bodyPr wrap="square" lIns="0" tIns="0" rIns="0" bIns="0" rtlCol="0" anchor="t">
            <a:spAutoFit/>
          </a:bodyPr>
          <a:lstStyle/>
          <a:p>
            <a:pPr algn="r">
              <a:lnSpc>
                <a:spcPts val="6835"/>
              </a:lnSpc>
            </a:pPr>
            <a:r>
              <a:rPr lang="en-US" sz="6213" dirty="0">
                <a:solidFill>
                  <a:srgbClr val="1A1C21"/>
                </a:solidFill>
                <a:latin typeface="Montserrat Semi-Bold Bold"/>
              </a:rPr>
              <a:t>Manufacturers’ Licenses and Permits – At What Cost</a:t>
            </a:r>
          </a:p>
        </p:txBody>
      </p:sp>
      <p:grpSp>
        <p:nvGrpSpPr>
          <p:cNvPr id="11" name="Group 11"/>
          <p:cNvGrpSpPr/>
          <p:nvPr/>
        </p:nvGrpSpPr>
        <p:grpSpPr>
          <a:xfrm>
            <a:off x="-1593178" y="-1483140"/>
            <a:ext cx="11365400" cy="10741440"/>
            <a:chOff x="0" y="0"/>
            <a:chExt cx="15153867" cy="14321920"/>
          </a:xfrm>
        </p:grpSpPr>
        <p:grpSp>
          <p:nvGrpSpPr>
            <p:cNvPr id="12" name="Group 12"/>
            <p:cNvGrpSpPr>
              <a:grpSpLocks noChangeAspect="1"/>
            </p:cNvGrpSpPr>
            <p:nvPr/>
          </p:nvGrpSpPr>
          <p:grpSpPr>
            <a:xfrm rot="-5400000">
              <a:off x="2389201" y="4941656"/>
              <a:ext cx="6991062" cy="11769465"/>
              <a:chOff x="0" y="0"/>
              <a:chExt cx="3771900" cy="6350000"/>
            </a:xfrm>
          </p:grpSpPr>
          <p:sp>
            <p:nvSpPr>
              <p:cNvPr id="13" name="Freeform 13"/>
              <p:cNvSpPr/>
              <p:nvPr/>
            </p:nvSpPr>
            <p:spPr>
              <a:xfrm>
                <a:off x="0" y="0"/>
                <a:ext cx="3771900" cy="6502400"/>
              </a:xfrm>
              <a:custGeom>
                <a:avLst/>
                <a:gdLst/>
                <a:ahLst/>
                <a:cxnLst/>
                <a:rect l="l" t="t" r="r" b="b"/>
                <a:pathLst>
                  <a:path w="3771900" h="65024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8"/>
                <a:stretch>
                  <a:fillRect l="-1618" r="-255168" b="-41377"/>
                </a:stretch>
              </a:blipFill>
            </p:spPr>
          </p:sp>
        </p:grpSp>
        <p:grpSp>
          <p:nvGrpSpPr>
            <p:cNvPr id="14" name="Group 14"/>
            <p:cNvGrpSpPr>
              <a:grpSpLocks noChangeAspect="1"/>
            </p:cNvGrpSpPr>
            <p:nvPr/>
          </p:nvGrpSpPr>
          <p:grpSpPr>
            <a:xfrm rot="-5400000">
              <a:off x="3520396" y="-2963105"/>
              <a:ext cx="8670366" cy="14596575"/>
              <a:chOff x="0" y="0"/>
              <a:chExt cx="3771900" cy="6350000"/>
            </a:xfrm>
          </p:grpSpPr>
          <p:sp>
            <p:nvSpPr>
              <p:cNvPr id="15" name="Freeform 15"/>
              <p:cNvSpPr/>
              <p:nvPr/>
            </p:nvSpPr>
            <p:spPr>
              <a:xfrm>
                <a:off x="0" y="0"/>
                <a:ext cx="3771900" cy="6502400"/>
              </a:xfrm>
              <a:custGeom>
                <a:avLst/>
                <a:gdLst/>
                <a:ahLst/>
                <a:cxnLst/>
                <a:rect l="l" t="t" r="r" b="b"/>
                <a:pathLst>
                  <a:path w="3771900" h="65024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8"/>
                <a:stretch>
                  <a:fillRect l="-61306" r="-91058"/>
                </a:stretch>
              </a:blipFill>
            </p:spPr>
          </p:sp>
        </p:grpSp>
      </p:grpSp>
      <p:sp>
        <p:nvSpPr>
          <p:cNvPr id="16" name="TextBox 16"/>
          <p:cNvSpPr txBox="1"/>
          <p:nvPr/>
        </p:nvSpPr>
        <p:spPr>
          <a:xfrm>
            <a:off x="9187357" y="7155415"/>
            <a:ext cx="6938457" cy="1208921"/>
          </a:xfrm>
          <a:prstGeom prst="rect">
            <a:avLst/>
          </a:prstGeom>
        </p:spPr>
        <p:txBody>
          <a:bodyPr lIns="0" tIns="0" rIns="0" bIns="0" rtlCol="0" anchor="t">
            <a:spAutoFit/>
          </a:bodyPr>
          <a:lstStyle/>
          <a:p>
            <a:pPr algn="ctr">
              <a:lnSpc>
                <a:spcPts val="4792"/>
              </a:lnSpc>
            </a:pPr>
            <a:r>
              <a:rPr lang="en-US" sz="3423" dirty="0">
                <a:solidFill>
                  <a:srgbClr val="FF0000"/>
                </a:solidFill>
                <a:latin typeface="Mont Bold"/>
              </a:rPr>
              <a:t>National Nutrition Conference</a:t>
            </a:r>
          </a:p>
          <a:p>
            <a:pPr algn="ctr">
              <a:lnSpc>
                <a:spcPts val="4792"/>
              </a:lnSpc>
            </a:pPr>
            <a:r>
              <a:rPr lang="en-US" sz="3423" dirty="0">
                <a:solidFill>
                  <a:srgbClr val="FF0000"/>
                </a:solidFill>
                <a:latin typeface="Mont Bold"/>
              </a:rPr>
              <a:t>September 2023</a:t>
            </a:r>
          </a:p>
        </p:txBody>
      </p:sp>
      <p:pic>
        <p:nvPicPr>
          <p:cNvPr id="18" name="Picture 17">
            <a:extLst>
              <a:ext uri="{FF2B5EF4-FFF2-40B4-BE49-F238E27FC236}">
                <a16:creationId xmlns:a16="http://schemas.microsoft.com/office/drawing/2014/main" id="{04B8F4EA-2EFF-A7C1-99F3-36FA5DD090C0}"/>
              </a:ext>
            </a:extLst>
          </p:cNvPr>
          <p:cNvPicPr>
            <a:picLocks noChangeAspect="1"/>
          </p:cNvPicPr>
          <p:nvPr/>
        </p:nvPicPr>
        <p:blipFill>
          <a:blip r:embed="rId9"/>
          <a:stretch>
            <a:fillRect/>
          </a:stretch>
        </p:blipFill>
        <p:spPr>
          <a:xfrm>
            <a:off x="6432807" y="9105907"/>
            <a:ext cx="3854193" cy="1246639"/>
          </a:xfrm>
          <a:prstGeom prst="rect">
            <a:avLst/>
          </a:prstGeom>
        </p:spPr>
      </p:pic>
      <p:sp>
        <p:nvSpPr>
          <p:cNvPr id="19" name="object 4">
            <a:extLst>
              <a:ext uri="{FF2B5EF4-FFF2-40B4-BE49-F238E27FC236}">
                <a16:creationId xmlns:a16="http://schemas.microsoft.com/office/drawing/2014/main" id="{1D4FEAA0-0257-5D47-9841-CEC64181F20C}"/>
              </a:ext>
            </a:extLst>
          </p:cNvPr>
          <p:cNvSpPr/>
          <p:nvPr/>
        </p:nvSpPr>
        <p:spPr>
          <a:xfrm>
            <a:off x="8840177" y="468568"/>
            <a:ext cx="6873016" cy="1667841"/>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673" r="8203" b="7969"/>
          <a:stretch>
            <a:fillRect/>
          </a:stretch>
        </p:blipFill>
        <p:spPr>
          <a:xfrm>
            <a:off x="0" y="38100"/>
            <a:ext cx="18288000" cy="10287000"/>
          </a:xfrm>
          <a:prstGeom prst="rect">
            <a:avLst/>
          </a:prstGeom>
        </p:spPr>
      </p:pic>
      <p:grpSp>
        <p:nvGrpSpPr>
          <p:cNvPr id="3" name="Group 3"/>
          <p:cNvGrpSpPr/>
          <p:nvPr/>
        </p:nvGrpSpPr>
        <p:grpSpPr>
          <a:xfrm>
            <a:off x="1284378" y="1543049"/>
            <a:ext cx="10844796" cy="7587728"/>
            <a:chOff x="0" y="-241102"/>
            <a:chExt cx="14459728" cy="10116970"/>
          </a:xfrm>
        </p:grpSpPr>
        <p:sp>
          <p:nvSpPr>
            <p:cNvPr id="6" name="TextBox 6"/>
            <p:cNvSpPr txBox="1"/>
            <p:nvPr/>
          </p:nvSpPr>
          <p:spPr>
            <a:xfrm>
              <a:off x="0" y="-241102"/>
              <a:ext cx="4114802" cy="4355903"/>
            </a:xfrm>
            <a:prstGeom prst="rect">
              <a:avLst/>
            </a:prstGeom>
          </p:spPr>
          <p:txBody>
            <a:bodyPr lIns="50800" tIns="50800" rIns="50800" bIns="50800" rtlCol="0" anchor="ctr"/>
            <a:lstStyle/>
            <a:p>
              <a:pPr algn="ctr">
                <a:lnSpc>
                  <a:spcPts val="3244"/>
                </a:lnSpc>
              </a:pPr>
              <a:endParaRPr/>
            </a:p>
          </p:txBody>
        </p:sp>
        <p:sp>
          <p:nvSpPr>
            <p:cNvPr id="9" name="TextBox 9"/>
            <p:cNvSpPr txBox="1"/>
            <p:nvPr/>
          </p:nvSpPr>
          <p:spPr>
            <a:xfrm>
              <a:off x="10344927" y="5519966"/>
              <a:ext cx="4114801" cy="4355902"/>
            </a:xfrm>
            <a:prstGeom prst="rect">
              <a:avLst/>
            </a:prstGeom>
          </p:spPr>
          <p:txBody>
            <a:bodyPr lIns="50800" tIns="50800" rIns="50800" bIns="50800" rtlCol="0" anchor="ctr"/>
            <a:lstStyle/>
            <a:p>
              <a:pPr algn="ctr">
                <a:lnSpc>
                  <a:spcPts val="3244"/>
                </a:lnSpc>
              </a:pPr>
              <a:endParaRPr/>
            </a:p>
          </p:txBody>
        </p:sp>
        <p:sp>
          <p:nvSpPr>
            <p:cNvPr id="12" name="TextBox 12"/>
            <p:cNvSpPr txBox="1"/>
            <p:nvPr/>
          </p:nvSpPr>
          <p:spPr>
            <a:xfrm>
              <a:off x="0" y="5509007"/>
              <a:ext cx="4114800" cy="4355902"/>
            </a:xfrm>
            <a:prstGeom prst="rect">
              <a:avLst/>
            </a:prstGeom>
          </p:spPr>
          <p:txBody>
            <a:bodyPr lIns="50800" tIns="50800" rIns="50800" bIns="50800" rtlCol="0" anchor="ctr"/>
            <a:lstStyle/>
            <a:p>
              <a:pPr algn="ctr">
                <a:lnSpc>
                  <a:spcPts val="3244"/>
                </a:lnSpc>
              </a:pPr>
              <a:endParaRPr/>
            </a:p>
          </p:txBody>
        </p:sp>
        <p:sp>
          <p:nvSpPr>
            <p:cNvPr id="15" name="TextBox 15"/>
            <p:cNvSpPr txBox="1"/>
            <p:nvPr/>
          </p:nvSpPr>
          <p:spPr>
            <a:xfrm>
              <a:off x="10344926" y="-241101"/>
              <a:ext cx="4114802" cy="4355899"/>
            </a:xfrm>
            <a:prstGeom prst="rect">
              <a:avLst/>
            </a:prstGeom>
          </p:spPr>
          <p:txBody>
            <a:bodyPr lIns="50800" tIns="50800" rIns="50800" bIns="50800" rtlCol="0" anchor="ctr"/>
            <a:lstStyle/>
            <a:p>
              <a:pPr algn="ctr">
                <a:lnSpc>
                  <a:spcPts val="3244"/>
                </a:lnSpc>
              </a:pPr>
              <a:endParaRPr/>
            </a:p>
          </p:txBody>
        </p:sp>
      </p:grpSp>
      <p:grpSp>
        <p:nvGrpSpPr>
          <p:cNvPr id="16" name="Group 16"/>
          <p:cNvGrpSpPr/>
          <p:nvPr/>
        </p:nvGrpSpPr>
        <p:grpSpPr>
          <a:xfrm>
            <a:off x="0" y="0"/>
            <a:ext cx="18288000" cy="1543050"/>
            <a:chOff x="0" y="0"/>
            <a:chExt cx="4816593" cy="406400"/>
          </a:xfrm>
        </p:grpSpPr>
        <p:sp>
          <p:nvSpPr>
            <p:cNvPr id="17" name="Freeform 17"/>
            <p:cNvSpPr/>
            <p:nvPr/>
          </p:nvSpPr>
          <p:spPr>
            <a:xfrm>
              <a:off x="0" y="0"/>
              <a:ext cx="4816592" cy="406400"/>
            </a:xfrm>
            <a:custGeom>
              <a:avLst/>
              <a:gdLst/>
              <a:ahLst/>
              <a:cxnLst/>
              <a:rect l="l" t="t" r="r" b="b"/>
              <a:pathLst>
                <a:path w="4816592" h="406400">
                  <a:moveTo>
                    <a:pt x="0" y="0"/>
                  </a:moveTo>
                  <a:lnTo>
                    <a:pt x="4816592" y="0"/>
                  </a:lnTo>
                  <a:lnTo>
                    <a:pt x="4816592" y="406400"/>
                  </a:lnTo>
                  <a:lnTo>
                    <a:pt x="0" y="406400"/>
                  </a:lnTo>
                  <a:close/>
                </a:path>
              </a:pathLst>
            </a:custGeom>
            <a:solidFill>
              <a:srgbClr val="FFFFFF"/>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3244"/>
                </a:lnSpc>
              </a:pPr>
              <a:endParaRPr/>
            </a:p>
          </p:txBody>
        </p:sp>
      </p:grpSp>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38365" y="141213"/>
            <a:ext cx="1039214" cy="1253438"/>
          </a:xfrm>
          <a:prstGeom prst="rect">
            <a:avLst/>
          </a:prstGeom>
        </p:spPr>
      </p:pic>
      <p:sp>
        <p:nvSpPr>
          <p:cNvPr id="22" name="TextBox 22"/>
          <p:cNvSpPr txBox="1"/>
          <p:nvPr/>
        </p:nvSpPr>
        <p:spPr>
          <a:xfrm>
            <a:off x="3886200" y="8138889"/>
            <a:ext cx="6952212" cy="1500411"/>
          </a:xfrm>
          <a:prstGeom prst="rect">
            <a:avLst/>
          </a:prstGeom>
        </p:spPr>
        <p:txBody>
          <a:bodyPr lIns="0" tIns="0" rIns="0" bIns="0" rtlCol="0" anchor="t">
            <a:spAutoFit/>
          </a:bodyPr>
          <a:lstStyle/>
          <a:p>
            <a:pPr>
              <a:lnSpc>
                <a:spcPts val="3864"/>
              </a:lnSpc>
              <a:spcBef>
                <a:spcPct val="0"/>
              </a:spcBef>
            </a:pPr>
            <a:r>
              <a:rPr lang="en-US" sz="2760" b="1" dirty="0">
                <a:solidFill>
                  <a:srgbClr val="FFFFFF"/>
                </a:solidFill>
                <a:latin typeface="Poppins Medium Bold"/>
              </a:rPr>
              <a:t>Obtaining </a:t>
            </a:r>
            <a:r>
              <a:rPr lang="en-US" sz="2760" b="1" dirty="0" err="1">
                <a:solidFill>
                  <a:srgbClr val="FFFFFF"/>
                </a:solidFill>
                <a:latin typeface="Poppins Medium Bold"/>
              </a:rPr>
              <a:t>licences</a:t>
            </a:r>
            <a:r>
              <a:rPr lang="en-US" sz="2760" b="1" dirty="0">
                <a:solidFill>
                  <a:srgbClr val="FFFFFF"/>
                </a:solidFill>
                <a:latin typeface="Poppins Medium Bold"/>
              </a:rPr>
              <a:t> and permits improves how consumers perceive products</a:t>
            </a:r>
          </a:p>
        </p:txBody>
      </p:sp>
      <p:sp>
        <p:nvSpPr>
          <p:cNvPr id="23" name="TextBox 23"/>
          <p:cNvSpPr txBox="1"/>
          <p:nvPr/>
        </p:nvSpPr>
        <p:spPr>
          <a:xfrm>
            <a:off x="780987" y="3823682"/>
            <a:ext cx="6570030" cy="2500685"/>
          </a:xfrm>
          <a:prstGeom prst="rect">
            <a:avLst/>
          </a:prstGeom>
        </p:spPr>
        <p:txBody>
          <a:bodyPr lIns="0" tIns="0" rIns="0" bIns="0" rtlCol="0" anchor="t">
            <a:spAutoFit/>
          </a:bodyPr>
          <a:lstStyle/>
          <a:p>
            <a:pPr>
              <a:lnSpc>
                <a:spcPts val="3864"/>
              </a:lnSpc>
              <a:spcBef>
                <a:spcPct val="0"/>
              </a:spcBef>
            </a:pPr>
            <a:r>
              <a:rPr lang="en-US" sz="2760" b="1" dirty="0">
                <a:solidFill>
                  <a:srgbClr val="FFFFFF"/>
                </a:solidFill>
                <a:latin typeface="Poppins Medium Bold"/>
              </a:rPr>
              <a:t>Obtaining </a:t>
            </a:r>
            <a:r>
              <a:rPr lang="en-US" sz="2760" b="1" dirty="0" err="1">
                <a:solidFill>
                  <a:srgbClr val="FFFFFF"/>
                </a:solidFill>
                <a:latin typeface="Poppins Medium Bold"/>
              </a:rPr>
              <a:t>licences</a:t>
            </a:r>
            <a:r>
              <a:rPr lang="en-US" sz="2760" b="1" dirty="0">
                <a:solidFill>
                  <a:srgbClr val="FFFFFF"/>
                </a:solidFill>
                <a:latin typeface="Poppins Medium Bold"/>
              </a:rPr>
              <a:t> and permits negatively affected business operations of the majority of manufacturers of nutritious foods and beverages.</a:t>
            </a:r>
          </a:p>
        </p:txBody>
      </p:sp>
      <p:sp>
        <p:nvSpPr>
          <p:cNvPr id="27" name="TextBox 27"/>
          <p:cNvSpPr txBox="1"/>
          <p:nvPr/>
        </p:nvSpPr>
        <p:spPr>
          <a:xfrm>
            <a:off x="1408860" y="2665800"/>
            <a:ext cx="3711519" cy="1202252"/>
          </a:xfrm>
          <a:prstGeom prst="rect">
            <a:avLst/>
          </a:prstGeom>
        </p:spPr>
        <p:txBody>
          <a:bodyPr wrap="square" lIns="0" tIns="0" rIns="0" bIns="0" rtlCol="0" anchor="t">
            <a:spAutoFit/>
          </a:bodyPr>
          <a:lstStyle/>
          <a:p>
            <a:pPr algn="ctr">
              <a:lnSpc>
                <a:spcPts val="7886"/>
              </a:lnSpc>
              <a:spcBef>
                <a:spcPct val="0"/>
              </a:spcBef>
            </a:pPr>
            <a:r>
              <a:rPr lang="en-US" sz="11500" dirty="0">
                <a:solidFill>
                  <a:srgbClr val="F9A72B"/>
                </a:solidFill>
                <a:latin typeface="Garet ExtraBold Bold"/>
              </a:rPr>
              <a:t>90%</a:t>
            </a:r>
          </a:p>
        </p:txBody>
      </p:sp>
      <p:sp>
        <p:nvSpPr>
          <p:cNvPr id="28" name="TextBox 28"/>
          <p:cNvSpPr txBox="1"/>
          <p:nvPr/>
        </p:nvSpPr>
        <p:spPr>
          <a:xfrm>
            <a:off x="4335639" y="6801170"/>
            <a:ext cx="5189361" cy="1542730"/>
          </a:xfrm>
          <a:prstGeom prst="rect">
            <a:avLst/>
          </a:prstGeom>
        </p:spPr>
        <p:txBody>
          <a:bodyPr lIns="0" tIns="0" rIns="0" bIns="0" rtlCol="0" anchor="t">
            <a:spAutoFit/>
          </a:bodyPr>
          <a:lstStyle/>
          <a:p>
            <a:pPr algn="ctr">
              <a:lnSpc>
                <a:spcPts val="12211"/>
              </a:lnSpc>
              <a:spcBef>
                <a:spcPct val="0"/>
              </a:spcBef>
            </a:pPr>
            <a:r>
              <a:rPr lang="en-US" sz="9600" dirty="0">
                <a:solidFill>
                  <a:srgbClr val="F9A72B"/>
                </a:solidFill>
                <a:latin typeface="Garet ExtraBold Bold"/>
              </a:rPr>
              <a:t>48% </a:t>
            </a:r>
          </a:p>
        </p:txBody>
      </p:sp>
      <p:sp>
        <p:nvSpPr>
          <p:cNvPr id="30" name="TextBox 30"/>
          <p:cNvSpPr txBox="1"/>
          <p:nvPr/>
        </p:nvSpPr>
        <p:spPr>
          <a:xfrm>
            <a:off x="564392" y="184261"/>
            <a:ext cx="7273973" cy="1061992"/>
          </a:xfrm>
          <a:prstGeom prst="rect">
            <a:avLst/>
          </a:prstGeom>
        </p:spPr>
        <p:txBody>
          <a:bodyPr lIns="0" tIns="0" rIns="0" bIns="0" rtlCol="0" anchor="t">
            <a:spAutoFit/>
          </a:bodyPr>
          <a:lstStyle/>
          <a:p>
            <a:pPr algn="ctr">
              <a:lnSpc>
                <a:spcPts val="8634"/>
              </a:lnSpc>
              <a:spcBef>
                <a:spcPct val="0"/>
              </a:spcBef>
            </a:pPr>
            <a:r>
              <a:rPr lang="en-US" sz="6167">
                <a:solidFill>
                  <a:srgbClr val="000000"/>
                </a:solidFill>
                <a:latin typeface="Garet ExtraBold Bold"/>
              </a:rPr>
              <a:t>Study Findings</a:t>
            </a:r>
          </a:p>
        </p:txBody>
      </p:sp>
      <p:grpSp>
        <p:nvGrpSpPr>
          <p:cNvPr id="31" name="Group 6"/>
          <p:cNvGrpSpPr>
            <a:grpSpLocks noChangeAspect="1"/>
          </p:cNvGrpSpPr>
          <p:nvPr/>
        </p:nvGrpSpPr>
        <p:grpSpPr>
          <a:xfrm rot="16200000" flipH="1" flipV="1">
            <a:off x="11843672" y="3205829"/>
            <a:ext cx="5353383" cy="9228727"/>
            <a:chOff x="2523383" y="-859024"/>
            <a:chExt cx="3771900" cy="6502400"/>
          </a:xfrm>
        </p:grpSpPr>
        <p:sp>
          <p:nvSpPr>
            <p:cNvPr id="32" name="Freeform 7"/>
            <p:cNvSpPr/>
            <p:nvPr/>
          </p:nvSpPr>
          <p:spPr>
            <a:xfrm>
              <a:off x="2523383" y="-859024"/>
              <a:ext cx="3771900" cy="6502400"/>
            </a:xfrm>
            <a:custGeom>
              <a:avLst/>
              <a:gdLst/>
              <a:ahLst/>
              <a:cxnLst/>
              <a:rect l="l" t="t" r="r" b="b"/>
              <a:pathLst>
                <a:path w="3771900" h="65024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5"/>
              <a:stretch>
                <a:fillRect l="-130433" r="-76340" b="-21407"/>
              </a:stretch>
            </a:blipFill>
          </p:spPr>
        </p:sp>
      </p:grpSp>
      <p:sp>
        <p:nvSpPr>
          <p:cNvPr id="4" name="object 4">
            <a:extLst>
              <a:ext uri="{FF2B5EF4-FFF2-40B4-BE49-F238E27FC236}">
                <a16:creationId xmlns:a16="http://schemas.microsoft.com/office/drawing/2014/main" id="{78041B05-2C64-A133-0EB5-B5D931A82CB9}"/>
              </a:ext>
            </a:extLst>
          </p:cNvPr>
          <p:cNvSpPr/>
          <p:nvPr/>
        </p:nvSpPr>
        <p:spPr>
          <a:xfrm>
            <a:off x="12362518" y="265825"/>
            <a:ext cx="5534407" cy="91810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50136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673" r="8203" b="7969"/>
          <a:stretch>
            <a:fillRect/>
          </a:stretch>
        </p:blipFill>
        <p:spPr>
          <a:xfrm>
            <a:off x="0" y="38100"/>
            <a:ext cx="18288000" cy="10287000"/>
          </a:xfrm>
          <a:prstGeom prst="rect">
            <a:avLst/>
          </a:prstGeom>
        </p:spPr>
      </p:pic>
      <p:grpSp>
        <p:nvGrpSpPr>
          <p:cNvPr id="3" name="Group 3"/>
          <p:cNvGrpSpPr/>
          <p:nvPr/>
        </p:nvGrpSpPr>
        <p:grpSpPr>
          <a:xfrm>
            <a:off x="1284378" y="1543049"/>
            <a:ext cx="10844796" cy="7587728"/>
            <a:chOff x="0" y="-241102"/>
            <a:chExt cx="14459728" cy="10116970"/>
          </a:xfrm>
        </p:grpSpPr>
        <p:sp>
          <p:nvSpPr>
            <p:cNvPr id="6" name="TextBox 6"/>
            <p:cNvSpPr txBox="1"/>
            <p:nvPr/>
          </p:nvSpPr>
          <p:spPr>
            <a:xfrm>
              <a:off x="0" y="-241102"/>
              <a:ext cx="4114802" cy="4355903"/>
            </a:xfrm>
            <a:prstGeom prst="rect">
              <a:avLst/>
            </a:prstGeom>
          </p:spPr>
          <p:txBody>
            <a:bodyPr lIns="50800" tIns="50800" rIns="50800" bIns="50800" rtlCol="0" anchor="ctr"/>
            <a:lstStyle/>
            <a:p>
              <a:pPr algn="ctr">
                <a:lnSpc>
                  <a:spcPts val="3244"/>
                </a:lnSpc>
              </a:pPr>
              <a:endParaRPr/>
            </a:p>
          </p:txBody>
        </p:sp>
        <p:sp>
          <p:nvSpPr>
            <p:cNvPr id="9" name="TextBox 9"/>
            <p:cNvSpPr txBox="1"/>
            <p:nvPr/>
          </p:nvSpPr>
          <p:spPr>
            <a:xfrm>
              <a:off x="10344927" y="5519966"/>
              <a:ext cx="4114801" cy="4355902"/>
            </a:xfrm>
            <a:prstGeom prst="rect">
              <a:avLst/>
            </a:prstGeom>
          </p:spPr>
          <p:txBody>
            <a:bodyPr lIns="50800" tIns="50800" rIns="50800" bIns="50800" rtlCol="0" anchor="ctr"/>
            <a:lstStyle/>
            <a:p>
              <a:pPr algn="ctr">
                <a:lnSpc>
                  <a:spcPts val="3244"/>
                </a:lnSpc>
              </a:pPr>
              <a:endParaRPr/>
            </a:p>
          </p:txBody>
        </p:sp>
        <p:sp>
          <p:nvSpPr>
            <p:cNvPr id="12" name="TextBox 12"/>
            <p:cNvSpPr txBox="1"/>
            <p:nvPr/>
          </p:nvSpPr>
          <p:spPr>
            <a:xfrm>
              <a:off x="0" y="5509007"/>
              <a:ext cx="4114800" cy="4355902"/>
            </a:xfrm>
            <a:prstGeom prst="rect">
              <a:avLst/>
            </a:prstGeom>
          </p:spPr>
          <p:txBody>
            <a:bodyPr lIns="50800" tIns="50800" rIns="50800" bIns="50800" rtlCol="0" anchor="ctr"/>
            <a:lstStyle/>
            <a:p>
              <a:pPr algn="ctr">
                <a:lnSpc>
                  <a:spcPts val="3244"/>
                </a:lnSpc>
              </a:pPr>
              <a:endParaRPr/>
            </a:p>
          </p:txBody>
        </p:sp>
        <p:sp>
          <p:nvSpPr>
            <p:cNvPr id="15" name="TextBox 15"/>
            <p:cNvSpPr txBox="1"/>
            <p:nvPr/>
          </p:nvSpPr>
          <p:spPr>
            <a:xfrm>
              <a:off x="10344926" y="-241101"/>
              <a:ext cx="4114802" cy="4355899"/>
            </a:xfrm>
            <a:prstGeom prst="rect">
              <a:avLst/>
            </a:prstGeom>
          </p:spPr>
          <p:txBody>
            <a:bodyPr lIns="50800" tIns="50800" rIns="50800" bIns="50800" rtlCol="0" anchor="ctr"/>
            <a:lstStyle/>
            <a:p>
              <a:pPr algn="ctr">
                <a:lnSpc>
                  <a:spcPts val="3244"/>
                </a:lnSpc>
              </a:pPr>
              <a:endParaRPr/>
            </a:p>
          </p:txBody>
        </p:sp>
      </p:grpSp>
      <p:grpSp>
        <p:nvGrpSpPr>
          <p:cNvPr id="16" name="Group 16"/>
          <p:cNvGrpSpPr/>
          <p:nvPr/>
        </p:nvGrpSpPr>
        <p:grpSpPr>
          <a:xfrm>
            <a:off x="0" y="0"/>
            <a:ext cx="18288000" cy="1543050"/>
            <a:chOff x="0" y="0"/>
            <a:chExt cx="4816593" cy="406400"/>
          </a:xfrm>
        </p:grpSpPr>
        <p:sp>
          <p:nvSpPr>
            <p:cNvPr id="17" name="Freeform 17"/>
            <p:cNvSpPr/>
            <p:nvPr/>
          </p:nvSpPr>
          <p:spPr>
            <a:xfrm>
              <a:off x="0" y="0"/>
              <a:ext cx="4816592" cy="406400"/>
            </a:xfrm>
            <a:custGeom>
              <a:avLst/>
              <a:gdLst/>
              <a:ahLst/>
              <a:cxnLst/>
              <a:rect l="l" t="t" r="r" b="b"/>
              <a:pathLst>
                <a:path w="4816592" h="406400">
                  <a:moveTo>
                    <a:pt x="0" y="0"/>
                  </a:moveTo>
                  <a:lnTo>
                    <a:pt x="4816592" y="0"/>
                  </a:lnTo>
                  <a:lnTo>
                    <a:pt x="4816592" y="406400"/>
                  </a:lnTo>
                  <a:lnTo>
                    <a:pt x="0" y="406400"/>
                  </a:lnTo>
                  <a:close/>
                </a:path>
              </a:pathLst>
            </a:custGeom>
            <a:solidFill>
              <a:srgbClr val="FFFFFF"/>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3244"/>
                </a:lnSpc>
              </a:pPr>
              <a:endParaRPr/>
            </a:p>
          </p:txBody>
        </p:sp>
      </p:grpSp>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38365" y="141213"/>
            <a:ext cx="1039214" cy="1253438"/>
          </a:xfrm>
          <a:prstGeom prst="rect">
            <a:avLst/>
          </a:prstGeom>
        </p:spPr>
      </p:pic>
      <p:sp>
        <p:nvSpPr>
          <p:cNvPr id="22" name="TextBox 22"/>
          <p:cNvSpPr txBox="1"/>
          <p:nvPr/>
        </p:nvSpPr>
        <p:spPr>
          <a:xfrm>
            <a:off x="5964179" y="8160376"/>
            <a:ext cx="6952212" cy="1500411"/>
          </a:xfrm>
          <a:prstGeom prst="rect">
            <a:avLst/>
          </a:prstGeom>
        </p:spPr>
        <p:txBody>
          <a:bodyPr lIns="0" tIns="0" rIns="0" bIns="0" rtlCol="0" anchor="t">
            <a:spAutoFit/>
          </a:bodyPr>
          <a:lstStyle/>
          <a:p>
            <a:pPr marL="457200" indent="-457200">
              <a:lnSpc>
                <a:spcPts val="3864"/>
              </a:lnSpc>
              <a:spcBef>
                <a:spcPct val="0"/>
              </a:spcBef>
              <a:buFont typeface="Arial" panose="020B0604020202020204" pitchFamily="34" charset="0"/>
              <a:buChar char="•"/>
            </a:pPr>
            <a:r>
              <a:rPr lang="en-US" sz="2760" b="1" dirty="0">
                <a:solidFill>
                  <a:srgbClr val="FFFFFF"/>
                </a:solidFill>
                <a:latin typeface="Poppins Medium Bold"/>
              </a:rPr>
              <a:t>Council</a:t>
            </a:r>
          </a:p>
          <a:p>
            <a:pPr marL="457200" indent="-457200">
              <a:lnSpc>
                <a:spcPts val="3864"/>
              </a:lnSpc>
              <a:spcBef>
                <a:spcPct val="0"/>
              </a:spcBef>
              <a:buFont typeface="Arial" panose="020B0604020202020204" pitchFamily="34" charset="0"/>
              <a:buChar char="•"/>
            </a:pPr>
            <a:r>
              <a:rPr lang="en-US" sz="2760" b="1" dirty="0">
                <a:solidFill>
                  <a:srgbClr val="FFFFFF"/>
                </a:solidFill>
                <a:latin typeface="Poppins Medium Bold"/>
              </a:rPr>
              <a:t>ZMA</a:t>
            </a:r>
          </a:p>
          <a:p>
            <a:pPr marL="457200" indent="-457200">
              <a:lnSpc>
                <a:spcPts val="3864"/>
              </a:lnSpc>
              <a:spcBef>
                <a:spcPct val="0"/>
              </a:spcBef>
              <a:buFont typeface="Arial" panose="020B0604020202020204" pitchFamily="34" charset="0"/>
              <a:buChar char="•"/>
            </a:pPr>
            <a:r>
              <a:rPr lang="en-US" sz="2760" b="1" dirty="0">
                <a:solidFill>
                  <a:srgbClr val="FFFFFF"/>
                </a:solidFill>
                <a:latin typeface="Poppins Medium Bold"/>
              </a:rPr>
              <a:t>Health</a:t>
            </a:r>
          </a:p>
        </p:txBody>
      </p:sp>
      <p:sp>
        <p:nvSpPr>
          <p:cNvPr id="23" name="TextBox 23"/>
          <p:cNvSpPr txBox="1"/>
          <p:nvPr/>
        </p:nvSpPr>
        <p:spPr>
          <a:xfrm>
            <a:off x="3910208" y="4181326"/>
            <a:ext cx="7928257" cy="2000548"/>
          </a:xfrm>
          <a:prstGeom prst="rect">
            <a:avLst/>
          </a:prstGeom>
        </p:spPr>
        <p:txBody>
          <a:bodyPr wrap="square" lIns="0" tIns="0" rIns="0" bIns="0" rtlCol="0" anchor="t">
            <a:spAutoFit/>
          </a:bodyPr>
          <a:lstStyle/>
          <a:p>
            <a:pPr marL="457200" indent="-457200">
              <a:lnSpc>
                <a:spcPts val="3864"/>
              </a:lnSpc>
              <a:spcBef>
                <a:spcPct val="0"/>
              </a:spcBef>
              <a:buFont typeface="Arial" panose="020B0604020202020204" pitchFamily="34" charset="0"/>
              <a:buChar char="•"/>
            </a:pPr>
            <a:r>
              <a:rPr lang="en-US" sz="2760" b="1" dirty="0">
                <a:solidFill>
                  <a:srgbClr val="FFFFFF"/>
                </a:solidFill>
                <a:latin typeface="Poppins Medium Bold"/>
              </a:rPr>
              <a:t>Certificate of industrial Design</a:t>
            </a:r>
          </a:p>
          <a:p>
            <a:pPr marL="457200" indent="-457200">
              <a:lnSpc>
                <a:spcPts val="3864"/>
              </a:lnSpc>
              <a:spcBef>
                <a:spcPct val="0"/>
              </a:spcBef>
              <a:buFont typeface="Arial" panose="020B0604020202020204" pitchFamily="34" charset="0"/>
              <a:buChar char="•"/>
            </a:pPr>
            <a:r>
              <a:rPr lang="en-US" sz="2760" b="1" dirty="0">
                <a:solidFill>
                  <a:srgbClr val="FFFFFF"/>
                </a:solidFill>
                <a:latin typeface="Poppins Medium Bold"/>
              </a:rPr>
              <a:t>Certification of registration for Trademarks</a:t>
            </a:r>
          </a:p>
          <a:p>
            <a:pPr marL="457200" indent="-457200">
              <a:lnSpc>
                <a:spcPts val="3864"/>
              </a:lnSpc>
              <a:spcBef>
                <a:spcPct val="0"/>
              </a:spcBef>
              <a:buFont typeface="Arial" panose="020B0604020202020204" pitchFamily="34" charset="0"/>
              <a:buChar char="•"/>
            </a:pPr>
            <a:r>
              <a:rPr lang="en-US" sz="2760" b="1" dirty="0">
                <a:solidFill>
                  <a:srgbClr val="FFFFFF"/>
                </a:solidFill>
                <a:latin typeface="Poppins Medium Bold"/>
              </a:rPr>
              <a:t>Title Deeds</a:t>
            </a:r>
          </a:p>
        </p:txBody>
      </p:sp>
      <p:sp>
        <p:nvSpPr>
          <p:cNvPr id="27" name="TextBox 27"/>
          <p:cNvSpPr txBox="1"/>
          <p:nvPr/>
        </p:nvSpPr>
        <p:spPr>
          <a:xfrm>
            <a:off x="708034" y="4261117"/>
            <a:ext cx="3711519" cy="2049920"/>
          </a:xfrm>
          <a:prstGeom prst="rect">
            <a:avLst/>
          </a:prstGeom>
        </p:spPr>
        <p:txBody>
          <a:bodyPr wrap="square" lIns="0" tIns="0" rIns="0" bIns="0" rtlCol="0" anchor="t">
            <a:spAutoFit/>
          </a:bodyPr>
          <a:lstStyle/>
          <a:p>
            <a:pPr algn="ctr">
              <a:lnSpc>
                <a:spcPts val="7886"/>
              </a:lnSpc>
              <a:spcBef>
                <a:spcPct val="0"/>
              </a:spcBef>
            </a:pPr>
            <a:r>
              <a:rPr lang="en-US" sz="7200" dirty="0">
                <a:solidFill>
                  <a:srgbClr val="F9A72B"/>
                </a:solidFill>
                <a:latin typeface="Garet ExtraBold Bold"/>
              </a:rPr>
              <a:t>120 Days </a:t>
            </a:r>
          </a:p>
        </p:txBody>
      </p:sp>
      <p:sp>
        <p:nvSpPr>
          <p:cNvPr id="28" name="TextBox 28"/>
          <p:cNvSpPr txBox="1"/>
          <p:nvPr/>
        </p:nvSpPr>
        <p:spPr>
          <a:xfrm>
            <a:off x="4335639" y="6801170"/>
            <a:ext cx="5189361" cy="1481175"/>
          </a:xfrm>
          <a:prstGeom prst="rect">
            <a:avLst/>
          </a:prstGeom>
        </p:spPr>
        <p:txBody>
          <a:bodyPr lIns="0" tIns="0" rIns="0" bIns="0" rtlCol="0" anchor="t">
            <a:spAutoFit/>
          </a:bodyPr>
          <a:lstStyle/>
          <a:p>
            <a:pPr algn="ctr">
              <a:lnSpc>
                <a:spcPts val="12211"/>
              </a:lnSpc>
              <a:spcBef>
                <a:spcPct val="0"/>
              </a:spcBef>
            </a:pPr>
            <a:r>
              <a:rPr lang="en-US" sz="7200" dirty="0">
                <a:solidFill>
                  <a:srgbClr val="F9A72B"/>
                </a:solidFill>
                <a:latin typeface="Garet ExtraBold Bold"/>
              </a:rPr>
              <a:t>14 Days</a:t>
            </a:r>
          </a:p>
        </p:txBody>
      </p:sp>
      <p:sp>
        <p:nvSpPr>
          <p:cNvPr id="30" name="TextBox 30"/>
          <p:cNvSpPr txBox="1"/>
          <p:nvPr/>
        </p:nvSpPr>
        <p:spPr>
          <a:xfrm>
            <a:off x="564392" y="184261"/>
            <a:ext cx="7273973" cy="1061992"/>
          </a:xfrm>
          <a:prstGeom prst="rect">
            <a:avLst/>
          </a:prstGeom>
        </p:spPr>
        <p:txBody>
          <a:bodyPr lIns="0" tIns="0" rIns="0" bIns="0" rtlCol="0" anchor="t">
            <a:spAutoFit/>
          </a:bodyPr>
          <a:lstStyle/>
          <a:p>
            <a:pPr algn="ctr">
              <a:lnSpc>
                <a:spcPts val="8634"/>
              </a:lnSpc>
              <a:spcBef>
                <a:spcPct val="0"/>
              </a:spcBef>
            </a:pPr>
            <a:r>
              <a:rPr lang="en-US" sz="6167">
                <a:solidFill>
                  <a:srgbClr val="000000"/>
                </a:solidFill>
                <a:latin typeface="Garet ExtraBold Bold"/>
              </a:rPr>
              <a:t>Study Findings</a:t>
            </a:r>
          </a:p>
        </p:txBody>
      </p:sp>
      <p:grpSp>
        <p:nvGrpSpPr>
          <p:cNvPr id="31" name="Group 6"/>
          <p:cNvGrpSpPr>
            <a:grpSpLocks noChangeAspect="1"/>
          </p:cNvGrpSpPr>
          <p:nvPr/>
        </p:nvGrpSpPr>
        <p:grpSpPr>
          <a:xfrm rot="16200000" flipH="1" flipV="1">
            <a:off x="11843672" y="3205829"/>
            <a:ext cx="5353383" cy="9228727"/>
            <a:chOff x="2523383" y="-859024"/>
            <a:chExt cx="3771900" cy="6502400"/>
          </a:xfrm>
        </p:grpSpPr>
        <p:sp>
          <p:nvSpPr>
            <p:cNvPr id="32" name="Freeform 7"/>
            <p:cNvSpPr/>
            <p:nvPr/>
          </p:nvSpPr>
          <p:spPr>
            <a:xfrm>
              <a:off x="2523383" y="-859024"/>
              <a:ext cx="3771900" cy="6502400"/>
            </a:xfrm>
            <a:custGeom>
              <a:avLst/>
              <a:gdLst/>
              <a:ahLst/>
              <a:cxnLst/>
              <a:rect l="l" t="t" r="r" b="b"/>
              <a:pathLst>
                <a:path w="3771900" h="65024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5"/>
              <a:stretch>
                <a:fillRect l="-130433" r="-76340" b="-21407"/>
              </a:stretch>
            </a:blipFill>
          </p:spPr>
        </p:sp>
      </p:grpSp>
      <p:sp>
        <p:nvSpPr>
          <p:cNvPr id="21" name="TextBox 23"/>
          <p:cNvSpPr txBox="1"/>
          <p:nvPr/>
        </p:nvSpPr>
        <p:spPr>
          <a:xfrm>
            <a:off x="413028" y="2062780"/>
            <a:ext cx="10274020" cy="500137"/>
          </a:xfrm>
          <a:prstGeom prst="rect">
            <a:avLst/>
          </a:prstGeom>
        </p:spPr>
        <p:txBody>
          <a:bodyPr wrap="square" lIns="0" tIns="0" rIns="0" bIns="0" rtlCol="0" anchor="t">
            <a:spAutoFit/>
          </a:bodyPr>
          <a:lstStyle/>
          <a:p>
            <a:pPr>
              <a:lnSpc>
                <a:spcPts val="3864"/>
              </a:lnSpc>
              <a:spcBef>
                <a:spcPct val="0"/>
              </a:spcBef>
            </a:pPr>
            <a:r>
              <a:rPr lang="en-US" sz="3600" b="1" dirty="0">
                <a:solidFill>
                  <a:srgbClr val="FFFFFF"/>
                </a:solidFill>
                <a:latin typeface="Poppins Medium Bold"/>
              </a:rPr>
              <a:t>Time Cost of Obtaining </a:t>
            </a:r>
            <a:r>
              <a:rPr lang="en-US" sz="3600" b="1" dirty="0" err="1">
                <a:solidFill>
                  <a:srgbClr val="FFFFFF"/>
                </a:solidFill>
                <a:latin typeface="Poppins Medium Bold"/>
              </a:rPr>
              <a:t>Licences</a:t>
            </a:r>
            <a:r>
              <a:rPr lang="en-US" sz="3600" b="1" dirty="0">
                <a:solidFill>
                  <a:srgbClr val="FFFFFF"/>
                </a:solidFill>
                <a:latin typeface="Poppins Medium Bold"/>
              </a:rPr>
              <a:t> or Permits </a:t>
            </a:r>
          </a:p>
        </p:txBody>
      </p:sp>
      <p:sp>
        <p:nvSpPr>
          <p:cNvPr id="24" name="TextBox 23"/>
          <p:cNvSpPr txBox="1"/>
          <p:nvPr/>
        </p:nvSpPr>
        <p:spPr>
          <a:xfrm>
            <a:off x="933387" y="2857500"/>
            <a:ext cx="6570030" cy="1000274"/>
          </a:xfrm>
          <a:prstGeom prst="rect">
            <a:avLst/>
          </a:prstGeom>
        </p:spPr>
        <p:txBody>
          <a:bodyPr lIns="0" tIns="0" rIns="0" bIns="0" rtlCol="0" anchor="t">
            <a:spAutoFit/>
          </a:bodyPr>
          <a:lstStyle/>
          <a:p>
            <a:pPr>
              <a:lnSpc>
                <a:spcPts val="3864"/>
              </a:lnSpc>
              <a:spcBef>
                <a:spcPct val="0"/>
              </a:spcBef>
            </a:pPr>
            <a:r>
              <a:rPr lang="en-US" sz="2760" b="1" dirty="0">
                <a:solidFill>
                  <a:srgbClr val="FFFFFF"/>
                </a:solidFill>
                <a:latin typeface="Poppins Medium Bold"/>
              </a:rPr>
              <a:t>Procedure Cumbersome, even after full payment. </a:t>
            </a:r>
          </a:p>
        </p:txBody>
      </p:sp>
      <p:sp>
        <p:nvSpPr>
          <p:cNvPr id="4" name="object 4">
            <a:extLst>
              <a:ext uri="{FF2B5EF4-FFF2-40B4-BE49-F238E27FC236}">
                <a16:creationId xmlns:a16="http://schemas.microsoft.com/office/drawing/2014/main" id="{1E9B25C2-E358-660E-60A2-ECC69BD1105E}"/>
              </a:ext>
            </a:extLst>
          </p:cNvPr>
          <p:cNvSpPr/>
          <p:nvPr/>
        </p:nvSpPr>
        <p:spPr>
          <a:xfrm>
            <a:off x="12350486" y="225720"/>
            <a:ext cx="5534407" cy="91810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033760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18" name="Group 3"/>
          <p:cNvGrpSpPr/>
          <p:nvPr/>
        </p:nvGrpSpPr>
        <p:grpSpPr>
          <a:xfrm>
            <a:off x="0" y="-6515100"/>
            <a:ext cx="18288000" cy="18288000"/>
            <a:chOff x="0" y="0"/>
            <a:chExt cx="24384000" cy="24384000"/>
          </a:xfrm>
        </p:grpSpPr>
        <p:pic>
          <p:nvPicPr>
            <p:cNvPr id="19"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0" y="0"/>
              <a:ext cx="24384000" cy="24384000"/>
            </a:xfrm>
            <a:prstGeom prst="rect">
              <a:avLst/>
            </a:prstGeom>
          </p:spPr>
        </p:pic>
        <p:pic>
          <p:nvPicPr>
            <p:cNvPr id="20" name="Picture 5"/>
            <p:cNvPicPr>
              <a:picLocks noChangeAspect="1"/>
            </p:cNvPicPr>
            <p:nvPr/>
          </p:nvPicPr>
          <p:blipFill>
            <a:blip r:embed="rId3">
              <a:alphaModFix amt="84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5620" y="57810"/>
              <a:ext cx="24268380" cy="24268380"/>
            </a:xfrm>
            <a:prstGeom prst="rect">
              <a:avLst/>
            </a:prstGeom>
          </p:spPr>
        </p:pic>
      </p:grpSp>
      <p:pic>
        <p:nvPicPr>
          <p:cNvPr id="21" name="Picture 2"/>
          <p:cNvPicPr>
            <a:picLocks noChangeAspect="1"/>
          </p:cNvPicPr>
          <p:nvPr/>
        </p:nvPicPr>
        <p:blipFill>
          <a:blip r:embed="rId5"/>
          <a:srcRect t="14673" r="8203" b="7969"/>
          <a:stretch>
            <a:fillRect/>
          </a:stretch>
        </p:blipFill>
        <p:spPr>
          <a:xfrm flipH="1">
            <a:off x="0" y="38100"/>
            <a:ext cx="18288000" cy="10287000"/>
          </a:xfrm>
          <a:prstGeom prst="rect">
            <a:avLst/>
          </a:prstGeom>
        </p:spPr>
      </p:pic>
      <p:grpSp>
        <p:nvGrpSpPr>
          <p:cNvPr id="2" name="Group 2"/>
          <p:cNvGrpSpPr/>
          <p:nvPr/>
        </p:nvGrpSpPr>
        <p:grpSpPr>
          <a:xfrm>
            <a:off x="1502606" y="21887"/>
            <a:ext cx="16785394" cy="1869032"/>
            <a:chOff x="0" y="0"/>
            <a:chExt cx="4420844" cy="492255"/>
          </a:xfrm>
        </p:grpSpPr>
        <p:sp>
          <p:nvSpPr>
            <p:cNvPr id="3" name="Freeform 3"/>
            <p:cNvSpPr/>
            <p:nvPr/>
          </p:nvSpPr>
          <p:spPr>
            <a:xfrm>
              <a:off x="0" y="0"/>
              <a:ext cx="4420844" cy="492255"/>
            </a:xfrm>
            <a:custGeom>
              <a:avLst/>
              <a:gdLst/>
              <a:ahLst/>
              <a:cxnLst/>
              <a:rect l="l" t="t" r="r" b="b"/>
              <a:pathLst>
                <a:path w="4420844" h="492255">
                  <a:moveTo>
                    <a:pt x="0" y="0"/>
                  </a:moveTo>
                  <a:lnTo>
                    <a:pt x="4420844" y="0"/>
                  </a:lnTo>
                  <a:lnTo>
                    <a:pt x="4420844" y="492255"/>
                  </a:lnTo>
                  <a:lnTo>
                    <a:pt x="0" y="492255"/>
                  </a:lnTo>
                  <a:close/>
                </a:path>
              </a:pathLst>
            </a:custGeom>
            <a:solidFill>
              <a:srgbClr val="FF1616"/>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244"/>
                </a:lnSpc>
              </a:pPr>
              <a:endParaRPr/>
            </a:p>
          </p:txBody>
        </p:sp>
      </p:gr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95054" y="377701"/>
            <a:ext cx="1039214" cy="1253438"/>
          </a:xfrm>
          <a:prstGeom prst="rect">
            <a:avLst/>
          </a:prstGeom>
        </p:spPr>
      </p:pic>
      <p:sp>
        <p:nvSpPr>
          <p:cNvPr id="6" name="TextBox 6"/>
          <p:cNvSpPr txBox="1"/>
          <p:nvPr/>
        </p:nvSpPr>
        <p:spPr>
          <a:xfrm>
            <a:off x="6025265" y="2326464"/>
            <a:ext cx="11830364" cy="1538883"/>
          </a:xfrm>
          <a:prstGeom prst="rect">
            <a:avLst/>
          </a:prstGeom>
        </p:spPr>
        <p:txBody>
          <a:bodyPr lIns="0" tIns="0" rIns="0" bIns="0" rtlCol="0" anchor="t">
            <a:spAutoFit/>
          </a:bodyPr>
          <a:lstStyle/>
          <a:p>
            <a:pPr marL="624367" lvl="1" indent="-312183">
              <a:lnSpc>
                <a:spcPts val="4048"/>
              </a:lnSpc>
              <a:buFont typeface="Arial"/>
              <a:buChar char="•"/>
            </a:pPr>
            <a:r>
              <a:rPr lang="en-US" sz="2891" b="1" dirty="0">
                <a:solidFill>
                  <a:schemeClr val="bg1"/>
                </a:solidFill>
                <a:latin typeface="Poppins Medium"/>
              </a:rPr>
              <a:t>The total cost of obtaining </a:t>
            </a:r>
            <a:r>
              <a:rPr lang="en-US" sz="2891" b="1" dirty="0" err="1">
                <a:solidFill>
                  <a:schemeClr val="bg1"/>
                </a:solidFill>
                <a:latin typeface="Poppins Medium"/>
              </a:rPr>
              <a:t>licences</a:t>
            </a:r>
            <a:r>
              <a:rPr lang="en-US" sz="2891" b="1" dirty="0">
                <a:solidFill>
                  <a:schemeClr val="bg1"/>
                </a:solidFill>
                <a:latin typeface="Poppins Medium"/>
              </a:rPr>
              <a:t> and permits negatively impacted small and medium manufacturers more than large manufacturers</a:t>
            </a:r>
            <a:r>
              <a:rPr lang="en-US" sz="2891" dirty="0">
                <a:solidFill>
                  <a:schemeClr val="bg1"/>
                </a:solidFill>
                <a:latin typeface="Poppins Medium"/>
              </a:rPr>
              <a:t>.</a:t>
            </a:r>
          </a:p>
        </p:txBody>
      </p:sp>
      <p:sp>
        <p:nvSpPr>
          <p:cNvPr id="7" name="TextBox 7"/>
          <p:cNvSpPr txBox="1"/>
          <p:nvPr/>
        </p:nvSpPr>
        <p:spPr>
          <a:xfrm>
            <a:off x="5544525" y="4375365"/>
            <a:ext cx="11905276" cy="1538883"/>
          </a:xfrm>
          <a:prstGeom prst="rect">
            <a:avLst/>
          </a:prstGeom>
        </p:spPr>
        <p:txBody>
          <a:bodyPr wrap="square" lIns="0" tIns="0" rIns="0" bIns="0" rtlCol="0" anchor="t">
            <a:spAutoFit/>
          </a:bodyPr>
          <a:lstStyle/>
          <a:p>
            <a:pPr marL="624367" lvl="1" indent="-312183">
              <a:lnSpc>
                <a:spcPts val="4048"/>
              </a:lnSpc>
              <a:buFont typeface="Arial"/>
              <a:buChar char="•"/>
            </a:pPr>
            <a:r>
              <a:rPr lang="en-US" sz="2891" b="1" dirty="0">
                <a:solidFill>
                  <a:schemeClr val="bg1"/>
                </a:solidFill>
                <a:latin typeface="Poppins Medium"/>
              </a:rPr>
              <a:t>On average, </a:t>
            </a:r>
            <a:r>
              <a:rPr lang="en-US" sz="2891" b="1" dirty="0" err="1">
                <a:solidFill>
                  <a:schemeClr val="bg1"/>
                </a:solidFill>
                <a:latin typeface="Poppins Medium"/>
              </a:rPr>
              <a:t>licences</a:t>
            </a:r>
            <a:r>
              <a:rPr lang="en-US" sz="2891" b="1" dirty="0">
                <a:solidFill>
                  <a:schemeClr val="bg1"/>
                </a:solidFill>
                <a:latin typeface="Poppins Medium"/>
              </a:rPr>
              <a:t> and permits accounted for 4.42% of turnover, 12.56% of gross profit and 14.85% of the net profit for the small-scale manufacturers.</a:t>
            </a:r>
          </a:p>
        </p:txBody>
      </p:sp>
      <p:grpSp>
        <p:nvGrpSpPr>
          <p:cNvPr id="8" name="Group 8"/>
          <p:cNvGrpSpPr>
            <a:grpSpLocks noChangeAspect="1"/>
          </p:cNvGrpSpPr>
          <p:nvPr/>
        </p:nvGrpSpPr>
        <p:grpSpPr>
          <a:xfrm rot="-5400000">
            <a:off x="-897149" y="4084717"/>
            <a:ext cx="3851699" cy="6484341"/>
            <a:chOff x="0" y="0"/>
            <a:chExt cx="3771900" cy="6350000"/>
          </a:xfrm>
        </p:grpSpPr>
        <p:sp>
          <p:nvSpPr>
            <p:cNvPr id="9" name="Freeform 9"/>
            <p:cNvSpPr/>
            <p:nvPr/>
          </p:nvSpPr>
          <p:spPr>
            <a:xfrm>
              <a:off x="0" y="0"/>
              <a:ext cx="3771900" cy="6502400"/>
            </a:xfrm>
            <a:custGeom>
              <a:avLst/>
              <a:gdLst/>
              <a:ahLst/>
              <a:cxnLst/>
              <a:rect l="l" t="t" r="r" b="b"/>
              <a:pathLst>
                <a:path w="3771900" h="65024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8"/>
              <a:stretch>
                <a:fillRect l="-34975" r="-202181" b="-50204"/>
              </a:stretch>
            </a:blipFill>
          </p:spPr>
        </p:sp>
      </p:grpSp>
      <p:grpSp>
        <p:nvGrpSpPr>
          <p:cNvPr id="10" name="Group 10"/>
          <p:cNvGrpSpPr>
            <a:grpSpLocks noChangeAspect="1"/>
          </p:cNvGrpSpPr>
          <p:nvPr/>
        </p:nvGrpSpPr>
        <p:grpSpPr>
          <a:xfrm rot="-5400000">
            <a:off x="-149433" y="-2039406"/>
            <a:ext cx="5353383" cy="9012429"/>
            <a:chOff x="0" y="0"/>
            <a:chExt cx="3771900" cy="6350000"/>
          </a:xfrm>
        </p:grpSpPr>
        <p:sp>
          <p:nvSpPr>
            <p:cNvPr id="11" name="Freeform 11"/>
            <p:cNvSpPr/>
            <p:nvPr/>
          </p:nvSpPr>
          <p:spPr>
            <a:xfrm>
              <a:off x="0" y="0"/>
              <a:ext cx="3771900" cy="6502400"/>
            </a:xfrm>
            <a:custGeom>
              <a:avLst/>
              <a:gdLst/>
              <a:ahLst/>
              <a:cxnLst/>
              <a:rect l="l" t="t" r="r" b="b"/>
              <a:pathLst>
                <a:path w="3771900" h="65024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8"/>
              <a:stretch>
                <a:fillRect l="-113797" r="-55643" b="-20037"/>
              </a:stretch>
            </a:blipFill>
          </p:spPr>
        </p:sp>
      </p:grpSp>
      <p:sp>
        <p:nvSpPr>
          <p:cNvPr id="13" name="TextBox 13"/>
          <p:cNvSpPr txBox="1"/>
          <p:nvPr/>
        </p:nvSpPr>
        <p:spPr>
          <a:xfrm>
            <a:off x="4975316" y="8329017"/>
            <a:ext cx="12245884" cy="1538883"/>
          </a:xfrm>
          <a:prstGeom prst="rect">
            <a:avLst/>
          </a:prstGeom>
        </p:spPr>
        <p:txBody>
          <a:bodyPr lIns="0" tIns="0" rIns="0" bIns="0" rtlCol="0" anchor="t">
            <a:spAutoFit/>
          </a:bodyPr>
          <a:lstStyle/>
          <a:p>
            <a:pPr marL="624367" lvl="1" indent="-312183">
              <a:lnSpc>
                <a:spcPts val="4048"/>
              </a:lnSpc>
              <a:buFont typeface="Arial"/>
              <a:buChar char="•"/>
            </a:pPr>
            <a:r>
              <a:rPr lang="en-US" sz="2891" b="1" dirty="0">
                <a:solidFill>
                  <a:schemeClr val="bg1"/>
                </a:solidFill>
                <a:latin typeface="Poppins Medium"/>
              </a:rPr>
              <a:t>For large manufacturers, average costs of </a:t>
            </a:r>
            <a:r>
              <a:rPr lang="en-US" sz="2891" b="1" dirty="0" err="1">
                <a:solidFill>
                  <a:schemeClr val="bg1"/>
                </a:solidFill>
                <a:latin typeface="Poppins Medium"/>
              </a:rPr>
              <a:t>licences</a:t>
            </a:r>
            <a:r>
              <a:rPr lang="en-US" sz="2891" b="1" dirty="0">
                <a:solidFill>
                  <a:schemeClr val="bg1"/>
                </a:solidFill>
                <a:latin typeface="Poppins Medium"/>
              </a:rPr>
              <a:t> and permit accounted for 0.37% of turnover, 1.75% of gross profit and 3.22% of net profit.</a:t>
            </a:r>
          </a:p>
        </p:txBody>
      </p:sp>
      <p:sp>
        <p:nvSpPr>
          <p:cNvPr id="14" name="TextBox 14"/>
          <p:cNvSpPr txBox="1"/>
          <p:nvPr/>
        </p:nvSpPr>
        <p:spPr>
          <a:xfrm>
            <a:off x="5491865" y="6302160"/>
            <a:ext cx="12262735" cy="1538883"/>
          </a:xfrm>
          <a:prstGeom prst="rect">
            <a:avLst/>
          </a:prstGeom>
        </p:spPr>
        <p:txBody>
          <a:bodyPr lIns="0" tIns="0" rIns="0" bIns="0" rtlCol="0" anchor="t">
            <a:spAutoFit/>
          </a:bodyPr>
          <a:lstStyle/>
          <a:p>
            <a:pPr marL="624367" lvl="1" indent="-312183">
              <a:lnSpc>
                <a:spcPts val="4048"/>
              </a:lnSpc>
              <a:buFont typeface="Arial"/>
              <a:buChar char="•"/>
            </a:pPr>
            <a:r>
              <a:rPr lang="en-US" sz="2891" b="1" dirty="0">
                <a:solidFill>
                  <a:schemeClr val="bg1"/>
                </a:solidFill>
                <a:latin typeface="Poppins Medium"/>
              </a:rPr>
              <a:t>Average costs of </a:t>
            </a:r>
            <a:r>
              <a:rPr lang="en-US" sz="2891" b="1" dirty="0" err="1">
                <a:solidFill>
                  <a:schemeClr val="bg1"/>
                </a:solidFill>
                <a:latin typeface="Poppins Medium"/>
              </a:rPr>
              <a:t>licences</a:t>
            </a:r>
            <a:r>
              <a:rPr lang="en-US" sz="2891" b="1" dirty="0">
                <a:solidFill>
                  <a:schemeClr val="bg1"/>
                </a:solidFill>
                <a:latin typeface="Poppins Medium"/>
              </a:rPr>
              <a:t> and permits for medium manufacturers accounted for 1.06% of turnover, 8.08% of the gross profit and 8.08% of the net profit. </a:t>
            </a:r>
          </a:p>
        </p:txBody>
      </p:sp>
      <p:sp>
        <p:nvSpPr>
          <p:cNvPr id="15" name="TextBox 15"/>
          <p:cNvSpPr txBox="1"/>
          <p:nvPr/>
        </p:nvSpPr>
        <p:spPr>
          <a:xfrm>
            <a:off x="6578817" y="278156"/>
            <a:ext cx="7735844" cy="1062542"/>
          </a:xfrm>
          <a:prstGeom prst="rect">
            <a:avLst/>
          </a:prstGeom>
        </p:spPr>
        <p:txBody>
          <a:bodyPr lIns="0" tIns="0" rIns="0" bIns="0" rtlCol="0" anchor="t">
            <a:spAutoFit/>
          </a:bodyPr>
          <a:lstStyle/>
          <a:p>
            <a:pPr algn="ctr">
              <a:lnSpc>
                <a:spcPts val="8634"/>
              </a:lnSpc>
              <a:spcBef>
                <a:spcPct val="0"/>
              </a:spcBef>
            </a:pPr>
            <a:r>
              <a:rPr lang="en-US" sz="6167">
                <a:solidFill>
                  <a:srgbClr val="FFFFFF"/>
                </a:solidFill>
                <a:latin typeface="Garet ExtraBold Bold"/>
              </a:rPr>
              <a:t>Study Findings</a:t>
            </a:r>
          </a:p>
        </p:txBody>
      </p:sp>
      <p:sp>
        <p:nvSpPr>
          <p:cNvPr id="16" name="TextBox 16"/>
          <p:cNvSpPr txBox="1"/>
          <p:nvPr/>
        </p:nvSpPr>
        <p:spPr>
          <a:xfrm>
            <a:off x="14545327" y="355248"/>
            <a:ext cx="3742673" cy="985450"/>
          </a:xfrm>
          <a:prstGeom prst="rect">
            <a:avLst/>
          </a:prstGeom>
        </p:spPr>
        <p:txBody>
          <a:bodyPr lIns="0" tIns="0" rIns="0" bIns="0" rtlCol="0" anchor="t">
            <a:spAutoFit/>
          </a:bodyPr>
          <a:lstStyle/>
          <a:p>
            <a:pPr algn="ctr">
              <a:lnSpc>
                <a:spcPts val="8158"/>
              </a:lnSpc>
              <a:spcBef>
                <a:spcPct val="0"/>
              </a:spcBef>
            </a:pPr>
            <a:r>
              <a:rPr lang="en-US" sz="5827">
                <a:solidFill>
                  <a:srgbClr val="FFFFFF"/>
                </a:solidFill>
                <a:latin typeface="Garet ExtraBold Bold"/>
              </a:rPr>
              <a:t>Cont'd</a:t>
            </a:r>
          </a:p>
        </p:txBody>
      </p:sp>
      <p:sp>
        <p:nvSpPr>
          <p:cNvPr id="22" name="object 4">
            <a:extLst>
              <a:ext uri="{FF2B5EF4-FFF2-40B4-BE49-F238E27FC236}">
                <a16:creationId xmlns:a16="http://schemas.microsoft.com/office/drawing/2014/main" id="{7AF76EFF-1CE3-DEE2-39E8-ED1D98353625}"/>
              </a:ext>
            </a:extLst>
          </p:cNvPr>
          <p:cNvSpPr/>
          <p:nvPr/>
        </p:nvSpPr>
        <p:spPr>
          <a:xfrm>
            <a:off x="50618" y="9408848"/>
            <a:ext cx="5534407" cy="918103"/>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0"/>
            <a:ext cx="18288000" cy="2253006"/>
            <a:chOff x="0" y="0"/>
            <a:chExt cx="4816593" cy="593384"/>
          </a:xfrm>
        </p:grpSpPr>
        <p:sp>
          <p:nvSpPr>
            <p:cNvPr id="4" name="Freeform 4"/>
            <p:cNvSpPr/>
            <p:nvPr/>
          </p:nvSpPr>
          <p:spPr>
            <a:xfrm>
              <a:off x="0" y="0"/>
              <a:ext cx="4816592" cy="593384"/>
            </a:xfrm>
            <a:custGeom>
              <a:avLst/>
              <a:gdLst/>
              <a:ahLst/>
              <a:cxnLst/>
              <a:rect l="l" t="t" r="r" b="b"/>
              <a:pathLst>
                <a:path w="4816592" h="593384">
                  <a:moveTo>
                    <a:pt x="0" y="0"/>
                  </a:moveTo>
                  <a:lnTo>
                    <a:pt x="4816592" y="0"/>
                  </a:lnTo>
                  <a:lnTo>
                    <a:pt x="4816592" y="593384"/>
                  </a:lnTo>
                  <a:lnTo>
                    <a:pt x="0" y="593384"/>
                  </a:lnTo>
                  <a:close/>
                </a:path>
              </a:pathLst>
            </a:custGeom>
            <a:solidFill>
              <a:srgbClr val="FF1616"/>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44"/>
                </a:lnSpc>
              </a:pPr>
              <a:endParaRPr/>
            </a:p>
          </p:txBody>
        </p:sp>
      </p:grpSp>
      <p:grpSp>
        <p:nvGrpSpPr>
          <p:cNvPr id="10" name="Group 10"/>
          <p:cNvGrpSpPr/>
          <p:nvPr/>
        </p:nvGrpSpPr>
        <p:grpSpPr>
          <a:xfrm>
            <a:off x="413728" y="2498233"/>
            <a:ext cx="17589473" cy="2006353"/>
            <a:chOff x="0" y="0"/>
            <a:chExt cx="4567183" cy="520958"/>
          </a:xfrm>
          <a:solidFill>
            <a:schemeClr val="tx1">
              <a:lumMod val="85000"/>
              <a:lumOff val="15000"/>
            </a:schemeClr>
          </a:solidFill>
        </p:grpSpPr>
        <p:sp>
          <p:nvSpPr>
            <p:cNvPr id="11" name="Freeform 11"/>
            <p:cNvSpPr/>
            <p:nvPr/>
          </p:nvSpPr>
          <p:spPr>
            <a:xfrm>
              <a:off x="0" y="0"/>
              <a:ext cx="4567183" cy="520958"/>
            </a:xfrm>
            <a:custGeom>
              <a:avLst/>
              <a:gdLst/>
              <a:ahLst/>
              <a:cxnLst/>
              <a:rect l="l" t="t" r="r" b="b"/>
              <a:pathLst>
                <a:path w="4567183" h="520958">
                  <a:moveTo>
                    <a:pt x="22447" y="0"/>
                  </a:moveTo>
                  <a:lnTo>
                    <a:pt x="4544735" y="0"/>
                  </a:lnTo>
                  <a:cubicBezTo>
                    <a:pt x="4557133" y="0"/>
                    <a:pt x="4567183" y="10050"/>
                    <a:pt x="4567183" y="22447"/>
                  </a:cubicBezTo>
                  <a:lnTo>
                    <a:pt x="4567183" y="498511"/>
                  </a:lnTo>
                  <a:cubicBezTo>
                    <a:pt x="4567183" y="504464"/>
                    <a:pt x="4564818" y="510174"/>
                    <a:pt x="4560608" y="514384"/>
                  </a:cubicBezTo>
                  <a:cubicBezTo>
                    <a:pt x="4556399" y="518593"/>
                    <a:pt x="4550689" y="520958"/>
                    <a:pt x="4544735" y="520958"/>
                  </a:cubicBezTo>
                  <a:lnTo>
                    <a:pt x="22447" y="520958"/>
                  </a:lnTo>
                  <a:cubicBezTo>
                    <a:pt x="16494" y="520958"/>
                    <a:pt x="10784" y="518593"/>
                    <a:pt x="6575" y="514384"/>
                  </a:cubicBezTo>
                  <a:cubicBezTo>
                    <a:pt x="2365" y="510174"/>
                    <a:pt x="0" y="504464"/>
                    <a:pt x="0" y="498511"/>
                  </a:cubicBezTo>
                  <a:lnTo>
                    <a:pt x="0" y="22447"/>
                  </a:lnTo>
                  <a:cubicBezTo>
                    <a:pt x="0" y="16494"/>
                    <a:pt x="2365" y="10784"/>
                    <a:pt x="6575" y="6575"/>
                  </a:cubicBezTo>
                  <a:cubicBezTo>
                    <a:pt x="10784" y="2365"/>
                    <a:pt x="16494" y="0"/>
                    <a:pt x="22447" y="0"/>
                  </a:cubicBezTo>
                  <a:close/>
                </a:path>
              </a:pathLst>
            </a:custGeom>
            <a:grpFill/>
          </p:spPr>
        </p:sp>
        <p:sp>
          <p:nvSpPr>
            <p:cNvPr id="12" name="TextBox 12"/>
            <p:cNvSpPr txBox="1"/>
            <p:nvPr/>
          </p:nvSpPr>
          <p:spPr>
            <a:xfrm>
              <a:off x="0" y="-47625"/>
              <a:ext cx="812800" cy="860425"/>
            </a:xfrm>
            <a:prstGeom prst="rect">
              <a:avLst/>
            </a:prstGeom>
            <a:grpFill/>
          </p:spPr>
          <p:txBody>
            <a:bodyPr lIns="50800" tIns="50800" rIns="50800" bIns="50800" rtlCol="0" anchor="ctr"/>
            <a:lstStyle/>
            <a:p>
              <a:pPr algn="ctr">
                <a:lnSpc>
                  <a:spcPts val="3244"/>
                </a:lnSpc>
              </a:pPr>
              <a:endParaRPr/>
            </a:p>
          </p:txBody>
        </p:sp>
      </p:grpSp>
      <p:grpSp>
        <p:nvGrpSpPr>
          <p:cNvPr id="13" name="Group 13"/>
          <p:cNvGrpSpPr/>
          <p:nvPr/>
        </p:nvGrpSpPr>
        <p:grpSpPr>
          <a:xfrm>
            <a:off x="413728" y="4802964"/>
            <a:ext cx="17589473" cy="1565158"/>
            <a:chOff x="0" y="0"/>
            <a:chExt cx="4567183" cy="406400"/>
          </a:xfrm>
          <a:solidFill>
            <a:schemeClr val="tx1">
              <a:lumMod val="65000"/>
              <a:lumOff val="35000"/>
            </a:schemeClr>
          </a:solidFill>
        </p:grpSpPr>
        <p:sp>
          <p:nvSpPr>
            <p:cNvPr id="14" name="Freeform 14"/>
            <p:cNvSpPr/>
            <p:nvPr/>
          </p:nvSpPr>
          <p:spPr>
            <a:xfrm>
              <a:off x="0" y="0"/>
              <a:ext cx="4567183" cy="406400"/>
            </a:xfrm>
            <a:custGeom>
              <a:avLst/>
              <a:gdLst/>
              <a:ahLst/>
              <a:cxnLst/>
              <a:rect l="l" t="t" r="r" b="b"/>
              <a:pathLst>
                <a:path w="4567183" h="406400">
                  <a:moveTo>
                    <a:pt x="22447" y="0"/>
                  </a:moveTo>
                  <a:lnTo>
                    <a:pt x="4544735" y="0"/>
                  </a:lnTo>
                  <a:cubicBezTo>
                    <a:pt x="4557133" y="0"/>
                    <a:pt x="4567183" y="10050"/>
                    <a:pt x="4567183" y="22447"/>
                  </a:cubicBezTo>
                  <a:lnTo>
                    <a:pt x="4567183" y="383953"/>
                  </a:lnTo>
                  <a:cubicBezTo>
                    <a:pt x="4567183" y="389906"/>
                    <a:pt x="4564818" y="395616"/>
                    <a:pt x="4560608" y="399825"/>
                  </a:cubicBezTo>
                  <a:cubicBezTo>
                    <a:pt x="4556399" y="404035"/>
                    <a:pt x="4550689" y="406400"/>
                    <a:pt x="4544735" y="406400"/>
                  </a:cubicBezTo>
                  <a:lnTo>
                    <a:pt x="22447" y="406400"/>
                  </a:lnTo>
                  <a:cubicBezTo>
                    <a:pt x="16494" y="406400"/>
                    <a:pt x="10784" y="404035"/>
                    <a:pt x="6575" y="399825"/>
                  </a:cubicBezTo>
                  <a:cubicBezTo>
                    <a:pt x="2365" y="395616"/>
                    <a:pt x="0" y="389906"/>
                    <a:pt x="0" y="383953"/>
                  </a:cubicBezTo>
                  <a:lnTo>
                    <a:pt x="0" y="22447"/>
                  </a:lnTo>
                  <a:cubicBezTo>
                    <a:pt x="0" y="16494"/>
                    <a:pt x="2365" y="10784"/>
                    <a:pt x="6575" y="6575"/>
                  </a:cubicBezTo>
                  <a:cubicBezTo>
                    <a:pt x="10784" y="2365"/>
                    <a:pt x="16494" y="0"/>
                    <a:pt x="22447" y="0"/>
                  </a:cubicBezTo>
                  <a:close/>
                </a:path>
              </a:pathLst>
            </a:custGeom>
            <a:grpFill/>
          </p:spPr>
        </p:sp>
        <p:sp>
          <p:nvSpPr>
            <p:cNvPr id="15" name="TextBox 15"/>
            <p:cNvSpPr txBox="1"/>
            <p:nvPr/>
          </p:nvSpPr>
          <p:spPr>
            <a:xfrm>
              <a:off x="0" y="-47625"/>
              <a:ext cx="812800" cy="860425"/>
            </a:xfrm>
            <a:prstGeom prst="rect">
              <a:avLst/>
            </a:prstGeom>
            <a:grpFill/>
          </p:spPr>
          <p:txBody>
            <a:bodyPr lIns="50800" tIns="50800" rIns="50800" bIns="50800" rtlCol="0" anchor="ctr"/>
            <a:lstStyle/>
            <a:p>
              <a:pPr algn="ctr">
                <a:lnSpc>
                  <a:spcPts val="3244"/>
                </a:lnSpc>
              </a:pPr>
              <a:endParaRPr/>
            </a:p>
          </p:txBody>
        </p:sp>
      </p:grpSp>
      <p:grpSp>
        <p:nvGrpSpPr>
          <p:cNvPr id="16" name="Group 16"/>
          <p:cNvGrpSpPr/>
          <p:nvPr/>
        </p:nvGrpSpPr>
        <p:grpSpPr>
          <a:xfrm>
            <a:off x="254719" y="6666501"/>
            <a:ext cx="17748482" cy="1937825"/>
            <a:chOff x="0" y="0"/>
            <a:chExt cx="4567183" cy="503165"/>
          </a:xfrm>
          <a:solidFill>
            <a:schemeClr val="tx1">
              <a:lumMod val="95000"/>
              <a:lumOff val="5000"/>
            </a:schemeClr>
          </a:solidFill>
        </p:grpSpPr>
        <p:sp>
          <p:nvSpPr>
            <p:cNvPr id="17" name="Freeform 17"/>
            <p:cNvSpPr/>
            <p:nvPr/>
          </p:nvSpPr>
          <p:spPr>
            <a:xfrm>
              <a:off x="0" y="0"/>
              <a:ext cx="4567183" cy="503165"/>
            </a:xfrm>
            <a:custGeom>
              <a:avLst/>
              <a:gdLst/>
              <a:ahLst/>
              <a:cxnLst/>
              <a:rect l="l" t="t" r="r" b="b"/>
              <a:pathLst>
                <a:path w="4567183" h="503165">
                  <a:moveTo>
                    <a:pt x="22447" y="0"/>
                  </a:moveTo>
                  <a:lnTo>
                    <a:pt x="4544735" y="0"/>
                  </a:lnTo>
                  <a:cubicBezTo>
                    <a:pt x="4557133" y="0"/>
                    <a:pt x="4567183" y="10050"/>
                    <a:pt x="4567183" y="22447"/>
                  </a:cubicBezTo>
                  <a:lnTo>
                    <a:pt x="4567183" y="480717"/>
                  </a:lnTo>
                  <a:cubicBezTo>
                    <a:pt x="4567183" y="493115"/>
                    <a:pt x="4557133" y="503165"/>
                    <a:pt x="4544735" y="503165"/>
                  </a:cubicBezTo>
                  <a:lnTo>
                    <a:pt x="22447" y="503165"/>
                  </a:lnTo>
                  <a:cubicBezTo>
                    <a:pt x="16494" y="503165"/>
                    <a:pt x="10784" y="500800"/>
                    <a:pt x="6575" y="496590"/>
                  </a:cubicBezTo>
                  <a:cubicBezTo>
                    <a:pt x="2365" y="492380"/>
                    <a:pt x="0" y="486671"/>
                    <a:pt x="0" y="480717"/>
                  </a:cubicBezTo>
                  <a:lnTo>
                    <a:pt x="0" y="22447"/>
                  </a:lnTo>
                  <a:cubicBezTo>
                    <a:pt x="0" y="16494"/>
                    <a:pt x="2365" y="10784"/>
                    <a:pt x="6575" y="6575"/>
                  </a:cubicBezTo>
                  <a:cubicBezTo>
                    <a:pt x="10784" y="2365"/>
                    <a:pt x="16494" y="0"/>
                    <a:pt x="22447" y="0"/>
                  </a:cubicBezTo>
                  <a:close/>
                </a:path>
              </a:pathLst>
            </a:custGeom>
            <a:grpFill/>
          </p:spPr>
        </p:sp>
        <p:sp>
          <p:nvSpPr>
            <p:cNvPr id="18" name="TextBox 18"/>
            <p:cNvSpPr txBox="1"/>
            <p:nvPr/>
          </p:nvSpPr>
          <p:spPr>
            <a:xfrm>
              <a:off x="0" y="-47625"/>
              <a:ext cx="812800" cy="860425"/>
            </a:xfrm>
            <a:prstGeom prst="rect">
              <a:avLst/>
            </a:prstGeom>
            <a:grpFill/>
          </p:spPr>
          <p:txBody>
            <a:bodyPr lIns="50800" tIns="50800" rIns="50800" bIns="50800" rtlCol="0" anchor="ctr"/>
            <a:lstStyle/>
            <a:p>
              <a:pPr algn="ctr">
                <a:lnSpc>
                  <a:spcPts val="3244"/>
                </a:lnSpc>
              </a:pPr>
              <a:endParaRPr/>
            </a:p>
          </p:txBody>
        </p:sp>
      </p:grpSp>
      <p:grpSp>
        <p:nvGrpSpPr>
          <p:cNvPr id="19" name="Group 19"/>
          <p:cNvGrpSpPr/>
          <p:nvPr/>
        </p:nvGrpSpPr>
        <p:grpSpPr>
          <a:xfrm>
            <a:off x="254719" y="8816878"/>
            <a:ext cx="17748482" cy="1248270"/>
            <a:chOff x="0" y="0"/>
            <a:chExt cx="4567183" cy="324119"/>
          </a:xfrm>
          <a:solidFill>
            <a:schemeClr val="tx1">
              <a:lumMod val="65000"/>
              <a:lumOff val="35000"/>
            </a:schemeClr>
          </a:solidFill>
        </p:grpSpPr>
        <p:sp>
          <p:nvSpPr>
            <p:cNvPr id="20" name="Freeform 20"/>
            <p:cNvSpPr/>
            <p:nvPr/>
          </p:nvSpPr>
          <p:spPr>
            <a:xfrm>
              <a:off x="0" y="0"/>
              <a:ext cx="4567183" cy="324119"/>
            </a:xfrm>
            <a:custGeom>
              <a:avLst/>
              <a:gdLst/>
              <a:ahLst/>
              <a:cxnLst/>
              <a:rect l="l" t="t" r="r" b="b"/>
              <a:pathLst>
                <a:path w="4567183" h="324119">
                  <a:moveTo>
                    <a:pt x="22447" y="0"/>
                  </a:moveTo>
                  <a:lnTo>
                    <a:pt x="4544735" y="0"/>
                  </a:lnTo>
                  <a:cubicBezTo>
                    <a:pt x="4557133" y="0"/>
                    <a:pt x="4567183" y="10050"/>
                    <a:pt x="4567183" y="22447"/>
                  </a:cubicBezTo>
                  <a:lnTo>
                    <a:pt x="4567183" y="301671"/>
                  </a:lnTo>
                  <a:cubicBezTo>
                    <a:pt x="4567183" y="314069"/>
                    <a:pt x="4557133" y="324119"/>
                    <a:pt x="4544735" y="324119"/>
                  </a:cubicBezTo>
                  <a:lnTo>
                    <a:pt x="22447" y="324119"/>
                  </a:lnTo>
                  <a:cubicBezTo>
                    <a:pt x="16494" y="324119"/>
                    <a:pt x="10784" y="321754"/>
                    <a:pt x="6575" y="317544"/>
                  </a:cubicBezTo>
                  <a:cubicBezTo>
                    <a:pt x="2365" y="313334"/>
                    <a:pt x="0" y="307625"/>
                    <a:pt x="0" y="301671"/>
                  </a:cubicBezTo>
                  <a:lnTo>
                    <a:pt x="0" y="22447"/>
                  </a:lnTo>
                  <a:cubicBezTo>
                    <a:pt x="0" y="16494"/>
                    <a:pt x="2365" y="10784"/>
                    <a:pt x="6575" y="6575"/>
                  </a:cubicBezTo>
                  <a:cubicBezTo>
                    <a:pt x="10784" y="2365"/>
                    <a:pt x="16494" y="0"/>
                    <a:pt x="22447" y="0"/>
                  </a:cubicBezTo>
                  <a:close/>
                </a:path>
              </a:pathLst>
            </a:custGeom>
            <a:grpFill/>
          </p:spPr>
        </p:sp>
        <p:sp>
          <p:nvSpPr>
            <p:cNvPr id="21" name="TextBox 21"/>
            <p:cNvSpPr txBox="1"/>
            <p:nvPr/>
          </p:nvSpPr>
          <p:spPr>
            <a:xfrm>
              <a:off x="0" y="-47625"/>
              <a:ext cx="812800" cy="860425"/>
            </a:xfrm>
            <a:prstGeom prst="rect">
              <a:avLst/>
            </a:prstGeom>
            <a:grpFill/>
          </p:spPr>
          <p:txBody>
            <a:bodyPr lIns="50800" tIns="50800" rIns="50800" bIns="50800" rtlCol="0" anchor="ctr"/>
            <a:lstStyle/>
            <a:p>
              <a:pPr algn="ctr">
                <a:lnSpc>
                  <a:spcPts val="3244"/>
                </a:lnSpc>
              </a:pPr>
              <a:endParaRPr/>
            </a:p>
          </p:txBody>
        </p:sp>
      </p:grpSp>
      <p:sp>
        <p:nvSpPr>
          <p:cNvPr id="22" name="TextBox 22"/>
          <p:cNvSpPr txBox="1"/>
          <p:nvPr/>
        </p:nvSpPr>
        <p:spPr>
          <a:xfrm>
            <a:off x="781420" y="2682114"/>
            <a:ext cx="16820780" cy="1538883"/>
          </a:xfrm>
          <a:prstGeom prst="rect">
            <a:avLst/>
          </a:prstGeom>
        </p:spPr>
        <p:txBody>
          <a:bodyPr wrap="square" lIns="0" tIns="0" rIns="0" bIns="0" rtlCol="0" anchor="t">
            <a:spAutoFit/>
          </a:bodyPr>
          <a:lstStyle/>
          <a:p>
            <a:pPr>
              <a:lnSpc>
                <a:spcPts val="3976"/>
              </a:lnSpc>
            </a:pPr>
            <a:r>
              <a:rPr lang="en-US" sz="2840" b="1" dirty="0">
                <a:solidFill>
                  <a:schemeClr val="bg1"/>
                </a:solidFill>
                <a:latin typeface="Poppins Medium Bold"/>
              </a:rPr>
              <a:t>Food safety is an absolute necessity in any food and or beverage manufacturing entity and requires </a:t>
            </a:r>
            <a:r>
              <a:rPr lang="en-US" sz="2840" b="1" dirty="0" err="1">
                <a:solidFill>
                  <a:schemeClr val="bg1"/>
                </a:solidFill>
                <a:latin typeface="Poppins Medium Bold"/>
              </a:rPr>
              <a:t>licencing</a:t>
            </a:r>
            <a:r>
              <a:rPr lang="en-US" sz="2840" b="1" dirty="0">
                <a:solidFill>
                  <a:schemeClr val="bg1"/>
                </a:solidFill>
                <a:latin typeface="Poppins Medium Bold"/>
              </a:rPr>
              <a:t> and certification. However, it creates unintended costs in processing and procedure times, inconvenience</a:t>
            </a:r>
          </a:p>
        </p:txBody>
      </p:sp>
      <p:sp>
        <p:nvSpPr>
          <p:cNvPr id="23" name="TextBox 23"/>
          <p:cNvSpPr txBox="1"/>
          <p:nvPr/>
        </p:nvSpPr>
        <p:spPr>
          <a:xfrm>
            <a:off x="979728" y="347344"/>
            <a:ext cx="7583405" cy="1219837"/>
          </a:xfrm>
          <a:prstGeom prst="rect">
            <a:avLst/>
          </a:prstGeom>
        </p:spPr>
        <p:txBody>
          <a:bodyPr lIns="0" tIns="0" rIns="0" bIns="0" rtlCol="0" anchor="t">
            <a:spAutoFit/>
          </a:bodyPr>
          <a:lstStyle/>
          <a:p>
            <a:pPr algn="ctr">
              <a:lnSpc>
                <a:spcPts val="9939"/>
              </a:lnSpc>
              <a:spcBef>
                <a:spcPct val="0"/>
              </a:spcBef>
            </a:pPr>
            <a:r>
              <a:rPr lang="en-US" sz="7099">
                <a:solidFill>
                  <a:srgbClr val="FFFFFF"/>
                </a:solidFill>
                <a:latin typeface="Garet ExtraBold Bold"/>
              </a:rPr>
              <a:t>Conclusion</a:t>
            </a:r>
          </a:p>
        </p:txBody>
      </p:sp>
      <p:sp>
        <p:nvSpPr>
          <p:cNvPr id="24" name="TextBox 24"/>
          <p:cNvSpPr txBox="1"/>
          <p:nvPr/>
        </p:nvSpPr>
        <p:spPr bwMode="gray">
          <a:xfrm>
            <a:off x="731746" y="9201150"/>
            <a:ext cx="16527554" cy="512961"/>
          </a:xfrm>
          <a:prstGeom prst="rect">
            <a:avLst/>
          </a:prstGeom>
        </p:spPr>
        <p:txBody>
          <a:bodyPr lIns="0" tIns="0" rIns="0" bIns="0" rtlCol="0" anchor="t">
            <a:spAutoFit/>
          </a:bodyPr>
          <a:lstStyle/>
          <a:p>
            <a:pPr>
              <a:lnSpc>
                <a:spcPts val="3976"/>
              </a:lnSpc>
              <a:spcBef>
                <a:spcPct val="0"/>
              </a:spcBef>
            </a:pPr>
            <a:r>
              <a:rPr lang="en-US" sz="2840" b="1" dirty="0">
                <a:solidFill>
                  <a:schemeClr val="bg1"/>
                </a:solidFill>
                <a:latin typeface="Poppins Medium Bold"/>
              </a:rPr>
              <a:t>Small manufacturers bear the brunt of </a:t>
            </a:r>
            <a:r>
              <a:rPr lang="en-US" sz="2840" b="1" dirty="0" err="1">
                <a:solidFill>
                  <a:schemeClr val="bg1"/>
                </a:solidFill>
                <a:latin typeface="Poppins Medium Bold"/>
              </a:rPr>
              <a:t>licences</a:t>
            </a:r>
            <a:r>
              <a:rPr lang="en-US" sz="2840" b="1" dirty="0">
                <a:solidFill>
                  <a:schemeClr val="bg1"/>
                </a:solidFill>
                <a:latin typeface="Poppins Medium Bold"/>
              </a:rPr>
              <a:t> and permits at 76% of their turnover.</a:t>
            </a:r>
          </a:p>
        </p:txBody>
      </p:sp>
      <p:sp>
        <p:nvSpPr>
          <p:cNvPr id="25" name="TextBox 25"/>
          <p:cNvSpPr txBox="1"/>
          <p:nvPr/>
        </p:nvSpPr>
        <p:spPr>
          <a:xfrm>
            <a:off x="781420" y="6860738"/>
            <a:ext cx="16820780" cy="1538883"/>
          </a:xfrm>
          <a:prstGeom prst="rect">
            <a:avLst/>
          </a:prstGeom>
        </p:spPr>
        <p:txBody>
          <a:bodyPr wrap="square" lIns="0" tIns="0" rIns="0" bIns="0" rtlCol="0" anchor="t">
            <a:spAutoFit/>
          </a:bodyPr>
          <a:lstStyle/>
          <a:p>
            <a:pPr>
              <a:lnSpc>
                <a:spcPts val="3976"/>
              </a:lnSpc>
              <a:spcBef>
                <a:spcPct val="0"/>
              </a:spcBef>
            </a:pPr>
            <a:r>
              <a:rPr lang="en-US" sz="2840" b="1" dirty="0">
                <a:solidFill>
                  <a:schemeClr val="bg1"/>
                </a:solidFill>
                <a:latin typeface="Poppins Medium Bold"/>
              </a:rPr>
              <a:t>The cost of permits and </a:t>
            </a:r>
            <a:r>
              <a:rPr lang="en-US" sz="2840" b="1" dirty="0" err="1">
                <a:solidFill>
                  <a:schemeClr val="bg1"/>
                </a:solidFill>
                <a:latin typeface="Poppins Medium Bold"/>
              </a:rPr>
              <a:t>licences</a:t>
            </a:r>
            <a:r>
              <a:rPr lang="en-US" sz="2840" b="1" dirty="0">
                <a:solidFill>
                  <a:schemeClr val="bg1"/>
                </a:solidFill>
                <a:latin typeface="Poppins Medium Bold"/>
              </a:rPr>
              <a:t> was higher among small enterprises compared to medium and large enterprises. Cost analysis revealed that small manufacturers bear the highest brunt of </a:t>
            </a:r>
            <a:r>
              <a:rPr lang="en-US" sz="2840" b="1" dirty="0" err="1">
                <a:solidFill>
                  <a:schemeClr val="bg1"/>
                </a:solidFill>
                <a:latin typeface="Poppins Medium Bold"/>
              </a:rPr>
              <a:t>licences</a:t>
            </a:r>
            <a:endParaRPr lang="en-US" sz="2840" b="1" dirty="0">
              <a:solidFill>
                <a:schemeClr val="bg1"/>
              </a:solidFill>
              <a:latin typeface="Poppins Medium Bold"/>
            </a:endParaRPr>
          </a:p>
        </p:txBody>
      </p:sp>
      <p:sp>
        <p:nvSpPr>
          <p:cNvPr id="26" name="TextBox 26"/>
          <p:cNvSpPr txBox="1"/>
          <p:nvPr/>
        </p:nvSpPr>
        <p:spPr>
          <a:xfrm>
            <a:off x="731746" y="5044193"/>
            <a:ext cx="17397245" cy="1025922"/>
          </a:xfrm>
          <a:prstGeom prst="rect">
            <a:avLst/>
          </a:prstGeom>
        </p:spPr>
        <p:txBody>
          <a:bodyPr lIns="0" tIns="0" rIns="0" bIns="0" rtlCol="0" anchor="t">
            <a:spAutoFit/>
          </a:bodyPr>
          <a:lstStyle/>
          <a:p>
            <a:pPr>
              <a:lnSpc>
                <a:spcPts val="3976"/>
              </a:lnSpc>
              <a:spcBef>
                <a:spcPct val="0"/>
              </a:spcBef>
            </a:pPr>
            <a:r>
              <a:rPr lang="en-US" sz="2840" b="1" dirty="0" err="1">
                <a:solidFill>
                  <a:schemeClr val="bg1"/>
                </a:solidFill>
                <a:latin typeface="Poppins Medium Bold"/>
              </a:rPr>
              <a:t>Licence</a:t>
            </a:r>
            <a:r>
              <a:rPr lang="en-US" sz="2840" b="1" dirty="0">
                <a:solidFill>
                  <a:schemeClr val="bg1"/>
                </a:solidFill>
                <a:latin typeface="Poppins Medium Bold"/>
              </a:rPr>
              <a:t> and permit costs come in many forms including time costs, inconvenience costs, duplicity but </a:t>
            </a:r>
            <a:r>
              <a:rPr lang="en-US" sz="2840" b="1" dirty="0" err="1">
                <a:solidFill>
                  <a:schemeClr val="bg1"/>
                </a:solidFill>
                <a:latin typeface="Poppins Medium Bold"/>
              </a:rPr>
              <a:t>licenced</a:t>
            </a:r>
            <a:r>
              <a:rPr lang="en-US" sz="2840" b="1" dirty="0">
                <a:solidFill>
                  <a:schemeClr val="bg1"/>
                </a:solidFill>
                <a:latin typeface="Poppins Medium Bold"/>
              </a:rPr>
              <a:t> goods are perceived in a positive light by consumers</a:t>
            </a:r>
          </a:p>
        </p:txBody>
      </p:sp>
      <p:sp>
        <p:nvSpPr>
          <p:cNvPr id="27" name="object 4">
            <a:extLst>
              <a:ext uri="{FF2B5EF4-FFF2-40B4-BE49-F238E27FC236}">
                <a16:creationId xmlns:a16="http://schemas.microsoft.com/office/drawing/2014/main" id="{49944340-2682-6E0B-9DC7-F8D7F5233907}"/>
              </a:ext>
            </a:extLst>
          </p:cNvPr>
          <p:cNvSpPr/>
          <p:nvPr/>
        </p:nvSpPr>
        <p:spPr>
          <a:xfrm>
            <a:off x="11887200" y="764571"/>
            <a:ext cx="5534407" cy="91810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grpSp>
        <p:nvGrpSpPr>
          <p:cNvPr id="34" name="Group 3"/>
          <p:cNvGrpSpPr/>
          <p:nvPr/>
        </p:nvGrpSpPr>
        <p:grpSpPr>
          <a:xfrm>
            <a:off x="444742" y="-4426176"/>
            <a:ext cx="18288000" cy="18288000"/>
            <a:chOff x="0" y="0"/>
            <a:chExt cx="24384000" cy="24384000"/>
          </a:xfrm>
        </p:grpSpPr>
        <p:pic>
          <p:nvPicPr>
            <p:cNvPr id="3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0" y="0"/>
              <a:ext cx="24384000" cy="24384000"/>
            </a:xfrm>
            <a:prstGeom prst="rect">
              <a:avLst/>
            </a:prstGeom>
          </p:spPr>
        </p:pic>
        <p:pic>
          <p:nvPicPr>
            <p:cNvPr id="36" name="Picture 5"/>
            <p:cNvPicPr>
              <a:picLocks noChangeAspect="1"/>
            </p:cNvPicPr>
            <p:nvPr/>
          </p:nvPicPr>
          <p:blipFill>
            <a:blip r:embed="rId2">
              <a:alphaModFix amt="8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5620" y="57810"/>
              <a:ext cx="24268380" cy="24268380"/>
            </a:xfrm>
            <a:prstGeom prst="rect">
              <a:avLst/>
            </a:prstGeom>
          </p:spPr>
        </p:pic>
      </p:grpSp>
      <p:grpSp>
        <p:nvGrpSpPr>
          <p:cNvPr id="2" name="Group 2"/>
          <p:cNvGrpSpPr/>
          <p:nvPr/>
        </p:nvGrpSpPr>
        <p:grpSpPr>
          <a:xfrm>
            <a:off x="7002461" y="3442110"/>
            <a:ext cx="4283078" cy="4283078"/>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64640">
                <a:alpha val="62745"/>
              </a:srgbClr>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244"/>
                </a:lnSpc>
              </a:pPr>
              <a:endParaRPr/>
            </a:p>
          </p:txBody>
        </p:sp>
      </p:grpSp>
      <p:grpSp>
        <p:nvGrpSpPr>
          <p:cNvPr id="5" name="Group 5"/>
          <p:cNvGrpSpPr/>
          <p:nvPr/>
        </p:nvGrpSpPr>
        <p:grpSpPr>
          <a:xfrm>
            <a:off x="9619271" y="2454165"/>
            <a:ext cx="2435108" cy="3129484"/>
            <a:chOff x="0" y="0"/>
            <a:chExt cx="641345" cy="824226"/>
          </a:xfrm>
        </p:grpSpPr>
        <p:sp>
          <p:nvSpPr>
            <p:cNvPr id="6" name="Freeform 6"/>
            <p:cNvSpPr/>
            <p:nvPr/>
          </p:nvSpPr>
          <p:spPr>
            <a:xfrm>
              <a:off x="0" y="0"/>
              <a:ext cx="641345" cy="824226"/>
            </a:xfrm>
            <a:custGeom>
              <a:avLst/>
              <a:gdLst/>
              <a:ahLst/>
              <a:cxnLst/>
              <a:rect l="l" t="t" r="r" b="b"/>
              <a:pathLst>
                <a:path w="641345" h="824226">
                  <a:moveTo>
                    <a:pt x="162144" y="0"/>
                  </a:moveTo>
                  <a:lnTo>
                    <a:pt x="479201" y="0"/>
                  </a:lnTo>
                  <a:cubicBezTo>
                    <a:pt x="568751" y="0"/>
                    <a:pt x="641345" y="72594"/>
                    <a:pt x="641345" y="162144"/>
                  </a:cubicBezTo>
                  <a:lnTo>
                    <a:pt x="641345" y="662082"/>
                  </a:lnTo>
                  <a:cubicBezTo>
                    <a:pt x="641345" y="751632"/>
                    <a:pt x="568751" y="824226"/>
                    <a:pt x="479201" y="824226"/>
                  </a:cubicBezTo>
                  <a:lnTo>
                    <a:pt x="162144" y="824226"/>
                  </a:lnTo>
                  <a:cubicBezTo>
                    <a:pt x="72594" y="824226"/>
                    <a:pt x="0" y="751632"/>
                    <a:pt x="0" y="662082"/>
                  </a:cubicBezTo>
                  <a:lnTo>
                    <a:pt x="0" y="162144"/>
                  </a:lnTo>
                  <a:cubicBezTo>
                    <a:pt x="0" y="72594"/>
                    <a:pt x="72594" y="0"/>
                    <a:pt x="162144" y="0"/>
                  </a:cubicBezTo>
                  <a:close/>
                </a:path>
              </a:pathLst>
            </a:custGeom>
            <a:solidFill>
              <a:srgbClr val="A60028"/>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244"/>
                </a:lnSpc>
              </a:pPr>
              <a:endParaRPr/>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85773" y="3319990"/>
            <a:ext cx="1381793" cy="1196978"/>
          </a:xfrm>
          <a:prstGeom prst="rect">
            <a:avLst/>
          </a:prstGeom>
        </p:spPr>
      </p:pic>
      <p:grpSp>
        <p:nvGrpSpPr>
          <p:cNvPr id="9" name="Group 9"/>
          <p:cNvGrpSpPr/>
          <p:nvPr/>
        </p:nvGrpSpPr>
        <p:grpSpPr>
          <a:xfrm>
            <a:off x="9491300" y="6043701"/>
            <a:ext cx="2563079" cy="3214599"/>
            <a:chOff x="0" y="0"/>
            <a:chExt cx="675050" cy="846643"/>
          </a:xfrm>
        </p:grpSpPr>
        <p:sp>
          <p:nvSpPr>
            <p:cNvPr id="10" name="Freeform 10"/>
            <p:cNvSpPr/>
            <p:nvPr/>
          </p:nvSpPr>
          <p:spPr>
            <a:xfrm>
              <a:off x="0" y="0"/>
              <a:ext cx="675050" cy="846643"/>
            </a:xfrm>
            <a:custGeom>
              <a:avLst/>
              <a:gdLst/>
              <a:ahLst/>
              <a:cxnLst/>
              <a:rect l="l" t="t" r="r" b="b"/>
              <a:pathLst>
                <a:path w="675050" h="846643">
                  <a:moveTo>
                    <a:pt x="154048" y="0"/>
                  </a:moveTo>
                  <a:lnTo>
                    <a:pt x="521001" y="0"/>
                  </a:lnTo>
                  <a:cubicBezTo>
                    <a:pt x="561857" y="0"/>
                    <a:pt x="601040" y="16230"/>
                    <a:pt x="629930" y="45120"/>
                  </a:cubicBezTo>
                  <a:cubicBezTo>
                    <a:pt x="658820" y="74009"/>
                    <a:pt x="675050" y="113192"/>
                    <a:pt x="675050" y="154048"/>
                  </a:cubicBezTo>
                  <a:lnTo>
                    <a:pt x="675050" y="692595"/>
                  </a:lnTo>
                  <a:cubicBezTo>
                    <a:pt x="675050" y="733451"/>
                    <a:pt x="658820" y="772634"/>
                    <a:pt x="629930" y="801524"/>
                  </a:cubicBezTo>
                  <a:cubicBezTo>
                    <a:pt x="601040" y="830413"/>
                    <a:pt x="561857" y="846643"/>
                    <a:pt x="521001" y="846643"/>
                  </a:cubicBezTo>
                  <a:lnTo>
                    <a:pt x="154048" y="846643"/>
                  </a:lnTo>
                  <a:cubicBezTo>
                    <a:pt x="113192" y="846643"/>
                    <a:pt x="74009" y="830413"/>
                    <a:pt x="45120" y="801524"/>
                  </a:cubicBezTo>
                  <a:cubicBezTo>
                    <a:pt x="16230" y="772634"/>
                    <a:pt x="0" y="733451"/>
                    <a:pt x="0" y="692595"/>
                  </a:cubicBezTo>
                  <a:lnTo>
                    <a:pt x="0" y="154048"/>
                  </a:lnTo>
                  <a:cubicBezTo>
                    <a:pt x="0" y="113192"/>
                    <a:pt x="16230" y="74009"/>
                    <a:pt x="45120" y="45120"/>
                  </a:cubicBezTo>
                  <a:cubicBezTo>
                    <a:pt x="74009" y="16230"/>
                    <a:pt x="113192" y="0"/>
                    <a:pt x="154048" y="0"/>
                  </a:cubicBezTo>
                  <a:close/>
                </a:path>
              </a:pathLst>
            </a:custGeom>
            <a:solidFill>
              <a:srgbClr val="A60028"/>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244"/>
                </a:lnSpc>
              </a:pPr>
              <a:endParaRPr/>
            </a:p>
          </p:txBody>
        </p:sp>
      </p:gr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81938" y="6728315"/>
            <a:ext cx="1581803" cy="1581803"/>
          </a:xfrm>
          <a:prstGeom prst="rect">
            <a:avLst/>
          </a:prstGeom>
        </p:spPr>
      </p:pic>
      <p:grpSp>
        <p:nvGrpSpPr>
          <p:cNvPr id="13" name="Group 13"/>
          <p:cNvGrpSpPr/>
          <p:nvPr/>
        </p:nvGrpSpPr>
        <p:grpSpPr>
          <a:xfrm>
            <a:off x="7002461" y="6043701"/>
            <a:ext cx="2315189" cy="3214599"/>
            <a:chOff x="0" y="0"/>
            <a:chExt cx="609762" cy="846643"/>
          </a:xfrm>
        </p:grpSpPr>
        <p:sp>
          <p:nvSpPr>
            <p:cNvPr id="14" name="Freeform 14"/>
            <p:cNvSpPr/>
            <p:nvPr/>
          </p:nvSpPr>
          <p:spPr>
            <a:xfrm>
              <a:off x="0" y="0"/>
              <a:ext cx="609762" cy="846643"/>
            </a:xfrm>
            <a:custGeom>
              <a:avLst/>
              <a:gdLst/>
              <a:ahLst/>
              <a:cxnLst/>
              <a:rect l="l" t="t" r="r" b="b"/>
              <a:pathLst>
                <a:path w="609762" h="846643">
                  <a:moveTo>
                    <a:pt x="170542" y="0"/>
                  </a:moveTo>
                  <a:lnTo>
                    <a:pt x="439219" y="0"/>
                  </a:lnTo>
                  <a:cubicBezTo>
                    <a:pt x="533407" y="0"/>
                    <a:pt x="609762" y="76354"/>
                    <a:pt x="609762" y="170542"/>
                  </a:cubicBezTo>
                  <a:lnTo>
                    <a:pt x="609762" y="676101"/>
                  </a:lnTo>
                  <a:cubicBezTo>
                    <a:pt x="609762" y="721332"/>
                    <a:pt x="591794" y="764710"/>
                    <a:pt x="559811" y="796693"/>
                  </a:cubicBezTo>
                  <a:cubicBezTo>
                    <a:pt x="527828" y="828675"/>
                    <a:pt x="484450" y="846643"/>
                    <a:pt x="439219" y="846643"/>
                  </a:cubicBezTo>
                  <a:lnTo>
                    <a:pt x="170542" y="846643"/>
                  </a:lnTo>
                  <a:cubicBezTo>
                    <a:pt x="76354" y="846643"/>
                    <a:pt x="0" y="770289"/>
                    <a:pt x="0" y="676101"/>
                  </a:cubicBezTo>
                  <a:lnTo>
                    <a:pt x="0" y="170542"/>
                  </a:lnTo>
                  <a:cubicBezTo>
                    <a:pt x="0" y="76354"/>
                    <a:pt x="76354" y="0"/>
                    <a:pt x="170542" y="0"/>
                  </a:cubicBezTo>
                  <a:close/>
                </a:path>
              </a:pathLst>
            </a:custGeom>
            <a:solidFill>
              <a:srgbClr val="A60028"/>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3244"/>
                </a:lnSpc>
              </a:pPr>
              <a:endParaRPr/>
            </a:p>
          </p:txBody>
        </p:sp>
      </p:grpSp>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01468" y="6934287"/>
            <a:ext cx="1217429" cy="1305554"/>
          </a:xfrm>
          <a:prstGeom prst="rect">
            <a:avLst/>
          </a:prstGeom>
        </p:spPr>
      </p:pic>
      <p:grpSp>
        <p:nvGrpSpPr>
          <p:cNvPr id="17" name="Group 17"/>
          <p:cNvGrpSpPr/>
          <p:nvPr/>
        </p:nvGrpSpPr>
        <p:grpSpPr>
          <a:xfrm>
            <a:off x="-2" y="90945"/>
            <a:ext cx="15466157" cy="1541350"/>
            <a:chOff x="0" y="0"/>
            <a:chExt cx="4073391" cy="405952"/>
          </a:xfrm>
        </p:grpSpPr>
        <p:sp>
          <p:nvSpPr>
            <p:cNvPr id="18" name="Freeform 18"/>
            <p:cNvSpPr/>
            <p:nvPr/>
          </p:nvSpPr>
          <p:spPr>
            <a:xfrm>
              <a:off x="0" y="0"/>
              <a:ext cx="4073391" cy="405952"/>
            </a:xfrm>
            <a:custGeom>
              <a:avLst/>
              <a:gdLst/>
              <a:ahLst/>
              <a:cxnLst/>
              <a:rect l="l" t="t" r="r" b="b"/>
              <a:pathLst>
                <a:path w="4073391" h="405952">
                  <a:moveTo>
                    <a:pt x="0" y="0"/>
                  </a:moveTo>
                  <a:lnTo>
                    <a:pt x="4073391" y="0"/>
                  </a:lnTo>
                  <a:lnTo>
                    <a:pt x="4073391" y="405952"/>
                  </a:lnTo>
                  <a:lnTo>
                    <a:pt x="0" y="405952"/>
                  </a:lnTo>
                  <a:close/>
                </a:path>
              </a:pathLst>
            </a:custGeom>
            <a:solidFill>
              <a:srgbClr val="FFFFFF"/>
            </a:solidFill>
          </p:spPr>
        </p:sp>
        <p:sp>
          <p:nvSpPr>
            <p:cNvPr id="19" name="TextBox 19"/>
            <p:cNvSpPr txBox="1"/>
            <p:nvPr/>
          </p:nvSpPr>
          <p:spPr>
            <a:xfrm>
              <a:off x="0" y="-47625"/>
              <a:ext cx="812800" cy="860425"/>
            </a:xfrm>
            <a:prstGeom prst="rect">
              <a:avLst/>
            </a:prstGeom>
          </p:spPr>
          <p:txBody>
            <a:bodyPr lIns="50800" tIns="50800" rIns="50800" bIns="50800" rtlCol="0" anchor="ctr"/>
            <a:lstStyle/>
            <a:p>
              <a:pPr algn="ctr">
                <a:lnSpc>
                  <a:spcPts val="3244"/>
                </a:lnSpc>
              </a:pPr>
              <a:endParaRPr/>
            </a:p>
          </p:txBody>
        </p:sp>
      </p:grpSp>
      <p:grpSp>
        <p:nvGrpSpPr>
          <p:cNvPr id="24" name="Group 24"/>
          <p:cNvGrpSpPr/>
          <p:nvPr/>
        </p:nvGrpSpPr>
        <p:grpSpPr>
          <a:xfrm>
            <a:off x="7002461" y="2460410"/>
            <a:ext cx="2379175" cy="3211458"/>
            <a:chOff x="0" y="0"/>
            <a:chExt cx="626614" cy="845816"/>
          </a:xfrm>
        </p:grpSpPr>
        <p:sp>
          <p:nvSpPr>
            <p:cNvPr id="25" name="Freeform 25"/>
            <p:cNvSpPr/>
            <p:nvPr/>
          </p:nvSpPr>
          <p:spPr>
            <a:xfrm>
              <a:off x="0" y="0"/>
              <a:ext cx="626614" cy="845816"/>
            </a:xfrm>
            <a:custGeom>
              <a:avLst/>
              <a:gdLst/>
              <a:ahLst/>
              <a:cxnLst/>
              <a:rect l="l" t="t" r="r" b="b"/>
              <a:pathLst>
                <a:path w="626614" h="845816">
                  <a:moveTo>
                    <a:pt x="165956" y="0"/>
                  </a:moveTo>
                  <a:lnTo>
                    <a:pt x="460658" y="0"/>
                  </a:lnTo>
                  <a:cubicBezTo>
                    <a:pt x="552313" y="0"/>
                    <a:pt x="626614" y="74301"/>
                    <a:pt x="626614" y="165956"/>
                  </a:cubicBezTo>
                  <a:lnTo>
                    <a:pt x="626614" y="679860"/>
                  </a:lnTo>
                  <a:cubicBezTo>
                    <a:pt x="626614" y="771515"/>
                    <a:pt x="552313" y="845816"/>
                    <a:pt x="460658" y="845816"/>
                  </a:cubicBezTo>
                  <a:lnTo>
                    <a:pt x="165956" y="845816"/>
                  </a:lnTo>
                  <a:cubicBezTo>
                    <a:pt x="74301" y="845816"/>
                    <a:pt x="0" y="771515"/>
                    <a:pt x="0" y="679860"/>
                  </a:cubicBezTo>
                  <a:lnTo>
                    <a:pt x="0" y="165956"/>
                  </a:lnTo>
                  <a:cubicBezTo>
                    <a:pt x="0" y="74301"/>
                    <a:pt x="74301" y="0"/>
                    <a:pt x="165956" y="0"/>
                  </a:cubicBezTo>
                  <a:close/>
                </a:path>
              </a:pathLst>
            </a:custGeom>
            <a:solidFill>
              <a:srgbClr val="A60028"/>
            </a:solidFill>
          </p:spPr>
        </p:sp>
        <p:sp>
          <p:nvSpPr>
            <p:cNvPr id="26" name="TextBox 26"/>
            <p:cNvSpPr txBox="1"/>
            <p:nvPr/>
          </p:nvSpPr>
          <p:spPr>
            <a:xfrm>
              <a:off x="0" y="-47625"/>
              <a:ext cx="812800" cy="860425"/>
            </a:xfrm>
            <a:prstGeom prst="rect">
              <a:avLst/>
            </a:prstGeom>
          </p:spPr>
          <p:txBody>
            <a:bodyPr lIns="50800" tIns="50800" rIns="50800" bIns="50800" rtlCol="0" anchor="ctr"/>
            <a:lstStyle/>
            <a:p>
              <a:pPr algn="ctr">
                <a:lnSpc>
                  <a:spcPts val="3244"/>
                </a:lnSpc>
              </a:pPr>
              <a:endParaRPr/>
            </a:p>
          </p:txBody>
        </p:sp>
      </p:grpSp>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82144" y="3319990"/>
            <a:ext cx="1456077" cy="1397834"/>
          </a:xfrm>
          <a:prstGeom prst="rect">
            <a:avLst/>
          </a:prstGeom>
        </p:spPr>
      </p:pic>
      <p:sp>
        <p:nvSpPr>
          <p:cNvPr id="28" name="TextBox 28"/>
          <p:cNvSpPr txBox="1"/>
          <p:nvPr/>
        </p:nvSpPr>
        <p:spPr>
          <a:xfrm>
            <a:off x="565302" y="1996996"/>
            <a:ext cx="6015619" cy="3674872"/>
          </a:xfrm>
          <a:prstGeom prst="rect">
            <a:avLst/>
          </a:prstGeom>
        </p:spPr>
        <p:txBody>
          <a:bodyPr lIns="0" tIns="0" rIns="0" bIns="0" rtlCol="0" anchor="t">
            <a:spAutoFit/>
          </a:bodyPr>
          <a:lstStyle/>
          <a:p>
            <a:pPr algn="just">
              <a:lnSpc>
                <a:spcPts val="3247"/>
              </a:lnSpc>
            </a:pPr>
            <a:r>
              <a:rPr lang="en-US" sz="2319" dirty="0">
                <a:solidFill>
                  <a:srgbClr val="000000"/>
                </a:solidFill>
                <a:latin typeface="Poppins Medium Bold"/>
              </a:rPr>
              <a:t>Given that food safety is an absolute necessity in any food and or beverage manufacturing entity and requires </a:t>
            </a:r>
            <a:r>
              <a:rPr lang="en-US" sz="2319" dirty="0" err="1">
                <a:solidFill>
                  <a:srgbClr val="000000"/>
                </a:solidFill>
                <a:latin typeface="Poppins Medium Bold"/>
              </a:rPr>
              <a:t>licencing</a:t>
            </a:r>
            <a:r>
              <a:rPr lang="en-US" sz="2319" dirty="0">
                <a:solidFill>
                  <a:srgbClr val="000000"/>
                </a:solidFill>
                <a:latin typeface="Poppins Medium Bold"/>
              </a:rPr>
              <a:t> and certification but creates unintended costs in processing and procedure times, inconvenience, Government should remove the unintended costs that have arisen with respect to licensing and certification</a:t>
            </a:r>
          </a:p>
        </p:txBody>
      </p:sp>
      <p:sp>
        <p:nvSpPr>
          <p:cNvPr id="29" name="TextBox 29"/>
          <p:cNvSpPr txBox="1"/>
          <p:nvPr/>
        </p:nvSpPr>
        <p:spPr>
          <a:xfrm>
            <a:off x="565302" y="257785"/>
            <a:ext cx="9053969" cy="989301"/>
          </a:xfrm>
          <a:prstGeom prst="rect">
            <a:avLst/>
          </a:prstGeom>
        </p:spPr>
        <p:txBody>
          <a:bodyPr lIns="0" tIns="0" rIns="0" bIns="0" rtlCol="0" anchor="t">
            <a:spAutoFit/>
          </a:bodyPr>
          <a:lstStyle/>
          <a:p>
            <a:pPr algn="ctr">
              <a:lnSpc>
                <a:spcPts val="8190"/>
              </a:lnSpc>
              <a:spcBef>
                <a:spcPct val="0"/>
              </a:spcBef>
            </a:pPr>
            <a:r>
              <a:rPr lang="en-US" sz="5850">
                <a:solidFill>
                  <a:srgbClr val="000000"/>
                </a:solidFill>
                <a:latin typeface="Garet ExtraBold Bold"/>
              </a:rPr>
              <a:t>Recommendations</a:t>
            </a:r>
          </a:p>
        </p:txBody>
      </p:sp>
      <p:sp>
        <p:nvSpPr>
          <p:cNvPr id="30" name="TextBox 30"/>
          <p:cNvSpPr txBox="1"/>
          <p:nvPr/>
        </p:nvSpPr>
        <p:spPr>
          <a:xfrm>
            <a:off x="12473479" y="7092634"/>
            <a:ext cx="5130943" cy="1217484"/>
          </a:xfrm>
          <a:prstGeom prst="rect">
            <a:avLst/>
          </a:prstGeom>
        </p:spPr>
        <p:txBody>
          <a:bodyPr lIns="0" tIns="0" rIns="0" bIns="0" rtlCol="0" anchor="t">
            <a:spAutoFit/>
          </a:bodyPr>
          <a:lstStyle/>
          <a:p>
            <a:pPr algn="just">
              <a:lnSpc>
                <a:spcPts val="3244"/>
              </a:lnSpc>
              <a:spcBef>
                <a:spcPct val="0"/>
              </a:spcBef>
            </a:pPr>
            <a:r>
              <a:rPr lang="en-US" sz="2317" dirty="0">
                <a:solidFill>
                  <a:srgbClr val="000000"/>
                </a:solidFill>
                <a:latin typeface="Poppins Medium Bold"/>
              </a:rPr>
              <a:t>Reduce the percentage of </a:t>
            </a:r>
            <a:r>
              <a:rPr lang="en-US" sz="2317" dirty="0" err="1">
                <a:solidFill>
                  <a:srgbClr val="000000"/>
                </a:solidFill>
                <a:latin typeface="Poppins Medium Bold"/>
              </a:rPr>
              <a:t>licences</a:t>
            </a:r>
            <a:r>
              <a:rPr lang="en-US" sz="2317" dirty="0">
                <a:solidFill>
                  <a:srgbClr val="000000"/>
                </a:solidFill>
                <a:latin typeface="Poppins Medium Bold"/>
              </a:rPr>
              <a:t> and permits in the turnover of small manufacturers. </a:t>
            </a:r>
          </a:p>
        </p:txBody>
      </p:sp>
      <p:sp>
        <p:nvSpPr>
          <p:cNvPr id="31" name="TextBox 31"/>
          <p:cNvSpPr txBox="1"/>
          <p:nvPr/>
        </p:nvSpPr>
        <p:spPr>
          <a:xfrm>
            <a:off x="12371704" y="2406540"/>
            <a:ext cx="5130943" cy="2855784"/>
          </a:xfrm>
          <a:prstGeom prst="rect">
            <a:avLst/>
          </a:prstGeom>
        </p:spPr>
        <p:txBody>
          <a:bodyPr lIns="0" tIns="0" rIns="0" bIns="0" rtlCol="0" anchor="t">
            <a:spAutoFit/>
          </a:bodyPr>
          <a:lstStyle/>
          <a:p>
            <a:pPr>
              <a:lnSpc>
                <a:spcPts val="3244"/>
              </a:lnSpc>
              <a:spcBef>
                <a:spcPct val="0"/>
              </a:spcBef>
            </a:pPr>
            <a:r>
              <a:rPr lang="en-US" sz="2317" dirty="0">
                <a:solidFill>
                  <a:srgbClr val="000000"/>
                </a:solidFill>
                <a:latin typeface="Poppins Medium Bold"/>
              </a:rPr>
              <a:t>The high cost of permits and </a:t>
            </a:r>
            <a:r>
              <a:rPr lang="en-US" sz="2317" dirty="0" err="1">
                <a:solidFill>
                  <a:srgbClr val="000000"/>
                </a:solidFill>
                <a:latin typeface="Poppins Medium Bold"/>
              </a:rPr>
              <a:t>licences</a:t>
            </a:r>
            <a:r>
              <a:rPr lang="en-US" sz="2317" dirty="0">
                <a:solidFill>
                  <a:srgbClr val="000000"/>
                </a:solidFill>
                <a:latin typeface="Poppins Medium Bold"/>
              </a:rPr>
              <a:t> more especially among small enterprises compared to medium and large enterprises should be reduced to ensure that small manufacturers do not bear the highest brunt of </a:t>
            </a:r>
            <a:r>
              <a:rPr lang="en-US" sz="2317" dirty="0" err="1">
                <a:solidFill>
                  <a:srgbClr val="000000"/>
                </a:solidFill>
                <a:latin typeface="Poppins Medium Bold"/>
              </a:rPr>
              <a:t>licences</a:t>
            </a:r>
            <a:r>
              <a:rPr lang="en-US" sz="2317" dirty="0">
                <a:solidFill>
                  <a:srgbClr val="000000"/>
                </a:solidFill>
                <a:latin typeface="Poppins Medium Bold"/>
              </a:rPr>
              <a:t> </a:t>
            </a:r>
          </a:p>
        </p:txBody>
      </p:sp>
      <p:sp>
        <p:nvSpPr>
          <p:cNvPr id="32" name="TextBox 32"/>
          <p:cNvSpPr txBox="1"/>
          <p:nvPr/>
        </p:nvSpPr>
        <p:spPr>
          <a:xfrm>
            <a:off x="565302" y="6680690"/>
            <a:ext cx="6015619" cy="2446209"/>
          </a:xfrm>
          <a:prstGeom prst="rect">
            <a:avLst/>
          </a:prstGeom>
        </p:spPr>
        <p:txBody>
          <a:bodyPr lIns="0" tIns="0" rIns="0" bIns="0" rtlCol="0" anchor="t">
            <a:spAutoFit/>
          </a:bodyPr>
          <a:lstStyle/>
          <a:p>
            <a:pPr algn="just">
              <a:lnSpc>
                <a:spcPts val="3244"/>
              </a:lnSpc>
              <a:spcBef>
                <a:spcPct val="0"/>
              </a:spcBef>
            </a:pPr>
            <a:r>
              <a:rPr lang="en-US" sz="2317" dirty="0">
                <a:solidFill>
                  <a:srgbClr val="000000"/>
                </a:solidFill>
                <a:latin typeface="Poppins Medium Bold"/>
              </a:rPr>
              <a:t>To remedy the </a:t>
            </a:r>
            <a:r>
              <a:rPr lang="en-US" sz="2317" dirty="0" err="1">
                <a:solidFill>
                  <a:srgbClr val="000000"/>
                </a:solidFill>
                <a:latin typeface="Poppins Medium Bold"/>
              </a:rPr>
              <a:t>licence</a:t>
            </a:r>
            <a:r>
              <a:rPr lang="en-US" sz="2317" dirty="0">
                <a:solidFill>
                  <a:srgbClr val="000000"/>
                </a:solidFill>
                <a:latin typeface="Poppins Medium Bold"/>
              </a:rPr>
              <a:t> and permit costs that come in many forms including time costs, inconvenience costs, duplicity but </a:t>
            </a:r>
            <a:r>
              <a:rPr lang="en-US" sz="2317" dirty="0" err="1">
                <a:solidFill>
                  <a:srgbClr val="000000"/>
                </a:solidFill>
                <a:latin typeface="Poppins Medium Bold"/>
              </a:rPr>
              <a:t>licenced</a:t>
            </a:r>
            <a:r>
              <a:rPr lang="en-US" sz="2317" dirty="0">
                <a:solidFill>
                  <a:srgbClr val="000000"/>
                </a:solidFill>
                <a:latin typeface="Poppins Medium Bold"/>
              </a:rPr>
              <a:t> goods are perceived in a positive light by consumers.</a:t>
            </a:r>
          </a:p>
        </p:txBody>
      </p:sp>
      <p:sp>
        <p:nvSpPr>
          <p:cNvPr id="37" name="object 4">
            <a:extLst>
              <a:ext uri="{FF2B5EF4-FFF2-40B4-BE49-F238E27FC236}">
                <a16:creationId xmlns:a16="http://schemas.microsoft.com/office/drawing/2014/main" id="{3810ACB9-96F8-6A24-C273-5E316A4A38EE}"/>
              </a:ext>
            </a:extLst>
          </p:cNvPr>
          <p:cNvSpPr/>
          <p:nvPr/>
        </p:nvSpPr>
        <p:spPr>
          <a:xfrm>
            <a:off x="11811000" y="9273795"/>
            <a:ext cx="5534407" cy="918103"/>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6" name="Group 3"/>
          <p:cNvGrpSpPr/>
          <p:nvPr/>
        </p:nvGrpSpPr>
        <p:grpSpPr>
          <a:xfrm>
            <a:off x="0" y="-7886700"/>
            <a:ext cx="18288000" cy="18288000"/>
            <a:chOff x="0" y="0"/>
            <a:chExt cx="24384000" cy="2438400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0" y="0"/>
              <a:ext cx="24384000" cy="24384000"/>
            </a:xfrm>
            <a:prstGeom prst="rect">
              <a:avLst/>
            </a:prstGeom>
          </p:spPr>
        </p:pic>
        <p:pic>
          <p:nvPicPr>
            <p:cNvPr id="8" name="Picture 5"/>
            <p:cNvPicPr>
              <a:picLocks noChangeAspect="1"/>
            </p:cNvPicPr>
            <p:nvPr/>
          </p:nvPicPr>
          <p:blipFill>
            <a:blip r:embed="rId3">
              <a:alphaModFix amt="84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5620" y="57810"/>
              <a:ext cx="24268380" cy="24268380"/>
            </a:xfrm>
            <a:prstGeom prst="rect">
              <a:avLst/>
            </a:prstGeom>
          </p:spPr>
        </p:pic>
      </p:grpSp>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63684" y="5298895"/>
            <a:ext cx="1760631" cy="378536"/>
          </a:xfrm>
          <a:prstGeom prst="rect">
            <a:avLst/>
          </a:prstGeom>
        </p:spPr>
      </p:pic>
      <p:sp>
        <p:nvSpPr>
          <p:cNvPr id="4" name="TextBox 4"/>
          <p:cNvSpPr txBox="1"/>
          <p:nvPr/>
        </p:nvSpPr>
        <p:spPr>
          <a:xfrm>
            <a:off x="5645128" y="4041189"/>
            <a:ext cx="9328172" cy="1162691"/>
          </a:xfrm>
          <a:prstGeom prst="rect">
            <a:avLst/>
          </a:prstGeom>
        </p:spPr>
        <p:txBody>
          <a:bodyPr lIns="0" tIns="0" rIns="0" bIns="0" rtlCol="0" anchor="t">
            <a:spAutoFit/>
          </a:bodyPr>
          <a:lstStyle/>
          <a:p>
            <a:pPr>
              <a:lnSpc>
                <a:spcPts val="8298"/>
              </a:lnSpc>
            </a:pPr>
            <a:r>
              <a:rPr lang="en-US" sz="11500" dirty="0">
                <a:solidFill>
                  <a:srgbClr val="000000"/>
                </a:solidFill>
                <a:latin typeface="Montserrat Semi-Bold Bold"/>
              </a:rPr>
              <a:t>Thank you!</a:t>
            </a:r>
          </a:p>
        </p:txBody>
      </p:sp>
      <p:sp>
        <p:nvSpPr>
          <p:cNvPr id="9" name="object 4">
            <a:extLst>
              <a:ext uri="{FF2B5EF4-FFF2-40B4-BE49-F238E27FC236}">
                <a16:creationId xmlns:a16="http://schemas.microsoft.com/office/drawing/2014/main" id="{53D2C905-C03A-6AA3-B544-9133A4D636C9}"/>
              </a:ext>
            </a:extLst>
          </p:cNvPr>
          <p:cNvSpPr/>
          <p:nvPr/>
        </p:nvSpPr>
        <p:spPr>
          <a:xfrm>
            <a:off x="762000" y="1102491"/>
            <a:ext cx="5534407" cy="91810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2486722" y="-2737732"/>
            <a:ext cx="10329463" cy="1530290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2203880" y="20232"/>
            <a:ext cx="10273325" cy="10273325"/>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5791687" y="20232"/>
            <a:ext cx="10273325" cy="10273325"/>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7025888" y="20232"/>
            <a:ext cx="10273325" cy="1027332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5154209" y="20232"/>
            <a:ext cx="10273325" cy="1027332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6539764" y="0"/>
            <a:ext cx="10287000" cy="102870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7340542" y="13675"/>
            <a:ext cx="10273325" cy="10273325"/>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7931832" y="13675"/>
            <a:ext cx="10273325" cy="10273325"/>
          </a:xfrm>
          <a:prstGeom prst="rect">
            <a:avLst/>
          </a:prstGeom>
        </p:spPr>
      </p:pic>
      <p:sp>
        <p:nvSpPr>
          <p:cNvPr id="11" name="AutoShape 11"/>
          <p:cNvSpPr/>
          <p:nvPr/>
        </p:nvSpPr>
        <p:spPr>
          <a:xfrm>
            <a:off x="10290872" y="5143500"/>
            <a:ext cx="7290420" cy="0"/>
          </a:xfrm>
          <a:prstGeom prst="line">
            <a:avLst/>
          </a:prstGeom>
          <a:ln w="9525" cap="flat">
            <a:solidFill>
              <a:srgbClr val="F9A72B"/>
            </a:solidFill>
            <a:prstDash val="solid"/>
            <a:headEnd type="none" w="sm" len="sm"/>
            <a:tailEnd type="none" w="sm" len="sm"/>
          </a:ln>
        </p:spPr>
      </p:sp>
      <p:sp>
        <p:nvSpPr>
          <p:cNvPr id="12" name="AutoShape 12"/>
          <p:cNvSpPr/>
          <p:nvPr/>
        </p:nvSpPr>
        <p:spPr>
          <a:xfrm>
            <a:off x="10290872" y="6617524"/>
            <a:ext cx="7290420" cy="0"/>
          </a:xfrm>
          <a:prstGeom prst="line">
            <a:avLst/>
          </a:prstGeom>
          <a:ln w="9525" cap="flat">
            <a:solidFill>
              <a:srgbClr val="F9A72B"/>
            </a:solidFill>
            <a:prstDash val="solid"/>
            <a:headEnd type="none" w="sm" len="sm"/>
            <a:tailEnd type="none" w="sm" len="sm"/>
          </a:ln>
        </p:spPr>
      </p:sp>
      <p:sp>
        <p:nvSpPr>
          <p:cNvPr id="13" name="AutoShape 13"/>
          <p:cNvSpPr/>
          <p:nvPr/>
        </p:nvSpPr>
        <p:spPr>
          <a:xfrm>
            <a:off x="10290872" y="3831575"/>
            <a:ext cx="7290420" cy="0"/>
          </a:xfrm>
          <a:prstGeom prst="line">
            <a:avLst/>
          </a:prstGeom>
          <a:ln w="9525" cap="flat">
            <a:solidFill>
              <a:srgbClr val="F9A72B"/>
            </a:solidFill>
            <a:prstDash val="solid"/>
            <a:headEnd type="none" w="sm" len="sm"/>
            <a:tailEnd type="none" w="sm" len="sm"/>
          </a:ln>
        </p:spPr>
      </p:sp>
      <p:sp>
        <p:nvSpPr>
          <p:cNvPr id="14" name="AutoShape 14"/>
          <p:cNvSpPr/>
          <p:nvPr/>
        </p:nvSpPr>
        <p:spPr>
          <a:xfrm>
            <a:off x="10323448" y="8210112"/>
            <a:ext cx="7290420" cy="0"/>
          </a:xfrm>
          <a:prstGeom prst="line">
            <a:avLst/>
          </a:prstGeom>
          <a:ln w="9525" cap="flat">
            <a:solidFill>
              <a:srgbClr val="F9A72B"/>
            </a:solidFill>
            <a:prstDash val="solid"/>
            <a:headEnd type="none" w="sm" len="sm"/>
            <a:tailEnd type="none" w="sm" len="sm"/>
          </a:ln>
        </p:spPr>
      </p:sp>
      <p:sp>
        <p:nvSpPr>
          <p:cNvPr id="15" name="TextBox 15"/>
          <p:cNvSpPr txBox="1"/>
          <p:nvPr/>
        </p:nvSpPr>
        <p:spPr>
          <a:xfrm>
            <a:off x="10500731" y="7097643"/>
            <a:ext cx="6935852" cy="817245"/>
          </a:xfrm>
          <a:prstGeom prst="rect">
            <a:avLst/>
          </a:prstGeom>
        </p:spPr>
        <p:txBody>
          <a:bodyPr lIns="0" tIns="0" rIns="0" bIns="0" rtlCol="0" anchor="t">
            <a:spAutoFit/>
          </a:bodyPr>
          <a:lstStyle/>
          <a:p>
            <a:pPr algn="just">
              <a:lnSpc>
                <a:spcPts val="4800"/>
              </a:lnSpc>
            </a:pPr>
            <a:r>
              <a:rPr lang="en-US" sz="4800">
                <a:solidFill>
                  <a:srgbClr val="000000"/>
                </a:solidFill>
                <a:latin typeface="Mont"/>
              </a:rPr>
              <a:t>Conclusion </a:t>
            </a:r>
          </a:p>
        </p:txBody>
      </p:sp>
      <p:sp>
        <p:nvSpPr>
          <p:cNvPr id="16" name="TextBox 16"/>
          <p:cNvSpPr txBox="1"/>
          <p:nvPr/>
        </p:nvSpPr>
        <p:spPr>
          <a:xfrm>
            <a:off x="10468155" y="4042750"/>
            <a:ext cx="6551348" cy="817245"/>
          </a:xfrm>
          <a:prstGeom prst="rect">
            <a:avLst/>
          </a:prstGeom>
        </p:spPr>
        <p:txBody>
          <a:bodyPr lIns="0" tIns="0" rIns="0" bIns="0" rtlCol="0" anchor="t">
            <a:spAutoFit/>
          </a:bodyPr>
          <a:lstStyle/>
          <a:p>
            <a:pPr algn="just">
              <a:lnSpc>
                <a:spcPts val="4800"/>
              </a:lnSpc>
            </a:pPr>
            <a:r>
              <a:rPr lang="en-US" sz="4800">
                <a:solidFill>
                  <a:srgbClr val="000000"/>
                </a:solidFill>
                <a:latin typeface="Mont"/>
              </a:rPr>
              <a:t>Methodology </a:t>
            </a:r>
          </a:p>
        </p:txBody>
      </p:sp>
      <p:sp>
        <p:nvSpPr>
          <p:cNvPr id="17" name="TextBox 17"/>
          <p:cNvSpPr txBox="1"/>
          <p:nvPr/>
        </p:nvSpPr>
        <p:spPr>
          <a:xfrm>
            <a:off x="10468155" y="5623620"/>
            <a:ext cx="6831058" cy="817245"/>
          </a:xfrm>
          <a:prstGeom prst="rect">
            <a:avLst/>
          </a:prstGeom>
        </p:spPr>
        <p:txBody>
          <a:bodyPr lIns="0" tIns="0" rIns="0" bIns="0" rtlCol="0" anchor="t">
            <a:spAutoFit/>
          </a:bodyPr>
          <a:lstStyle/>
          <a:p>
            <a:pPr algn="just">
              <a:lnSpc>
                <a:spcPts val="4800"/>
              </a:lnSpc>
            </a:pPr>
            <a:r>
              <a:rPr lang="en-US" sz="4800">
                <a:solidFill>
                  <a:srgbClr val="000000"/>
                </a:solidFill>
                <a:latin typeface="Mont"/>
              </a:rPr>
              <a:t>Study Findings   </a:t>
            </a:r>
          </a:p>
        </p:txBody>
      </p:sp>
      <p:sp>
        <p:nvSpPr>
          <p:cNvPr id="18" name="TextBox 18"/>
          <p:cNvSpPr txBox="1"/>
          <p:nvPr/>
        </p:nvSpPr>
        <p:spPr>
          <a:xfrm>
            <a:off x="3315061" y="735809"/>
            <a:ext cx="7008386" cy="1321967"/>
          </a:xfrm>
          <a:prstGeom prst="rect">
            <a:avLst/>
          </a:prstGeom>
        </p:spPr>
        <p:txBody>
          <a:bodyPr lIns="0" tIns="0" rIns="0" bIns="0" rtlCol="0" anchor="t">
            <a:spAutoFit/>
          </a:bodyPr>
          <a:lstStyle/>
          <a:p>
            <a:pPr>
              <a:lnSpc>
                <a:spcPts val="9917"/>
              </a:lnSpc>
            </a:pPr>
            <a:r>
              <a:rPr lang="en-US" sz="9917">
                <a:solidFill>
                  <a:srgbClr val="FF1616"/>
                </a:solidFill>
                <a:latin typeface="Montserrat Extra-Bold Bold"/>
              </a:rPr>
              <a:t>Outline</a:t>
            </a:r>
          </a:p>
        </p:txBody>
      </p:sp>
      <p:sp>
        <p:nvSpPr>
          <p:cNvPr id="19" name="TextBox 19"/>
          <p:cNvSpPr txBox="1"/>
          <p:nvPr/>
        </p:nvSpPr>
        <p:spPr>
          <a:xfrm>
            <a:off x="10468155" y="2649302"/>
            <a:ext cx="7737002" cy="817245"/>
          </a:xfrm>
          <a:prstGeom prst="rect">
            <a:avLst/>
          </a:prstGeom>
        </p:spPr>
        <p:txBody>
          <a:bodyPr lIns="0" tIns="0" rIns="0" bIns="0" rtlCol="0" anchor="t">
            <a:spAutoFit/>
          </a:bodyPr>
          <a:lstStyle/>
          <a:p>
            <a:pPr algn="just">
              <a:lnSpc>
                <a:spcPts val="4800"/>
              </a:lnSpc>
            </a:pPr>
            <a:r>
              <a:rPr lang="en-US" sz="4800">
                <a:solidFill>
                  <a:srgbClr val="000000"/>
                </a:solidFill>
                <a:latin typeface="Mont"/>
              </a:rPr>
              <a:t>Introduction </a:t>
            </a:r>
          </a:p>
        </p:txBody>
      </p:sp>
      <p:sp>
        <p:nvSpPr>
          <p:cNvPr id="20" name="TextBox 20"/>
          <p:cNvSpPr txBox="1"/>
          <p:nvPr/>
        </p:nvSpPr>
        <p:spPr>
          <a:xfrm>
            <a:off x="10500731" y="8499732"/>
            <a:ext cx="6935852" cy="817245"/>
          </a:xfrm>
          <a:prstGeom prst="rect">
            <a:avLst/>
          </a:prstGeom>
        </p:spPr>
        <p:txBody>
          <a:bodyPr lIns="0" tIns="0" rIns="0" bIns="0" rtlCol="0" anchor="t">
            <a:spAutoFit/>
          </a:bodyPr>
          <a:lstStyle/>
          <a:p>
            <a:pPr algn="just">
              <a:lnSpc>
                <a:spcPts val="4800"/>
              </a:lnSpc>
            </a:pPr>
            <a:r>
              <a:rPr lang="en-US" sz="4800">
                <a:solidFill>
                  <a:srgbClr val="000000"/>
                </a:solidFill>
                <a:latin typeface="Mont"/>
              </a:rPr>
              <a:t>Recommendations</a:t>
            </a:r>
          </a:p>
        </p:txBody>
      </p:sp>
      <p:sp>
        <p:nvSpPr>
          <p:cNvPr id="21" name="object 4">
            <a:extLst>
              <a:ext uri="{FF2B5EF4-FFF2-40B4-BE49-F238E27FC236}">
                <a16:creationId xmlns:a16="http://schemas.microsoft.com/office/drawing/2014/main" id="{6FA02E05-E6C6-6739-8091-2B01EB0D2111}"/>
              </a:ext>
            </a:extLst>
          </p:cNvPr>
          <p:cNvSpPr/>
          <p:nvPr/>
        </p:nvSpPr>
        <p:spPr>
          <a:xfrm>
            <a:off x="9548481" y="9222929"/>
            <a:ext cx="5534407" cy="91810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44DCE-85B0-4B6C-95A5-2AADB3A5335A}"/>
              </a:ext>
            </a:extLst>
          </p:cNvPr>
          <p:cNvSpPr>
            <a:spLocks noGrp="1"/>
          </p:cNvSpPr>
          <p:nvPr>
            <p:ph type="title"/>
          </p:nvPr>
        </p:nvSpPr>
        <p:spPr>
          <a:xfrm>
            <a:off x="6672263" y="1215129"/>
            <a:ext cx="6600825" cy="789201"/>
          </a:xfrm>
        </p:spPr>
        <p:txBody>
          <a:bodyPr>
            <a:normAutofit fontScale="90000"/>
          </a:bodyPr>
          <a:lstStyle/>
          <a:p>
            <a:r>
              <a:rPr lang="en-GB" sz="4800" dirty="0"/>
              <a:t>Health Diet campaign</a:t>
            </a:r>
          </a:p>
        </p:txBody>
      </p:sp>
      <p:graphicFrame>
        <p:nvGraphicFramePr>
          <p:cNvPr id="5" name="Content Placeholder 2">
            <a:extLst>
              <a:ext uri="{FF2B5EF4-FFF2-40B4-BE49-F238E27FC236}">
                <a16:creationId xmlns:a16="http://schemas.microsoft.com/office/drawing/2014/main" id="{5B765339-68DA-26AE-CE2C-4BFE8CFC5EE0}"/>
              </a:ext>
            </a:extLst>
          </p:cNvPr>
          <p:cNvGraphicFramePr>
            <a:graphicFrameLocks noGrp="1"/>
          </p:cNvGraphicFramePr>
          <p:nvPr>
            <p:ph idx="1"/>
          </p:nvPr>
        </p:nvGraphicFramePr>
        <p:xfrm>
          <a:off x="763215" y="2407943"/>
          <a:ext cx="17024721" cy="6663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bject 4">
            <a:extLst>
              <a:ext uri="{FF2B5EF4-FFF2-40B4-BE49-F238E27FC236}">
                <a16:creationId xmlns:a16="http://schemas.microsoft.com/office/drawing/2014/main" id="{B615FCEA-BF17-4A7C-8D22-094BD65883A4}"/>
              </a:ext>
            </a:extLst>
          </p:cNvPr>
          <p:cNvSpPr/>
          <p:nvPr/>
        </p:nvSpPr>
        <p:spPr>
          <a:xfrm>
            <a:off x="763215" y="134378"/>
            <a:ext cx="6221229" cy="1244235"/>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700" dirty="0"/>
          </a:p>
        </p:txBody>
      </p:sp>
      <p:pic>
        <p:nvPicPr>
          <p:cNvPr id="7" name="Picture 6">
            <a:extLst>
              <a:ext uri="{FF2B5EF4-FFF2-40B4-BE49-F238E27FC236}">
                <a16:creationId xmlns:a16="http://schemas.microsoft.com/office/drawing/2014/main" id="{47FB456F-62B7-4BBF-8045-BBE3F839105F}"/>
              </a:ext>
            </a:extLst>
          </p:cNvPr>
          <p:cNvPicPr>
            <a:picLocks noChangeAspect="1"/>
          </p:cNvPicPr>
          <p:nvPr/>
        </p:nvPicPr>
        <p:blipFill>
          <a:blip r:embed="rId8"/>
          <a:stretch>
            <a:fillRect/>
          </a:stretch>
        </p:blipFill>
        <p:spPr>
          <a:xfrm>
            <a:off x="12711589" y="128672"/>
            <a:ext cx="5300663" cy="1714500"/>
          </a:xfrm>
          <a:prstGeom prst="rect">
            <a:avLst/>
          </a:prstGeom>
        </p:spPr>
      </p:pic>
      <p:pic>
        <p:nvPicPr>
          <p:cNvPr id="9" name="Picture 8">
            <a:extLst>
              <a:ext uri="{FF2B5EF4-FFF2-40B4-BE49-F238E27FC236}">
                <a16:creationId xmlns:a16="http://schemas.microsoft.com/office/drawing/2014/main" id="{B2A5AED6-0022-4C80-8F81-A2AEBA51421A}"/>
              </a:ext>
            </a:extLst>
          </p:cNvPr>
          <p:cNvPicPr>
            <a:picLocks noChangeAspect="1"/>
          </p:cNvPicPr>
          <p:nvPr/>
        </p:nvPicPr>
        <p:blipFill>
          <a:blip r:embed="rId9"/>
          <a:stretch>
            <a:fillRect/>
          </a:stretch>
        </p:blipFill>
        <p:spPr>
          <a:xfrm>
            <a:off x="1020669" y="6575820"/>
            <a:ext cx="3512841" cy="1988346"/>
          </a:xfrm>
          <a:prstGeom prst="rect">
            <a:avLst/>
          </a:prstGeom>
        </p:spPr>
      </p:pic>
    </p:spTree>
    <p:extLst>
      <p:ext uri="{BB962C8B-B14F-4D97-AF65-F5344CB8AC3E}">
        <p14:creationId xmlns:p14="http://schemas.microsoft.com/office/powerpoint/2010/main" val="2849593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44DCE-85B0-4B6C-95A5-2AADB3A5335A}"/>
              </a:ext>
            </a:extLst>
          </p:cNvPr>
          <p:cNvSpPr>
            <a:spLocks noGrp="1"/>
          </p:cNvSpPr>
          <p:nvPr>
            <p:ph type="title"/>
          </p:nvPr>
        </p:nvSpPr>
        <p:spPr>
          <a:xfrm>
            <a:off x="1257300" y="1121615"/>
            <a:ext cx="15773400" cy="1988345"/>
          </a:xfrm>
        </p:spPr>
        <p:txBody>
          <a:bodyPr/>
          <a:lstStyle/>
          <a:p>
            <a:r>
              <a:rPr lang="en-GB" dirty="0"/>
              <a:t>Health Diet campaign and Good Food Logo</a:t>
            </a:r>
          </a:p>
        </p:txBody>
      </p:sp>
      <p:graphicFrame>
        <p:nvGraphicFramePr>
          <p:cNvPr id="5" name="Content Placeholder 2">
            <a:extLst>
              <a:ext uri="{FF2B5EF4-FFF2-40B4-BE49-F238E27FC236}">
                <a16:creationId xmlns:a16="http://schemas.microsoft.com/office/drawing/2014/main" id="{5B765339-68DA-26AE-CE2C-4BFE8CFC5EE0}"/>
              </a:ext>
            </a:extLst>
          </p:cNvPr>
          <p:cNvGraphicFramePr>
            <a:graphicFrameLocks noGrp="1"/>
          </p:cNvGraphicFramePr>
          <p:nvPr>
            <p:ph idx="1"/>
            <p:extLst>
              <p:ext uri="{D42A27DB-BD31-4B8C-83A1-F6EECF244321}">
                <p14:modId xmlns:p14="http://schemas.microsoft.com/office/powerpoint/2010/main" val="3363553710"/>
              </p:ext>
            </p:extLst>
          </p:nvPr>
        </p:nvGraphicFramePr>
        <p:xfrm>
          <a:off x="1257300" y="2738438"/>
          <a:ext cx="15773400"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bject 4">
            <a:extLst>
              <a:ext uri="{FF2B5EF4-FFF2-40B4-BE49-F238E27FC236}">
                <a16:creationId xmlns:a16="http://schemas.microsoft.com/office/drawing/2014/main" id="{B615FCEA-BF17-4A7C-8D22-094BD65883A4}"/>
              </a:ext>
            </a:extLst>
          </p:cNvPr>
          <p:cNvSpPr/>
          <p:nvPr/>
        </p:nvSpPr>
        <p:spPr>
          <a:xfrm>
            <a:off x="763215" y="134378"/>
            <a:ext cx="6221229" cy="1244235"/>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700" dirty="0"/>
          </a:p>
        </p:txBody>
      </p:sp>
      <p:pic>
        <p:nvPicPr>
          <p:cNvPr id="7" name="Picture 6">
            <a:extLst>
              <a:ext uri="{FF2B5EF4-FFF2-40B4-BE49-F238E27FC236}">
                <a16:creationId xmlns:a16="http://schemas.microsoft.com/office/drawing/2014/main" id="{47FB456F-62B7-4BBF-8045-BBE3F839105F}"/>
              </a:ext>
            </a:extLst>
          </p:cNvPr>
          <p:cNvPicPr>
            <a:picLocks noChangeAspect="1"/>
          </p:cNvPicPr>
          <p:nvPr/>
        </p:nvPicPr>
        <p:blipFill>
          <a:blip r:embed="rId8"/>
          <a:stretch>
            <a:fillRect/>
          </a:stretch>
        </p:blipFill>
        <p:spPr>
          <a:xfrm>
            <a:off x="12711589" y="128672"/>
            <a:ext cx="5300663" cy="1714500"/>
          </a:xfrm>
          <a:prstGeom prst="rect">
            <a:avLst/>
          </a:prstGeom>
        </p:spPr>
      </p:pic>
    </p:spTree>
    <p:extLst>
      <p:ext uri="{BB962C8B-B14F-4D97-AF65-F5344CB8AC3E}">
        <p14:creationId xmlns:p14="http://schemas.microsoft.com/office/powerpoint/2010/main" val="962638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9" name="TextBox 9"/>
          <p:cNvSpPr txBox="1"/>
          <p:nvPr/>
        </p:nvSpPr>
        <p:spPr>
          <a:xfrm>
            <a:off x="6934200" y="287800"/>
            <a:ext cx="8761540" cy="1050544"/>
          </a:xfrm>
          <a:prstGeom prst="rect">
            <a:avLst/>
          </a:prstGeom>
        </p:spPr>
        <p:txBody>
          <a:bodyPr wrap="square" lIns="0" tIns="0" rIns="0" bIns="0" rtlCol="0" anchor="t">
            <a:spAutoFit/>
          </a:bodyPr>
          <a:lstStyle/>
          <a:p>
            <a:pPr algn="ctr">
              <a:lnSpc>
                <a:spcPts val="8479"/>
              </a:lnSpc>
            </a:pPr>
            <a:r>
              <a:rPr lang="en-US" sz="6056" dirty="0">
                <a:solidFill>
                  <a:srgbClr val="000000"/>
                </a:solidFill>
                <a:latin typeface="Garet ExtraBold Bold"/>
              </a:rPr>
              <a:t>SBN Overview</a:t>
            </a:r>
          </a:p>
        </p:txBody>
      </p:sp>
      <p:sp>
        <p:nvSpPr>
          <p:cNvPr id="10" name="TextBox 10"/>
          <p:cNvSpPr txBox="1"/>
          <p:nvPr/>
        </p:nvSpPr>
        <p:spPr>
          <a:xfrm>
            <a:off x="7771897" y="1997097"/>
            <a:ext cx="9600810" cy="487954"/>
          </a:xfrm>
          <a:prstGeom prst="rect">
            <a:avLst/>
          </a:prstGeom>
        </p:spPr>
        <p:txBody>
          <a:bodyPr lIns="0" tIns="0" rIns="0" bIns="0" rtlCol="0" anchor="t">
            <a:spAutoFit/>
          </a:bodyPr>
          <a:lstStyle/>
          <a:p>
            <a:pPr algn="ctr">
              <a:lnSpc>
                <a:spcPts val="4027"/>
              </a:lnSpc>
            </a:pPr>
            <a:r>
              <a:rPr lang="en-US" sz="2876" dirty="0">
                <a:solidFill>
                  <a:srgbClr val="000000"/>
                </a:solidFill>
                <a:latin typeface="Poppins Medium"/>
              </a:rPr>
              <a:t>.</a:t>
            </a:r>
          </a:p>
        </p:txBody>
      </p:sp>
      <p:sp>
        <p:nvSpPr>
          <p:cNvPr id="16" name="object 4">
            <a:extLst>
              <a:ext uri="{FF2B5EF4-FFF2-40B4-BE49-F238E27FC236}">
                <a16:creationId xmlns:a16="http://schemas.microsoft.com/office/drawing/2014/main" id="{BD356DDA-D55E-98B6-372D-059D5558828C}"/>
              </a:ext>
            </a:extLst>
          </p:cNvPr>
          <p:cNvSpPr/>
          <p:nvPr/>
        </p:nvSpPr>
        <p:spPr>
          <a:xfrm>
            <a:off x="76200" y="287800"/>
            <a:ext cx="5534407" cy="91810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5" name="TextBox 14">
            <a:extLst>
              <a:ext uri="{FF2B5EF4-FFF2-40B4-BE49-F238E27FC236}">
                <a16:creationId xmlns:a16="http://schemas.microsoft.com/office/drawing/2014/main" id="{1C949125-C6A3-CF76-6182-9F42822542DB}"/>
              </a:ext>
            </a:extLst>
          </p:cNvPr>
          <p:cNvSpPr txBox="1"/>
          <p:nvPr/>
        </p:nvSpPr>
        <p:spPr>
          <a:xfrm>
            <a:off x="6400800" y="1088644"/>
            <a:ext cx="11422433" cy="7971413"/>
          </a:xfrm>
          <a:prstGeom prst="rect">
            <a:avLst/>
          </a:prstGeom>
          <a:noFill/>
        </p:spPr>
        <p:txBody>
          <a:bodyPr wrap="square">
            <a:spAutoFit/>
          </a:bodyPr>
          <a:lstStyle/>
          <a:p>
            <a:r>
              <a:rPr lang="en-GB" sz="3200" b="1" dirty="0"/>
              <a:t>Background</a:t>
            </a:r>
            <a:r>
              <a:rPr lang="en-GB" sz="3200" dirty="0"/>
              <a:t> </a:t>
            </a:r>
          </a:p>
          <a:p>
            <a:pPr marL="914400" lvl="1" indent="-457200">
              <a:buFont typeface="Arial" panose="020B0604020202020204" pitchFamily="34" charset="0"/>
              <a:buChar char="•"/>
            </a:pPr>
            <a:r>
              <a:rPr lang="en-GB" sz="3200" b="1" dirty="0"/>
              <a:t>It’s the key coordinating platform </a:t>
            </a:r>
            <a:r>
              <a:rPr lang="en-GB" sz="3200" dirty="0"/>
              <a:t>that enables the private sector to sustainably contribute to improving nutrition.</a:t>
            </a:r>
          </a:p>
          <a:p>
            <a:pPr marL="914400" lvl="1" indent="-457200">
              <a:buFont typeface="Arial" panose="020B0604020202020204" pitchFamily="34" charset="0"/>
              <a:buChar char="•"/>
            </a:pPr>
            <a:r>
              <a:rPr lang="en-GB" sz="3200" dirty="0"/>
              <a:t>The SBN is part of the global SBN platform and the broader SUN Movement.</a:t>
            </a:r>
            <a:endParaRPr lang="en-US" sz="3200" dirty="0"/>
          </a:p>
          <a:p>
            <a:pPr marL="914400" lvl="1" indent="-457200">
              <a:buFont typeface="Arial" panose="020B0604020202020204" pitchFamily="34" charset="0"/>
              <a:buChar char="•"/>
            </a:pPr>
            <a:r>
              <a:rPr lang="en-US" sz="3200" dirty="0"/>
              <a:t>Established in 2014</a:t>
            </a:r>
          </a:p>
          <a:p>
            <a:pPr marL="914400" lvl="1" indent="-457200">
              <a:buFont typeface="Arial" panose="020B0604020202020204" pitchFamily="34" charset="0"/>
              <a:buChar char="•"/>
            </a:pPr>
            <a:r>
              <a:rPr lang="en-US" sz="3200" dirty="0"/>
              <a:t>Co-convened by WFP and NFNC and currently has </a:t>
            </a:r>
          </a:p>
          <a:p>
            <a:pPr marL="914400" lvl="1" indent="-457200">
              <a:buFont typeface="Arial" panose="020B0604020202020204" pitchFamily="34" charset="0"/>
              <a:buChar char="•"/>
            </a:pPr>
            <a:r>
              <a:rPr lang="en-GB" sz="3200" dirty="0"/>
              <a:t>Total Membership 127</a:t>
            </a:r>
          </a:p>
          <a:p>
            <a:pPr algn="l"/>
            <a:r>
              <a:rPr lang="en-GB" sz="3200" b="1" i="0" u="none" strike="noStrike" baseline="0" dirty="0">
                <a:latin typeface="OpenSans"/>
              </a:rPr>
              <a:t>SBN Strategy - outcomes</a:t>
            </a:r>
          </a:p>
          <a:p>
            <a:pPr marL="914400" lvl="1" indent="-457200">
              <a:buFont typeface="Arial" panose="020B0604020202020204" pitchFamily="34" charset="0"/>
              <a:buChar char="•"/>
            </a:pPr>
            <a:r>
              <a:rPr lang="en-GB" sz="3200" b="0" i="0" u="none" strike="noStrike" baseline="0" dirty="0">
                <a:latin typeface="OpenSans"/>
              </a:rPr>
              <a:t>Empower the private sector to increase ability and willingness to invest in products and practices that</a:t>
            </a:r>
          </a:p>
          <a:p>
            <a:pPr marL="914400" lvl="1" indent="-457200">
              <a:buFont typeface="Arial" panose="020B0604020202020204" pitchFamily="34" charset="0"/>
              <a:buChar char="•"/>
            </a:pPr>
            <a:r>
              <a:rPr lang="en-GB" sz="3200" b="0" i="0" u="none" strike="noStrike" baseline="0" dirty="0">
                <a:latin typeface="OpenSans"/>
              </a:rPr>
              <a:t>contribute to ending malnutrition</a:t>
            </a:r>
          </a:p>
          <a:p>
            <a:pPr marL="914400" lvl="1" indent="-457200">
              <a:buFont typeface="Arial" panose="020B0604020202020204" pitchFamily="34" charset="0"/>
              <a:buChar char="•"/>
            </a:pPr>
            <a:r>
              <a:rPr lang="en-GB" sz="3200" b="0" i="0" u="none" strike="noStrike" baseline="0" dirty="0">
                <a:latin typeface="OpenSans"/>
              </a:rPr>
              <a:t>Increase awareness and drive consumer demand for nutritious foods</a:t>
            </a:r>
          </a:p>
          <a:p>
            <a:pPr marL="914400" lvl="1" indent="-457200">
              <a:buFont typeface="Arial" panose="020B0604020202020204" pitchFamily="34" charset="0"/>
              <a:buChar char="•"/>
            </a:pPr>
            <a:r>
              <a:rPr lang="en-GB" sz="3200" dirty="0">
                <a:latin typeface="OpenSans"/>
              </a:rPr>
              <a:t>S</a:t>
            </a:r>
            <a:r>
              <a:rPr lang="en-GB" sz="3200" b="0" i="0" u="none" strike="noStrike" baseline="0" dirty="0">
                <a:latin typeface="OpenSans"/>
              </a:rPr>
              <a:t>upport policy and regulatory efforts that enable business action in nutrition</a:t>
            </a:r>
          </a:p>
        </p:txBody>
      </p:sp>
      <p:pic>
        <p:nvPicPr>
          <p:cNvPr id="18" name="Picture 17">
            <a:extLst>
              <a:ext uri="{FF2B5EF4-FFF2-40B4-BE49-F238E27FC236}">
                <a16:creationId xmlns:a16="http://schemas.microsoft.com/office/drawing/2014/main" id="{C59D24B6-7875-B93B-6E9E-F11DF1584FB4}"/>
              </a:ext>
            </a:extLst>
          </p:cNvPr>
          <p:cNvPicPr>
            <a:picLocks noChangeAspect="1"/>
          </p:cNvPicPr>
          <p:nvPr/>
        </p:nvPicPr>
        <p:blipFill>
          <a:blip r:embed="rId3"/>
          <a:stretch>
            <a:fillRect/>
          </a:stretch>
        </p:blipFill>
        <p:spPr>
          <a:xfrm>
            <a:off x="464767" y="7505700"/>
            <a:ext cx="5815891" cy="2174637"/>
          </a:xfrm>
          <a:prstGeom prst="rect">
            <a:avLst/>
          </a:prstGeom>
        </p:spPr>
      </p:pic>
      <p:pic>
        <p:nvPicPr>
          <p:cNvPr id="20" name="Picture 19" descr="A close up of a sign&#10;&#10;Description generated with very high confidence">
            <a:extLst>
              <a:ext uri="{FF2B5EF4-FFF2-40B4-BE49-F238E27FC236}">
                <a16:creationId xmlns:a16="http://schemas.microsoft.com/office/drawing/2014/main" id="{93CAA058-5C9A-47AE-F152-B8101EE3944C}"/>
              </a:ext>
            </a:extLst>
          </p:cNvPr>
          <p:cNvPicPr/>
          <p:nvPr/>
        </p:nvPicPr>
        <p:blipFill>
          <a:blip r:embed="rId4">
            <a:extLst>
              <a:ext uri="{28A0092B-C50C-407E-A947-70E740481C1C}">
                <a14:useLocalDpi xmlns:a14="http://schemas.microsoft.com/office/drawing/2010/main" val="0"/>
              </a:ext>
            </a:extLst>
          </a:blip>
          <a:stretch>
            <a:fillRect/>
          </a:stretch>
        </p:blipFill>
        <p:spPr>
          <a:xfrm>
            <a:off x="524466" y="2051306"/>
            <a:ext cx="3459618" cy="3201138"/>
          </a:xfrm>
          <a:prstGeom prst="rect">
            <a:avLst/>
          </a:prstGeom>
        </p:spPr>
      </p:pic>
      <p:sp>
        <p:nvSpPr>
          <p:cNvPr id="22" name="TextBox 21">
            <a:extLst>
              <a:ext uri="{FF2B5EF4-FFF2-40B4-BE49-F238E27FC236}">
                <a16:creationId xmlns:a16="http://schemas.microsoft.com/office/drawing/2014/main" id="{BD3ED1DD-680C-D050-A3E9-B5C5036896D3}"/>
              </a:ext>
            </a:extLst>
          </p:cNvPr>
          <p:cNvSpPr txBox="1"/>
          <p:nvPr/>
        </p:nvSpPr>
        <p:spPr>
          <a:xfrm>
            <a:off x="704278" y="5829300"/>
            <a:ext cx="5086922" cy="830997"/>
          </a:xfrm>
          <a:prstGeom prst="rect">
            <a:avLst/>
          </a:prstGeom>
          <a:noFill/>
        </p:spPr>
        <p:txBody>
          <a:bodyPr wrap="square">
            <a:spAutoFit/>
          </a:bodyPr>
          <a:lstStyle/>
          <a:p>
            <a:pPr lvl="0">
              <a:lnSpc>
                <a:spcPct val="100000"/>
              </a:lnSpc>
            </a:pPr>
            <a:r>
              <a:rPr lang="en-GB" sz="2400" b="1" dirty="0"/>
              <a:t>Currently 41 food products have been certified with  the GFL </a:t>
            </a:r>
            <a:endParaRPr lang="en-US" sz="24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1"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12" name="Group 3"/>
          <p:cNvGrpSpPr/>
          <p:nvPr/>
        </p:nvGrpSpPr>
        <p:grpSpPr>
          <a:xfrm>
            <a:off x="0" y="-7962900"/>
            <a:ext cx="18288000" cy="18288000"/>
            <a:chOff x="0" y="0"/>
            <a:chExt cx="24384000" cy="2438400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0" y="0"/>
              <a:ext cx="24384000" cy="24384000"/>
            </a:xfrm>
            <a:prstGeom prst="rect">
              <a:avLst/>
            </a:prstGeom>
          </p:spPr>
        </p:pic>
        <p:pic>
          <p:nvPicPr>
            <p:cNvPr id="14" name="Picture 5"/>
            <p:cNvPicPr>
              <a:picLocks noChangeAspect="1"/>
            </p:cNvPicPr>
            <p:nvPr/>
          </p:nvPicPr>
          <p:blipFill>
            <a:blip r:embed="rId3">
              <a:alphaModFix amt="84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5620" y="57810"/>
              <a:ext cx="24268380" cy="24268380"/>
            </a:xfrm>
            <a:prstGeom prst="rect">
              <a:avLst/>
            </a:prstGeom>
          </p:spPr>
        </p:pic>
      </p:grpSp>
      <p:pic>
        <p:nvPicPr>
          <p:cNvPr id="2" name="Picture 2"/>
          <p:cNvPicPr>
            <a:picLocks noChangeAspect="1"/>
          </p:cNvPicPr>
          <p:nvPr/>
        </p:nvPicPr>
        <p:blipFill>
          <a:blip r:embed="rId5"/>
          <a:srcRect l="2849" r="2849"/>
          <a:stretch>
            <a:fillRect/>
          </a:stretch>
        </p:blipFill>
        <p:spPr>
          <a:xfrm>
            <a:off x="4276900" y="6485273"/>
            <a:ext cx="3732720" cy="2968698"/>
          </a:xfrm>
          <a:prstGeom prst="rect">
            <a:avLst/>
          </a:prstGeom>
        </p:spPr>
      </p:pic>
      <p:grpSp>
        <p:nvGrpSpPr>
          <p:cNvPr id="4" name="Group 4"/>
          <p:cNvGrpSpPr>
            <a:grpSpLocks noChangeAspect="1"/>
          </p:cNvGrpSpPr>
          <p:nvPr/>
        </p:nvGrpSpPr>
        <p:grpSpPr>
          <a:xfrm rot="-5400000">
            <a:off x="1056524" y="3326929"/>
            <a:ext cx="3851699" cy="6484341"/>
            <a:chOff x="0" y="0"/>
            <a:chExt cx="3771900" cy="6350000"/>
          </a:xfrm>
        </p:grpSpPr>
        <p:sp>
          <p:nvSpPr>
            <p:cNvPr id="5" name="Freeform 5"/>
            <p:cNvSpPr/>
            <p:nvPr/>
          </p:nvSpPr>
          <p:spPr>
            <a:xfrm>
              <a:off x="0" y="0"/>
              <a:ext cx="3771900" cy="6502400"/>
            </a:xfrm>
            <a:custGeom>
              <a:avLst/>
              <a:gdLst/>
              <a:ahLst/>
              <a:cxnLst/>
              <a:rect l="l" t="t" r="r" b="b"/>
              <a:pathLst>
                <a:path w="3771900" h="65024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6"/>
              <a:stretch>
                <a:fillRect l="-96019" r="-235783" b="-70889"/>
              </a:stretch>
            </a:blipFill>
          </p:spPr>
        </p:sp>
      </p:grpSp>
      <p:grpSp>
        <p:nvGrpSpPr>
          <p:cNvPr id="6" name="Group 6"/>
          <p:cNvGrpSpPr>
            <a:grpSpLocks noChangeAspect="1"/>
          </p:cNvGrpSpPr>
          <p:nvPr/>
        </p:nvGrpSpPr>
        <p:grpSpPr>
          <a:xfrm rot="-5400000">
            <a:off x="1600208" y="-2509118"/>
            <a:ext cx="5353383" cy="9012429"/>
            <a:chOff x="0" y="0"/>
            <a:chExt cx="3771900" cy="6350000"/>
          </a:xfrm>
        </p:grpSpPr>
        <p:sp>
          <p:nvSpPr>
            <p:cNvPr id="7" name="Freeform 7"/>
            <p:cNvSpPr/>
            <p:nvPr/>
          </p:nvSpPr>
          <p:spPr>
            <a:xfrm>
              <a:off x="0" y="0"/>
              <a:ext cx="3771900" cy="6502400"/>
            </a:xfrm>
            <a:custGeom>
              <a:avLst/>
              <a:gdLst/>
              <a:ahLst/>
              <a:cxnLst/>
              <a:rect l="l" t="t" r="r" b="b"/>
              <a:pathLst>
                <a:path w="3771900" h="65024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6"/>
              <a:stretch>
                <a:fillRect l="-130433" r="-76340" b="-21407"/>
              </a:stretch>
            </a:blipFill>
          </p:spPr>
        </p:sp>
      </p:grpSp>
      <p:sp>
        <p:nvSpPr>
          <p:cNvPr id="8" name="TextBox 8"/>
          <p:cNvSpPr txBox="1"/>
          <p:nvPr/>
        </p:nvSpPr>
        <p:spPr>
          <a:xfrm>
            <a:off x="8009620" y="4471160"/>
            <a:ext cx="9452547" cy="4602806"/>
          </a:xfrm>
          <a:prstGeom prst="rect">
            <a:avLst/>
          </a:prstGeom>
        </p:spPr>
        <p:txBody>
          <a:bodyPr lIns="0" tIns="0" rIns="0" bIns="0" rtlCol="0" anchor="t">
            <a:spAutoFit/>
          </a:bodyPr>
          <a:lstStyle/>
          <a:p>
            <a:pPr marL="628739" lvl="1" indent="-314369" algn="ctr">
              <a:lnSpc>
                <a:spcPts val="4077"/>
              </a:lnSpc>
              <a:buFont typeface="Arial"/>
              <a:buChar char="•"/>
            </a:pPr>
            <a:r>
              <a:rPr lang="en-US" sz="2912" dirty="0">
                <a:solidFill>
                  <a:srgbClr val="000000"/>
                </a:solidFill>
                <a:latin typeface="Montserrat Semi-Bold Bold"/>
              </a:rPr>
              <a:t>Nutrition is key to reducing poverty as is said “ a healthy nation is a wealthy nation”. As such, it is imperative to understand the working environment of producers of nutritious foods and beverages to safeguard consumers from consuming products that might have health implications once consumed as well as to ensure protection of the environment among other things</a:t>
            </a:r>
          </a:p>
        </p:txBody>
      </p:sp>
      <p:sp>
        <p:nvSpPr>
          <p:cNvPr id="9" name="TextBox 9"/>
          <p:cNvSpPr txBox="1"/>
          <p:nvPr/>
        </p:nvSpPr>
        <p:spPr>
          <a:xfrm>
            <a:off x="8673186" y="454413"/>
            <a:ext cx="8990140" cy="1034273"/>
          </a:xfrm>
          <a:prstGeom prst="rect">
            <a:avLst/>
          </a:prstGeom>
        </p:spPr>
        <p:txBody>
          <a:bodyPr lIns="0" tIns="0" rIns="0" bIns="0" rtlCol="0" anchor="t">
            <a:spAutoFit/>
          </a:bodyPr>
          <a:lstStyle/>
          <a:p>
            <a:pPr algn="ctr">
              <a:lnSpc>
                <a:spcPts val="8479"/>
              </a:lnSpc>
            </a:pPr>
            <a:r>
              <a:rPr lang="en-US" sz="6056">
                <a:solidFill>
                  <a:srgbClr val="000000"/>
                </a:solidFill>
                <a:latin typeface="Garet ExtraBold Bold"/>
              </a:rPr>
              <a:t>Introduction </a:t>
            </a:r>
          </a:p>
        </p:txBody>
      </p:sp>
      <p:sp>
        <p:nvSpPr>
          <p:cNvPr id="10" name="TextBox 10"/>
          <p:cNvSpPr txBox="1"/>
          <p:nvPr/>
        </p:nvSpPr>
        <p:spPr>
          <a:xfrm>
            <a:off x="7771897" y="1997097"/>
            <a:ext cx="9600810" cy="1489029"/>
          </a:xfrm>
          <a:prstGeom prst="rect">
            <a:avLst/>
          </a:prstGeom>
        </p:spPr>
        <p:txBody>
          <a:bodyPr lIns="0" tIns="0" rIns="0" bIns="0" rtlCol="0" anchor="t">
            <a:spAutoFit/>
          </a:bodyPr>
          <a:lstStyle/>
          <a:p>
            <a:pPr algn="ctr">
              <a:lnSpc>
                <a:spcPts val="4027"/>
              </a:lnSpc>
            </a:pPr>
            <a:r>
              <a:rPr lang="en-US" sz="2876" dirty="0">
                <a:solidFill>
                  <a:srgbClr val="000000"/>
                </a:solidFill>
                <a:latin typeface="Poppins Medium"/>
              </a:rPr>
              <a:t>ZAM undertook a study to understand the impact of the cost of Statutory Licenses and Permits on Manufacturers of Nutritious Foods and Beverages.</a:t>
            </a:r>
          </a:p>
        </p:txBody>
      </p:sp>
      <p:sp>
        <p:nvSpPr>
          <p:cNvPr id="16" name="object 4">
            <a:extLst>
              <a:ext uri="{FF2B5EF4-FFF2-40B4-BE49-F238E27FC236}">
                <a16:creationId xmlns:a16="http://schemas.microsoft.com/office/drawing/2014/main" id="{BD356DDA-D55E-98B6-372D-059D5558828C}"/>
              </a:ext>
            </a:extLst>
          </p:cNvPr>
          <p:cNvSpPr/>
          <p:nvPr/>
        </p:nvSpPr>
        <p:spPr>
          <a:xfrm>
            <a:off x="1752599" y="9334500"/>
            <a:ext cx="5534407" cy="91810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807230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021" y="68486"/>
            <a:ext cx="18288000" cy="10294968"/>
            <a:chOff x="0" y="0"/>
            <a:chExt cx="4816593" cy="2711432"/>
          </a:xfrm>
        </p:grpSpPr>
        <p:sp>
          <p:nvSpPr>
            <p:cNvPr id="4" name="Freeform 4"/>
            <p:cNvSpPr/>
            <p:nvPr/>
          </p:nvSpPr>
          <p:spPr>
            <a:xfrm>
              <a:off x="0" y="0"/>
              <a:ext cx="4816592" cy="2711432"/>
            </a:xfrm>
            <a:custGeom>
              <a:avLst/>
              <a:gdLst/>
              <a:ahLst/>
              <a:cxnLst/>
              <a:rect l="l" t="t" r="r" b="b"/>
              <a:pathLst>
                <a:path w="4816592" h="2711432">
                  <a:moveTo>
                    <a:pt x="0" y="0"/>
                  </a:moveTo>
                  <a:lnTo>
                    <a:pt x="4816592" y="0"/>
                  </a:lnTo>
                  <a:lnTo>
                    <a:pt x="4816592" y="2711432"/>
                  </a:lnTo>
                  <a:lnTo>
                    <a:pt x="0" y="2711432"/>
                  </a:lnTo>
                  <a:close/>
                </a:path>
              </a:pathLst>
            </a:custGeom>
            <a:solidFill>
              <a:srgbClr val="1A1C21">
                <a:alpha val="87843"/>
              </a:srgbClr>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44"/>
                </a:lnSpc>
              </a:pPr>
              <a:endParaRPr/>
            </a:p>
          </p:txBody>
        </p:sp>
      </p:grpSp>
      <p:sp>
        <p:nvSpPr>
          <p:cNvPr id="10" name="TextBox 10"/>
          <p:cNvSpPr txBox="1"/>
          <p:nvPr/>
        </p:nvSpPr>
        <p:spPr>
          <a:xfrm>
            <a:off x="8302516" y="1260989"/>
            <a:ext cx="8491300" cy="1390015"/>
          </a:xfrm>
          <a:prstGeom prst="rect">
            <a:avLst/>
          </a:prstGeom>
        </p:spPr>
        <p:txBody>
          <a:bodyPr lIns="0" tIns="0" rIns="0" bIns="0" rtlCol="0" anchor="t">
            <a:spAutoFit/>
          </a:bodyPr>
          <a:lstStyle/>
          <a:p>
            <a:pPr>
              <a:lnSpc>
                <a:spcPts val="3709"/>
              </a:lnSpc>
            </a:pPr>
            <a:r>
              <a:rPr lang="en-US" sz="2649">
                <a:solidFill>
                  <a:srgbClr val="F9A72B"/>
                </a:solidFill>
                <a:latin typeface="Poppins Medium Bold"/>
              </a:rPr>
              <a:t>Small scale manufacturer:</a:t>
            </a:r>
            <a:r>
              <a:rPr lang="en-US" sz="2649">
                <a:solidFill>
                  <a:srgbClr val="000000"/>
                </a:solidFill>
                <a:latin typeface="Poppins Medium"/>
              </a:rPr>
              <a:t> </a:t>
            </a:r>
            <a:r>
              <a:rPr lang="en-US" sz="2649">
                <a:solidFill>
                  <a:srgbClr val="FFFFFF"/>
                </a:solidFill>
                <a:latin typeface="Poppins Medium"/>
              </a:rPr>
              <a:t>a manufacturer who has an annual turnover of less than 200,000 and/or employs between 1 to 10 employees.   </a:t>
            </a:r>
          </a:p>
        </p:txBody>
      </p:sp>
      <p:sp>
        <p:nvSpPr>
          <p:cNvPr id="11" name="TextBox 11"/>
          <p:cNvSpPr txBox="1"/>
          <p:nvPr/>
        </p:nvSpPr>
        <p:spPr>
          <a:xfrm>
            <a:off x="8302516" y="8039219"/>
            <a:ext cx="9454047" cy="1390015"/>
          </a:xfrm>
          <a:prstGeom prst="rect">
            <a:avLst/>
          </a:prstGeom>
        </p:spPr>
        <p:txBody>
          <a:bodyPr lIns="0" tIns="0" rIns="0" bIns="0" rtlCol="0" anchor="t">
            <a:spAutoFit/>
          </a:bodyPr>
          <a:lstStyle/>
          <a:p>
            <a:pPr>
              <a:lnSpc>
                <a:spcPts val="3709"/>
              </a:lnSpc>
              <a:spcBef>
                <a:spcPct val="0"/>
              </a:spcBef>
            </a:pPr>
            <a:r>
              <a:rPr lang="en-US" sz="2649">
                <a:solidFill>
                  <a:srgbClr val="F9A72B"/>
                </a:solidFill>
                <a:latin typeface="Poppins Medium Bold"/>
              </a:rPr>
              <a:t>Harmonisation:</a:t>
            </a:r>
            <a:r>
              <a:rPr lang="en-US" sz="2649">
                <a:solidFill>
                  <a:srgbClr val="000000"/>
                </a:solidFill>
                <a:latin typeface="Poppins Medium"/>
              </a:rPr>
              <a:t> </a:t>
            </a:r>
            <a:r>
              <a:rPr lang="en-US" sz="2649">
                <a:solidFill>
                  <a:srgbClr val="FFFFFF"/>
                </a:solidFill>
                <a:latin typeface="Poppins Medium"/>
              </a:rPr>
              <a:t>the process of collecting all similar licences and permits which have the same effect or address a similar issue and combining them.</a:t>
            </a:r>
          </a:p>
        </p:txBody>
      </p:sp>
      <p:sp>
        <p:nvSpPr>
          <p:cNvPr id="12" name="TextBox 12"/>
          <p:cNvSpPr txBox="1"/>
          <p:nvPr/>
        </p:nvSpPr>
        <p:spPr>
          <a:xfrm>
            <a:off x="8302516" y="6758706"/>
            <a:ext cx="8956784" cy="923290"/>
          </a:xfrm>
          <a:prstGeom prst="rect">
            <a:avLst/>
          </a:prstGeom>
        </p:spPr>
        <p:txBody>
          <a:bodyPr lIns="0" tIns="0" rIns="0" bIns="0" rtlCol="0" anchor="t">
            <a:spAutoFit/>
          </a:bodyPr>
          <a:lstStyle/>
          <a:p>
            <a:pPr>
              <a:lnSpc>
                <a:spcPts val="3709"/>
              </a:lnSpc>
              <a:spcBef>
                <a:spcPct val="0"/>
              </a:spcBef>
            </a:pPr>
            <a:r>
              <a:rPr lang="en-US" sz="2649">
                <a:solidFill>
                  <a:srgbClr val="F9A72B"/>
                </a:solidFill>
                <a:latin typeface="Poppins Medium Bold"/>
              </a:rPr>
              <a:t>Duplication:</a:t>
            </a:r>
            <a:r>
              <a:rPr lang="en-US" sz="2649">
                <a:solidFill>
                  <a:srgbClr val="000000"/>
                </a:solidFill>
                <a:latin typeface="Poppins Medium"/>
              </a:rPr>
              <a:t> </a:t>
            </a:r>
            <a:r>
              <a:rPr lang="en-US" sz="2649">
                <a:solidFill>
                  <a:srgbClr val="FFFFFF"/>
                </a:solidFill>
                <a:latin typeface="Poppins Medium"/>
              </a:rPr>
              <a:t>similar licences or permits which has the same effect or addresses the same issue.</a:t>
            </a:r>
          </a:p>
        </p:txBody>
      </p:sp>
      <p:sp>
        <p:nvSpPr>
          <p:cNvPr id="13" name="TextBox 13"/>
          <p:cNvSpPr txBox="1"/>
          <p:nvPr/>
        </p:nvSpPr>
        <p:spPr>
          <a:xfrm>
            <a:off x="8302516" y="5011469"/>
            <a:ext cx="8755514" cy="1390015"/>
          </a:xfrm>
          <a:prstGeom prst="rect">
            <a:avLst/>
          </a:prstGeom>
        </p:spPr>
        <p:txBody>
          <a:bodyPr lIns="0" tIns="0" rIns="0" bIns="0" rtlCol="0" anchor="t">
            <a:spAutoFit/>
          </a:bodyPr>
          <a:lstStyle/>
          <a:p>
            <a:pPr>
              <a:lnSpc>
                <a:spcPts val="3709"/>
              </a:lnSpc>
              <a:spcBef>
                <a:spcPct val="0"/>
              </a:spcBef>
            </a:pPr>
            <a:r>
              <a:rPr lang="en-US" sz="2649" dirty="0">
                <a:solidFill>
                  <a:srgbClr val="F9A72B"/>
                </a:solidFill>
                <a:latin typeface="Poppins Medium Bold"/>
              </a:rPr>
              <a:t>Large scale manufacturer:</a:t>
            </a:r>
            <a:r>
              <a:rPr lang="en-US" sz="2649" dirty="0">
                <a:solidFill>
                  <a:srgbClr val="000000"/>
                </a:solidFill>
                <a:latin typeface="Poppins Medium"/>
              </a:rPr>
              <a:t> </a:t>
            </a:r>
            <a:r>
              <a:rPr lang="en-US" sz="2649" dirty="0">
                <a:solidFill>
                  <a:srgbClr val="FFFFFF"/>
                </a:solidFill>
                <a:latin typeface="Poppins Medium"/>
              </a:rPr>
              <a:t>a manufacturer who has an annual turnover of more than 800,000 and employs 51 employees or more. </a:t>
            </a:r>
          </a:p>
        </p:txBody>
      </p:sp>
      <p:sp>
        <p:nvSpPr>
          <p:cNvPr id="14" name="TextBox 14"/>
          <p:cNvSpPr txBox="1"/>
          <p:nvPr/>
        </p:nvSpPr>
        <p:spPr>
          <a:xfrm>
            <a:off x="8302516" y="3135679"/>
            <a:ext cx="8755514" cy="1390015"/>
          </a:xfrm>
          <a:prstGeom prst="rect">
            <a:avLst/>
          </a:prstGeom>
        </p:spPr>
        <p:txBody>
          <a:bodyPr lIns="0" tIns="0" rIns="0" bIns="0" rtlCol="0" anchor="t">
            <a:spAutoFit/>
          </a:bodyPr>
          <a:lstStyle/>
          <a:p>
            <a:pPr>
              <a:lnSpc>
                <a:spcPts val="3709"/>
              </a:lnSpc>
              <a:spcBef>
                <a:spcPct val="0"/>
              </a:spcBef>
            </a:pPr>
            <a:r>
              <a:rPr lang="en-US" sz="2649">
                <a:solidFill>
                  <a:srgbClr val="F9A72B"/>
                </a:solidFill>
                <a:latin typeface="Poppins Medium Bold"/>
              </a:rPr>
              <a:t>Medium scale manufacturer:</a:t>
            </a:r>
            <a:r>
              <a:rPr lang="en-US" sz="2649">
                <a:solidFill>
                  <a:srgbClr val="000000"/>
                </a:solidFill>
                <a:latin typeface="Poppins Medium"/>
              </a:rPr>
              <a:t> </a:t>
            </a:r>
            <a:r>
              <a:rPr lang="en-US" sz="2649">
                <a:solidFill>
                  <a:srgbClr val="FFFFFF"/>
                </a:solidFill>
                <a:latin typeface="Poppins Medium"/>
              </a:rPr>
              <a:t>a manufacturer who has an annual turnover between 200,000 and 800,000 and employs about 11 to 50 employees.   </a:t>
            </a:r>
          </a:p>
        </p:txBody>
      </p:sp>
      <p:sp>
        <p:nvSpPr>
          <p:cNvPr id="15" name="TextBox 15"/>
          <p:cNvSpPr txBox="1"/>
          <p:nvPr/>
        </p:nvSpPr>
        <p:spPr>
          <a:xfrm>
            <a:off x="877979" y="3958356"/>
            <a:ext cx="6726643" cy="3723640"/>
          </a:xfrm>
          <a:prstGeom prst="rect">
            <a:avLst/>
          </a:prstGeom>
        </p:spPr>
        <p:txBody>
          <a:bodyPr lIns="0" tIns="0" rIns="0" bIns="0" rtlCol="0" anchor="t">
            <a:spAutoFit/>
          </a:bodyPr>
          <a:lstStyle/>
          <a:p>
            <a:pPr>
              <a:lnSpc>
                <a:spcPts val="3709"/>
              </a:lnSpc>
              <a:spcBef>
                <a:spcPct val="0"/>
              </a:spcBef>
            </a:pPr>
            <a:r>
              <a:rPr lang="en-US" sz="2649">
                <a:solidFill>
                  <a:srgbClr val="F9A72B"/>
                </a:solidFill>
                <a:latin typeface="Poppins Medium Bold"/>
              </a:rPr>
              <a:t>Nutritious foods and beverages:</a:t>
            </a:r>
            <a:r>
              <a:rPr lang="en-US" sz="2649">
                <a:solidFill>
                  <a:srgbClr val="000000"/>
                </a:solidFill>
                <a:latin typeface="Poppins Medium Bold"/>
              </a:rPr>
              <a:t> </a:t>
            </a:r>
            <a:r>
              <a:rPr lang="en-US" sz="2649">
                <a:solidFill>
                  <a:srgbClr val="FEFEFE"/>
                </a:solidFill>
                <a:latin typeface="Poppins Medium"/>
              </a:rPr>
              <a:t>foods and beverages that provide beneficial nutrients (e.g. vitamins, major and trace minerals, essential amino acids, essential fatty acids, dietary fibre) and minimises potentially harmful elements (e.g. antinutrients, quantities of saturated fats and sugar).</a:t>
            </a:r>
          </a:p>
        </p:txBody>
      </p:sp>
      <p:sp>
        <p:nvSpPr>
          <p:cNvPr id="16" name="TextBox 16"/>
          <p:cNvSpPr txBox="1"/>
          <p:nvPr/>
        </p:nvSpPr>
        <p:spPr>
          <a:xfrm>
            <a:off x="1028700" y="2160784"/>
            <a:ext cx="5739598" cy="1390015"/>
          </a:xfrm>
          <a:prstGeom prst="rect">
            <a:avLst/>
          </a:prstGeom>
        </p:spPr>
        <p:txBody>
          <a:bodyPr lIns="0" tIns="0" rIns="0" bIns="0" rtlCol="0" anchor="t">
            <a:spAutoFit/>
          </a:bodyPr>
          <a:lstStyle/>
          <a:p>
            <a:pPr>
              <a:lnSpc>
                <a:spcPts val="3709"/>
              </a:lnSpc>
            </a:pPr>
            <a:r>
              <a:rPr lang="en-US" sz="2649" dirty="0">
                <a:solidFill>
                  <a:srgbClr val="F9A72B"/>
                </a:solidFill>
                <a:latin typeface="Poppins Medium Bold"/>
              </a:rPr>
              <a:t>Manufacturer:</a:t>
            </a:r>
            <a:r>
              <a:rPr lang="en-US" sz="2649" dirty="0">
                <a:solidFill>
                  <a:srgbClr val="000000"/>
                </a:solidFill>
                <a:latin typeface="Poppins Medium"/>
              </a:rPr>
              <a:t> </a:t>
            </a:r>
            <a:r>
              <a:rPr lang="en-US" sz="2649" dirty="0">
                <a:solidFill>
                  <a:srgbClr val="FFFFFF"/>
                </a:solidFill>
                <a:latin typeface="Poppins Medium"/>
              </a:rPr>
              <a:t>an enterprise that produces nutritious foods and beverages.</a:t>
            </a:r>
          </a:p>
        </p:txBody>
      </p:sp>
      <p:sp>
        <p:nvSpPr>
          <p:cNvPr id="17" name="TextBox 17"/>
          <p:cNvSpPr txBox="1"/>
          <p:nvPr/>
        </p:nvSpPr>
        <p:spPr>
          <a:xfrm>
            <a:off x="699276" y="889514"/>
            <a:ext cx="7084051" cy="877570"/>
          </a:xfrm>
          <a:prstGeom prst="rect">
            <a:avLst/>
          </a:prstGeom>
        </p:spPr>
        <p:txBody>
          <a:bodyPr lIns="0" tIns="0" rIns="0" bIns="0" rtlCol="0" anchor="t">
            <a:spAutoFit/>
          </a:bodyPr>
          <a:lstStyle/>
          <a:p>
            <a:pPr algn="ctr">
              <a:lnSpc>
                <a:spcPts val="7279"/>
              </a:lnSpc>
              <a:spcBef>
                <a:spcPct val="0"/>
              </a:spcBef>
            </a:pPr>
            <a:r>
              <a:rPr lang="en-US" sz="5199" spc="-202" dirty="0">
                <a:solidFill>
                  <a:srgbClr val="FEFEFE"/>
                </a:solidFill>
                <a:latin typeface="Montserrat Extra-Bold Bold"/>
              </a:rPr>
              <a:t>Working Definitions</a:t>
            </a:r>
          </a:p>
        </p:txBody>
      </p:sp>
      <p:sp>
        <p:nvSpPr>
          <p:cNvPr id="18" name="object 4">
            <a:extLst>
              <a:ext uri="{FF2B5EF4-FFF2-40B4-BE49-F238E27FC236}">
                <a16:creationId xmlns:a16="http://schemas.microsoft.com/office/drawing/2014/main" id="{72E1BE31-CA2B-CB2D-9C7B-500B17835938}"/>
              </a:ext>
            </a:extLst>
          </p:cNvPr>
          <p:cNvSpPr/>
          <p:nvPr/>
        </p:nvSpPr>
        <p:spPr>
          <a:xfrm>
            <a:off x="1752599" y="9334500"/>
            <a:ext cx="5534407" cy="91810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23" name="Group 3"/>
          <p:cNvGrpSpPr/>
          <p:nvPr/>
        </p:nvGrpSpPr>
        <p:grpSpPr>
          <a:xfrm>
            <a:off x="0" y="-6972300"/>
            <a:ext cx="18288000" cy="18288000"/>
            <a:chOff x="0" y="0"/>
            <a:chExt cx="24384000" cy="24384000"/>
          </a:xfrm>
        </p:grpSpPr>
        <p:pic>
          <p:nvPicPr>
            <p:cNvPr id="2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0" y="0"/>
              <a:ext cx="24384000" cy="24384000"/>
            </a:xfrm>
            <a:prstGeom prst="rect">
              <a:avLst/>
            </a:prstGeom>
          </p:spPr>
        </p:pic>
        <p:pic>
          <p:nvPicPr>
            <p:cNvPr id="25" name="Picture 5"/>
            <p:cNvPicPr>
              <a:picLocks noChangeAspect="1"/>
            </p:cNvPicPr>
            <p:nvPr/>
          </p:nvPicPr>
          <p:blipFill>
            <a:blip r:embed="rId3">
              <a:alphaModFix amt="84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5620" y="57810"/>
              <a:ext cx="24268380" cy="24268380"/>
            </a:xfrm>
            <a:prstGeom prst="rect">
              <a:avLst/>
            </a:prstGeom>
          </p:spPr>
        </p:pic>
      </p:grpSp>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8558" y="2758233"/>
            <a:ext cx="1721019" cy="1344546"/>
          </a:xfrm>
          <a:prstGeom prst="rect">
            <a:avLst/>
          </a:prstGeom>
        </p:spPr>
      </p:pic>
      <p:grpSp>
        <p:nvGrpSpPr>
          <p:cNvPr id="3" name="Group 3"/>
          <p:cNvGrpSpPr/>
          <p:nvPr/>
        </p:nvGrpSpPr>
        <p:grpSpPr>
          <a:xfrm>
            <a:off x="0" y="0"/>
            <a:ext cx="18288000" cy="2058948"/>
            <a:chOff x="0" y="0"/>
            <a:chExt cx="4816593" cy="542274"/>
          </a:xfrm>
        </p:grpSpPr>
        <p:sp>
          <p:nvSpPr>
            <p:cNvPr id="4" name="Freeform 4"/>
            <p:cNvSpPr/>
            <p:nvPr/>
          </p:nvSpPr>
          <p:spPr>
            <a:xfrm>
              <a:off x="0" y="0"/>
              <a:ext cx="4816592" cy="542274"/>
            </a:xfrm>
            <a:custGeom>
              <a:avLst/>
              <a:gdLst/>
              <a:ahLst/>
              <a:cxnLst/>
              <a:rect l="l" t="t" r="r" b="b"/>
              <a:pathLst>
                <a:path w="4816592" h="542274">
                  <a:moveTo>
                    <a:pt x="0" y="0"/>
                  </a:moveTo>
                  <a:lnTo>
                    <a:pt x="4816592" y="0"/>
                  </a:lnTo>
                  <a:lnTo>
                    <a:pt x="4816592" y="542274"/>
                  </a:lnTo>
                  <a:lnTo>
                    <a:pt x="0" y="542274"/>
                  </a:lnTo>
                  <a:close/>
                </a:path>
              </a:pathLst>
            </a:custGeom>
            <a:solidFill>
              <a:srgbClr val="FF0000"/>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44"/>
                </a:lnSpc>
              </a:pPr>
              <a:endParaRPr/>
            </a:p>
          </p:txBody>
        </p:sp>
      </p:gr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44378" y="4738397"/>
            <a:ext cx="1684346" cy="165276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280937" y="7486394"/>
            <a:ext cx="1817069" cy="188541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86017" y="2740606"/>
            <a:ext cx="1521252" cy="1655785"/>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77143" y="7486394"/>
            <a:ext cx="1003851" cy="1525439"/>
          </a:xfrm>
          <a:prstGeom prst="rect">
            <a:avLst/>
          </a:prstGeom>
        </p:spPr>
      </p:pic>
      <p:sp>
        <p:nvSpPr>
          <p:cNvPr id="14" name="TextBox 14"/>
          <p:cNvSpPr txBox="1"/>
          <p:nvPr/>
        </p:nvSpPr>
        <p:spPr>
          <a:xfrm>
            <a:off x="3521994" y="7429244"/>
            <a:ext cx="4379596" cy="1819910"/>
          </a:xfrm>
          <a:prstGeom prst="rect">
            <a:avLst/>
          </a:prstGeom>
        </p:spPr>
        <p:txBody>
          <a:bodyPr lIns="0" tIns="0" rIns="0" bIns="0" rtlCol="0" anchor="t">
            <a:spAutoFit/>
          </a:bodyPr>
          <a:lstStyle/>
          <a:p>
            <a:pPr>
              <a:lnSpc>
                <a:spcPts val="3640"/>
              </a:lnSpc>
              <a:spcBef>
                <a:spcPct val="0"/>
              </a:spcBef>
            </a:pPr>
            <a:r>
              <a:rPr lang="en-US" sz="2600">
                <a:solidFill>
                  <a:srgbClr val="000000"/>
                </a:solidFill>
                <a:latin typeface="Poppins Medium Bold"/>
              </a:rPr>
              <a:t>Manufactures interviewed were from Lusaka, Mongu, Mumbwa and Ndola.</a:t>
            </a:r>
          </a:p>
        </p:txBody>
      </p:sp>
      <p:sp>
        <p:nvSpPr>
          <p:cNvPr id="15" name="TextBox 15"/>
          <p:cNvSpPr txBox="1"/>
          <p:nvPr/>
        </p:nvSpPr>
        <p:spPr>
          <a:xfrm>
            <a:off x="3521994" y="4681247"/>
            <a:ext cx="4600562" cy="1819910"/>
          </a:xfrm>
          <a:prstGeom prst="rect">
            <a:avLst/>
          </a:prstGeom>
        </p:spPr>
        <p:txBody>
          <a:bodyPr lIns="0" tIns="0" rIns="0" bIns="0" rtlCol="0" anchor="t">
            <a:spAutoFit/>
          </a:bodyPr>
          <a:lstStyle/>
          <a:p>
            <a:pPr>
              <a:lnSpc>
                <a:spcPts val="3640"/>
              </a:lnSpc>
              <a:spcBef>
                <a:spcPct val="0"/>
              </a:spcBef>
            </a:pPr>
            <a:r>
              <a:rPr lang="en-US" sz="2600">
                <a:solidFill>
                  <a:srgbClr val="000000"/>
                </a:solidFill>
                <a:latin typeface="Poppins Medium Bold"/>
              </a:rPr>
              <a:t>Key Informant Interviews and questionnaire administration with public and private sector</a:t>
            </a:r>
          </a:p>
        </p:txBody>
      </p:sp>
      <p:sp>
        <p:nvSpPr>
          <p:cNvPr id="16" name="TextBox 16"/>
          <p:cNvSpPr txBox="1"/>
          <p:nvPr/>
        </p:nvSpPr>
        <p:spPr>
          <a:xfrm>
            <a:off x="1028700" y="248092"/>
            <a:ext cx="10410215" cy="1408816"/>
          </a:xfrm>
          <a:prstGeom prst="rect">
            <a:avLst/>
          </a:prstGeom>
        </p:spPr>
        <p:txBody>
          <a:bodyPr lIns="0" tIns="0" rIns="0" bIns="0" rtlCol="0" anchor="t">
            <a:spAutoFit/>
          </a:bodyPr>
          <a:lstStyle/>
          <a:p>
            <a:pPr algn="ctr">
              <a:lnSpc>
                <a:spcPts val="11679"/>
              </a:lnSpc>
            </a:pPr>
            <a:r>
              <a:rPr lang="en-US" sz="8342">
                <a:solidFill>
                  <a:srgbClr val="FFFFFF"/>
                </a:solidFill>
                <a:latin typeface="Garet ExtraBold Bold"/>
              </a:rPr>
              <a:t>Methodology</a:t>
            </a:r>
          </a:p>
        </p:txBody>
      </p:sp>
      <p:sp>
        <p:nvSpPr>
          <p:cNvPr id="17" name="TextBox 17"/>
          <p:cNvSpPr txBox="1"/>
          <p:nvPr/>
        </p:nvSpPr>
        <p:spPr>
          <a:xfrm>
            <a:off x="11241691" y="2278306"/>
            <a:ext cx="5875087" cy="4616648"/>
          </a:xfrm>
          <a:prstGeom prst="rect">
            <a:avLst/>
          </a:prstGeom>
        </p:spPr>
        <p:txBody>
          <a:bodyPr wrap="square" lIns="0" tIns="0" rIns="0" bIns="0" rtlCol="0" anchor="t">
            <a:spAutoFit/>
          </a:bodyPr>
          <a:lstStyle/>
          <a:p>
            <a:pPr>
              <a:lnSpc>
                <a:spcPts val="3640"/>
              </a:lnSpc>
              <a:spcBef>
                <a:spcPct val="0"/>
              </a:spcBef>
            </a:pPr>
            <a:r>
              <a:rPr lang="en-US" sz="2800" b="1" dirty="0">
                <a:solidFill>
                  <a:srgbClr val="FF0000"/>
                </a:solidFill>
                <a:latin typeface="Arial Black" panose="020B0A04020102020204" pitchFamily="34" charset="0"/>
              </a:rPr>
              <a:t>Sample Selection Technique </a:t>
            </a:r>
          </a:p>
          <a:p>
            <a:pPr>
              <a:lnSpc>
                <a:spcPts val="3640"/>
              </a:lnSpc>
              <a:spcBef>
                <a:spcPct val="0"/>
              </a:spcBef>
            </a:pPr>
            <a:endParaRPr lang="en-US" sz="2800" b="1" dirty="0">
              <a:solidFill>
                <a:srgbClr val="FF0000"/>
              </a:solidFill>
              <a:latin typeface="Arial Black" panose="020B0A04020102020204" pitchFamily="34" charset="0"/>
            </a:endParaRPr>
          </a:p>
          <a:p>
            <a:pPr>
              <a:lnSpc>
                <a:spcPts val="3640"/>
              </a:lnSpc>
              <a:spcBef>
                <a:spcPct val="0"/>
              </a:spcBef>
            </a:pPr>
            <a:r>
              <a:rPr lang="en-US" sz="2600" dirty="0">
                <a:solidFill>
                  <a:srgbClr val="FF0000"/>
                </a:solidFill>
                <a:latin typeface="Poppins Medium Bold"/>
              </a:rPr>
              <a:t>Public Sector </a:t>
            </a:r>
            <a:r>
              <a:rPr lang="en-US" sz="2600" dirty="0">
                <a:solidFill>
                  <a:srgbClr val="000000"/>
                </a:solidFill>
                <a:latin typeface="Poppins Medium Bold"/>
              </a:rPr>
              <a:t>(Respondents were purposively selected from departments dealing with policy and administration of permits and </a:t>
            </a:r>
            <a:r>
              <a:rPr lang="en-US" sz="2600" dirty="0" err="1">
                <a:solidFill>
                  <a:srgbClr val="000000"/>
                </a:solidFill>
                <a:latin typeface="Poppins Medium Bold"/>
              </a:rPr>
              <a:t>licences</a:t>
            </a:r>
            <a:r>
              <a:rPr lang="en-US" sz="2600" dirty="0">
                <a:solidFill>
                  <a:srgbClr val="000000"/>
                </a:solidFill>
                <a:latin typeface="Poppins Medium Bold"/>
              </a:rPr>
              <a:t>) </a:t>
            </a:r>
          </a:p>
          <a:p>
            <a:pPr>
              <a:lnSpc>
                <a:spcPts val="3640"/>
              </a:lnSpc>
              <a:spcBef>
                <a:spcPct val="0"/>
              </a:spcBef>
            </a:pPr>
            <a:r>
              <a:rPr lang="en-US" sz="2600" dirty="0">
                <a:solidFill>
                  <a:srgbClr val="FF0000"/>
                </a:solidFill>
                <a:latin typeface="Poppins Medium Bold"/>
              </a:rPr>
              <a:t>Private Sector </a:t>
            </a:r>
            <a:r>
              <a:rPr lang="en-US" sz="2600" dirty="0">
                <a:solidFill>
                  <a:srgbClr val="000000"/>
                </a:solidFill>
                <a:latin typeface="Poppins Medium Bold"/>
              </a:rPr>
              <a:t>(Purposive and Snowballing)</a:t>
            </a:r>
          </a:p>
          <a:p>
            <a:pPr>
              <a:lnSpc>
                <a:spcPts val="3640"/>
              </a:lnSpc>
              <a:spcBef>
                <a:spcPct val="0"/>
              </a:spcBef>
            </a:pPr>
            <a:endParaRPr lang="en-US" sz="2600" dirty="0">
              <a:solidFill>
                <a:srgbClr val="000000"/>
              </a:solidFill>
              <a:latin typeface="Poppins Medium Bold"/>
            </a:endParaRPr>
          </a:p>
        </p:txBody>
      </p:sp>
      <p:sp>
        <p:nvSpPr>
          <p:cNvPr id="18" name="TextBox 18"/>
          <p:cNvSpPr txBox="1"/>
          <p:nvPr/>
        </p:nvSpPr>
        <p:spPr>
          <a:xfrm>
            <a:off x="3734235" y="2917343"/>
            <a:ext cx="1977557" cy="905510"/>
          </a:xfrm>
          <a:prstGeom prst="rect">
            <a:avLst/>
          </a:prstGeom>
        </p:spPr>
        <p:txBody>
          <a:bodyPr lIns="0" tIns="0" rIns="0" bIns="0" rtlCol="0" anchor="t">
            <a:spAutoFit/>
          </a:bodyPr>
          <a:lstStyle/>
          <a:p>
            <a:pPr>
              <a:lnSpc>
                <a:spcPts val="3640"/>
              </a:lnSpc>
              <a:spcBef>
                <a:spcPct val="0"/>
              </a:spcBef>
            </a:pPr>
            <a:r>
              <a:rPr lang="en-US" sz="2600">
                <a:solidFill>
                  <a:srgbClr val="000000"/>
                </a:solidFill>
                <a:latin typeface="Poppins Medium Bold"/>
              </a:rPr>
              <a:t>Desktop Review</a:t>
            </a:r>
          </a:p>
        </p:txBody>
      </p:sp>
      <p:grpSp>
        <p:nvGrpSpPr>
          <p:cNvPr id="19" name="Group 19"/>
          <p:cNvGrpSpPr/>
          <p:nvPr/>
        </p:nvGrpSpPr>
        <p:grpSpPr>
          <a:xfrm>
            <a:off x="12119758" y="7223191"/>
            <a:ext cx="4997020" cy="2051844"/>
            <a:chOff x="-190029" y="887820"/>
            <a:chExt cx="6662694" cy="2735792"/>
          </a:xfrm>
        </p:grpSpPr>
        <p:sp>
          <p:nvSpPr>
            <p:cNvPr id="20" name="TextBox 20"/>
            <p:cNvSpPr txBox="1"/>
            <p:nvPr/>
          </p:nvSpPr>
          <p:spPr>
            <a:xfrm>
              <a:off x="-190029" y="887820"/>
              <a:ext cx="6662694" cy="2735792"/>
            </a:xfrm>
            <a:prstGeom prst="rect">
              <a:avLst/>
            </a:prstGeom>
          </p:spPr>
          <p:txBody>
            <a:bodyPr lIns="0" tIns="0" rIns="0" bIns="0" rtlCol="0" anchor="t">
              <a:spAutoFit/>
            </a:bodyPr>
            <a:lstStyle/>
            <a:p>
              <a:pPr>
                <a:lnSpc>
                  <a:spcPts val="3244"/>
                </a:lnSpc>
                <a:spcBef>
                  <a:spcPct val="0"/>
                </a:spcBef>
              </a:pPr>
              <a:r>
                <a:rPr lang="en-US" sz="2317" dirty="0">
                  <a:solidFill>
                    <a:srgbClr val="000000"/>
                  </a:solidFill>
                  <a:latin typeface="Poppins Medium Bold"/>
                </a:rPr>
                <a:t>Sample size :  </a:t>
              </a:r>
            </a:p>
            <a:p>
              <a:pPr>
                <a:lnSpc>
                  <a:spcPts val="3244"/>
                </a:lnSpc>
                <a:spcBef>
                  <a:spcPct val="0"/>
                </a:spcBef>
              </a:pPr>
              <a:endParaRPr lang="en-US" sz="2317" dirty="0">
                <a:solidFill>
                  <a:srgbClr val="000000"/>
                </a:solidFill>
                <a:latin typeface="Poppins Medium Bold"/>
              </a:endParaRPr>
            </a:p>
            <a:p>
              <a:pPr>
                <a:lnSpc>
                  <a:spcPts val="3244"/>
                </a:lnSpc>
                <a:spcBef>
                  <a:spcPct val="0"/>
                </a:spcBef>
              </a:pPr>
              <a:endParaRPr lang="en-US" sz="2317" dirty="0">
                <a:solidFill>
                  <a:srgbClr val="000000"/>
                </a:solidFill>
                <a:latin typeface="Poppins Medium Bold"/>
              </a:endParaRPr>
            </a:p>
            <a:p>
              <a:pPr>
                <a:lnSpc>
                  <a:spcPts val="3244"/>
                </a:lnSpc>
                <a:spcBef>
                  <a:spcPct val="0"/>
                </a:spcBef>
              </a:pPr>
              <a:r>
                <a:rPr lang="en-US" sz="2317" dirty="0">
                  <a:solidFill>
                    <a:srgbClr val="000000"/>
                  </a:solidFill>
                  <a:latin typeface="Poppins Medium Bold"/>
                </a:rPr>
                <a:t>manufacturers 22+ and 14 Government entities</a:t>
              </a:r>
            </a:p>
          </p:txBody>
        </p:sp>
        <p:sp>
          <p:nvSpPr>
            <p:cNvPr id="21" name="TextBox 21"/>
            <p:cNvSpPr txBox="1"/>
            <p:nvPr/>
          </p:nvSpPr>
          <p:spPr>
            <a:xfrm>
              <a:off x="78371" y="1159171"/>
              <a:ext cx="2449116" cy="1550083"/>
            </a:xfrm>
            <a:prstGeom prst="rect">
              <a:avLst/>
            </a:prstGeom>
          </p:spPr>
          <p:txBody>
            <a:bodyPr lIns="0" tIns="0" rIns="0" bIns="0" rtlCol="0" anchor="t">
              <a:spAutoFit/>
            </a:bodyPr>
            <a:lstStyle/>
            <a:p>
              <a:pPr algn="ctr">
                <a:lnSpc>
                  <a:spcPts val="9404"/>
                </a:lnSpc>
                <a:spcBef>
                  <a:spcPct val="0"/>
                </a:spcBef>
              </a:pPr>
              <a:r>
                <a:rPr lang="en-US" sz="6717" dirty="0">
                  <a:solidFill>
                    <a:srgbClr val="FF0000"/>
                  </a:solidFill>
                  <a:latin typeface="Garet ExtraBold Bold"/>
                </a:rPr>
                <a:t>36+ </a:t>
              </a:r>
            </a:p>
          </p:txBody>
        </p:sp>
      </p:grpSp>
      <p:sp>
        <p:nvSpPr>
          <p:cNvPr id="26" name="object 4">
            <a:extLst>
              <a:ext uri="{FF2B5EF4-FFF2-40B4-BE49-F238E27FC236}">
                <a16:creationId xmlns:a16="http://schemas.microsoft.com/office/drawing/2014/main" id="{663A193C-9FFE-ECF9-9583-8B7510A30C87}"/>
              </a:ext>
            </a:extLst>
          </p:cNvPr>
          <p:cNvSpPr/>
          <p:nvPr/>
        </p:nvSpPr>
        <p:spPr>
          <a:xfrm>
            <a:off x="11724893" y="348238"/>
            <a:ext cx="5534407" cy="918103"/>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673" r="8203" b="7969"/>
          <a:stretch>
            <a:fillRect/>
          </a:stretch>
        </p:blipFill>
        <p:spPr>
          <a:xfrm>
            <a:off x="0" y="0"/>
            <a:ext cx="18288000" cy="10287000"/>
          </a:xfrm>
          <a:prstGeom prst="rect">
            <a:avLst/>
          </a:prstGeom>
        </p:spPr>
      </p:pic>
      <p:grpSp>
        <p:nvGrpSpPr>
          <p:cNvPr id="3" name="Group 3"/>
          <p:cNvGrpSpPr/>
          <p:nvPr/>
        </p:nvGrpSpPr>
        <p:grpSpPr>
          <a:xfrm>
            <a:off x="0" y="1593716"/>
            <a:ext cx="12583235" cy="8380463"/>
            <a:chOff x="-2317920" y="-1298082"/>
            <a:chExt cx="16777648" cy="11173950"/>
          </a:xfrm>
        </p:grpSpPr>
        <p:grpSp>
          <p:nvGrpSpPr>
            <p:cNvPr id="4" name="Group 4"/>
            <p:cNvGrpSpPr/>
            <p:nvPr/>
          </p:nvGrpSpPr>
          <p:grpSpPr>
            <a:xfrm>
              <a:off x="-2317920" y="-1298082"/>
              <a:ext cx="14020800" cy="5412884"/>
              <a:chOff x="-457861" y="-256411"/>
              <a:chExt cx="2769540" cy="1069211"/>
            </a:xfrm>
          </p:grpSpPr>
          <p:sp>
            <p:nvSpPr>
              <p:cNvPr id="5" name="Freeform 5"/>
              <p:cNvSpPr/>
              <p:nvPr/>
            </p:nvSpPr>
            <p:spPr>
              <a:xfrm>
                <a:off x="-457861" y="-256411"/>
                <a:ext cx="2769540" cy="531832"/>
              </a:xfrm>
              <a:custGeom>
                <a:avLst/>
                <a:gdLst/>
                <a:ahLst/>
                <a:cxnLst/>
                <a:rect l="l" t="t" r="r" b="b"/>
                <a:pathLst>
                  <a:path w="2043442" h="1137988">
                    <a:moveTo>
                      <a:pt x="0" y="0"/>
                    </a:moveTo>
                    <a:lnTo>
                      <a:pt x="2043442" y="0"/>
                    </a:lnTo>
                    <a:lnTo>
                      <a:pt x="2043442" y="1137988"/>
                    </a:lnTo>
                    <a:lnTo>
                      <a:pt x="0" y="1137988"/>
                    </a:lnTo>
                    <a:close/>
                  </a:path>
                </a:pathLst>
              </a:custGeom>
              <a:blipFill dpi="0" rotWithShape="1">
                <a:blip r:embed="rId3">
                  <a:extLst>
                    <a:ext uri="{28A0092B-C50C-407E-A947-70E740481C1C}">
                      <a14:useLocalDpi xmlns:a14="http://schemas.microsoft.com/office/drawing/2010/main" val="0"/>
                    </a:ext>
                  </a:extLst>
                </a:blip>
                <a:srcRect/>
                <a:stretch>
                  <a:fillRect/>
                </a:stretch>
              </a:blip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244"/>
                  </a:lnSpc>
                </a:pPr>
                <a:endParaRPr/>
              </a:p>
            </p:txBody>
          </p:sp>
        </p:grpSp>
        <p:sp>
          <p:nvSpPr>
            <p:cNvPr id="9" name="TextBox 9"/>
            <p:cNvSpPr txBox="1"/>
            <p:nvPr/>
          </p:nvSpPr>
          <p:spPr>
            <a:xfrm>
              <a:off x="10344926" y="5519966"/>
              <a:ext cx="4114802" cy="4355902"/>
            </a:xfrm>
            <a:prstGeom prst="rect">
              <a:avLst/>
            </a:prstGeom>
          </p:spPr>
          <p:txBody>
            <a:bodyPr lIns="50800" tIns="50800" rIns="50800" bIns="50800" rtlCol="0" anchor="ctr"/>
            <a:lstStyle/>
            <a:p>
              <a:pPr algn="ctr">
                <a:lnSpc>
                  <a:spcPts val="3244"/>
                </a:lnSpc>
              </a:pPr>
              <a:endParaRPr/>
            </a:p>
          </p:txBody>
        </p:sp>
        <p:sp>
          <p:nvSpPr>
            <p:cNvPr id="12" name="TextBox 12"/>
            <p:cNvSpPr txBox="1"/>
            <p:nvPr/>
          </p:nvSpPr>
          <p:spPr>
            <a:xfrm>
              <a:off x="0" y="5509007"/>
              <a:ext cx="4114800" cy="4355902"/>
            </a:xfrm>
            <a:prstGeom prst="rect">
              <a:avLst/>
            </a:prstGeom>
          </p:spPr>
          <p:txBody>
            <a:bodyPr lIns="50800" tIns="50800" rIns="50800" bIns="50800" rtlCol="0" anchor="ctr"/>
            <a:lstStyle/>
            <a:p>
              <a:pPr algn="ctr">
                <a:lnSpc>
                  <a:spcPts val="3244"/>
                </a:lnSpc>
              </a:pPr>
              <a:endParaRPr/>
            </a:p>
          </p:txBody>
        </p:sp>
        <p:sp>
          <p:nvSpPr>
            <p:cNvPr id="15" name="TextBox 15"/>
            <p:cNvSpPr txBox="1"/>
            <p:nvPr/>
          </p:nvSpPr>
          <p:spPr>
            <a:xfrm>
              <a:off x="10344927" y="-241101"/>
              <a:ext cx="4114801" cy="4355900"/>
            </a:xfrm>
            <a:prstGeom prst="rect">
              <a:avLst/>
            </a:prstGeom>
          </p:spPr>
          <p:txBody>
            <a:bodyPr lIns="50800" tIns="50800" rIns="50800" bIns="50800" rtlCol="0" anchor="ctr"/>
            <a:lstStyle/>
            <a:p>
              <a:pPr algn="ctr">
                <a:lnSpc>
                  <a:spcPts val="3244"/>
                </a:lnSpc>
              </a:pPr>
              <a:endParaRPr/>
            </a:p>
          </p:txBody>
        </p:sp>
      </p:grpSp>
      <p:grpSp>
        <p:nvGrpSpPr>
          <p:cNvPr id="16" name="Group 16"/>
          <p:cNvGrpSpPr/>
          <p:nvPr/>
        </p:nvGrpSpPr>
        <p:grpSpPr>
          <a:xfrm>
            <a:off x="0" y="0"/>
            <a:ext cx="18288000" cy="1543050"/>
            <a:chOff x="0" y="0"/>
            <a:chExt cx="4816593" cy="406400"/>
          </a:xfrm>
        </p:grpSpPr>
        <p:sp>
          <p:nvSpPr>
            <p:cNvPr id="17" name="Freeform 17"/>
            <p:cNvSpPr/>
            <p:nvPr/>
          </p:nvSpPr>
          <p:spPr>
            <a:xfrm>
              <a:off x="0" y="0"/>
              <a:ext cx="4816592" cy="406400"/>
            </a:xfrm>
            <a:custGeom>
              <a:avLst/>
              <a:gdLst/>
              <a:ahLst/>
              <a:cxnLst/>
              <a:rect l="l" t="t" r="r" b="b"/>
              <a:pathLst>
                <a:path w="4816592" h="406400">
                  <a:moveTo>
                    <a:pt x="0" y="0"/>
                  </a:moveTo>
                  <a:lnTo>
                    <a:pt x="4816592" y="0"/>
                  </a:lnTo>
                  <a:lnTo>
                    <a:pt x="4816592" y="406400"/>
                  </a:lnTo>
                  <a:lnTo>
                    <a:pt x="0" y="406400"/>
                  </a:lnTo>
                  <a:close/>
                </a:path>
              </a:pathLst>
            </a:custGeom>
            <a:solidFill>
              <a:srgbClr val="FFFFFF"/>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3244"/>
                </a:lnSpc>
              </a:pPr>
              <a:endParaRPr/>
            </a:p>
          </p:txBody>
        </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38365" y="141213"/>
            <a:ext cx="1039214" cy="1253438"/>
          </a:xfrm>
          <a:prstGeom prst="rect">
            <a:avLst/>
          </a:prstGeom>
        </p:spPr>
      </p:pic>
      <p:sp>
        <p:nvSpPr>
          <p:cNvPr id="30" name="TextBox 30"/>
          <p:cNvSpPr txBox="1"/>
          <p:nvPr/>
        </p:nvSpPr>
        <p:spPr>
          <a:xfrm>
            <a:off x="564392" y="184261"/>
            <a:ext cx="7273973" cy="1061992"/>
          </a:xfrm>
          <a:prstGeom prst="rect">
            <a:avLst/>
          </a:prstGeom>
        </p:spPr>
        <p:txBody>
          <a:bodyPr lIns="0" tIns="0" rIns="0" bIns="0" rtlCol="0" anchor="t">
            <a:spAutoFit/>
          </a:bodyPr>
          <a:lstStyle/>
          <a:p>
            <a:pPr algn="ctr">
              <a:lnSpc>
                <a:spcPts val="8634"/>
              </a:lnSpc>
              <a:spcBef>
                <a:spcPct val="0"/>
              </a:spcBef>
            </a:pPr>
            <a:r>
              <a:rPr lang="en-US" sz="6167">
                <a:solidFill>
                  <a:srgbClr val="000000"/>
                </a:solidFill>
                <a:latin typeface="Garet ExtraBold Bold"/>
              </a:rPr>
              <a:t>Study Findings</a:t>
            </a:r>
          </a:p>
        </p:txBody>
      </p:sp>
      <p:sp>
        <p:nvSpPr>
          <p:cNvPr id="31" name="TextBox 21"/>
          <p:cNvSpPr txBox="1"/>
          <p:nvPr/>
        </p:nvSpPr>
        <p:spPr>
          <a:xfrm>
            <a:off x="621798" y="4045333"/>
            <a:ext cx="6922002" cy="1000274"/>
          </a:xfrm>
          <a:prstGeom prst="rect">
            <a:avLst/>
          </a:prstGeom>
        </p:spPr>
        <p:txBody>
          <a:bodyPr wrap="square" lIns="0" tIns="0" rIns="0" bIns="0" rtlCol="0" anchor="t">
            <a:spAutoFit/>
          </a:bodyPr>
          <a:lstStyle/>
          <a:p>
            <a:pPr>
              <a:lnSpc>
                <a:spcPts val="3864"/>
              </a:lnSpc>
            </a:pPr>
            <a:r>
              <a:rPr lang="en-US" sz="3200" b="1" dirty="0">
                <a:solidFill>
                  <a:srgbClr val="FFFFFF"/>
                </a:solidFill>
                <a:latin typeface="Poppins Medium Bold"/>
              </a:rPr>
              <a:t>Manufacturing companies may face up to </a:t>
            </a:r>
          </a:p>
        </p:txBody>
      </p:sp>
      <p:sp>
        <p:nvSpPr>
          <p:cNvPr id="32" name="TextBox 26"/>
          <p:cNvSpPr txBox="1"/>
          <p:nvPr/>
        </p:nvSpPr>
        <p:spPr>
          <a:xfrm>
            <a:off x="1814546" y="5905262"/>
            <a:ext cx="3214654" cy="1600438"/>
          </a:xfrm>
          <a:prstGeom prst="rect">
            <a:avLst/>
          </a:prstGeom>
        </p:spPr>
        <p:txBody>
          <a:bodyPr wrap="square" lIns="0" tIns="0" rIns="0" bIns="0" rtlCol="0" anchor="t">
            <a:spAutoFit/>
          </a:bodyPr>
          <a:lstStyle/>
          <a:p>
            <a:pPr>
              <a:lnSpc>
                <a:spcPts val="10018"/>
              </a:lnSpc>
              <a:spcBef>
                <a:spcPct val="0"/>
              </a:spcBef>
            </a:pPr>
            <a:r>
              <a:rPr lang="en-US" sz="16600" dirty="0">
                <a:solidFill>
                  <a:srgbClr val="F9A72B"/>
                </a:solidFill>
                <a:latin typeface="Garet ExtraBold Bold"/>
              </a:rPr>
              <a:t>49</a:t>
            </a:r>
          </a:p>
        </p:txBody>
      </p:sp>
      <p:sp>
        <p:nvSpPr>
          <p:cNvPr id="33" name="TextBox 26"/>
          <p:cNvSpPr txBox="1"/>
          <p:nvPr/>
        </p:nvSpPr>
        <p:spPr>
          <a:xfrm>
            <a:off x="767558" y="6446114"/>
            <a:ext cx="4964059" cy="1100301"/>
          </a:xfrm>
          <a:prstGeom prst="rect">
            <a:avLst/>
          </a:prstGeom>
        </p:spPr>
        <p:txBody>
          <a:bodyPr wrap="square" lIns="0" tIns="0" rIns="0" bIns="0" rtlCol="0" anchor="t">
            <a:spAutoFit/>
          </a:bodyPr>
          <a:lstStyle/>
          <a:p>
            <a:pPr>
              <a:lnSpc>
                <a:spcPts val="10018"/>
              </a:lnSpc>
              <a:spcBef>
                <a:spcPct val="0"/>
              </a:spcBef>
            </a:pPr>
            <a:r>
              <a:rPr lang="en-US" sz="3200" dirty="0" err="1">
                <a:solidFill>
                  <a:srgbClr val="F9A72B"/>
                </a:solidFill>
                <a:latin typeface="Garet ExtraBold Bold"/>
              </a:rPr>
              <a:t>Licences</a:t>
            </a:r>
            <a:r>
              <a:rPr lang="en-US" sz="3200" dirty="0">
                <a:solidFill>
                  <a:srgbClr val="F9A72B"/>
                </a:solidFill>
                <a:latin typeface="Garet ExtraBold Bold"/>
              </a:rPr>
              <a:t> and Permits </a:t>
            </a:r>
          </a:p>
        </p:txBody>
      </p:sp>
      <p:sp>
        <p:nvSpPr>
          <p:cNvPr id="34" name="TextBox 26"/>
          <p:cNvSpPr txBox="1"/>
          <p:nvPr/>
        </p:nvSpPr>
        <p:spPr>
          <a:xfrm>
            <a:off x="4580293" y="8158021"/>
            <a:ext cx="1605799" cy="1331134"/>
          </a:xfrm>
          <a:prstGeom prst="rect">
            <a:avLst/>
          </a:prstGeom>
        </p:spPr>
        <p:txBody>
          <a:bodyPr wrap="square" lIns="0" tIns="0" rIns="0" bIns="0" rtlCol="0" anchor="t">
            <a:spAutoFit/>
          </a:bodyPr>
          <a:lstStyle/>
          <a:p>
            <a:pPr>
              <a:lnSpc>
                <a:spcPts val="10018"/>
              </a:lnSpc>
              <a:spcBef>
                <a:spcPct val="0"/>
              </a:spcBef>
            </a:pPr>
            <a:r>
              <a:rPr lang="en-US" sz="9600" dirty="0">
                <a:solidFill>
                  <a:srgbClr val="F9A72B"/>
                </a:solidFill>
                <a:latin typeface="Garet ExtraBold Bold"/>
              </a:rPr>
              <a:t>31</a:t>
            </a:r>
          </a:p>
        </p:txBody>
      </p:sp>
      <p:sp>
        <p:nvSpPr>
          <p:cNvPr id="35" name="TextBox 26"/>
          <p:cNvSpPr txBox="1"/>
          <p:nvPr/>
        </p:nvSpPr>
        <p:spPr>
          <a:xfrm>
            <a:off x="7772400" y="6057900"/>
            <a:ext cx="1605799" cy="1331134"/>
          </a:xfrm>
          <a:prstGeom prst="rect">
            <a:avLst/>
          </a:prstGeom>
        </p:spPr>
        <p:txBody>
          <a:bodyPr wrap="square" lIns="0" tIns="0" rIns="0" bIns="0" rtlCol="0" anchor="t">
            <a:spAutoFit/>
          </a:bodyPr>
          <a:lstStyle/>
          <a:p>
            <a:pPr>
              <a:lnSpc>
                <a:spcPts val="10018"/>
              </a:lnSpc>
              <a:spcBef>
                <a:spcPct val="0"/>
              </a:spcBef>
            </a:pPr>
            <a:r>
              <a:rPr lang="en-US" sz="9600" dirty="0">
                <a:solidFill>
                  <a:srgbClr val="F9A72B"/>
                </a:solidFill>
                <a:latin typeface="Garet ExtraBold Bold"/>
              </a:rPr>
              <a:t>18</a:t>
            </a:r>
          </a:p>
        </p:txBody>
      </p:sp>
      <p:sp>
        <p:nvSpPr>
          <p:cNvPr id="37" name="TextBox 26"/>
          <p:cNvSpPr txBox="1"/>
          <p:nvPr/>
        </p:nvSpPr>
        <p:spPr>
          <a:xfrm>
            <a:off x="4082798" y="8816480"/>
            <a:ext cx="3003801" cy="1282402"/>
          </a:xfrm>
          <a:prstGeom prst="rect">
            <a:avLst/>
          </a:prstGeom>
        </p:spPr>
        <p:txBody>
          <a:bodyPr wrap="square" lIns="0" tIns="0" rIns="0" bIns="0" rtlCol="0" anchor="t">
            <a:spAutoFit/>
          </a:bodyPr>
          <a:lstStyle/>
          <a:p>
            <a:pPr>
              <a:lnSpc>
                <a:spcPts val="10018"/>
              </a:lnSpc>
              <a:spcBef>
                <a:spcPct val="0"/>
              </a:spcBef>
            </a:pPr>
            <a:r>
              <a:rPr lang="en-US" sz="3200" dirty="0">
                <a:solidFill>
                  <a:srgbClr val="F9A72B"/>
                </a:solidFill>
                <a:latin typeface="Garet ExtraBold Bold"/>
              </a:rPr>
              <a:t>Compulsory</a:t>
            </a:r>
          </a:p>
        </p:txBody>
      </p:sp>
      <p:sp>
        <p:nvSpPr>
          <p:cNvPr id="38" name="TextBox 26"/>
          <p:cNvSpPr txBox="1"/>
          <p:nvPr/>
        </p:nvSpPr>
        <p:spPr>
          <a:xfrm>
            <a:off x="7543800" y="6680498"/>
            <a:ext cx="2582271" cy="1084912"/>
          </a:xfrm>
          <a:prstGeom prst="rect">
            <a:avLst/>
          </a:prstGeom>
        </p:spPr>
        <p:txBody>
          <a:bodyPr wrap="square" lIns="0" tIns="0" rIns="0" bIns="0" rtlCol="0" anchor="t">
            <a:spAutoFit/>
          </a:bodyPr>
          <a:lstStyle/>
          <a:p>
            <a:pPr>
              <a:lnSpc>
                <a:spcPts val="10018"/>
              </a:lnSpc>
              <a:spcBef>
                <a:spcPct val="0"/>
              </a:spcBef>
            </a:pPr>
            <a:r>
              <a:rPr lang="en-US" sz="3200" dirty="0">
                <a:solidFill>
                  <a:srgbClr val="F9A72B"/>
                </a:solidFill>
                <a:latin typeface="Garet ExtraBold Bold"/>
              </a:rPr>
              <a:t>Voluntary</a:t>
            </a:r>
          </a:p>
        </p:txBody>
      </p:sp>
      <p:grpSp>
        <p:nvGrpSpPr>
          <p:cNvPr id="41" name="Group 6"/>
          <p:cNvGrpSpPr>
            <a:grpSpLocks noChangeAspect="1"/>
          </p:cNvGrpSpPr>
          <p:nvPr/>
        </p:nvGrpSpPr>
        <p:grpSpPr>
          <a:xfrm rot="16200000" flipH="1" flipV="1">
            <a:off x="11462672" y="3205829"/>
            <a:ext cx="5353383" cy="9228727"/>
            <a:chOff x="2523383" y="-859024"/>
            <a:chExt cx="3771900" cy="6502400"/>
          </a:xfrm>
        </p:grpSpPr>
        <p:sp>
          <p:nvSpPr>
            <p:cNvPr id="42" name="Freeform 7"/>
            <p:cNvSpPr/>
            <p:nvPr/>
          </p:nvSpPr>
          <p:spPr>
            <a:xfrm>
              <a:off x="2523383" y="-859024"/>
              <a:ext cx="3771900" cy="6502400"/>
            </a:xfrm>
            <a:custGeom>
              <a:avLst/>
              <a:gdLst/>
              <a:ahLst/>
              <a:cxnLst/>
              <a:rect l="l" t="t" r="r" b="b"/>
              <a:pathLst>
                <a:path w="3771900" h="65024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6"/>
              <a:stretch>
                <a:fillRect l="-130433" r="-76340" b="-21407"/>
              </a:stretch>
            </a:blipFill>
          </p:spPr>
        </p:sp>
      </p:grpSp>
      <p:sp>
        <p:nvSpPr>
          <p:cNvPr id="7" name="object 4">
            <a:extLst>
              <a:ext uri="{FF2B5EF4-FFF2-40B4-BE49-F238E27FC236}">
                <a16:creationId xmlns:a16="http://schemas.microsoft.com/office/drawing/2014/main" id="{67AB31CC-0CCD-B2D7-C1DA-49C91CAE9D67}"/>
              </a:ext>
            </a:extLst>
          </p:cNvPr>
          <p:cNvSpPr/>
          <p:nvPr/>
        </p:nvSpPr>
        <p:spPr>
          <a:xfrm>
            <a:off x="12362518" y="270838"/>
            <a:ext cx="5534407" cy="91810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1749</TotalTime>
  <Words>1025</Words>
  <Application>Microsoft Office PowerPoint</Application>
  <PresentationFormat>Custom</PresentationFormat>
  <Paragraphs>101</Paragraphs>
  <Slides>15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OpenSans</vt:lpstr>
      <vt:lpstr>Montserrat Extra-Bold Bold</vt:lpstr>
      <vt:lpstr>Arial</vt:lpstr>
      <vt:lpstr>Mont Bold</vt:lpstr>
      <vt:lpstr>Calibri</vt:lpstr>
      <vt:lpstr>Montserrat Semi-Bold Bold</vt:lpstr>
      <vt:lpstr>Mont</vt:lpstr>
      <vt:lpstr>Arial Black</vt:lpstr>
      <vt:lpstr>Garet ExtraBold Bold</vt:lpstr>
      <vt:lpstr>Poppins Medium Bold</vt:lpstr>
      <vt:lpstr>Poppins Medium</vt:lpstr>
      <vt:lpstr>Office Theme</vt:lpstr>
      <vt:lpstr>PowerPoint Presentation</vt:lpstr>
      <vt:lpstr>PowerPoint Presentation</vt:lpstr>
      <vt:lpstr>Health Diet campaign</vt:lpstr>
      <vt:lpstr>Health Diet campaign and Good Food 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WFP Presentation (16:9)</dc:title>
  <dc:creator>NAMBEYE Phililo</dc:creator>
  <cp:lastModifiedBy>John Manda</cp:lastModifiedBy>
  <cp:revision>39</cp:revision>
  <dcterms:created xsi:type="dcterms:W3CDTF">2006-08-16T00:00:00Z</dcterms:created>
  <dcterms:modified xsi:type="dcterms:W3CDTF">2023-09-12T20:34:15Z</dcterms:modified>
  <dc:identifier>DAFQmlbrsaI</dc:identifier>
</cp:coreProperties>
</file>