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01" r:id="rId4"/>
  </p:sldMasterIdLst>
  <p:notesMasterIdLst>
    <p:notesMasterId r:id="rId98"/>
  </p:notesMasterIdLst>
  <p:handoutMasterIdLst>
    <p:handoutMasterId r:id="rId99"/>
  </p:handoutMasterIdLst>
  <p:sldIdLst>
    <p:sldId id="256" r:id="rId5"/>
    <p:sldId id="257" r:id="rId6"/>
    <p:sldId id="258" r:id="rId7"/>
    <p:sldId id="1159" r:id="rId8"/>
    <p:sldId id="260" r:id="rId9"/>
    <p:sldId id="1143" r:id="rId10"/>
    <p:sldId id="427" r:id="rId11"/>
    <p:sldId id="578" r:id="rId12"/>
    <p:sldId id="709" r:id="rId13"/>
    <p:sldId id="1015" r:id="rId14"/>
    <p:sldId id="1016" r:id="rId15"/>
    <p:sldId id="1025" r:id="rId16"/>
    <p:sldId id="1031" r:id="rId17"/>
    <p:sldId id="1070" r:id="rId18"/>
    <p:sldId id="1073" r:id="rId19"/>
    <p:sldId id="1071" r:id="rId20"/>
    <p:sldId id="1072" r:id="rId21"/>
    <p:sldId id="1074" r:id="rId22"/>
    <p:sldId id="1075" r:id="rId23"/>
    <p:sldId id="1076" r:id="rId24"/>
    <p:sldId id="1032" r:id="rId25"/>
    <p:sldId id="1149" r:id="rId26"/>
    <p:sldId id="1150" r:id="rId27"/>
    <p:sldId id="272" r:id="rId28"/>
    <p:sldId id="276" r:id="rId29"/>
    <p:sldId id="992" r:id="rId30"/>
    <p:sldId id="727" r:id="rId31"/>
    <p:sldId id="728" r:id="rId32"/>
    <p:sldId id="1078" r:id="rId33"/>
    <p:sldId id="1077" r:id="rId34"/>
    <p:sldId id="1069" r:id="rId35"/>
    <p:sldId id="1136" r:id="rId36"/>
    <p:sldId id="1079" r:id="rId37"/>
    <p:sldId id="1131" r:id="rId38"/>
    <p:sldId id="1081" r:id="rId39"/>
    <p:sldId id="807" r:id="rId40"/>
    <p:sldId id="878" r:id="rId41"/>
    <p:sldId id="879" r:id="rId42"/>
    <p:sldId id="1084" r:id="rId43"/>
    <p:sldId id="1137" r:id="rId44"/>
    <p:sldId id="1138" r:id="rId45"/>
    <p:sldId id="1140" r:id="rId46"/>
    <p:sldId id="1160" r:id="rId47"/>
    <p:sldId id="742" r:id="rId48"/>
    <p:sldId id="908" r:id="rId49"/>
    <p:sldId id="909" r:id="rId50"/>
    <p:sldId id="1087" r:id="rId51"/>
    <p:sldId id="911" r:id="rId52"/>
    <p:sldId id="1141" r:id="rId53"/>
    <p:sldId id="1089" r:id="rId54"/>
    <p:sldId id="1152" r:id="rId55"/>
    <p:sldId id="1091" r:id="rId56"/>
    <p:sldId id="1092" r:id="rId57"/>
    <p:sldId id="1142" r:id="rId58"/>
    <p:sldId id="1134" r:id="rId59"/>
    <p:sldId id="1094" r:id="rId60"/>
    <p:sldId id="1096" r:id="rId61"/>
    <p:sldId id="1153" r:id="rId62"/>
    <p:sldId id="1132" r:id="rId63"/>
    <p:sldId id="1098" r:id="rId64"/>
    <p:sldId id="1099" r:id="rId65"/>
    <p:sldId id="1100" r:id="rId66"/>
    <p:sldId id="1101" r:id="rId67"/>
    <p:sldId id="1102" r:id="rId68"/>
    <p:sldId id="1104" r:id="rId69"/>
    <p:sldId id="1154" r:id="rId70"/>
    <p:sldId id="1105" r:id="rId71"/>
    <p:sldId id="1106" r:id="rId72"/>
    <p:sldId id="1107" r:id="rId73"/>
    <p:sldId id="1108" r:id="rId74"/>
    <p:sldId id="1109" r:id="rId75"/>
    <p:sldId id="1111" r:id="rId76"/>
    <p:sldId id="1112" r:id="rId77"/>
    <p:sldId id="1113" r:id="rId78"/>
    <p:sldId id="1114" r:id="rId79"/>
    <p:sldId id="1155" r:id="rId80"/>
    <p:sldId id="1115" r:id="rId81"/>
    <p:sldId id="1116" r:id="rId82"/>
    <p:sldId id="1117" r:id="rId83"/>
    <p:sldId id="1118" r:id="rId84"/>
    <p:sldId id="1119" r:id="rId85"/>
    <p:sldId id="1156" r:id="rId86"/>
    <p:sldId id="1120" r:id="rId87"/>
    <p:sldId id="1133" r:id="rId88"/>
    <p:sldId id="1157" r:id="rId89"/>
    <p:sldId id="1158" r:id="rId90"/>
    <p:sldId id="1124" r:id="rId91"/>
    <p:sldId id="1135" r:id="rId92"/>
    <p:sldId id="1127" r:id="rId93"/>
    <p:sldId id="1144" r:id="rId94"/>
    <p:sldId id="1145" r:id="rId95"/>
    <p:sldId id="1147" r:id="rId96"/>
    <p:sldId id="265" r:id="rId9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521415D9-36F7-43E2-AB2F-B90AF26B5E84}">
      <p14:sectionLst xmlns:p14="http://schemas.microsoft.com/office/powerpoint/2010/main">
        <p14:section name="Intro" id="{FEB73724-824D-43AA-9D50-D43536D0257E}">
          <p14:sldIdLst>
            <p14:sldId id="256"/>
            <p14:sldId id="257"/>
            <p14:sldId id="258"/>
            <p14:sldId id="1159"/>
            <p14:sldId id="260"/>
            <p14:sldId id="1143"/>
            <p14:sldId id="427"/>
            <p14:sldId id="578"/>
            <p14:sldId id="709"/>
            <p14:sldId id="1015"/>
            <p14:sldId id="1016"/>
            <p14:sldId id="1025"/>
          </p14:sldIdLst>
        </p14:section>
        <p14:section name="Methodol" id="{7791F0FC-3580-4107-8BF8-97CDC7B6E294}">
          <p14:sldIdLst>
            <p14:sldId id="1031"/>
            <p14:sldId id="1070"/>
            <p14:sldId id="1073"/>
            <p14:sldId id="1071"/>
            <p14:sldId id="1072"/>
            <p14:sldId id="1074"/>
            <p14:sldId id="1075"/>
            <p14:sldId id="1076"/>
            <p14:sldId id="1032"/>
            <p14:sldId id="1149"/>
            <p14:sldId id="1150"/>
          </p14:sldIdLst>
        </p14:section>
        <p14:section name="Findings" id="{3D8CFA31-1316-4D31-ADF5-834E7A4573BA}">
          <p14:sldIdLst>
            <p14:sldId id="272"/>
          </p14:sldIdLst>
        </p14:section>
        <p14:section name="Dom 1 - Gov &amp; Leadershp" id="{59CF6A19-3ED6-4D50-AA83-842F396D7DC3}">
          <p14:sldIdLst>
            <p14:sldId id="276"/>
            <p14:sldId id="992"/>
            <p14:sldId id="727"/>
            <p14:sldId id="728"/>
            <p14:sldId id="1078"/>
            <p14:sldId id="1077"/>
            <p14:sldId id="1069"/>
            <p14:sldId id="1136"/>
            <p14:sldId id="1079"/>
            <p14:sldId id="1131"/>
            <p14:sldId id="1081"/>
          </p14:sldIdLst>
        </p14:section>
        <p14:section name="Dom 2 - Adjustment to Popn" id="{4AABD36F-6B42-46A9-A9CE-72B228B5EA55}">
          <p14:sldIdLst>
            <p14:sldId id="807"/>
            <p14:sldId id="878"/>
            <p14:sldId id="879"/>
            <p14:sldId id="1084"/>
            <p14:sldId id="1137"/>
            <p14:sldId id="1138"/>
            <p14:sldId id="1140"/>
            <p14:sldId id="1160"/>
          </p14:sldIdLst>
        </p14:section>
        <p14:section name="Dom 3 - Commod, svc infrastruc" id="{0D14782B-A299-4826-AD89-735A989698D8}">
          <p14:sldIdLst>
            <p14:sldId id="742"/>
            <p14:sldId id="908"/>
            <p14:sldId id="909"/>
            <p14:sldId id="1087"/>
            <p14:sldId id="911"/>
            <p14:sldId id="1141"/>
          </p14:sldIdLst>
        </p14:section>
        <p14:section name="Dom 4 - Info syst" id="{C8E7E976-60CC-430C-BF18-6F966150480B}">
          <p14:sldIdLst>
            <p14:sldId id="1089"/>
            <p14:sldId id="1152"/>
            <p14:sldId id="1091"/>
            <p14:sldId id="1092"/>
            <p14:sldId id="1142"/>
            <p14:sldId id="1134"/>
            <p14:sldId id="1094"/>
          </p14:sldIdLst>
        </p14:section>
        <p14:section name="Dom 5 - Workforce" id="{F0F261AA-397D-4CFC-B611-727C983EA37A}">
          <p14:sldIdLst>
            <p14:sldId id="1096"/>
            <p14:sldId id="1153"/>
            <p14:sldId id="1132"/>
            <p14:sldId id="1098"/>
            <p14:sldId id="1099"/>
            <p14:sldId id="1100"/>
            <p14:sldId id="1101"/>
            <p14:sldId id="1102"/>
          </p14:sldIdLst>
        </p14:section>
        <p14:section name="Dom 6 - Funding Mech" id="{DD469645-BDC3-4481-AC27-9E1BDC689CCC}">
          <p14:sldIdLst>
            <p14:sldId id="1104"/>
            <p14:sldId id="1154"/>
            <p14:sldId id="1105"/>
            <p14:sldId id="1106"/>
            <p14:sldId id="1107"/>
            <p14:sldId id="1108"/>
            <p14:sldId id="1109"/>
            <p14:sldId id="1111"/>
            <p14:sldId id="1112"/>
            <p14:sldId id="1113"/>
          </p14:sldIdLst>
        </p14:section>
        <p14:section name="Dom 7 - Pop Nutr Mgmt" id="{33078BB6-6E2F-4555-97D5-B996DD1CEEF1}">
          <p14:sldIdLst>
            <p14:sldId id="1114"/>
            <p14:sldId id="1155"/>
            <p14:sldId id="1115"/>
            <p14:sldId id="1116"/>
            <p14:sldId id="1117"/>
            <p14:sldId id="1118"/>
          </p14:sldIdLst>
        </p14:section>
        <p14:section name="Dom 8 - Svc Org and Mgmt" id="{CBEB6EC6-9B1D-4E46-999E-06074322A350}">
          <p14:sldIdLst>
            <p14:sldId id="1119"/>
            <p14:sldId id="1156"/>
            <p14:sldId id="1120"/>
            <p14:sldId id="1133"/>
            <p14:sldId id="1157"/>
            <p14:sldId id="1158"/>
          </p14:sldIdLst>
        </p14:section>
        <p14:section name="Conclusions" id="{B8C360FD-2FF9-4114-89B7-8D0AB5B358F8}">
          <p14:sldIdLst>
            <p14:sldId id="1124"/>
            <p14:sldId id="1135"/>
          </p14:sldIdLst>
        </p14:section>
        <p14:section name="Recommend" id="{DE9167B8-D608-42F4-930B-2A2C8A4CCEF6}">
          <p14:sldIdLst>
            <p14:sldId id="1127"/>
            <p14:sldId id="1144"/>
            <p14:sldId id="1145"/>
            <p14:sldId id="1147"/>
            <p14:sldId id="265"/>
          </p14:sldIdLst>
        </p14:section>
      </p14:sectionLst>
    </p:ext>
    <p:ext uri="{EFAFB233-063F-42B5-8137-9DF3F51BA10A}">
      <p15:sldGuideLst xmlns:p15="http://schemas.microsoft.com/office/powerpoint/2012/main">
        <p15:guide id="1" orient="horz" pos="2160" userDrawn="1">
          <p15:clr>
            <a:srgbClr val="A4A3A4"/>
          </p15:clr>
        </p15:guide>
        <p15:guide id="2" pos="11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94622-7A05-BAEA-A644-E17CD4576673}" name="Mary Pat Selvaggio" initials="MPS" userId="Mary Pat Selvaggi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0E7"/>
    <a:srgbClr val="0000CC"/>
    <a:srgbClr val="FF0066"/>
    <a:srgbClr val="B2B2B2"/>
    <a:srgbClr val="009900"/>
    <a:srgbClr val="416351"/>
    <a:srgbClr val="F6F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89698" autoAdjust="0"/>
  </p:normalViewPr>
  <p:slideViewPr>
    <p:cSldViewPr>
      <p:cViewPr varScale="1">
        <p:scale>
          <a:sx n="80" d="100"/>
          <a:sy n="80" d="100"/>
        </p:scale>
        <p:origin x="1332" y="498"/>
      </p:cViewPr>
      <p:guideLst>
        <p:guide orient="horz" pos="2160"/>
        <p:guide pos="1152"/>
      </p:guideLst>
    </p:cSldViewPr>
  </p:slideViewPr>
  <p:notesTextViewPr>
    <p:cViewPr>
      <p:scale>
        <a:sx n="1" d="1"/>
        <a:sy n="1" d="1"/>
      </p:scale>
      <p:origin x="0" y="0"/>
    </p:cViewPr>
  </p:notesTextViewPr>
  <p:sorterViewPr>
    <p:cViewPr varScale="1">
      <p:scale>
        <a:sx n="100" d="100"/>
        <a:sy n="100" d="100"/>
      </p:scale>
      <p:origin x="0" y="-629"/>
    </p:cViewPr>
  </p:sorterViewPr>
  <p:notesViewPr>
    <p:cSldViewPr>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b="1" i="0" u="none" strike="noStrike" kern="1200" spc="0" baseline="0">
                <a:solidFill>
                  <a:sysClr val="windowText" lastClr="000000"/>
                </a:solidFill>
                <a:effectLst/>
              </a:rPr>
              <a:t>Domain 2:  Performance by measure and dimensions</a:t>
            </a:r>
            <a:endParaRPr lang="en-GB" sz="1200" b="1" i="0" u="none" strike="noStrike" kern="1200" spc="0" baseline="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Sheet9!$C$1:$C$2</c:f>
              <c:strCache>
                <c:ptCount val="2"/>
                <c:pt idx="0">
                  <c:v>Overall Mean</c:v>
                </c:pt>
                <c:pt idx="1">
                  <c:v>2020</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Sheet9!$A$3:$B$11</c:f>
              <c:multiLvlStrCache>
                <c:ptCount val="9"/>
                <c:lvl>
                  <c:pt idx="0">
                    <c:v>Existence of mechanisms for learning and innovation</c:v>
                  </c:pt>
                  <c:pt idx="1">
                    <c:v>Stakeholder engagement in learning and innovation</c:v>
                  </c:pt>
                  <c:pt idx="2">
                    <c:v>Frequency of innovation scaled up</c:v>
                  </c:pt>
                  <c:pt idx="3">
                    <c:v>Use of data for priority setting</c:v>
                  </c:pt>
                  <c:pt idx="4">
                    <c:v>Stakeholder engagement in priority setting</c:v>
                  </c:pt>
                  <c:pt idx="5">
                    <c:v>Allocation of resources to priorities set</c:v>
                  </c:pt>
                  <c:pt idx="6">
                    <c:v>Existence of surveillance system</c:v>
                  </c:pt>
                  <c:pt idx="7">
                    <c:v>Number of functions in the surveillance system</c:v>
                  </c:pt>
                  <c:pt idx="8">
                    <c:v>Format of the surveillance system</c:v>
                  </c:pt>
                </c:lvl>
                <c:lvl>
                  <c:pt idx="0">
                    <c:v>Measure 8: Learning and Innovation</c:v>
                  </c:pt>
                  <c:pt idx="3">
                    <c:v>Measure 7: Priority Setting</c:v>
                  </c:pt>
                  <c:pt idx="6">
                    <c:v>Measure 6: Surveillance System</c:v>
                  </c:pt>
                </c:lvl>
              </c:multiLvlStrCache>
            </c:multiLvlStrRef>
          </c:cat>
          <c:val>
            <c:numRef>
              <c:f>Sheet9!$C$3:$C$11</c:f>
              <c:numCache>
                <c:formatCode>0.0</c:formatCode>
                <c:ptCount val="9"/>
                <c:pt idx="0">
                  <c:v>2.2000000000000002</c:v>
                </c:pt>
                <c:pt idx="1">
                  <c:v>2.7</c:v>
                </c:pt>
                <c:pt idx="2">
                  <c:v>2</c:v>
                </c:pt>
                <c:pt idx="3">
                  <c:v>2.7</c:v>
                </c:pt>
                <c:pt idx="4">
                  <c:v>2.4</c:v>
                </c:pt>
                <c:pt idx="5">
                  <c:v>1.7</c:v>
                </c:pt>
                <c:pt idx="6">
                  <c:v>1</c:v>
                </c:pt>
                <c:pt idx="7">
                  <c:v>3.4</c:v>
                </c:pt>
                <c:pt idx="8">
                  <c:v>1.2</c:v>
                </c:pt>
              </c:numCache>
            </c:numRef>
          </c:val>
          <c:extLst>
            <c:ext xmlns:c16="http://schemas.microsoft.com/office/drawing/2014/chart" uri="{C3380CC4-5D6E-409C-BE32-E72D297353CC}">
              <c16:uniqueId val="{00000000-1A69-4711-AECC-A6422264D9F1}"/>
            </c:ext>
          </c:extLst>
        </c:ser>
        <c:ser>
          <c:idx val="1"/>
          <c:order val="1"/>
          <c:tx>
            <c:strRef>
              <c:f>Sheet9!$D$1:$D$2</c:f>
              <c:strCache>
                <c:ptCount val="2"/>
                <c:pt idx="0">
                  <c:v>Overall Mean</c:v>
                </c:pt>
                <c:pt idx="1">
                  <c:v>2022</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Sheet9!$A$3:$B$11</c:f>
              <c:multiLvlStrCache>
                <c:ptCount val="9"/>
                <c:lvl>
                  <c:pt idx="0">
                    <c:v>Existence of mechanisms for learning and innovation</c:v>
                  </c:pt>
                  <c:pt idx="1">
                    <c:v>Stakeholder engagement in learning and innovation</c:v>
                  </c:pt>
                  <c:pt idx="2">
                    <c:v>Frequency of innovation scaled up</c:v>
                  </c:pt>
                  <c:pt idx="3">
                    <c:v>Use of data for priority setting</c:v>
                  </c:pt>
                  <c:pt idx="4">
                    <c:v>Stakeholder engagement in priority setting</c:v>
                  </c:pt>
                  <c:pt idx="5">
                    <c:v>Allocation of resources to priorities set</c:v>
                  </c:pt>
                  <c:pt idx="6">
                    <c:v>Existence of surveillance system</c:v>
                  </c:pt>
                  <c:pt idx="7">
                    <c:v>Number of functions in the surveillance system</c:v>
                  </c:pt>
                  <c:pt idx="8">
                    <c:v>Format of the surveillance system</c:v>
                  </c:pt>
                </c:lvl>
                <c:lvl>
                  <c:pt idx="0">
                    <c:v>Measure 8: Learning and Innovation</c:v>
                  </c:pt>
                  <c:pt idx="3">
                    <c:v>Measure 7: Priority Setting</c:v>
                  </c:pt>
                  <c:pt idx="6">
                    <c:v>Measure 6: Surveillance System</c:v>
                  </c:pt>
                </c:lvl>
              </c:multiLvlStrCache>
            </c:multiLvlStrRef>
          </c:cat>
          <c:val>
            <c:numRef>
              <c:f>Sheet9!$D$3:$D$11</c:f>
              <c:numCache>
                <c:formatCode>0.0</c:formatCode>
                <c:ptCount val="9"/>
                <c:pt idx="0">
                  <c:v>2.2999999999999998</c:v>
                </c:pt>
                <c:pt idx="1">
                  <c:v>2.9</c:v>
                </c:pt>
                <c:pt idx="2">
                  <c:v>2.8</c:v>
                </c:pt>
                <c:pt idx="3">
                  <c:v>3.4</c:v>
                </c:pt>
                <c:pt idx="4">
                  <c:v>3</c:v>
                </c:pt>
                <c:pt idx="5">
                  <c:v>2.7</c:v>
                </c:pt>
                <c:pt idx="6">
                  <c:v>1.3</c:v>
                </c:pt>
                <c:pt idx="7">
                  <c:v>3.6</c:v>
                </c:pt>
                <c:pt idx="8">
                  <c:v>2.6</c:v>
                </c:pt>
              </c:numCache>
            </c:numRef>
          </c:val>
          <c:extLst>
            <c:ext xmlns:c16="http://schemas.microsoft.com/office/drawing/2014/chart" uri="{C3380CC4-5D6E-409C-BE32-E72D297353CC}">
              <c16:uniqueId val="{00000001-1A69-4711-AECC-A6422264D9F1}"/>
            </c:ext>
          </c:extLst>
        </c:ser>
        <c:dLbls>
          <c:showLegendKey val="0"/>
          <c:showVal val="0"/>
          <c:showCatName val="0"/>
          <c:showSerName val="0"/>
          <c:showPercent val="0"/>
          <c:showBubbleSize val="0"/>
        </c:dLbls>
        <c:gapWidth val="182"/>
        <c:axId val="2018399056"/>
        <c:axId val="2018392816"/>
      </c:barChart>
      <c:catAx>
        <c:axId val="2018399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18392816"/>
        <c:crosses val="autoZero"/>
        <c:auto val="1"/>
        <c:lblAlgn val="ctr"/>
        <c:lblOffset val="100"/>
        <c:noMultiLvlLbl val="0"/>
      </c:catAx>
      <c:valAx>
        <c:axId val="2018392816"/>
        <c:scaling>
          <c:orientation val="minMax"/>
          <c:min val="1"/>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8399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kern="1200" spc="0" baseline="0">
                <a:solidFill>
                  <a:sysClr val="windowText" lastClr="000000"/>
                </a:solidFill>
                <a:effectLst/>
                <a:latin typeface="Bookman Old Style" panose="02050604050505020204" pitchFamily="18" charset="0"/>
              </a:rPr>
              <a:t>Domain 3: Overall Performance by measure (all sectors and levels) </a:t>
            </a:r>
            <a:endParaRPr lang="en-GB" sz="1400" b="1" i="0" u="none" strike="noStrike" kern="1200" spc="0" baseline="0">
              <a:solidFill>
                <a:sysClr val="windowText" lastClr="000000"/>
              </a:solidFill>
              <a:latin typeface="Bookman Old Style" panose="020506040505050202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Sheet10!$C$2</c:f>
              <c:strCache>
                <c:ptCount val="1"/>
                <c:pt idx="0">
                  <c:v>2020</c:v>
                </c:pt>
              </c:strCache>
            </c:strRef>
          </c:tx>
          <c:spPr>
            <a:solidFill>
              <a:srgbClr val="FFFF00"/>
            </a:solidFill>
            <a:ln>
              <a:noFill/>
            </a:ln>
            <a:effectLst/>
          </c:spPr>
          <c:invertIfNegative val="0"/>
          <c:dPt>
            <c:idx val="3"/>
            <c:invertIfNegative val="0"/>
            <c:bubble3D val="0"/>
            <c:spPr>
              <a:solidFill>
                <a:srgbClr val="FFFF00"/>
              </a:solidFill>
              <a:ln>
                <a:noFill/>
              </a:ln>
              <a:effectLst/>
            </c:spPr>
            <c:extLst>
              <c:ext xmlns:c16="http://schemas.microsoft.com/office/drawing/2014/chart" uri="{C3380CC4-5D6E-409C-BE32-E72D297353CC}">
                <c16:uniqueId val="{00000001-3BBD-4091-ABEE-13027F65EDB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Sheet10!$B$3:$B$7</c:f>
              <c:strCache>
                <c:ptCount val="5"/>
                <c:pt idx="0">
                  <c:v>Availability of Essential Nutrition Consumables</c:v>
                </c:pt>
                <c:pt idx="1">
                  <c:v>Availability of Basic Equipment</c:v>
                </c:pt>
                <c:pt idx="2">
                  <c:v>Availability of Essential Diagnostic Tools</c:v>
                </c:pt>
                <c:pt idx="3">
                  <c:v>Service Convergence</c:v>
                </c:pt>
                <c:pt idx="4">
                  <c:v>Overall Domain performance</c:v>
                </c:pt>
              </c:strCache>
            </c:strRef>
          </c:cat>
          <c:val>
            <c:numRef>
              <c:f>Sheet10!$C$3:$C$7</c:f>
              <c:numCache>
                <c:formatCode>0.0</c:formatCode>
                <c:ptCount val="5"/>
                <c:pt idx="0">
                  <c:v>1</c:v>
                </c:pt>
                <c:pt idx="1">
                  <c:v>1.5</c:v>
                </c:pt>
                <c:pt idx="2">
                  <c:v>1</c:v>
                </c:pt>
                <c:pt idx="3">
                  <c:v>2.8</c:v>
                </c:pt>
                <c:pt idx="4">
                  <c:v>1.9</c:v>
                </c:pt>
              </c:numCache>
            </c:numRef>
          </c:val>
          <c:extLst>
            <c:ext xmlns:c16="http://schemas.microsoft.com/office/drawing/2014/chart" uri="{C3380CC4-5D6E-409C-BE32-E72D297353CC}">
              <c16:uniqueId val="{00000002-3BBD-4091-ABEE-13027F65EDB2}"/>
            </c:ext>
          </c:extLst>
        </c:ser>
        <c:ser>
          <c:idx val="1"/>
          <c:order val="1"/>
          <c:tx>
            <c:strRef>
              <c:f>Sheet10!$D$2</c:f>
              <c:strCache>
                <c:ptCount val="1"/>
                <c:pt idx="0">
                  <c:v>2022</c:v>
                </c:pt>
              </c:strCache>
            </c:strRef>
          </c:tx>
          <c:spPr>
            <a:solidFill>
              <a:srgbClr val="FFC000"/>
            </a:solidFill>
            <a:ln>
              <a:noFill/>
            </a:ln>
            <a:effectLst/>
          </c:spPr>
          <c:invertIfNegative val="0"/>
          <c:dPt>
            <c:idx val="3"/>
            <c:invertIfNegative val="0"/>
            <c:bubble3D val="0"/>
            <c:spPr>
              <a:solidFill>
                <a:srgbClr val="FFC000"/>
              </a:solidFill>
              <a:ln>
                <a:noFill/>
              </a:ln>
              <a:effectLst/>
            </c:spPr>
            <c:extLst>
              <c:ext xmlns:c16="http://schemas.microsoft.com/office/drawing/2014/chart" uri="{C3380CC4-5D6E-409C-BE32-E72D297353CC}">
                <c16:uniqueId val="{00000004-3BBD-4091-ABEE-13027F65EDB2}"/>
              </c:ext>
            </c:extLst>
          </c:dPt>
          <c:dPt>
            <c:idx val="4"/>
            <c:invertIfNegative val="0"/>
            <c:bubble3D val="0"/>
            <c:spPr>
              <a:solidFill>
                <a:srgbClr val="FFC000"/>
              </a:solidFill>
              <a:ln>
                <a:noFill/>
              </a:ln>
              <a:effectLst/>
            </c:spPr>
            <c:extLst>
              <c:ext xmlns:c16="http://schemas.microsoft.com/office/drawing/2014/chart" uri="{C3380CC4-5D6E-409C-BE32-E72D297353CC}">
                <c16:uniqueId val="{00000006-3BBD-4091-ABEE-13027F65EDB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Sheet10!$B$3:$B$7</c:f>
              <c:strCache>
                <c:ptCount val="5"/>
                <c:pt idx="0">
                  <c:v>Availability of Essential Nutrition Consumables</c:v>
                </c:pt>
                <c:pt idx="1">
                  <c:v>Availability of Basic Equipment</c:v>
                </c:pt>
                <c:pt idx="2">
                  <c:v>Availability of Essential Diagnostic Tools</c:v>
                </c:pt>
                <c:pt idx="3">
                  <c:v>Service Convergence</c:v>
                </c:pt>
                <c:pt idx="4">
                  <c:v>Overall Domain performance</c:v>
                </c:pt>
              </c:strCache>
            </c:strRef>
          </c:cat>
          <c:val>
            <c:numRef>
              <c:f>Sheet10!$D$3:$D$7</c:f>
              <c:numCache>
                <c:formatCode>0.0</c:formatCode>
                <c:ptCount val="5"/>
                <c:pt idx="0">
                  <c:v>1.2</c:v>
                </c:pt>
                <c:pt idx="1">
                  <c:v>1.4</c:v>
                </c:pt>
                <c:pt idx="2">
                  <c:v>1</c:v>
                </c:pt>
                <c:pt idx="3">
                  <c:v>3</c:v>
                </c:pt>
                <c:pt idx="4">
                  <c:v>2.1</c:v>
                </c:pt>
              </c:numCache>
            </c:numRef>
          </c:val>
          <c:extLst>
            <c:ext xmlns:c16="http://schemas.microsoft.com/office/drawing/2014/chart" uri="{C3380CC4-5D6E-409C-BE32-E72D297353CC}">
              <c16:uniqueId val="{00000007-3BBD-4091-ABEE-13027F65EDB2}"/>
            </c:ext>
          </c:extLst>
        </c:ser>
        <c:dLbls>
          <c:showLegendKey val="0"/>
          <c:showVal val="0"/>
          <c:showCatName val="0"/>
          <c:showSerName val="0"/>
          <c:showPercent val="0"/>
          <c:showBubbleSize val="0"/>
        </c:dLbls>
        <c:gapWidth val="219"/>
        <c:overlap val="-27"/>
        <c:axId val="1897887760"/>
        <c:axId val="1877186544"/>
      </c:barChart>
      <c:catAx>
        <c:axId val="189788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877186544"/>
        <c:crosses val="autoZero"/>
        <c:auto val="1"/>
        <c:lblAlgn val="ctr"/>
        <c:lblOffset val="100"/>
        <c:noMultiLvlLbl val="0"/>
      </c:catAx>
      <c:valAx>
        <c:axId val="1877186544"/>
        <c:scaling>
          <c:orientation val="minMax"/>
          <c:max val="4"/>
          <c:min val="1"/>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89788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kern="1200" spc="0" baseline="0">
                <a:solidFill>
                  <a:sysClr val="windowText" lastClr="000000"/>
                </a:solidFill>
                <a:effectLst/>
                <a:latin typeface="Bookman Old Style" panose="02050604050505020204" pitchFamily="18" charset="0"/>
              </a:rPr>
              <a:t>Domain 4:  Overall Performance by measure (all sectors and levels) </a:t>
            </a:r>
            <a:endParaRPr lang="en-GB" sz="1400" b="1" i="0" u="none" strike="noStrike" kern="1200" spc="0" baseline="0">
              <a:solidFill>
                <a:sysClr val="windowText" lastClr="000000"/>
              </a:solidFill>
              <a:latin typeface="Bookman Old Style" panose="020506040505050202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Sheet14!$C$2</c:f>
              <c:strCache>
                <c:ptCount val="1"/>
                <c:pt idx="0">
                  <c:v>2020</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Sheet14!$B$3:$B$5</c:f>
              <c:strCache>
                <c:ptCount val="3"/>
                <c:pt idx="0">
                  <c:v>Management Information System</c:v>
                </c:pt>
                <c:pt idx="1">
                  <c:v>Beneficiary Records</c:v>
                </c:pt>
                <c:pt idx="2">
                  <c:v>Overall Domain performance</c:v>
                </c:pt>
              </c:strCache>
            </c:strRef>
          </c:cat>
          <c:val>
            <c:numRef>
              <c:f>Sheet14!$C$3:$C$5</c:f>
              <c:numCache>
                <c:formatCode>General</c:formatCode>
                <c:ptCount val="3"/>
                <c:pt idx="0">
                  <c:v>1.5</c:v>
                </c:pt>
                <c:pt idx="1">
                  <c:v>1.3</c:v>
                </c:pt>
                <c:pt idx="2">
                  <c:v>1.4</c:v>
                </c:pt>
              </c:numCache>
            </c:numRef>
          </c:val>
          <c:extLst>
            <c:ext xmlns:c16="http://schemas.microsoft.com/office/drawing/2014/chart" uri="{C3380CC4-5D6E-409C-BE32-E72D297353CC}">
              <c16:uniqueId val="{00000000-C12B-4880-ABA8-131A1CC805C4}"/>
            </c:ext>
          </c:extLst>
        </c:ser>
        <c:ser>
          <c:idx val="1"/>
          <c:order val="1"/>
          <c:tx>
            <c:strRef>
              <c:f>Sheet14!$D$2</c:f>
              <c:strCache>
                <c:ptCount val="1"/>
                <c:pt idx="0">
                  <c:v>2022</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Sheet14!$B$3:$B$5</c:f>
              <c:strCache>
                <c:ptCount val="3"/>
                <c:pt idx="0">
                  <c:v>Management Information System</c:v>
                </c:pt>
                <c:pt idx="1">
                  <c:v>Beneficiary Records</c:v>
                </c:pt>
                <c:pt idx="2">
                  <c:v>Overall Domain performance</c:v>
                </c:pt>
              </c:strCache>
            </c:strRef>
          </c:cat>
          <c:val>
            <c:numRef>
              <c:f>Sheet14!$D$3:$D$5</c:f>
              <c:numCache>
                <c:formatCode>General</c:formatCode>
                <c:ptCount val="3"/>
                <c:pt idx="0">
                  <c:v>2.1</c:v>
                </c:pt>
                <c:pt idx="1">
                  <c:v>2.6</c:v>
                </c:pt>
                <c:pt idx="2">
                  <c:v>2.4</c:v>
                </c:pt>
              </c:numCache>
            </c:numRef>
          </c:val>
          <c:extLst>
            <c:ext xmlns:c16="http://schemas.microsoft.com/office/drawing/2014/chart" uri="{C3380CC4-5D6E-409C-BE32-E72D297353CC}">
              <c16:uniqueId val="{00000001-C12B-4880-ABA8-131A1CC805C4}"/>
            </c:ext>
          </c:extLst>
        </c:ser>
        <c:dLbls>
          <c:showLegendKey val="0"/>
          <c:showVal val="0"/>
          <c:showCatName val="0"/>
          <c:showSerName val="0"/>
          <c:showPercent val="0"/>
          <c:showBubbleSize val="0"/>
        </c:dLbls>
        <c:gapWidth val="219"/>
        <c:overlap val="-27"/>
        <c:axId val="1518321728"/>
        <c:axId val="1518327488"/>
      </c:barChart>
      <c:catAx>
        <c:axId val="151832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518327488"/>
        <c:crosses val="autoZero"/>
        <c:auto val="1"/>
        <c:lblAlgn val="ctr"/>
        <c:lblOffset val="100"/>
        <c:noMultiLvlLbl val="0"/>
      </c:catAx>
      <c:valAx>
        <c:axId val="1518327488"/>
        <c:scaling>
          <c:orientation val="minMax"/>
          <c:max val="4"/>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51832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86FDDCD-2E23-4473-BBAA-7A6C7409823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0D4A0F0-12C6-4CBE-B55A-3B70B2A80720}">
      <dgm:prSet/>
      <dgm:spPr/>
      <dgm:t>
        <a:bodyPr/>
        <a:lstStyle/>
        <a:p>
          <a:r>
            <a:rPr lang="en-US"/>
            <a:t>Acknowledgements </a:t>
          </a:r>
        </a:p>
      </dgm:t>
    </dgm:pt>
    <dgm:pt modelId="{B11736A2-7AD7-4F18-8F6E-8BAAD7A6E8E9}" type="parTrans" cxnId="{DC73C445-002B-46EF-BC35-8B6CFFA32C60}">
      <dgm:prSet/>
      <dgm:spPr/>
      <dgm:t>
        <a:bodyPr/>
        <a:lstStyle/>
        <a:p>
          <a:endParaRPr lang="en-US"/>
        </a:p>
      </dgm:t>
    </dgm:pt>
    <dgm:pt modelId="{08EABA40-A70C-454E-BD98-3B7DDF16D744}" type="sibTrans" cxnId="{DC73C445-002B-46EF-BC35-8B6CFFA32C60}">
      <dgm:prSet/>
      <dgm:spPr/>
      <dgm:t>
        <a:bodyPr/>
        <a:lstStyle/>
        <a:p>
          <a:endParaRPr lang="en-US"/>
        </a:p>
      </dgm:t>
    </dgm:pt>
    <dgm:pt modelId="{FB8B908E-ED57-4719-BABB-A1556FBD507A}">
      <dgm:prSet/>
      <dgm:spPr/>
      <dgm:t>
        <a:bodyPr/>
        <a:lstStyle/>
        <a:p>
          <a:r>
            <a:rPr lang="en-US"/>
            <a:t>Introduction/Background</a:t>
          </a:r>
        </a:p>
      </dgm:t>
    </dgm:pt>
    <dgm:pt modelId="{C6BF7131-24C3-4137-94E7-15E3AF66B086}" type="parTrans" cxnId="{54013242-A5A6-4A21-A729-403381C8D85A}">
      <dgm:prSet/>
      <dgm:spPr/>
      <dgm:t>
        <a:bodyPr/>
        <a:lstStyle/>
        <a:p>
          <a:endParaRPr lang="en-US"/>
        </a:p>
      </dgm:t>
    </dgm:pt>
    <dgm:pt modelId="{756AE4F7-C433-4263-B8AD-4633239EC12C}" type="sibTrans" cxnId="{54013242-A5A6-4A21-A729-403381C8D85A}">
      <dgm:prSet/>
      <dgm:spPr/>
      <dgm:t>
        <a:bodyPr/>
        <a:lstStyle/>
        <a:p>
          <a:endParaRPr lang="en-US"/>
        </a:p>
      </dgm:t>
    </dgm:pt>
    <dgm:pt modelId="{AD23AA45-3B6C-46FD-A5CA-D09F42252E70}">
      <dgm:prSet/>
      <dgm:spPr/>
      <dgm:t>
        <a:bodyPr/>
        <a:lstStyle/>
        <a:p>
          <a:r>
            <a:rPr lang="en-US"/>
            <a:t>Methods  </a:t>
          </a:r>
        </a:p>
      </dgm:t>
    </dgm:pt>
    <dgm:pt modelId="{2CEB7766-8E5C-4C5C-8F69-DED320302640}" type="parTrans" cxnId="{2A9FFCA1-3BF8-4C6B-AC81-3A4D94FEF785}">
      <dgm:prSet/>
      <dgm:spPr/>
      <dgm:t>
        <a:bodyPr/>
        <a:lstStyle/>
        <a:p>
          <a:endParaRPr lang="en-US"/>
        </a:p>
      </dgm:t>
    </dgm:pt>
    <dgm:pt modelId="{603CDF51-9C20-4A7B-893E-60DD41D95D4D}" type="sibTrans" cxnId="{2A9FFCA1-3BF8-4C6B-AC81-3A4D94FEF785}">
      <dgm:prSet/>
      <dgm:spPr/>
      <dgm:t>
        <a:bodyPr/>
        <a:lstStyle/>
        <a:p>
          <a:endParaRPr lang="en-US"/>
        </a:p>
      </dgm:t>
    </dgm:pt>
    <dgm:pt modelId="{DBFF0209-471C-47F3-B2F3-8AFFC0A0D3CF}">
      <dgm:prSet/>
      <dgm:spPr/>
      <dgm:t>
        <a:bodyPr/>
        <a:lstStyle/>
        <a:p>
          <a:r>
            <a:rPr lang="en-US"/>
            <a:t>Findings and Implications</a:t>
          </a:r>
        </a:p>
      </dgm:t>
    </dgm:pt>
    <dgm:pt modelId="{30178534-AB75-4C98-9E9E-1FCD4877BDD7}" type="parTrans" cxnId="{90F43899-1F57-4AD3-B5DA-156C65634A34}">
      <dgm:prSet/>
      <dgm:spPr/>
      <dgm:t>
        <a:bodyPr/>
        <a:lstStyle/>
        <a:p>
          <a:endParaRPr lang="en-US"/>
        </a:p>
      </dgm:t>
    </dgm:pt>
    <dgm:pt modelId="{49FA043F-FC88-4100-8DC3-92BA0CEED909}" type="sibTrans" cxnId="{90F43899-1F57-4AD3-B5DA-156C65634A34}">
      <dgm:prSet/>
      <dgm:spPr/>
      <dgm:t>
        <a:bodyPr/>
        <a:lstStyle/>
        <a:p>
          <a:endParaRPr lang="en-US"/>
        </a:p>
      </dgm:t>
    </dgm:pt>
    <dgm:pt modelId="{0BB5D46D-873E-40FF-A180-68E6D227F4EA}">
      <dgm:prSet/>
      <dgm:spPr/>
      <dgm:t>
        <a:bodyPr/>
        <a:lstStyle/>
        <a:p>
          <a:r>
            <a:rPr lang="en-GB"/>
            <a:t>Conclusions</a:t>
          </a:r>
          <a:endParaRPr lang="en-US"/>
        </a:p>
      </dgm:t>
    </dgm:pt>
    <dgm:pt modelId="{17461822-1268-4080-BFE9-D28879DA7127}" type="parTrans" cxnId="{11062653-5496-43CD-ACD6-1EEE0D7C29FD}">
      <dgm:prSet/>
      <dgm:spPr/>
      <dgm:t>
        <a:bodyPr/>
        <a:lstStyle/>
        <a:p>
          <a:endParaRPr lang="en-US"/>
        </a:p>
      </dgm:t>
    </dgm:pt>
    <dgm:pt modelId="{86602398-6774-4698-BB3C-4A560A56574A}" type="sibTrans" cxnId="{11062653-5496-43CD-ACD6-1EEE0D7C29FD}">
      <dgm:prSet/>
      <dgm:spPr/>
      <dgm:t>
        <a:bodyPr/>
        <a:lstStyle/>
        <a:p>
          <a:endParaRPr lang="en-US"/>
        </a:p>
      </dgm:t>
    </dgm:pt>
    <dgm:pt modelId="{4E825D33-0E05-4458-8817-0F6D05B6A64D}">
      <dgm:prSet/>
      <dgm:spPr/>
      <dgm:t>
        <a:bodyPr/>
        <a:lstStyle/>
        <a:p>
          <a:r>
            <a:rPr lang="en-US"/>
            <a:t>Recommendations </a:t>
          </a:r>
        </a:p>
      </dgm:t>
    </dgm:pt>
    <dgm:pt modelId="{9F4D98EE-3E5F-46CE-9CEB-124679ED0F06}" type="parTrans" cxnId="{740B5CA0-A579-4B3F-A422-446C99AA55D0}">
      <dgm:prSet/>
      <dgm:spPr/>
      <dgm:t>
        <a:bodyPr/>
        <a:lstStyle/>
        <a:p>
          <a:endParaRPr lang="en-US"/>
        </a:p>
      </dgm:t>
    </dgm:pt>
    <dgm:pt modelId="{9E203681-E50E-4D49-9B71-84312907BA96}" type="sibTrans" cxnId="{740B5CA0-A579-4B3F-A422-446C99AA55D0}">
      <dgm:prSet/>
      <dgm:spPr/>
      <dgm:t>
        <a:bodyPr/>
        <a:lstStyle/>
        <a:p>
          <a:endParaRPr lang="en-US"/>
        </a:p>
      </dgm:t>
    </dgm:pt>
    <dgm:pt modelId="{75A92CC1-0D3F-4473-983E-91D4F47BA4A8}" type="pres">
      <dgm:prSet presAssocID="{286FDDCD-2E23-4473-BBAA-7A6C74098236}" presName="root" presStyleCnt="0">
        <dgm:presLayoutVars>
          <dgm:dir/>
          <dgm:resizeHandles val="exact"/>
        </dgm:presLayoutVars>
      </dgm:prSet>
      <dgm:spPr/>
    </dgm:pt>
    <dgm:pt modelId="{A4A48909-FEF7-4058-9B57-E4F0456F32CA}" type="pres">
      <dgm:prSet presAssocID="{10D4A0F0-12C6-4CBE-B55A-3B70B2A80720}" presName="compNode" presStyleCnt="0"/>
      <dgm:spPr/>
    </dgm:pt>
    <dgm:pt modelId="{C7ACDB68-EEAD-497E-A01F-3A2921BFE22A}" type="pres">
      <dgm:prSet presAssocID="{10D4A0F0-12C6-4CBE-B55A-3B70B2A80720}" presName="bgRect" presStyleLbl="bgShp" presStyleIdx="0" presStyleCnt="6"/>
      <dgm:spPr/>
    </dgm:pt>
    <dgm:pt modelId="{4AE378E0-48EC-4C67-8325-11C7DA001A3B}" type="pres">
      <dgm:prSet presAssocID="{10D4A0F0-12C6-4CBE-B55A-3B70B2A8072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1DEF49FF-704E-4DFE-A9FB-6B59AB802BD1}" type="pres">
      <dgm:prSet presAssocID="{10D4A0F0-12C6-4CBE-B55A-3B70B2A80720}" presName="spaceRect" presStyleCnt="0"/>
      <dgm:spPr/>
    </dgm:pt>
    <dgm:pt modelId="{20DF7A98-E02B-4FC8-8223-E1434815EE3B}" type="pres">
      <dgm:prSet presAssocID="{10D4A0F0-12C6-4CBE-B55A-3B70B2A80720}" presName="parTx" presStyleLbl="revTx" presStyleIdx="0" presStyleCnt="6">
        <dgm:presLayoutVars>
          <dgm:chMax val="0"/>
          <dgm:chPref val="0"/>
        </dgm:presLayoutVars>
      </dgm:prSet>
      <dgm:spPr/>
    </dgm:pt>
    <dgm:pt modelId="{6CC4E233-4208-4483-9E3C-637CC31778AF}" type="pres">
      <dgm:prSet presAssocID="{08EABA40-A70C-454E-BD98-3B7DDF16D744}" presName="sibTrans" presStyleCnt="0"/>
      <dgm:spPr/>
    </dgm:pt>
    <dgm:pt modelId="{FF1BEB15-1A57-414C-821D-4F41BB1DB78E}" type="pres">
      <dgm:prSet presAssocID="{FB8B908E-ED57-4719-BABB-A1556FBD507A}" presName="compNode" presStyleCnt="0"/>
      <dgm:spPr/>
    </dgm:pt>
    <dgm:pt modelId="{71B76831-51DD-4B86-8A31-CA8729164DDC}" type="pres">
      <dgm:prSet presAssocID="{FB8B908E-ED57-4719-BABB-A1556FBD507A}" presName="bgRect" presStyleLbl="bgShp" presStyleIdx="1" presStyleCnt="6"/>
      <dgm:spPr/>
    </dgm:pt>
    <dgm:pt modelId="{A89DDFC1-57B6-49DE-B26F-4D99F208D9EC}" type="pres">
      <dgm:prSet presAssocID="{FB8B908E-ED57-4719-BABB-A1556FBD507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D1D62BE2-2964-44BB-A59C-3195BCBFF95A}" type="pres">
      <dgm:prSet presAssocID="{FB8B908E-ED57-4719-BABB-A1556FBD507A}" presName="spaceRect" presStyleCnt="0"/>
      <dgm:spPr/>
    </dgm:pt>
    <dgm:pt modelId="{2C37242C-7F78-412C-BE79-0ED3569420B4}" type="pres">
      <dgm:prSet presAssocID="{FB8B908E-ED57-4719-BABB-A1556FBD507A}" presName="parTx" presStyleLbl="revTx" presStyleIdx="1" presStyleCnt="6">
        <dgm:presLayoutVars>
          <dgm:chMax val="0"/>
          <dgm:chPref val="0"/>
        </dgm:presLayoutVars>
      </dgm:prSet>
      <dgm:spPr/>
    </dgm:pt>
    <dgm:pt modelId="{CF176720-8378-45A6-A88B-77690C62A426}" type="pres">
      <dgm:prSet presAssocID="{756AE4F7-C433-4263-B8AD-4633239EC12C}" presName="sibTrans" presStyleCnt="0"/>
      <dgm:spPr/>
    </dgm:pt>
    <dgm:pt modelId="{54625B3D-361A-4BCD-BFB9-A7FEE8908C8A}" type="pres">
      <dgm:prSet presAssocID="{AD23AA45-3B6C-46FD-A5CA-D09F42252E70}" presName="compNode" presStyleCnt="0"/>
      <dgm:spPr/>
    </dgm:pt>
    <dgm:pt modelId="{A2717897-C163-4F98-B0DB-B971FCC0687E}" type="pres">
      <dgm:prSet presAssocID="{AD23AA45-3B6C-46FD-A5CA-D09F42252E70}" presName="bgRect" presStyleLbl="bgShp" presStyleIdx="2" presStyleCnt="6"/>
      <dgm:spPr/>
    </dgm:pt>
    <dgm:pt modelId="{62E3A98F-3CC0-4FCB-9756-994EC81A03FD}" type="pres">
      <dgm:prSet presAssocID="{AD23AA45-3B6C-46FD-A5CA-D09F42252E7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scope"/>
        </a:ext>
      </dgm:extLst>
    </dgm:pt>
    <dgm:pt modelId="{599B3D43-1C1F-4A6E-852D-BCEC31878A1B}" type="pres">
      <dgm:prSet presAssocID="{AD23AA45-3B6C-46FD-A5CA-D09F42252E70}" presName="spaceRect" presStyleCnt="0"/>
      <dgm:spPr/>
    </dgm:pt>
    <dgm:pt modelId="{EDD45043-F577-489A-A12E-4E1BFCF176DD}" type="pres">
      <dgm:prSet presAssocID="{AD23AA45-3B6C-46FD-A5CA-D09F42252E70}" presName="parTx" presStyleLbl="revTx" presStyleIdx="2" presStyleCnt="6">
        <dgm:presLayoutVars>
          <dgm:chMax val="0"/>
          <dgm:chPref val="0"/>
        </dgm:presLayoutVars>
      </dgm:prSet>
      <dgm:spPr/>
    </dgm:pt>
    <dgm:pt modelId="{05F57001-FA11-4D50-B758-7DFAD7EF8DCA}" type="pres">
      <dgm:prSet presAssocID="{603CDF51-9C20-4A7B-893E-60DD41D95D4D}" presName="sibTrans" presStyleCnt="0"/>
      <dgm:spPr/>
    </dgm:pt>
    <dgm:pt modelId="{AB31C72B-D0CA-4B34-AB63-60B2DF08D14C}" type="pres">
      <dgm:prSet presAssocID="{DBFF0209-471C-47F3-B2F3-8AFFC0A0D3CF}" presName="compNode" presStyleCnt="0"/>
      <dgm:spPr/>
    </dgm:pt>
    <dgm:pt modelId="{D59EE638-7D85-4D07-8F9E-8D7F095D71CF}" type="pres">
      <dgm:prSet presAssocID="{DBFF0209-471C-47F3-B2F3-8AFFC0A0D3CF}" presName="bgRect" presStyleLbl="bgShp" presStyleIdx="3" presStyleCnt="6"/>
      <dgm:spPr/>
    </dgm:pt>
    <dgm:pt modelId="{F69D26BF-797C-4436-AA11-6D6A44D387E5}" type="pres">
      <dgm:prSet presAssocID="{DBFF0209-471C-47F3-B2F3-8AFFC0A0D3C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9D64BF53-8013-48D8-826E-2360F7830555}" type="pres">
      <dgm:prSet presAssocID="{DBFF0209-471C-47F3-B2F3-8AFFC0A0D3CF}" presName="spaceRect" presStyleCnt="0"/>
      <dgm:spPr/>
    </dgm:pt>
    <dgm:pt modelId="{8D4634D4-07C7-4855-975D-8BACD9ED7452}" type="pres">
      <dgm:prSet presAssocID="{DBFF0209-471C-47F3-B2F3-8AFFC0A0D3CF}" presName="parTx" presStyleLbl="revTx" presStyleIdx="3" presStyleCnt="6">
        <dgm:presLayoutVars>
          <dgm:chMax val="0"/>
          <dgm:chPref val="0"/>
        </dgm:presLayoutVars>
      </dgm:prSet>
      <dgm:spPr/>
    </dgm:pt>
    <dgm:pt modelId="{61091619-646B-4520-97A9-F9D8B2E8100C}" type="pres">
      <dgm:prSet presAssocID="{49FA043F-FC88-4100-8DC3-92BA0CEED909}" presName="sibTrans" presStyleCnt="0"/>
      <dgm:spPr/>
    </dgm:pt>
    <dgm:pt modelId="{05268813-6D23-4554-A7A2-1F5EAA97BC25}" type="pres">
      <dgm:prSet presAssocID="{0BB5D46D-873E-40FF-A180-68E6D227F4EA}" presName="compNode" presStyleCnt="0"/>
      <dgm:spPr/>
    </dgm:pt>
    <dgm:pt modelId="{E6A0FF52-21D1-4863-895D-28F6A0F9245A}" type="pres">
      <dgm:prSet presAssocID="{0BB5D46D-873E-40FF-A180-68E6D227F4EA}" presName="bgRect" presStyleLbl="bgShp" presStyleIdx="4" presStyleCnt="6"/>
      <dgm:spPr/>
    </dgm:pt>
    <dgm:pt modelId="{FC8153CB-5AFA-47E7-9BC2-42591214DAA2}" type="pres">
      <dgm:prSet presAssocID="{0BB5D46D-873E-40FF-A180-68E6D227F4E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DD61B612-929D-4E3C-9E72-263913C6BB64}" type="pres">
      <dgm:prSet presAssocID="{0BB5D46D-873E-40FF-A180-68E6D227F4EA}" presName="spaceRect" presStyleCnt="0"/>
      <dgm:spPr/>
    </dgm:pt>
    <dgm:pt modelId="{09FB0AF1-F380-41C2-9F8D-9A5649A799FA}" type="pres">
      <dgm:prSet presAssocID="{0BB5D46D-873E-40FF-A180-68E6D227F4EA}" presName="parTx" presStyleLbl="revTx" presStyleIdx="4" presStyleCnt="6">
        <dgm:presLayoutVars>
          <dgm:chMax val="0"/>
          <dgm:chPref val="0"/>
        </dgm:presLayoutVars>
      </dgm:prSet>
      <dgm:spPr/>
    </dgm:pt>
    <dgm:pt modelId="{6829CFBB-1CF2-4738-8449-9AE8EDE936F8}" type="pres">
      <dgm:prSet presAssocID="{86602398-6774-4698-BB3C-4A560A56574A}" presName="sibTrans" presStyleCnt="0"/>
      <dgm:spPr/>
    </dgm:pt>
    <dgm:pt modelId="{05AE636F-BAAA-47B3-9544-F93EABB395DC}" type="pres">
      <dgm:prSet presAssocID="{4E825D33-0E05-4458-8817-0F6D05B6A64D}" presName="compNode" presStyleCnt="0"/>
      <dgm:spPr/>
    </dgm:pt>
    <dgm:pt modelId="{370E9ED6-7433-4587-A764-B50A8A123B16}" type="pres">
      <dgm:prSet presAssocID="{4E825D33-0E05-4458-8817-0F6D05B6A64D}" presName="bgRect" presStyleLbl="bgShp" presStyleIdx="5" presStyleCnt="6"/>
      <dgm:spPr/>
    </dgm:pt>
    <dgm:pt modelId="{F7C654ED-C644-4429-B6C8-1E6D13798E22}" type="pres">
      <dgm:prSet presAssocID="{4E825D33-0E05-4458-8817-0F6D05B6A64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ightbulb"/>
        </a:ext>
      </dgm:extLst>
    </dgm:pt>
    <dgm:pt modelId="{36AC162F-F99A-4EEC-9216-F3F97883D1FD}" type="pres">
      <dgm:prSet presAssocID="{4E825D33-0E05-4458-8817-0F6D05B6A64D}" presName="spaceRect" presStyleCnt="0"/>
      <dgm:spPr/>
    </dgm:pt>
    <dgm:pt modelId="{6CE72645-84C3-420C-96E0-FB24BA5A49ED}" type="pres">
      <dgm:prSet presAssocID="{4E825D33-0E05-4458-8817-0F6D05B6A64D}" presName="parTx" presStyleLbl="revTx" presStyleIdx="5" presStyleCnt="6">
        <dgm:presLayoutVars>
          <dgm:chMax val="0"/>
          <dgm:chPref val="0"/>
        </dgm:presLayoutVars>
      </dgm:prSet>
      <dgm:spPr/>
    </dgm:pt>
  </dgm:ptLst>
  <dgm:cxnLst>
    <dgm:cxn modelId="{C8DB0D05-995F-4F4A-BF97-6D3D381157CB}" type="presOf" srcId="{AD23AA45-3B6C-46FD-A5CA-D09F42252E70}" destId="{EDD45043-F577-489A-A12E-4E1BFCF176DD}" srcOrd="0" destOrd="0" presId="urn:microsoft.com/office/officeart/2018/2/layout/IconVerticalSolidList"/>
    <dgm:cxn modelId="{BDD99D27-62C2-4D5E-9AB5-C8975C445F0C}" type="presOf" srcId="{10D4A0F0-12C6-4CBE-B55A-3B70B2A80720}" destId="{20DF7A98-E02B-4FC8-8223-E1434815EE3B}" srcOrd="0" destOrd="0" presId="urn:microsoft.com/office/officeart/2018/2/layout/IconVerticalSolidList"/>
    <dgm:cxn modelId="{28367A28-C7E2-43FC-8813-B55C695520DD}" type="presOf" srcId="{0BB5D46D-873E-40FF-A180-68E6D227F4EA}" destId="{09FB0AF1-F380-41C2-9F8D-9A5649A799FA}" srcOrd="0" destOrd="0" presId="urn:microsoft.com/office/officeart/2018/2/layout/IconVerticalSolidList"/>
    <dgm:cxn modelId="{54013242-A5A6-4A21-A729-403381C8D85A}" srcId="{286FDDCD-2E23-4473-BBAA-7A6C74098236}" destId="{FB8B908E-ED57-4719-BABB-A1556FBD507A}" srcOrd="1" destOrd="0" parTransId="{C6BF7131-24C3-4137-94E7-15E3AF66B086}" sibTransId="{756AE4F7-C433-4263-B8AD-4633239EC12C}"/>
    <dgm:cxn modelId="{4A520B43-9029-4DB6-A5CC-39CD28430784}" type="presOf" srcId="{FB8B908E-ED57-4719-BABB-A1556FBD507A}" destId="{2C37242C-7F78-412C-BE79-0ED3569420B4}" srcOrd="0" destOrd="0" presId="urn:microsoft.com/office/officeart/2018/2/layout/IconVerticalSolidList"/>
    <dgm:cxn modelId="{DC73C445-002B-46EF-BC35-8B6CFFA32C60}" srcId="{286FDDCD-2E23-4473-BBAA-7A6C74098236}" destId="{10D4A0F0-12C6-4CBE-B55A-3B70B2A80720}" srcOrd="0" destOrd="0" parTransId="{B11736A2-7AD7-4F18-8F6E-8BAAD7A6E8E9}" sibTransId="{08EABA40-A70C-454E-BD98-3B7DDF16D744}"/>
    <dgm:cxn modelId="{4915F945-8412-4E06-A1D9-9B04C3B2BED2}" type="presOf" srcId="{DBFF0209-471C-47F3-B2F3-8AFFC0A0D3CF}" destId="{8D4634D4-07C7-4855-975D-8BACD9ED7452}" srcOrd="0" destOrd="0" presId="urn:microsoft.com/office/officeart/2018/2/layout/IconVerticalSolidList"/>
    <dgm:cxn modelId="{11062653-5496-43CD-ACD6-1EEE0D7C29FD}" srcId="{286FDDCD-2E23-4473-BBAA-7A6C74098236}" destId="{0BB5D46D-873E-40FF-A180-68E6D227F4EA}" srcOrd="4" destOrd="0" parTransId="{17461822-1268-4080-BFE9-D28879DA7127}" sibTransId="{86602398-6774-4698-BB3C-4A560A56574A}"/>
    <dgm:cxn modelId="{90F43899-1F57-4AD3-B5DA-156C65634A34}" srcId="{286FDDCD-2E23-4473-BBAA-7A6C74098236}" destId="{DBFF0209-471C-47F3-B2F3-8AFFC0A0D3CF}" srcOrd="3" destOrd="0" parTransId="{30178534-AB75-4C98-9E9E-1FCD4877BDD7}" sibTransId="{49FA043F-FC88-4100-8DC3-92BA0CEED909}"/>
    <dgm:cxn modelId="{740B5CA0-A579-4B3F-A422-446C99AA55D0}" srcId="{286FDDCD-2E23-4473-BBAA-7A6C74098236}" destId="{4E825D33-0E05-4458-8817-0F6D05B6A64D}" srcOrd="5" destOrd="0" parTransId="{9F4D98EE-3E5F-46CE-9CEB-124679ED0F06}" sibTransId="{9E203681-E50E-4D49-9B71-84312907BA96}"/>
    <dgm:cxn modelId="{2A9FFCA1-3BF8-4C6B-AC81-3A4D94FEF785}" srcId="{286FDDCD-2E23-4473-BBAA-7A6C74098236}" destId="{AD23AA45-3B6C-46FD-A5CA-D09F42252E70}" srcOrd="2" destOrd="0" parTransId="{2CEB7766-8E5C-4C5C-8F69-DED320302640}" sibTransId="{603CDF51-9C20-4A7B-893E-60DD41D95D4D}"/>
    <dgm:cxn modelId="{4E7D7BDB-2AAE-4187-B5F9-7A8B57F9CCD1}" type="presOf" srcId="{4E825D33-0E05-4458-8817-0F6D05B6A64D}" destId="{6CE72645-84C3-420C-96E0-FB24BA5A49ED}" srcOrd="0" destOrd="0" presId="urn:microsoft.com/office/officeart/2018/2/layout/IconVerticalSolidList"/>
    <dgm:cxn modelId="{DC1FA0E5-3496-4AF4-98CE-A9B203951890}" type="presOf" srcId="{286FDDCD-2E23-4473-BBAA-7A6C74098236}" destId="{75A92CC1-0D3F-4473-983E-91D4F47BA4A8}" srcOrd="0" destOrd="0" presId="urn:microsoft.com/office/officeart/2018/2/layout/IconVerticalSolidList"/>
    <dgm:cxn modelId="{B0056673-4E8E-4E74-A7B4-A35C0CB311E9}" type="presParOf" srcId="{75A92CC1-0D3F-4473-983E-91D4F47BA4A8}" destId="{A4A48909-FEF7-4058-9B57-E4F0456F32CA}" srcOrd="0" destOrd="0" presId="urn:microsoft.com/office/officeart/2018/2/layout/IconVerticalSolidList"/>
    <dgm:cxn modelId="{BEC5050C-5F87-487A-AB5E-3B8616FB20F6}" type="presParOf" srcId="{A4A48909-FEF7-4058-9B57-E4F0456F32CA}" destId="{C7ACDB68-EEAD-497E-A01F-3A2921BFE22A}" srcOrd="0" destOrd="0" presId="urn:microsoft.com/office/officeart/2018/2/layout/IconVerticalSolidList"/>
    <dgm:cxn modelId="{4294AF20-D25A-4B60-A92C-38A4B474B89F}" type="presParOf" srcId="{A4A48909-FEF7-4058-9B57-E4F0456F32CA}" destId="{4AE378E0-48EC-4C67-8325-11C7DA001A3B}" srcOrd="1" destOrd="0" presId="urn:microsoft.com/office/officeart/2018/2/layout/IconVerticalSolidList"/>
    <dgm:cxn modelId="{161A7DF8-FCC7-405B-A8F3-81C66FD2730D}" type="presParOf" srcId="{A4A48909-FEF7-4058-9B57-E4F0456F32CA}" destId="{1DEF49FF-704E-4DFE-A9FB-6B59AB802BD1}" srcOrd="2" destOrd="0" presId="urn:microsoft.com/office/officeart/2018/2/layout/IconVerticalSolidList"/>
    <dgm:cxn modelId="{60CFE323-1FDD-49CC-9FF6-3929F1813C1D}" type="presParOf" srcId="{A4A48909-FEF7-4058-9B57-E4F0456F32CA}" destId="{20DF7A98-E02B-4FC8-8223-E1434815EE3B}" srcOrd="3" destOrd="0" presId="urn:microsoft.com/office/officeart/2018/2/layout/IconVerticalSolidList"/>
    <dgm:cxn modelId="{4DC93B93-C950-4CA2-957A-DF6D8D4DE685}" type="presParOf" srcId="{75A92CC1-0D3F-4473-983E-91D4F47BA4A8}" destId="{6CC4E233-4208-4483-9E3C-637CC31778AF}" srcOrd="1" destOrd="0" presId="urn:microsoft.com/office/officeart/2018/2/layout/IconVerticalSolidList"/>
    <dgm:cxn modelId="{E3F7677F-0AED-490E-80BC-0B9E6184E1A8}" type="presParOf" srcId="{75A92CC1-0D3F-4473-983E-91D4F47BA4A8}" destId="{FF1BEB15-1A57-414C-821D-4F41BB1DB78E}" srcOrd="2" destOrd="0" presId="urn:microsoft.com/office/officeart/2018/2/layout/IconVerticalSolidList"/>
    <dgm:cxn modelId="{4563BB52-9BAF-47F0-A9D2-FF7C7117450A}" type="presParOf" srcId="{FF1BEB15-1A57-414C-821D-4F41BB1DB78E}" destId="{71B76831-51DD-4B86-8A31-CA8729164DDC}" srcOrd="0" destOrd="0" presId="urn:microsoft.com/office/officeart/2018/2/layout/IconVerticalSolidList"/>
    <dgm:cxn modelId="{F6A77FAA-16A6-4EA3-BF88-22FA2A787519}" type="presParOf" srcId="{FF1BEB15-1A57-414C-821D-4F41BB1DB78E}" destId="{A89DDFC1-57B6-49DE-B26F-4D99F208D9EC}" srcOrd="1" destOrd="0" presId="urn:microsoft.com/office/officeart/2018/2/layout/IconVerticalSolidList"/>
    <dgm:cxn modelId="{E1B11853-10D9-473D-95FB-002C593138F2}" type="presParOf" srcId="{FF1BEB15-1A57-414C-821D-4F41BB1DB78E}" destId="{D1D62BE2-2964-44BB-A59C-3195BCBFF95A}" srcOrd="2" destOrd="0" presId="urn:microsoft.com/office/officeart/2018/2/layout/IconVerticalSolidList"/>
    <dgm:cxn modelId="{ACB5712C-BCA6-4080-AF59-99A90F421E9A}" type="presParOf" srcId="{FF1BEB15-1A57-414C-821D-4F41BB1DB78E}" destId="{2C37242C-7F78-412C-BE79-0ED3569420B4}" srcOrd="3" destOrd="0" presId="urn:microsoft.com/office/officeart/2018/2/layout/IconVerticalSolidList"/>
    <dgm:cxn modelId="{48519955-55B1-44DC-B610-A3D649EC7969}" type="presParOf" srcId="{75A92CC1-0D3F-4473-983E-91D4F47BA4A8}" destId="{CF176720-8378-45A6-A88B-77690C62A426}" srcOrd="3" destOrd="0" presId="urn:microsoft.com/office/officeart/2018/2/layout/IconVerticalSolidList"/>
    <dgm:cxn modelId="{1CE4C70D-F243-4063-9145-7D6230238618}" type="presParOf" srcId="{75A92CC1-0D3F-4473-983E-91D4F47BA4A8}" destId="{54625B3D-361A-4BCD-BFB9-A7FEE8908C8A}" srcOrd="4" destOrd="0" presId="urn:microsoft.com/office/officeart/2018/2/layout/IconVerticalSolidList"/>
    <dgm:cxn modelId="{3F9E7FA8-A6E8-4EC8-8726-9FE4E77AC169}" type="presParOf" srcId="{54625B3D-361A-4BCD-BFB9-A7FEE8908C8A}" destId="{A2717897-C163-4F98-B0DB-B971FCC0687E}" srcOrd="0" destOrd="0" presId="urn:microsoft.com/office/officeart/2018/2/layout/IconVerticalSolidList"/>
    <dgm:cxn modelId="{41F73124-FCFF-43C0-B23A-B7BE14360039}" type="presParOf" srcId="{54625B3D-361A-4BCD-BFB9-A7FEE8908C8A}" destId="{62E3A98F-3CC0-4FCB-9756-994EC81A03FD}" srcOrd="1" destOrd="0" presId="urn:microsoft.com/office/officeart/2018/2/layout/IconVerticalSolidList"/>
    <dgm:cxn modelId="{10A3F72A-7D93-4C43-B55B-837BDDE82DFC}" type="presParOf" srcId="{54625B3D-361A-4BCD-BFB9-A7FEE8908C8A}" destId="{599B3D43-1C1F-4A6E-852D-BCEC31878A1B}" srcOrd="2" destOrd="0" presId="urn:microsoft.com/office/officeart/2018/2/layout/IconVerticalSolidList"/>
    <dgm:cxn modelId="{44E929EF-9BB3-47AE-8DFE-A1B3D309F4FC}" type="presParOf" srcId="{54625B3D-361A-4BCD-BFB9-A7FEE8908C8A}" destId="{EDD45043-F577-489A-A12E-4E1BFCF176DD}" srcOrd="3" destOrd="0" presId="urn:microsoft.com/office/officeart/2018/2/layout/IconVerticalSolidList"/>
    <dgm:cxn modelId="{0B0FF66F-155F-4861-A49C-7FFF982D0CB8}" type="presParOf" srcId="{75A92CC1-0D3F-4473-983E-91D4F47BA4A8}" destId="{05F57001-FA11-4D50-B758-7DFAD7EF8DCA}" srcOrd="5" destOrd="0" presId="urn:microsoft.com/office/officeart/2018/2/layout/IconVerticalSolidList"/>
    <dgm:cxn modelId="{849921A7-94B3-47D0-8C6F-8EFFCD1359E2}" type="presParOf" srcId="{75A92CC1-0D3F-4473-983E-91D4F47BA4A8}" destId="{AB31C72B-D0CA-4B34-AB63-60B2DF08D14C}" srcOrd="6" destOrd="0" presId="urn:microsoft.com/office/officeart/2018/2/layout/IconVerticalSolidList"/>
    <dgm:cxn modelId="{739DD6A5-553D-4F08-9AA2-8C4616DAC6B0}" type="presParOf" srcId="{AB31C72B-D0CA-4B34-AB63-60B2DF08D14C}" destId="{D59EE638-7D85-4D07-8F9E-8D7F095D71CF}" srcOrd="0" destOrd="0" presId="urn:microsoft.com/office/officeart/2018/2/layout/IconVerticalSolidList"/>
    <dgm:cxn modelId="{3E947CF0-992A-47DD-82C7-66003201EC8C}" type="presParOf" srcId="{AB31C72B-D0CA-4B34-AB63-60B2DF08D14C}" destId="{F69D26BF-797C-4436-AA11-6D6A44D387E5}" srcOrd="1" destOrd="0" presId="urn:microsoft.com/office/officeart/2018/2/layout/IconVerticalSolidList"/>
    <dgm:cxn modelId="{39468396-67A2-475D-B240-AA04DAFE501B}" type="presParOf" srcId="{AB31C72B-D0CA-4B34-AB63-60B2DF08D14C}" destId="{9D64BF53-8013-48D8-826E-2360F7830555}" srcOrd="2" destOrd="0" presId="urn:microsoft.com/office/officeart/2018/2/layout/IconVerticalSolidList"/>
    <dgm:cxn modelId="{D2275AD5-4D8F-4D6B-BBC6-AFAC1907EEA0}" type="presParOf" srcId="{AB31C72B-D0CA-4B34-AB63-60B2DF08D14C}" destId="{8D4634D4-07C7-4855-975D-8BACD9ED7452}" srcOrd="3" destOrd="0" presId="urn:microsoft.com/office/officeart/2018/2/layout/IconVerticalSolidList"/>
    <dgm:cxn modelId="{82640117-C1D1-4E8E-A671-6D29B5C5177F}" type="presParOf" srcId="{75A92CC1-0D3F-4473-983E-91D4F47BA4A8}" destId="{61091619-646B-4520-97A9-F9D8B2E8100C}" srcOrd="7" destOrd="0" presId="urn:microsoft.com/office/officeart/2018/2/layout/IconVerticalSolidList"/>
    <dgm:cxn modelId="{28EA616D-6A52-47BE-99E1-815D7CDEA082}" type="presParOf" srcId="{75A92CC1-0D3F-4473-983E-91D4F47BA4A8}" destId="{05268813-6D23-4554-A7A2-1F5EAA97BC25}" srcOrd="8" destOrd="0" presId="urn:microsoft.com/office/officeart/2018/2/layout/IconVerticalSolidList"/>
    <dgm:cxn modelId="{7D6D6054-5013-49CA-B19E-A3AA4A319A58}" type="presParOf" srcId="{05268813-6D23-4554-A7A2-1F5EAA97BC25}" destId="{E6A0FF52-21D1-4863-895D-28F6A0F9245A}" srcOrd="0" destOrd="0" presId="urn:microsoft.com/office/officeart/2018/2/layout/IconVerticalSolidList"/>
    <dgm:cxn modelId="{A519D4C4-5C1A-476A-8539-B0FF34700DF8}" type="presParOf" srcId="{05268813-6D23-4554-A7A2-1F5EAA97BC25}" destId="{FC8153CB-5AFA-47E7-9BC2-42591214DAA2}" srcOrd="1" destOrd="0" presId="urn:microsoft.com/office/officeart/2018/2/layout/IconVerticalSolidList"/>
    <dgm:cxn modelId="{475EBB65-AE6E-4A7E-A98B-6BB8E1DC242E}" type="presParOf" srcId="{05268813-6D23-4554-A7A2-1F5EAA97BC25}" destId="{DD61B612-929D-4E3C-9E72-263913C6BB64}" srcOrd="2" destOrd="0" presId="urn:microsoft.com/office/officeart/2018/2/layout/IconVerticalSolidList"/>
    <dgm:cxn modelId="{4AEB29BE-A245-4C7F-8B12-4ACF2C09962D}" type="presParOf" srcId="{05268813-6D23-4554-A7A2-1F5EAA97BC25}" destId="{09FB0AF1-F380-41C2-9F8D-9A5649A799FA}" srcOrd="3" destOrd="0" presId="urn:microsoft.com/office/officeart/2018/2/layout/IconVerticalSolidList"/>
    <dgm:cxn modelId="{8FA5E81E-1377-4562-B002-4BBFC867FAF4}" type="presParOf" srcId="{75A92CC1-0D3F-4473-983E-91D4F47BA4A8}" destId="{6829CFBB-1CF2-4738-8449-9AE8EDE936F8}" srcOrd="9" destOrd="0" presId="urn:microsoft.com/office/officeart/2018/2/layout/IconVerticalSolidList"/>
    <dgm:cxn modelId="{3B6C5C7C-D223-45F4-BC5C-62BB72C3A045}" type="presParOf" srcId="{75A92CC1-0D3F-4473-983E-91D4F47BA4A8}" destId="{05AE636F-BAAA-47B3-9544-F93EABB395DC}" srcOrd="10" destOrd="0" presId="urn:microsoft.com/office/officeart/2018/2/layout/IconVerticalSolidList"/>
    <dgm:cxn modelId="{51E0CBB9-629D-4AA2-92EB-9E4DD619007C}" type="presParOf" srcId="{05AE636F-BAAA-47B3-9544-F93EABB395DC}" destId="{370E9ED6-7433-4587-A764-B50A8A123B16}" srcOrd="0" destOrd="0" presId="urn:microsoft.com/office/officeart/2018/2/layout/IconVerticalSolidList"/>
    <dgm:cxn modelId="{75CC695F-3A67-4A1C-94DD-06F23F4D4A9C}" type="presParOf" srcId="{05AE636F-BAAA-47B3-9544-F93EABB395DC}" destId="{F7C654ED-C644-4429-B6C8-1E6D13798E22}" srcOrd="1" destOrd="0" presId="urn:microsoft.com/office/officeart/2018/2/layout/IconVerticalSolidList"/>
    <dgm:cxn modelId="{933875F9-836C-45DD-B0F3-8DB61CEF9055}" type="presParOf" srcId="{05AE636F-BAAA-47B3-9544-F93EABB395DC}" destId="{36AC162F-F99A-4EEC-9216-F3F97883D1FD}" srcOrd="2" destOrd="0" presId="urn:microsoft.com/office/officeart/2018/2/layout/IconVerticalSolidList"/>
    <dgm:cxn modelId="{AE148021-3734-4285-A7F3-446B6F0CC44C}" type="presParOf" srcId="{05AE636F-BAAA-47B3-9544-F93EABB395DC}" destId="{6CE72645-84C3-420C-96E0-FB24BA5A49E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497118-050C-4675-8DB9-5129F4D116E7}"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GB"/>
        </a:p>
      </dgm:t>
    </dgm:pt>
    <dgm:pt modelId="{EBCED095-CC8D-4953-820C-AC83F00D1C85}">
      <dgm:prSet phldrT="[Text]"/>
      <dgm:spPr/>
      <dgm:t>
        <a:bodyPr/>
        <a:lstStyle/>
        <a:p>
          <a:r>
            <a:rPr lang="en-US" dirty="0"/>
            <a:t>SUN/MCDP II </a:t>
          </a:r>
          <a:r>
            <a:rPr lang="en-GB" dirty="0"/>
            <a:t>Workforce Density and Distribution</a:t>
          </a:r>
        </a:p>
      </dgm:t>
    </dgm:pt>
    <dgm:pt modelId="{17C2C5B7-55D9-4239-A05F-28DB77F4DE78}" type="parTrans" cxnId="{54ED87E9-63E2-455F-A9EE-825AEC51AB39}">
      <dgm:prSet/>
      <dgm:spPr/>
      <dgm:t>
        <a:bodyPr/>
        <a:lstStyle/>
        <a:p>
          <a:endParaRPr lang="en-GB"/>
        </a:p>
      </dgm:t>
    </dgm:pt>
    <dgm:pt modelId="{E922BCD9-E8BC-45AE-A0C7-8CF4EA01115E}" type="sibTrans" cxnId="{54ED87E9-63E2-455F-A9EE-825AEC51AB39}">
      <dgm:prSet/>
      <dgm:spPr/>
      <dgm:t>
        <a:bodyPr/>
        <a:lstStyle/>
        <a:p>
          <a:endParaRPr lang="en-GB"/>
        </a:p>
      </dgm:t>
    </dgm:pt>
    <dgm:pt modelId="{BE253A48-E5B1-4500-B62F-B8CCF09AE312}">
      <dgm:prSet phldrT="[Text]"/>
      <dgm:spPr/>
      <dgm:t>
        <a:bodyPr/>
        <a:lstStyle/>
        <a:p>
          <a:r>
            <a:rPr lang="en-US" dirty="0"/>
            <a:t>Adequacy of workforce compared to local SDP benchmarks</a:t>
          </a:r>
          <a:endParaRPr lang="en-GB" dirty="0"/>
        </a:p>
      </dgm:t>
    </dgm:pt>
    <dgm:pt modelId="{522D4BE7-A1E8-4493-95F8-E9D91A205959}" type="parTrans" cxnId="{BA282B5B-41F9-47D6-8A9C-72EBA08B3BDC}">
      <dgm:prSet/>
      <dgm:spPr/>
      <dgm:t>
        <a:bodyPr/>
        <a:lstStyle/>
        <a:p>
          <a:endParaRPr lang="en-GB"/>
        </a:p>
      </dgm:t>
    </dgm:pt>
    <dgm:pt modelId="{5594FF39-8236-4F25-A69D-9DDB5E6F32AD}" type="sibTrans" cxnId="{BA282B5B-41F9-47D6-8A9C-72EBA08B3BDC}">
      <dgm:prSet/>
      <dgm:spPr/>
      <dgm:t>
        <a:bodyPr/>
        <a:lstStyle/>
        <a:p>
          <a:endParaRPr lang="en-GB"/>
        </a:p>
      </dgm:t>
    </dgm:pt>
    <dgm:pt modelId="{A3D74BC3-CCF3-44B3-A24B-5E6D7F0DEA36}">
      <dgm:prSet phldrT="[Text]"/>
      <dgm:spPr/>
      <dgm:t>
        <a:bodyPr/>
        <a:lstStyle/>
        <a:p>
          <a:r>
            <a:rPr lang="en-US" dirty="0"/>
            <a:t>SUN/MCDP II </a:t>
          </a:r>
          <a:r>
            <a:rPr lang="en-GB" dirty="0"/>
            <a:t>Workforce Competencies</a:t>
          </a:r>
        </a:p>
      </dgm:t>
    </dgm:pt>
    <dgm:pt modelId="{F2EBE1D4-66C8-4767-A181-2B45E516F043}" type="parTrans" cxnId="{31D9F4C8-64EA-4C4C-802E-40DB309BD762}">
      <dgm:prSet/>
      <dgm:spPr/>
      <dgm:t>
        <a:bodyPr/>
        <a:lstStyle/>
        <a:p>
          <a:endParaRPr lang="en-GB"/>
        </a:p>
      </dgm:t>
    </dgm:pt>
    <dgm:pt modelId="{404C4786-D0C6-4DA7-A1C1-2086D81B614B}" type="sibTrans" cxnId="{31D9F4C8-64EA-4C4C-802E-40DB309BD762}">
      <dgm:prSet/>
      <dgm:spPr/>
      <dgm:t>
        <a:bodyPr/>
        <a:lstStyle/>
        <a:p>
          <a:endParaRPr lang="en-GB"/>
        </a:p>
      </dgm:t>
    </dgm:pt>
    <dgm:pt modelId="{B914ACA9-4BDE-44BE-ACC9-E30B406EE58A}">
      <dgm:prSet phldrT="[Text]"/>
      <dgm:spPr/>
      <dgm:t>
        <a:bodyPr/>
        <a:lstStyle/>
        <a:p>
          <a:r>
            <a:rPr lang="en-GB" dirty="0"/>
            <a:t>Availability of focal persons </a:t>
          </a:r>
          <a:r>
            <a:rPr lang="en-US" dirty="0"/>
            <a:t>compared to local SDP benchmarks</a:t>
          </a:r>
          <a:endParaRPr lang="en-GB" dirty="0"/>
        </a:p>
      </dgm:t>
    </dgm:pt>
    <dgm:pt modelId="{8835AC90-F36C-4D14-A3E8-35CFB2E54885}" type="parTrans" cxnId="{C11678AB-3AEA-4515-96EA-A290817ED2A2}">
      <dgm:prSet/>
      <dgm:spPr/>
      <dgm:t>
        <a:bodyPr/>
        <a:lstStyle/>
        <a:p>
          <a:endParaRPr lang="en-GB"/>
        </a:p>
      </dgm:t>
    </dgm:pt>
    <dgm:pt modelId="{A2282ACF-8C2F-41CF-9116-B856C3A2CBDD}" type="sibTrans" cxnId="{C11678AB-3AEA-4515-96EA-A290817ED2A2}">
      <dgm:prSet/>
      <dgm:spPr/>
      <dgm:t>
        <a:bodyPr/>
        <a:lstStyle/>
        <a:p>
          <a:endParaRPr lang="en-GB"/>
        </a:p>
      </dgm:t>
    </dgm:pt>
    <dgm:pt modelId="{2A1B9DB8-EA50-4081-9614-109F59302667}">
      <dgm:prSet phldrT="[Text]"/>
      <dgm:spPr/>
      <dgm:t>
        <a:bodyPr/>
        <a:lstStyle/>
        <a:p>
          <a:r>
            <a:rPr lang="en-US" dirty="0"/>
            <a:t>SUN/MCDP II </a:t>
          </a:r>
          <a:r>
            <a:rPr lang="en-GB" dirty="0"/>
            <a:t>Community Workers</a:t>
          </a:r>
        </a:p>
      </dgm:t>
    </dgm:pt>
    <dgm:pt modelId="{DB82BCB7-6986-4D82-B767-245792BCA464}" type="parTrans" cxnId="{E742F798-48C2-416C-A19F-DBA564A73BC2}">
      <dgm:prSet/>
      <dgm:spPr/>
      <dgm:t>
        <a:bodyPr/>
        <a:lstStyle/>
        <a:p>
          <a:endParaRPr lang="en-GB"/>
        </a:p>
      </dgm:t>
    </dgm:pt>
    <dgm:pt modelId="{515F51F3-5685-4F58-A89B-51EDE7DEB7BE}" type="sibTrans" cxnId="{E742F798-48C2-416C-A19F-DBA564A73BC2}">
      <dgm:prSet/>
      <dgm:spPr/>
      <dgm:t>
        <a:bodyPr/>
        <a:lstStyle/>
        <a:p>
          <a:endParaRPr lang="en-GB"/>
        </a:p>
      </dgm:t>
    </dgm:pt>
    <dgm:pt modelId="{CD88345E-BA96-4981-8471-7382D692C91A}">
      <dgm:prSet phldrT="[Text]"/>
      <dgm:spPr/>
      <dgm:t>
        <a:bodyPr/>
        <a:lstStyle/>
        <a:p>
          <a:r>
            <a:rPr lang="en-US" dirty="0"/>
            <a:t>Availability of workers primarily conducting community nutrition proactive outreach</a:t>
          </a:r>
          <a:endParaRPr lang="en-GB" dirty="0"/>
        </a:p>
      </dgm:t>
    </dgm:pt>
    <dgm:pt modelId="{31ED94CF-67AC-49FE-98F8-9AEE5B2C6D4F}" type="parTrans" cxnId="{D00AC7AB-8166-4854-83FA-9FD159FB37BF}">
      <dgm:prSet/>
      <dgm:spPr/>
      <dgm:t>
        <a:bodyPr/>
        <a:lstStyle/>
        <a:p>
          <a:endParaRPr lang="en-GB"/>
        </a:p>
      </dgm:t>
    </dgm:pt>
    <dgm:pt modelId="{BC957BFB-C325-43A8-9E52-B11AE22C48A2}" type="sibTrans" cxnId="{D00AC7AB-8166-4854-83FA-9FD159FB37BF}">
      <dgm:prSet/>
      <dgm:spPr/>
      <dgm:t>
        <a:bodyPr/>
        <a:lstStyle/>
        <a:p>
          <a:endParaRPr lang="en-GB"/>
        </a:p>
      </dgm:t>
    </dgm:pt>
    <dgm:pt modelId="{573A2FDB-9FFB-4176-9177-E038D2BBC68F}">
      <dgm:prSet phldrT="[Text]"/>
      <dgm:spPr/>
      <dgm:t>
        <a:bodyPr/>
        <a:lstStyle/>
        <a:p>
          <a:r>
            <a:rPr lang="en-US" altLang="en-US" dirty="0"/>
            <a:t>Trained, accredited, formally employed,  appropriately remunerated, and supported community workers</a:t>
          </a:r>
          <a:endParaRPr lang="en-GB" dirty="0"/>
        </a:p>
      </dgm:t>
    </dgm:pt>
    <dgm:pt modelId="{C35B3C0F-1D4B-4825-8FF1-303CB4FC4B99}" type="parTrans" cxnId="{8DA05ACB-606B-4C97-86DF-034DF155638D}">
      <dgm:prSet/>
      <dgm:spPr/>
      <dgm:t>
        <a:bodyPr/>
        <a:lstStyle/>
        <a:p>
          <a:endParaRPr lang="en-GB"/>
        </a:p>
      </dgm:t>
    </dgm:pt>
    <dgm:pt modelId="{F29A9B4C-EAAD-4726-9B8E-C585A9760F96}" type="sibTrans" cxnId="{8DA05ACB-606B-4C97-86DF-034DF155638D}">
      <dgm:prSet/>
      <dgm:spPr/>
      <dgm:t>
        <a:bodyPr/>
        <a:lstStyle/>
        <a:p>
          <a:endParaRPr lang="en-GB"/>
        </a:p>
      </dgm:t>
    </dgm:pt>
    <dgm:pt modelId="{71735435-0A4F-4481-BDE5-35ED541E4B80}">
      <dgm:prSet phldrT="[Text]"/>
      <dgm:spPr/>
      <dgm:t>
        <a:bodyPr/>
        <a:lstStyle/>
        <a:p>
          <a:r>
            <a:rPr lang="en-US" dirty="0"/>
            <a:t>Competencies clearly and sufficiently defined compared to local SDP benchmarks </a:t>
          </a:r>
          <a:endParaRPr lang="en-GB" dirty="0"/>
        </a:p>
      </dgm:t>
    </dgm:pt>
    <dgm:pt modelId="{084EBB56-48BD-4385-97B5-119CD3D18FE5}" type="parTrans" cxnId="{BD2F19BD-CCDC-4B1E-9286-032F103D614B}">
      <dgm:prSet/>
      <dgm:spPr/>
      <dgm:t>
        <a:bodyPr/>
        <a:lstStyle/>
        <a:p>
          <a:endParaRPr lang="en-GB"/>
        </a:p>
      </dgm:t>
    </dgm:pt>
    <dgm:pt modelId="{926D8FB3-A99B-4849-8641-08E2048817DE}" type="sibTrans" cxnId="{BD2F19BD-CCDC-4B1E-9286-032F103D614B}">
      <dgm:prSet/>
      <dgm:spPr/>
      <dgm:t>
        <a:bodyPr/>
        <a:lstStyle/>
        <a:p>
          <a:endParaRPr lang="en-GB"/>
        </a:p>
      </dgm:t>
    </dgm:pt>
    <dgm:pt modelId="{8864EE14-A8C9-4592-B22B-05F676933378}">
      <dgm:prSet phldrT="[Text]"/>
      <dgm:spPr/>
      <dgm:t>
        <a:bodyPr/>
        <a:lstStyle/>
        <a:p>
          <a:r>
            <a:rPr lang="en-US" dirty="0"/>
            <a:t>Availability of all necessary competencies to implement SUN/MCDP II</a:t>
          </a:r>
          <a:endParaRPr lang="en-GB" dirty="0"/>
        </a:p>
      </dgm:t>
    </dgm:pt>
    <dgm:pt modelId="{13C9B62A-2D30-4937-B5AA-D819B2FD936E}" type="parTrans" cxnId="{23D9C240-74C8-48B8-ACE6-E1651D716259}">
      <dgm:prSet/>
      <dgm:spPr/>
      <dgm:t>
        <a:bodyPr/>
        <a:lstStyle/>
        <a:p>
          <a:endParaRPr lang="en-GB"/>
        </a:p>
      </dgm:t>
    </dgm:pt>
    <dgm:pt modelId="{725C1518-8E3A-4361-A034-6EBA56353BC2}" type="sibTrans" cxnId="{23D9C240-74C8-48B8-ACE6-E1651D716259}">
      <dgm:prSet/>
      <dgm:spPr/>
      <dgm:t>
        <a:bodyPr/>
        <a:lstStyle/>
        <a:p>
          <a:endParaRPr lang="en-GB"/>
        </a:p>
      </dgm:t>
    </dgm:pt>
    <dgm:pt modelId="{C4BF3885-D56A-48E1-9B68-9FE85C92C9BD}">
      <dgm:prSet phldrT="[Text]"/>
      <dgm:spPr/>
      <dgm:t>
        <a:bodyPr/>
        <a:lstStyle/>
        <a:p>
          <a:r>
            <a:rPr lang="en-US" dirty="0"/>
            <a:t>Mechanisms to keep competencies up to date among SUN/MCDP II workers</a:t>
          </a:r>
          <a:endParaRPr lang="en-GB" dirty="0"/>
        </a:p>
      </dgm:t>
    </dgm:pt>
    <dgm:pt modelId="{F3A75763-EC29-4CCB-80E6-DC10D28E09E0}" type="parTrans" cxnId="{B1B81BDF-756C-4739-8704-D5E85CFD951F}">
      <dgm:prSet/>
      <dgm:spPr/>
      <dgm:t>
        <a:bodyPr/>
        <a:lstStyle/>
        <a:p>
          <a:endParaRPr lang="en-GB"/>
        </a:p>
      </dgm:t>
    </dgm:pt>
    <dgm:pt modelId="{247BF1A8-ED47-4DE1-A676-C88AE50F56E2}" type="sibTrans" cxnId="{B1B81BDF-756C-4739-8704-D5E85CFD951F}">
      <dgm:prSet/>
      <dgm:spPr/>
      <dgm:t>
        <a:bodyPr/>
        <a:lstStyle/>
        <a:p>
          <a:endParaRPr lang="en-GB"/>
        </a:p>
      </dgm:t>
    </dgm:pt>
    <dgm:pt modelId="{D1667BCE-9DEB-473A-A2A9-F2649A566528}" type="pres">
      <dgm:prSet presAssocID="{E8497118-050C-4675-8DB9-5129F4D116E7}" presName="theList" presStyleCnt="0">
        <dgm:presLayoutVars>
          <dgm:dir/>
          <dgm:animLvl val="lvl"/>
          <dgm:resizeHandles val="exact"/>
        </dgm:presLayoutVars>
      </dgm:prSet>
      <dgm:spPr/>
    </dgm:pt>
    <dgm:pt modelId="{E356DE45-05EA-4793-B803-72685723893B}" type="pres">
      <dgm:prSet presAssocID="{EBCED095-CC8D-4953-820C-AC83F00D1C85}" presName="compNode" presStyleCnt="0"/>
      <dgm:spPr/>
    </dgm:pt>
    <dgm:pt modelId="{39BD6D43-C210-41EB-B4F1-BC2FE5B76B0D}" type="pres">
      <dgm:prSet presAssocID="{EBCED095-CC8D-4953-820C-AC83F00D1C85}" presName="aNode" presStyleLbl="bgShp" presStyleIdx="0" presStyleCnt="3"/>
      <dgm:spPr/>
    </dgm:pt>
    <dgm:pt modelId="{C8BD3DDA-8E2F-40BC-89D8-EBD9564A74B8}" type="pres">
      <dgm:prSet presAssocID="{EBCED095-CC8D-4953-820C-AC83F00D1C85}" presName="textNode" presStyleLbl="bgShp" presStyleIdx="0" presStyleCnt="3"/>
      <dgm:spPr/>
    </dgm:pt>
    <dgm:pt modelId="{C50AA232-41D6-42CF-8BB2-986C9EA781DD}" type="pres">
      <dgm:prSet presAssocID="{EBCED095-CC8D-4953-820C-AC83F00D1C85}" presName="compChildNode" presStyleCnt="0"/>
      <dgm:spPr/>
    </dgm:pt>
    <dgm:pt modelId="{ECC2AD82-EC07-4F13-865D-959F6C61AFA5}" type="pres">
      <dgm:prSet presAssocID="{EBCED095-CC8D-4953-820C-AC83F00D1C85}" presName="theInnerList" presStyleCnt="0"/>
      <dgm:spPr/>
    </dgm:pt>
    <dgm:pt modelId="{C1ED2A2F-1DDC-445D-9CB7-303E315456A9}" type="pres">
      <dgm:prSet presAssocID="{BE253A48-E5B1-4500-B62F-B8CCF09AE312}" presName="childNode" presStyleLbl="node1" presStyleIdx="0" presStyleCnt="7">
        <dgm:presLayoutVars>
          <dgm:bulletEnabled val="1"/>
        </dgm:presLayoutVars>
      </dgm:prSet>
      <dgm:spPr/>
    </dgm:pt>
    <dgm:pt modelId="{F6FCF19A-8EA7-49E8-AC61-20955930F4BB}" type="pres">
      <dgm:prSet presAssocID="{EBCED095-CC8D-4953-820C-AC83F00D1C85}" presName="aSpace" presStyleCnt="0"/>
      <dgm:spPr/>
    </dgm:pt>
    <dgm:pt modelId="{B6AFDB13-4B4F-4F66-93E3-838489FF57E3}" type="pres">
      <dgm:prSet presAssocID="{A3D74BC3-CCF3-44B3-A24B-5E6D7F0DEA36}" presName="compNode" presStyleCnt="0"/>
      <dgm:spPr/>
    </dgm:pt>
    <dgm:pt modelId="{421A994F-FD46-4C51-AB26-AE4C895AE3DA}" type="pres">
      <dgm:prSet presAssocID="{A3D74BC3-CCF3-44B3-A24B-5E6D7F0DEA36}" presName="aNode" presStyleLbl="bgShp" presStyleIdx="1" presStyleCnt="3"/>
      <dgm:spPr/>
    </dgm:pt>
    <dgm:pt modelId="{315E3D43-0517-4D14-8F80-C7931273727A}" type="pres">
      <dgm:prSet presAssocID="{A3D74BC3-CCF3-44B3-A24B-5E6D7F0DEA36}" presName="textNode" presStyleLbl="bgShp" presStyleIdx="1" presStyleCnt="3"/>
      <dgm:spPr/>
    </dgm:pt>
    <dgm:pt modelId="{B7F4E6FC-2745-442B-BD08-F1E76A73CFE2}" type="pres">
      <dgm:prSet presAssocID="{A3D74BC3-CCF3-44B3-A24B-5E6D7F0DEA36}" presName="compChildNode" presStyleCnt="0"/>
      <dgm:spPr/>
    </dgm:pt>
    <dgm:pt modelId="{C8D2DDB4-D472-4FAB-9A35-5F28EFDB0DAF}" type="pres">
      <dgm:prSet presAssocID="{A3D74BC3-CCF3-44B3-A24B-5E6D7F0DEA36}" presName="theInnerList" presStyleCnt="0"/>
      <dgm:spPr/>
    </dgm:pt>
    <dgm:pt modelId="{79F04D61-EF3A-4F01-B7B0-57597391AC0E}" type="pres">
      <dgm:prSet presAssocID="{B914ACA9-4BDE-44BE-ACC9-E30B406EE58A}" presName="childNode" presStyleLbl="node1" presStyleIdx="1" presStyleCnt="7">
        <dgm:presLayoutVars>
          <dgm:bulletEnabled val="1"/>
        </dgm:presLayoutVars>
      </dgm:prSet>
      <dgm:spPr/>
    </dgm:pt>
    <dgm:pt modelId="{62B9E0D7-4851-408E-A4D8-D23F48569956}" type="pres">
      <dgm:prSet presAssocID="{B914ACA9-4BDE-44BE-ACC9-E30B406EE58A}" presName="aSpace2" presStyleCnt="0"/>
      <dgm:spPr/>
    </dgm:pt>
    <dgm:pt modelId="{349CB870-92D1-44FB-B2A7-3FABC13FD882}" type="pres">
      <dgm:prSet presAssocID="{71735435-0A4F-4481-BDE5-35ED541E4B80}" presName="childNode" presStyleLbl="node1" presStyleIdx="2" presStyleCnt="7">
        <dgm:presLayoutVars>
          <dgm:bulletEnabled val="1"/>
        </dgm:presLayoutVars>
      </dgm:prSet>
      <dgm:spPr/>
    </dgm:pt>
    <dgm:pt modelId="{11BA6880-5B3D-4017-92FE-D42AE5BB6B66}" type="pres">
      <dgm:prSet presAssocID="{71735435-0A4F-4481-BDE5-35ED541E4B80}" presName="aSpace2" presStyleCnt="0"/>
      <dgm:spPr/>
    </dgm:pt>
    <dgm:pt modelId="{2B001B41-01A8-48AB-B893-D458ED73D153}" type="pres">
      <dgm:prSet presAssocID="{8864EE14-A8C9-4592-B22B-05F676933378}" presName="childNode" presStyleLbl="node1" presStyleIdx="3" presStyleCnt="7">
        <dgm:presLayoutVars>
          <dgm:bulletEnabled val="1"/>
        </dgm:presLayoutVars>
      </dgm:prSet>
      <dgm:spPr/>
    </dgm:pt>
    <dgm:pt modelId="{17C8E259-629E-4E79-A8E8-FC2C9CAAC495}" type="pres">
      <dgm:prSet presAssocID="{8864EE14-A8C9-4592-B22B-05F676933378}" presName="aSpace2" presStyleCnt="0"/>
      <dgm:spPr/>
    </dgm:pt>
    <dgm:pt modelId="{F65DA1A9-4157-4DD7-BDEA-84FFEE606202}" type="pres">
      <dgm:prSet presAssocID="{C4BF3885-D56A-48E1-9B68-9FE85C92C9BD}" presName="childNode" presStyleLbl="node1" presStyleIdx="4" presStyleCnt="7">
        <dgm:presLayoutVars>
          <dgm:bulletEnabled val="1"/>
        </dgm:presLayoutVars>
      </dgm:prSet>
      <dgm:spPr/>
    </dgm:pt>
    <dgm:pt modelId="{28A703BB-F484-4CF7-A9CF-FC07BEA8F8AA}" type="pres">
      <dgm:prSet presAssocID="{A3D74BC3-CCF3-44B3-A24B-5E6D7F0DEA36}" presName="aSpace" presStyleCnt="0"/>
      <dgm:spPr/>
    </dgm:pt>
    <dgm:pt modelId="{C4A08048-0FB5-4BF8-88C1-2123A0E4A06B}" type="pres">
      <dgm:prSet presAssocID="{2A1B9DB8-EA50-4081-9614-109F59302667}" presName="compNode" presStyleCnt="0"/>
      <dgm:spPr/>
    </dgm:pt>
    <dgm:pt modelId="{4A56191A-2464-4E86-92E8-CA1268A5297C}" type="pres">
      <dgm:prSet presAssocID="{2A1B9DB8-EA50-4081-9614-109F59302667}" presName="aNode" presStyleLbl="bgShp" presStyleIdx="2" presStyleCnt="3"/>
      <dgm:spPr/>
    </dgm:pt>
    <dgm:pt modelId="{2362F128-C06E-4E81-A2FE-5BE260C5438B}" type="pres">
      <dgm:prSet presAssocID="{2A1B9DB8-EA50-4081-9614-109F59302667}" presName="textNode" presStyleLbl="bgShp" presStyleIdx="2" presStyleCnt="3"/>
      <dgm:spPr/>
    </dgm:pt>
    <dgm:pt modelId="{A06600DF-3235-49CB-910B-CF91C9DE734A}" type="pres">
      <dgm:prSet presAssocID="{2A1B9DB8-EA50-4081-9614-109F59302667}" presName="compChildNode" presStyleCnt="0"/>
      <dgm:spPr/>
    </dgm:pt>
    <dgm:pt modelId="{59B5EE6B-F65B-449C-AD58-A78464F3F521}" type="pres">
      <dgm:prSet presAssocID="{2A1B9DB8-EA50-4081-9614-109F59302667}" presName="theInnerList" presStyleCnt="0"/>
      <dgm:spPr/>
    </dgm:pt>
    <dgm:pt modelId="{657201BB-C14E-4CD0-8029-958EE8C1FF16}" type="pres">
      <dgm:prSet presAssocID="{CD88345E-BA96-4981-8471-7382D692C91A}" presName="childNode" presStyleLbl="node1" presStyleIdx="5" presStyleCnt="7">
        <dgm:presLayoutVars>
          <dgm:bulletEnabled val="1"/>
        </dgm:presLayoutVars>
      </dgm:prSet>
      <dgm:spPr/>
    </dgm:pt>
    <dgm:pt modelId="{84A306D7-696A-40BE-A922-5429E56EF258}" type="pres">
      <dgm:prSet presAssocID="{CD88345E-BA96-4981-8471-7382D692C91A}" presName="aSpace2" presStyleCnt="0"/>
      <dgm:spPr/>
    </dgm:pt>
    <dgm:pt modelId="{F8618E1A-5138-44DB-9D9A-B553235446C2}" type="pres">
      <dgm:prSet presAssocID="{573A2FDB-9FFB-4176-9177-E038D2BBC68F}" presName="childNode" presStyleLbl="node1" presStyleIdx="6" presStyleCnt="7">
        <dgm:presLayoutVars>
          <dgm:bulletEnabled val="1"/>
        </dgm:presLayoutVars>
      </dgm:prSet>
      <dgm:spPr/>
    </dgm:pt>
  </dgm:ptLst>
  <dgm:cxnLst>
    <dgm:cxn modelId="{8EC0D405-567D-456C-A321-FEBE3E5C9AC2}" type="presOf" srcId="{A3D74BC3-CCF3-44B3-A24B-5E6D7F0DEA36}" destId="{421A994F-FD46-4C51-AB26-AE4C895AE3DA}" srcOrd="0" destOrd="0" presId="urn:microsoft.com/office/officeart/2005/8/layout/lProcess2"/>
    <dgm:cxn modelId="{3709CF2B-A1E9-499F-BF01-D0E54E303936}" type="presOf" srcId="{8864EE14-A8C9-4592-B22B-05F676933378}" destId="{2B001B41-01A8-48AB-B893-D458ED73D153}" srcOrd="0" destOrd="0" presId="urn:microsoft.com/office/officeart/2005/8/layout/lProcess2"/>
    <dgm:cxn modelId="{CB8D1430-FE40-402B-9569-64921ECD0875}" type="presOf" srcId="{EBCED095-CC8D-4953-820C-AC83F00D1C85}" destId="{C8BD3DDA-8E2F-40BC-89D8-EBD9564A74B8}" srcOrd="1" destOrd="0" presId="urn:microsoft.com/office/officeart/2005/8/layout/lProcess2"/>
    <dgm:cxn modelId="{9DBA533E-D207-4555-98B5-3E5EE9784221}" type="presOf" srcId="{B914ACA9-4BDE-44BE-ACC9-E30B406EE58A}" destId="{79F04D61-EF3A-4F01-B7B0-57597391AC0E}" srcOrd="0" destOrd="0" presId="urn:microsoft.com/office/officeart/2005/8/layout/lProcess2"/>
    <dgm:cxn modelId="{23D9C240-74C8-48B8-ACE6-E1651D716259}" srcId="{A3D74BC3-CCF3-44B3-A24B-5E6D7F0DEA36}" destId="{8864EE14-A8C9-4592-B22B-05F676933378}" srcOrd="2" destOrd="0" parTransId="{13C9B62A-2D30-4937-B5AA-D819B2FD936E}" sibTransId="{725C1518-8E3A-4361-A034-6EBA56353BC2}"/>
    <dgm:cxn modelId="{BA282B5B-41F9-47D6-8A9C-72EBA08B3BDC}" srcId="{EBCED095-CC8D-4953-820C-AC83F00D1C85}" destId="{BE253A48-E5B1-4500-B62F-B8CCF09AE312}" srcOrd="0" destOrd="0" parTransId="{522D4BE7-A1E8-4493-95F8-E9D91A205959}" sibTransId="{5594FF39-8236-4F25-A69D-9DDB5E6F32AD}"/>
    <dgm:cxn modelId="{600BB560-870E-419E-B608-DF226624DEBB}" type="presOf" srcId="{573A2FDB-9FFB-4176-9177-E038D2BBC68F}" destId="{F8618E1A-5138-44DB-9D9A-B553235446C2}" srcOrd="0" destOrd="0" presId="urn:microsoft.com/office/officeart/2005/8/layout/lProcess2"/>
    <dgm:cxn modelId="{8C9CE668-AE8F-4709-89E9-284CD720EC36}" type="presOf" srcId="{E8497118-050C-4675-8DB9-5129F4D116E7}" destId="{D1667BCE-9DEB-473A-A2A9-F2649A566528}" srcOrd="0" destOrd="0" presId="urn:microsoft.com/office/officeart/2005/8/layout/lProcess2"/>
    <dgm:cxn modelId="{C6D9346C-9AA5-427E-AEFC-C3E545653411}" type="presOf" srcId="{BE253A48-E5B1-4500-B62F-B8CCF09AE312}" destId="{C1ED2A2F-1DDC-445D-9CB7-303E315456A9}" srcOrd="0" destOrd="0" presId="urn:microsoft.com/office/officeart/2005/8/layout/lProcess2"/>
    <dgm:cxn modelId="{56E45F77-4665-4D54-B78D-04603B91227D}" type="presOf" srcId="{2A1B9DB8-EA50-4081-9614-109F59302667}" destId="{2362F128-C06E-4E81-A2FE-5BE260C5438B}" srcOrd="1" destOrd="0" presId="urn:microsoft.com/office/officeart/2005/8/layout/lProcess2"/>
    <dgm:cxn modelId="{5F14AB89-4E05-4F6D-9B5D-49947FACA376}" type="presOf" srcId="{71735435-0A4F-4481-BDE5-35ED541E4B80}" destId="{349CB870-92D1-44FB-B2A7-3FABC13FD882}" srcOrd="0" destOrd="0" presId="urn:microsoft.com/office/officeart/2005/8/layout/lProcess2"/>
    <dgm:cxn modelId="{A213188E-3CDF-4CB5-A92A-DABEB14672F6}" type="presOf" srcId="{EBCED095-CC8D-4953-820C-AC83F00D1C85}" destId="{39BD6D43-C210-41EB-B4F1-BC2FE5B76B0D}" srcOrd="0" destOrd="0" presId="urn:microsoft.com/office/officeart/2005/8/layout/lProcess2"/>
    <dgm:cxn modelId="{E742F798-48C2-416C-A19F-DBA564A73BC2}" srcId="{E8497118-050C-4675-8DB9-5129F4D116E7}" destId="{2A1B9DB8-EA50-4081-9614-109F59302667}" srcOrd="2" destOrd="0" parTransId="{DB82BCB7-6986-4D82-B767-245792BCA464}" sibTransId="{515F51F3-5685-4F58-A89B-51EDE7DEB7BE}"/>
    <dgm:cxn modelId="{4CA087A4-F841-4D42-B0A4-C51E9A1832B5}" type="presOf" srcId="{A3D74BC3-CCF3-44B3-A24B-5E6D7F0DEA36}" destId="{315E3D43-0517-4D14-8F80-C7931273727A}" srcOrd="1" destOrd="0" presId="urn:microsoft.com/office/officeart/2005/8/layout/lProcess2"/>
    <dgm:cxn modelId="{C11678AB-3AEA-4515-96EA-A290817ED2A2}" srcId="{A3D74BC3-CCF3-44B3-A24B-5E6D7F0DEA36}" destId="{B914ACA9-4BDE-44BE-ACC9-E30B406EE58A}" srcOrd="0" destOrd="0" parTransId="{8835AC90-F36C-4D14-A3E8-35CFB2E54885}" sibTransId="{A2282ACF-8C2F-41CF-9116-B856C3A2CBDD}"/>
    <dgm:cxn modelId="{D00AC7AB-8166-4854-83FA-9FD159FB37BF}" srcId="{2A1B9DB8-EA50-4081-9614-109F59302667}" destId="{CD88345E-BA96-4981-8471-7382D692C91A}" srcOrd="0" destOrd="0" parTransId="{31ED94CF-67AC-49FE-98F8-9AEE5B2C6D4F}" sibTransId="{BC957BFB-C325-43A8-9E52-B11AE22C48A2}"/>
    <dgm:cxn modelId="{BD2F19BD-CCDC-4B1E-9286-032F103D614B}" srcId="{A3D74BC3-CCF3-44B3-A24B-5E6D7F0DEA36}" destId="{71735435-0A4F-4481-BDE5-35ED541E4B80}" srcOrd="1" destOrd="0" parTransId="{084EBB56-48BD-4385-97B5-119CD3D18FE5}" sibTransId="{926D8FB3-A99B-4849-8641-08E2048817DE}"/>
    <dgm:cxn modelId="{31D9F4C8-64EA-4C4C-802E-40DB309BD762}" srcId="{E8497118-050C-4675-8DB9-5129F4D116E7}" destId="{A3D74BC3-CCF3-44B3-A24B-5E6D7F0DEA36}" srcOrd="1" destOrd="0" parTransId="{F2EBE1D4-66C8-4767-A181-2B45E516F043}" sibTransId="{404C4786-D0C6-4DA7-A1C1-2086D81B614B}"/>
    <dgm:cxn modelId="{8DA05ACB-606B-4C97-86DF-034DF155638D}" srcId="{2A1B9DB8-EA50-4081-9614-109F59302667}" destId="{573A2FDB-9FFB-4176-9177-E038D2BBC68F}" srcOrd="1" destOrd="0" parTransId="{C35B3C0F-1D4B-4825-8FF1-303CB4FC4B99}" sibTransId="{F29A9B4C-EAAD-4726-9B8E-C585A9760F96}"/>
    <dgm:cxn modelId="{B39703D9-260F-4D0B-943E-26D10FF2B9D9}" type="presOf" srcId="{2A1B9DB8-EA50-4081-9614-109F59302667}" destId="{4A56191A-2464-4E86-92E8-CA1268A5297C}" srcOrd="0" destOrd="0" presId="urn:microsoft.com/office/officeart/2005/8/layout/lProcess2"/>
    <dgm:cxn modelId="{B1B81BDF-756C-4739-8704-D5E85CFD951F}" srcId="{A3D74BC3-CCF3-44B3-A24B-5E6D7F0DEA36}" destId="{C4BF3885-D56A-48E1-9B68-9FE85C92C9BD}" srcOrd="3" destOrd="0" parTransId="{F3A75763-EC29-4CCB-80E6-DC10D28E09E0}" sibTransId="{247BF1A8-ED47-4DE1-A676-C88AE50F56E2}"/>
    <dgm:cxn modelId="{E9BD9FE7-6EF2-4048-8DF6-454EFA5E8FF6}" type="presOf" srcId="{CD88345E-BA96-4981-8471-7382D692C91A}" destId="{657201BB-C14E-4CD0-8029-958EE8C1FF16}" srcOrd="0" destOrd="0" presId="urn:microsoft.com/office/officeart/2005/8/layout/lProcess2"/>
    <dgm:cxn modelId="{54ED87E9-63E2-455F-A9EE-825AEC51AB39}" srcId="{E8497118-050C-4675-8DB9-5129F4D116E7}" destId="{EBCED095-CC8D-4953-820C-AC83F00D1C85}" srcOrd="0" destOrd="0" parTransId="{17C2C5B7-55D9-4239-A05F-28DB77F4DE78}" sibTransId="{E922BCD9-E8BC-45AE-A0C7-8CF4EA01115E}"/>
    <dgm:cxn modelId="{AAA2A2FC-F2EB-4FA4-8BA5-C73005168D2C}" type="presOf" srcId="{C4BF3885-D56A-48E1-9B68-9FE85C92C9BD}" destId="{F65DA1A9-4157-4DD7-BDEA-84FFEE606202}" srcOrd="0" destOrd="0" presId="urn:microsoft.com/office/officeart/2005/8/layout/lProcess2"/>
    <dgm:cxn modelId="{F71C5EAB-38D9-4DC2-95CA-0DF695CA8567}" type="presParOf" srcId="{D1667BCE-9DEB-473A-A2A9-F2649A566528}" destId="{E356DE45-05EA-4793-B803-72685723893B}" srcOrd="0" destOrd="0" presId="urn:microsoft.com/office/officeart/2005/8/layout/lProcess2"/>
    <dgm:cxn modelId="{33B810B1-8534-4A15-B6E4-82FAA1C03FB3}" type="presParOf" srcId="{E356DE45-05EA-4793-B803-72685723893B}" destId="{39BD6D43-C210-41EB-B4F1-BC2FE5B76B0D}" srcOrd="0" destOrd="0" presId="urn:microsoft.com/office/officeart/2005/8/layout/lProcess2"/>
    <dgm:cxn modelId="{458F5FE1-AA57-4FA3-A261-5579631C85BC}" type="presParOf" srcId="{E356DE45-05EA-4793-B803-72685723893B}" destId="{C8BD3DDA-8E2F-40BC-89D8-EBD9564A74B8}" srcOrd="1" destOrd="0" presId="urn:microsoft.com/office/officeart/2005/8/layout/lProcess2"/>
    <dgm:cxn modelId="{091DDB33-5ADC-4BF8-94B2-8919939745DD}" type="presParOf" srcId="{E356DE45-05EA-4793-B803-72685723893B}" destId="{C50AA232-41D6-42CF-8BB2-986C9EA781DD}" srcOrd="2" destOrd="0" presId="urn:microsoft.com/office/officeart/2005/8/layout/lProcess2"/>
    <dgm:cxn modelId="{AF7F8D5A-148B-4AC4-876A-46CA4F7C3FBF}" type="presParOf" srcId="{C50AA232-41D6-42CF-8BB2-986C9EA781DD}" destId="{ECC2AD82-EC07-4F13-865D-959F6C61AFA5}" srcOrd="0" destOrd="0" presId="urn:microsoft.com/office/officeart/2005/8/layout/lProcess2"/>
    <dgm:cxn modelId="{576CA9AD-4714-48E7-9B4F-CDAE5378D977}" type="presParOf" srcId="{ECC2AD82-EC07-4F13-865D-959F6C61AFA5}" destId="{C1ED2A2F-1DDC-445D-9CB7-303E315456A9}" srcOrd="0" destOrd="0" presId="urn:microsoft.com/office/officeart/2005/8/layout/lProcess2"/>
    <dgm:cxn modelId="{FC414E28-AF6C-4CFB-98FA-6FE4FB20DA7A}" type="presParOf" srcId="{D1667BCE-9DEB-473A-A2A9-F2649A566528}" destId="{F6FCF19A-8EA7-49E8-AC61-20955930F4BB}" srcOrd="1" destOrd="0" presId="urn:microsoft.com/office/officeart/2005/8/layout/lProcess2"/>
    <dgm:cxn modelId="{9290F211-5BD7-44C0-8AC2-9135D22CD67C}" type="presParOf" srcId="{D1667BCE-9DEB-473A-A2A9-F2649A566528}" destId="{B6AFDB13-4B4F-4F66-93E3-838489FF57E3}" srcOrd="2" destOrd="0" presId="urn:microsoft.com/office/officeart/2005/8/layout/lProcess2"/>
    <dgm:cxn modelId="{B4E42AD2-0231-42CF-80DC-D0077326FFE3}" type="presParOf" srcId="{B6AFDB13-4B4F-4F66-93E3-838489FF57E3}" destId="{421A994F-FD46-4C51-AB26-AE4C895AE3DA}" srcOrd="0" destOrd="0" presId="urn:microsoft.com/office/officeart/2005/8/layout/lProcess2"/>
    <dgm:cxn modelId="{451AE95A-781E-4805-97F2-1A6382A625AB}" type="presParOf" srcId="{B6AFDB13-4B4F-4F66-93E3-838489FF57E3}" destId="{315E3D43-0517-4D14-8F80-C7931273727A}" srcOrd="1" destOrd="0" presId="urn:microsoft.com/office/officeart/2005/8/layout/lProcess2"/>
    <dgm:cxn modelId="{AC53FD85-241A-454B-986A-766194D69E14}" type="presParOf" srcId="{B6AFDB13-4B4F-4F66-93E3-838489FF57E3}" destId="{B7F4E6FC-2745-442B-BD08-F1E76A73CFE2}" srcOrd="2" destOrd="0" presId="urn:microsoft.com/office/officeart/2005/8/layout/lProcess2"/>
    <dgm:cxn modelId="{895DC94F-62CE-4F35-8AE7-D7EEA627E753}" type="presParOf" srcId="{B7F4E6FC-2745-442B-BD08-F1E76A73CFE2}" destId="{C8D2DDB4-D472-4FAB-9A35-5F28EFDB0DAF}" srcOrd="0" destOrd="0" presId="urn:microsoft.com/office/officeart/2005/8/layout/lProcess2"/>
    <dgm:cxn modelId="{E743EAAE-8BB4-4C84-8237-71ACF1BFD23D}" type="presParOf" srcId="{C8D2DDB4-D472-4FAB-9A35-5F28EFDB0DAF}" destId="{79F04D61-EF3A-4F01-B7B0-57597391AC0E}" srcOrd="0" destOrd="0" presId="urn:microsoft.com/office/officeart/2005/8/layout/lProcess2"/>
    <dgm:cxn modelId="{E60C2887-8C5C-4374-A206-48ECE91D1A7C}" type="presParOf" srcId="{C8D2DDB4-D472-4FAB-9A35-5F28EFDB0DAF}" destId="{62B9E0D7-4851-408E-A4D8-D23F48569956}" srcOrd="1" destOrd="0" presId="urn:microsoft.com/office/officeart/2005/8/layout/lProcess2"/>
    <dgm:cxn modelId="{EFB3A383-3E50-4604-A4F5-8FE04EEA8C06}" type="presParOf" srcId="{C8D2DDB4-D472-4FAB-9A35-5F28EFDB0DAF}" destId="{349CB870-92D1-44FB-B2A7-3FABC13FD882}" srcOrd="2" destOrd="0" presId="urn:microsoft.com/office/officeart/2005/8/layout/lProcess2"/>
    <dgm:cxn modelId="{D0C360D8-9B5E-491C-8137-DAC795BEA78A}" type="presParOf" srcId="{C8D2DDB4-D472-4FAB-9A35-5F28EFDB0DAF}" destId="{11BA6880-5B3D-4017-92FE-D42AE5BB6B66}" srcOrd="3" destOrd="0" presId="urn:microsoft.com/office/officeart/2005/8/layout/lProcess2"/>
    <dgm:cxn modelId="{07B8A492-4D3B-46CA-B909-D67709AD21E8}" type="presParOf" srcId="{C8D2DDB4-D472-4FAB-9A35-5F28EFDB0DAF}" destId="{2B001B41-01A8-48AB-B893-D458ED73D153}" srcOrd="4" destOrd="0" presId="urn:microsoft.com/office/officeart/2005/8/layout/lProcess2"/>
    <dgm:cxn modelId="{C98E2C36-38A0-4A5A-9A3C-541B7ADF0C2C}" type="presParOf" srcId="{C8D2DDB4-D472-4FAB-9A35-5F28EFDB0DAF}" destId="{17C8E259-629E-4E79-A8E8-FC2C9CAAC495}" srcOrd="5" destOrd="0" presId="urn:microsoft.com/office/officeart/2005/8/layout/lProcess2"/>
    <dgm:cxn modelId="{540BB0C0-20A6-44A5-B0F9-21ACC4077F2D}" type="presParOf" srcId="{C8D2DDB4-D472-4FAB-9A35-5F28EFDB0DAF}" destId="{F65DA1A9-4157-4DD7-BDEA-84FFEE606202}" srcOrd="6" destOrd="0" presId="urn:microsoft.com/office/officeart/2005/8/layout/lProcess2"/>
    <dgm:cxn modelId="{FB6CCBFD-64DA-4F74-81D5-6729E9024C18}" type="presParOf" srcId="{D1667BCE-9DEB-473A-A2A9-F2649A566528}" destId="{28A703BB-F484-4CF7-A9CF-FC07BEA8F8AA}" srcOrd="3" destOrd="0" presId="urn:microsoft.com/office/officeart/2005/8/layout/lProcess2"/>
    <dgm:cxn modelId="{0CA607FC-273D-47AB-8927-1ACE204349FD}" type="presParOf" srcId="{D1667BCE-9DEB-473A-A2A9-F2649A566528}" destId="{C4A08048-0FB5-4BF8-88C1-2123A0E4A06B}" srcOrd="4" destOrd="0" presId="urn:microsoft.com/office/officeart/2005/8/layout/lProcess2"/>
    <dgm:cxn modelId="{52CC5C6C-54AE-4BF4-BD2A-B3A230352526}" type="presParOf" srcId="{C4A08048-0FB5-4BF8-88C1-2123A0E4A06B}" destId="{4A56191A-2464-4E86-92E8-CA1268A5297C}" srcOrd="0" destOrd="0" presId="urn:microsoft.com/office/officeart/2005/8/layout/lProcess2"/>
    <dgm:cxn modelId="{ACD912DC-9815-4994-A6DC-491EAF14785D}" type="presParOf" srcId="{C4A08048-0FB5-4BF8-88C1-2123A0E4A06B}" destId="{2362F128-C06E-4E81-A2FE-5BE260C5438B}" srcOrd="1" destOrd="0" presId="urn:microsoft.com/office/officeart/2005/8/layout/lProcess2"/>
    <dgm:cxn modelId="{0E77614B-6978-4C35-A88C-734B21AB1948}" type="presParOf" srcId="{C4A08048-0FB5-4BF8-88C1-2123A0E4A06B}" destId="{A06600DF-3235-49CB-910B-CF91C9DE734A}" srcOrd="2" destOrd="0" presId="urn:microsoft.com/office/officeart/2005/8/layout/lProcess2"/>
    <dgm:cxn modelId="{502F9386-582A-4C19-BDD1-F6E61B1B2FCF}" type="presParOf" srcId="{A06600DF-3235-49CB-910B-CF91C9DE734A}" destId="{59B5EE6B-F65B-449C-AD58-A78464F3F521}" srcOrd="0" destOrd="0" presId="urn:microsoft.com/office/officeart/2005/8/layout/lProcess2"/>
    <dgm:cxn modelId="{1E0F92AD-FD94-46B1-976F-6C20EEDBEDAE}" type="presParOf" srcId="{59B5EE6B-F65B-449C-AD58-A78464F3F521}" destId="{657201BB-C14E-4CD0-8029-958EE8C1FF16}" srcOrd="0" destOrd="0" presId="urn:microsoft.com/office/officeart/2005/8/layout/lProcess2"/>
    <dgm:cxn modelId="{961467CD-FBD6-4197-9CF9-D7F1A0993FE2}" type="presParOf" srcId="{59B5EE6B-F65B-449C-AD58-A78464F3F521}" destId="{84A306D7-696A-40BE-A922-5429E56EF258}" srcOrd="1" destOrd="0" presId="urn:microsoft.com/office/officeart/2005/8/layout/lProcess2"/>
    <dgm:cxn modelId="{B1916F1F-31DF-4622-8A1A-545576B0FFE0}" type="presParOf" srcId="{59B5EE6B-F65B-449C-AD58-A78464F3F521}" destId="{F8618E1A-5138-44DB-9D9A-B553235446C2}"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7B99A5-28DB-4AEF-B570-F71243C22B05}"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AAD831E6-8803-47D1-838C-798F59ABA578}">
      <dgm:prSet/>
      <dgm:spPr/>
      <dgm:t>
        <a:bodyPr/>
        <a:lstStyle/>
        <a:p>
          <a:r>
            <a:rPr lang="en-US" dirty="0"/>
            <a:t>Gaps in staff establishments due to high staff turnover because of staff transfers etc.</a:t>
          </a:r>
        </a:p>
      </dgm:t>
    </dgm:pt>
    <dgm:pt modelId="{83342B69-1494-47FD-921C-2C7513DC4624}" type="parTrans" cxnId="{9C8E8547-F4D3-4FA4-99DD-822CDE387928}">
      <dgm:prSet/>
      <dgm:spPr/>
      <dgm:t>
        <a:bodyPr/>
        <a:lstStyle/>
        <a:p>
          <a:endParaRPr lang="en-US"/>
        </a:p>
      </dgm:t>
    </dgm:pt>
    <dgm:pt modelId="{CE40EF13-820E-4F5F-8970-34BD3774E980}" type="sibTrans" cxnId="{9C8E8547-F4D3-4FA4-99DD-822CDE387928}">
      <dgm:prSet/>
      <dgm:spPr/>
      <dgm:t>
        <a:bodyPr/>
        <a:lstStyle/>
        <a:p>
          <a:endParaRPr lang="en-US"/>
        </a:p>
      </dgm:t>
    </dgm:pt>
    <dgm:pt modelId="{E4E3DCA0-7FBC-4B61-9C2A-FC29148FCBC3}">
      <dgm:prSet/>
      <dgm:spPr/>
      <dgm:t>
        <a:bodyPr/>
        <a:lstStyle/>
        <a:p>
          <a:r>
            <a:rPr lang="en-US"/>
            <a:t>Very few management units have mechanisms in place to ensure that competencies are up to date.</a:t>
          </a:r>
        </a:p>
      </dgm:t>
    </dgm:pt>
    <dgm:pt modelId="{A97BC89B-FE62-4FDF-85DF-A8F8118C8B38}" type="parTrans" cxnId="{8C9D5B9C-E44A-4B91-9D4B-A9869CBD8587}">
      <dgm:prSet/>
      <dgm:spPr/>
      <dgm:t>
        <a:bodyPr/>
        <a:lstStyle/>
        <a:p>
          <a:endParaRPr lang="en-US"/>
        </a:p>
      </dgm:t>
    </dgm:pt>
    <dgm:pt modelId="{F8142730-3E7B-4523-9E29-427ED81C81F3}" type="sibTrans" cxnId="{8C9D5B9C-E44A-4B91-9D4B-A9869CBD8587}">
      <dgm:prSet/>
      <dgm:spPr/>
      <dgm:t>
        <a:bodyPr/>
        <a:lstStyle/>
        <a:p>
          <a:endParaRPr lang="en-US"/>
        </a:p>
      </dgm:t>
    </dgm:pt>
    <dgm:pt modelId="{E9098DB3-4991-4128-ADF8-FC2808D0AB2C}">
      <dgm:prSet/>
      <dgm:spPr/>
      <dgm:t>
        <a:bodyPr/>
        <a:lstStyle/>
        <a:p>
          <a:r>
            <a:rPr lang="en-US"/>
            <a:t>Some sectors do not have clearly defined responsibilities for SUN-focal persons.</a:t>
          </a:r>
        </a:p>
      </dgm:t>
    </dgm:pt>
    <dgm:pt modelId="{36AB1AAA-8709-4D9D-98DA-BF0B24F298A9}" type="parTrans" cxnId="{678D810F-5F7D-4F7C-B1FC-DDB47BBC0B8D}">
      <dgm:prSet/>
      <dgm:spPr/>
      <dgm:t>
        <a:bodyPr/>
        <a:lstStyle/>
        <a:p>
          <a:endParaRPr lang="en-US"/>
        </a:p>
      </dgm:t>
    </dgm:pt>
    <dgm:pt modelId="{DC8CDDD0-1634-4D09-9BFE-F00001474B0A}" type="sibTrans" cxnId="{678D810F-5F7D-4F7C-B1FC-DDB47BBC0B8D}">
      <dgm:prSet/>
      <dgm:spPr/>
      <dgm:t>
        <a:bodyPr/>
        <a:lstStyle/>
        <a:p>
          <a:endParaRPr lang="en-US"/>
        </a:p>
      </dgm:t>
    </dgm:pt>
    <dgm:pt modelId="{8EAB4207-5A53-4BE1-AE67-2FACF1A4ED0B}">
      <dgm:prSet/>
      <dgm:spPr/>
      <dgm:t>
        <a:bodyPr/>
        <a:lstStyle/>
        <a:p>
          <a:r>
            <a:rPr lang="en-US"/>
            <a:t>Insufficient community workers proactively focusing on nutrition-related community initiatives.  </a:t>
          </a:r>
        </a:p>
      </dgm:t>
    </dgm:pt>
    <dgm:pt modelId="{7D42867E-46AD-4F1F-B568-B47D88F09EA8}" type="parTrans" cxnId="{92E42A72-A92D-48DE-9FD1-5FD9AD753A34}">
      <dgm:prSet/>
      <dgm:spPr/>
      <dgm:t>
        <a:bodyPr/>
        <a:lstStyle/>
        <a:p>
          <a:endParaRPr lang="en-US"/>
        </a:p>
      </dgm:t>
    </dgm:pt>
    <dgm:pt modelId="{18C2DEDF-4130-4763-BDFB-454107709A56}" type="sibTrans" cxnId="{92E42A72-A92D-48DE-9FD1-5FD9AD753A34}">
      <dgm:prSet/>
      <dgm:spPr/>
      <dgm:t>
        <a:bodyPr/>
        <a:lstStyle/>
        <a:p>
          <a:endParaRPr lang="en-US"/>
        </a:p>
      </dgm:t>
    </dgm:pt>
    <dgm:pt modelId="{72AAB347-5C98-4AA9-806F-D0BD62368108}" type="pres">
      <dgm:prSet presAssocID="{227B99A5-28DB-4AEF-B570-F71243C22B05}" presName="vert0" presStyleCnt="0">
        <dgm:presLayoutVars>
          <dgm:dir/>
          <dgm:animOne val="branch"/>
          <dgm:animLvl val="lvl"/>
        </dgm:presLayoutVars>
      </dgm:prSet>
      <dgm:spPr/>
    </dgm:pt>
    <dgm:pt modelId="{2B2ACAFB-7C81-418A-8017-E8E77BA55403}" type="pres">
      <dgm:prSet presAssocID="{AAD831E6-8803-47D1-838C-798F59ABA578}" presName="thickLine" presStyleLbl="alignNode1" presStyleIdx="0" presStyleCnt="4"/>
      <dgm:spPr/>
    </dgm:pt>
    <dgm:pt modelId="{9319AA18-D18A-4413-AC58-AF3D466FDA38}" type="pres">
      <dgm:prSet presAssocID="{AAD831E6-8803-47D1-838C-798F59ABA578}" presName="horz1" presStyleCnt="0"/>
      <dgm:spPr/>
    </dgm:pt>
    <dgm:pt modelId="{53AF3E20-D239-464C-A6DE-159E51068FFF}" type="pres">
      <dgm:prSet presAssocID="{AAD831E6-8803-47D1-838C-798F59ABA578}" presName="tx1" presStyleLbl="revTx" presStyleIdx="0" presStyleCnt="4"/>
      <dgm:spPr/>
    </dgm:pt>
    <dgm:pt modelId="{237AA49A-5104-43C9-8C7C-ABFA6E85B835}" type="pres">
      <dgm:prSet presAssocID="{AAD831E6-8803-47D1-838C-798F59ABA578}" presName="vert1" presStyleCnt="0"/>
      <dgm:spPr/>
    </dgm:pt>
    <dgm:pt modelId="{F41B40A2-BABC-4A39-B106-01A45217AB53}" type="pres">
      <dgm:prSet presAssocID="{E4E3DCA0-7FBC-4B61-9C2A-FC29148FCBC3}" presName="thickLine" presStyleLbl="alignNode1" presStyleIdx="1" presStyleCnt="4"/>
      <dgm:spPr/>
    </dgm:pt>
    <dgm:pt modelId="{23672925-674C-4E98-B6F3-892953250F33}" type="pres">
      <dgm:prSet presAssocID="{E4E3DCA0-7FBC-4B61-9C2A-FC29148FCBC3}" presName="horz1" presStyleCnt="0"/>
      <dgm:spPr/>
    </dgm:pt>
    <dgm:pt modelId="{043F72EF-0ECF-43EE-B236-448B24BBB015}" type="pres">
      <dgm:prSet presAssocID="{E4E3DCA0-7FBC-4B61-9C2A-FC29148FCBC3}" presName="tx1" presStyleLbl="revTx" presStyleIdx="1" presStyleCnt="4"/>
      <dgm:spPr/>
    </dgm:pt>
    <dgm:pt modelId="{859C8659-D0E0-4F02-9A78-9711D6FEAE27}" type="pres">
      <dgm:prSet presAssocID="{E4E3DCA0-7FBC-4B61-9C2A-FC29148FCBC3}" presName="vert1" presStyleCnt="0"/>
      <dgm:spPr/>
    </dgm:pt>
    <dgm:pt modelId="{BE5BAF8E-8BA7-4863-B635-EAACF411D8C3}" type="pres">
      <dgm:prSet presAssocID="{E9098DB3-4991-4128-ADF8-FC2808D0AB2C}" presName="thickLine" presStyleLbl="alignNode1" presStyleIdx="2" presStyleCnt="4"/>
      <dgm:spPr/>
    </dgm:pt>
    <dgm:pt modelId="{D2A330CF-6E8E-4CD6-B476-73BF24A21EB3}" type="pres">
      <dgm:prSet presAssocID="{E9098DB3-4991-4128-ADF8-FC2808D0AB2C}" presName="horz1" presStyleCnt="0"/>
      <dgm:spPr/>
    </dgm:pt>
    <dgm:pt modelId="{4E9005FD-403F-45B8-9314-00AD49742D9B}" type="pres">
      <dgm:prSet presAssocID="{E9098DB3-4991-4128-ADF8-FC2808D0AB2C}" presName="tx1" presStyleLbl="revTx" presStyleIdx="2" presStyleCnt="4"/>
      <dgm:spPr/>
    </dgm:pt>
    <dgm:pt modelId="{D1189D84-813B-4197-9C60-9E771717FBAA}" type="pres">
      <dgm:prSet presAssocID="{E9098DB3-4991-4128-ADF8-FC2808D0AB2C}" presName="vert1" presStyleCnt="0"/>
      <dgm:spPr/>
    </dgm:pt>
    <dgm:pt modelId="{11256569-99C4-4228-B487-F3DFFDBA5F06}" type="pres">
      <dgm:prSet presAssocID="{8EAB4207-5A53-4BE1-AE67-2FACF1A4ED0B}" presName="thickLine" presStyleLbl="alignNode1" presStyleIdx="3" presStyleCnt="4"/>
      <dgm:spPr/>
    </dgm:pt>
    <dgm:pt modelId="{F089F530-F431-4AA2-9945-204EAEB87A70}" type="pres">
      <dgm:prSet presAssocID="{8EAB4207-5A53-4BE1-AE67-2FACF1A4ED0B}" presName="horz1" presStyleCnt="0"/>
      <dgm:spPr/>
    </dgm:pt>
    <dgm:pt modelId="{A42A4BFC-D099-4463-8E10-54CE4FB17C01}" type="pres">
      <dgm:prSet presAssocID="{8EAB4207-5A53-4BE1-AE67-2FACF1A4ED0B}" presName="tx1" presStyleLbl="revTx" presStyleIdx="3" presStyleCnt="4"/>
      <dgm:spPr/>
    </dgm:pt>
    <dgm:pt modelId="{F5F3A15B-B647-462F-9C5B-CF0A3C2D8F00}" type="pres">
      <dgm:prSet presAssocID="{8EAB4207-5A53-4BE1-AE67-2FACF1A4ED0B}" presName="vert1" presStyleCnt="0"/>
      <dgm:spPr/>
    </dgm:pt>
  </dgm:ptLst>
  <dgm:cxnLst>
    <dgm:cxn modelId="{ED4DF402-8460-48BB-A8EB-D24841E9F67A}" type="presOf" srcId="{E4E3DCA0-7FBC-4B61-9C2A-FC29148FCBC3}" destId="{043F72EF-0ECF-43EE-B236-448B24BBB015}" srcOrd="0" destOrd="0" presId="urn:microsoft.com/office/officeart/2008/layout/LinedList"/>
    <dgm:cxn modelId="{74C2710A-738A-4BE1-9DF9-2748AEED4B85}" type="presOf" srcId="{227B99A5-28DB-4AEF-B570-F71243C22B05}" destId="{72AAB347-5C98-4AA9-806F-D0BD62368108}" srcOrd="0" destOrd="0" presId="urn:microsoft.com/office/officeart/2008/layout/LinedList"/>
    <dgm:cxn modelId="{678D810F-5F7D-4F7C-B1FC-DDB47BBC0B8D}" srcId="{227B99A5-28DB-4AEF-B570-F71243C22B05}" destId="{E9098DB3-4991-4128-ADF8-FC2808D0AB2C}" srcOrd="2" destOrd="0" parTransId="{36AB1AAA-8709-4D9D-98DA-BF0B24F298A9}" sibTransId="{DC8CDDD0-1634-4D09-9BFE-F00001474B0A}"/>
    <dgm:cxn modelId="{9C8E8547-F4D3-4FA4-99DD-822CDE387928}" srcId="{227B99A5-28DB-4AEF-B570-F71243C22B05}" destId="{AAD831E6-8803-47D1-838C-798F59ABA578}" srcOrd="0" destOrd="0" parTransId="{83342B69-1494-47FD-921C-2C7513DC4624}" sibTransId="{CE40EF13-820E-4F5F-8970-34BD3774E980}"/>
    <dgm:cxn modelId="{92E42A72-A92D-48DE-9FD1-5FD9AD753A34}" srcId="{227B99A5-28DB-4AEF-B570-F71243C22B05}" destId="{8EAB4207-5A53-4BE1-AE67-2FACF1A4ED0B}" srcOrd="3" destOrd="0" parTransId="{7D42867E-46AD-4F1F-B568-B47D88F09EA8}" sibTransId="{18C2DEDF-4130-4763-BDFB-454107709A56}"/>
    <dgm:cxn modelId="{A6EA7A78-8C9C-4B2A-A6E2-5A4E0EDE5D8A}" type="presOf" srcId="{8EAB4207-5A53-4BE1-AE67-2FACF1A4ED0B}" destId="{A42A4BFC-D099-4463-8E10-54CE4FB17C01}" srcOrd="0" destOrd="0" presId="urn:microsoft.com/office/officeart/2008/layout/LinedList"/>
    <dgm:cxn modelId="{437B248D-2971-4466-842C-2C1FE6453C99}" type="presOf" srcId="{E9098DB3-4991-4128-ADF8-FC2808D0AB2C}" destId="{4E9005FD-403F-45B8-9314-00AD49742D9B}" srcOrd="0" destOrd="0" presId="urn:microsoft.com/office/officeart/2008/layout/LinedList"/>
    <dgm:cxn modelId="{8C9D5B9C-E44A-4B91-9D4B-A9869CBD8587}" srcId="{227B99A5-28DB-4AEF-B570-F71243C22B05}" destId="{E4E3DCA0-7FBC-4B61-9C2A-FC29148FCBC3}" srcOrd="1" destOrd="0" parTransId="{A97BC89B-FE62-4FDF-85DF-A8F8118C8B38}" sibTransId="{F8142730-3E7B-4523-9E29-427ED81C81F3}"/>
    <dgm:cxn modelId="{CD0C009D-381A-498F-92AF-5B4CDA3AFF95}" type="presOf" srcId="{AAD831E6-8803-47D1-838C-798F59ABA578}" destId="{53AF3E20-D239-464C-A6DE-159E51068FFF}" srcOrd="0" destOrd="0" presId="urn:microsoft.com/office/officeart/2008/layout/LinedList"/>
    <dgm:cxn modelId="{FC791A02-7329-404E-ACE0-BA8BBB250E42}" type="presParOf" srcId="{72AAB347-5C98-4AA9-806F-D0BD62368108}" destId="{2B2ACAFB-7C81-418A-8017-E8E77BA55403}" srcOrd="0" destOrd="0" presId="urn:microsoft.com/office/officeart/2008/layout/LinedList"/>
    <dgm:cxn modelId="{E7044DC1-52E2-4972-89D4-5C4F86C7C7EB}" type="presParOf" srcId="{72AAB347-5C98-4AA9-806F-D0BD62368108}" destId="{9319AA18-D18A-4413-AC58-AF3D466FDA38}" srcOrd="1" destOrd="0" presId="urn:microsoft.com/office/officeart/2008/layout/LinedList"/>
    <dgm:cxn modelId="{937AB44D-E632-424E-8AE3-FD0FD0F31792}" type="presParOf" srcId="{9319AA18-D18A-4413-AC58-AF3D466FDA38}" destId="{53AF3E20-D239-464C-A6DE-159E51068FFF}" srcOrd="0" destOrd="0" presId="urn:microsoft.com/office/officeart/2008/layout/LinedList"/>
    <dgm:cxn modelId="{96A131C3-D251-4B8B-AAD4-D3242A388678}" type="presParOf" srcId="{9319AA18-D18A-4413-AC58-AF3D466FDA38}" destId="{237AA49A-5104-43C9-8C7C-ABFA6E85B835}" srcOrd="1" destOrd="0" presId="urn:microsoft.com/office/officeart/2008/layout/LinedList"/>
    <dgm:cxn modelId="{B796F0E3-5EEE-4229-BEA1-7F2BBB21D87B}" type="presParOf" srcId="{72AAB347-5C98-4AA9-806F-D0BD62368108}" destId="{F41B40A2-BABC-4A39-B106-01A45217AB53}" srcOrd="2" destOrd="0" presId="urn:microsoft.com/office/officeart/2008/layout/LinedList"/>
    <dgm:cxn modelId="{C7553F12-78A6-4E34-A327-23E13CD21B8F}" type="presParOf" srcId="{72AAB347-5C98-4AA9-806F-D0BD62368108}" destId="{23672925-674C-4E98-B6F3-892953250F33}" srcOrd="3" destOrd="0" presId="urn:microsoft.com/office/officeart/2008/layout/LinedList"/>
    <dgm:cxn modelId="{8F76A47C-F936-424E-85E6-DA267C571FBE}" type="presParOf" srcId="{23672925-674C-4E98-B6F3-892953250F33}" destId="{043F72EF-0ECF-43EE-B236-448B24BBB015}" srcOrd="0" destOrd="0" presId="urn:microsoft.com/office/officeart/2008/layout/LinedList"/>
    <dgm:cxn modelId="{665C5D69-3A69-4F50-ACC9-ACE213213C00}" type="presParOf" srcId="{23672925-674C-4E98-B6F3-892953250F33}" destId="{859C8659-D0E0-4F02-9A78-9711D6FEAE27}" srcOrd="1" destOrd="0" presId="urn:microsoft.com/office/officeart/2008/layout/LinedList"/>
    <dgm:cxn modelId="{0B137D59-50E6-4E74-A392-13D34C7CC351}" type="presParOf" srcId="{72AAB347-5C98-4AA9-806F-D0BD62368108}" destId="{BE5BAF8E-8BA7-4863-B635-EAACF411D8C3}" srcOrd="4" destOrd="0" presId="urn:microsoft.com/office/officeart/2008/layout/LinedList"/>
    <dgm:cxn modelId="{63D66DF4-E1B9-4903-9289-7971FB321051}" type="presParOf" srcId="{72AAB347-5C98-4AA9-806F-D0BD62368108}" destId="{D2A330CF-6E8E-4CD6-B476-73BF24A21EB3}" srcOrd="5" destOrd="0" presId="urn:microsoft.com/office/officeart/2008/layout/LinedList"/>
    <dgm:cxn modelId="{E18D480E-B093-43CE-B20B-57BE1C7816E6}" type="presParOf" srcId="{D2A330CF-6E8E-4CD6-B476-73BF24A21EB3}" destId="{4E9005FD-403F-45B8-9314-00AD49742D9B}" srcOrd="0" destOrd="0" presId="urn:microsoft.com/office/officeart/2008/layout/LinedList"/>
    <dgm:cxn modelId="{BF526B10-0C77-4232-A653-0C4AAC1B2A37}" type="presParOf" srcId="{D2A330CF-6E8E-4CD6-B476-73BF24A21EB3}" destId="{D1189D84-813B-4197-9C60-9E771717FBAA}" srcOrd="1" destOrd="0" presId="urn:microsoft.com/office/officeart/2008/layout/LinedList"/>
    <dgm:cxn modelId="{E487C27F-B1BB-41AF-ACB0-9C1D0EE298B7}" type="presParOf" srcId="{72AAB347-5C98-4AA9-806F-D0BD62368108}" destId="{11256569-99C4-4228-B487-F3DFFDBA5F06}" srcOrd="6" destOrd="0" presId="urn:microsoft.com/office/officeart/2008/layout/LinedList"/>
    <dgm:cxn modelId="{4E08B22C-E9CD-4D9C-9253-8DD84AD16785}" type="presParOf" srcId="{72AAB347-5C98-4AA9-806F-D0BD62368108}" destId="{F089F530-F431-4AA2-9945-204EAEB87A70}" srcOrd="7" destOrd="0" presId="urn:microsoft.com/office/officeart/2008/layout/LinedList"/>
    <dgm:cxn modelId="{A76984C1-78AE-417D-868B-05D31F52D12C}" type="presParOf" srcId="{F089F530-F431-4AA2-9945-204EAEB87A70}" destId="{A42A4BFC-D099-4463-8E10-54CE4FB17C01}" srcOrd="0" destOrd="0" presId="urn:microsoft.com/office/officeart/2008/layout/LinedList"/>
    <dgm:cxn modelId="{713DA663-C87B-4128-957E-94FD5A8CF233}" type="presParOf" srcId="{F089F530-F431-4AA2-9945-204EAEB87A70}" destId="{F5F3A15B-B647-462F-9C5B-CF0A3C2D8F0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6C4A39E-E45F-4369-9AB9-2A0C3FF55251}"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GB"/>
        </a:p>
      </dgm:t>
    </dgm:pt>
    <dgm:pt modelId="{D4882C66-C3D1-47B8-87F5-675CA7DE10A3}">
      <dgm:prSet phldrT="[Text]"/>
      <dgm:spPr/>
      <dgm:t>
        <a:bodyPr/>
        <a:lstStyle/>
        <a:p>
          <a:r>
            <a:rPr lang="en-GB" dirty="0"/>
            <a:t>Maintenance of SUN MCDP II Budget</a:t>
          </a:r>
        </a:p>
      </dgm:t>
    </dgm:pt>
    <dgm:pt modelId="{19FE0338-2227-4394-8B81-9BFCADAE794A}" type="parTrans" cxnId="{D873241F-7F9D-4734-B809-781E4C78420F}">
      <dgm:prSet/>
      <dgm:spPr/>
      <dgm:t>
        <a:bodyPr/>
        <a:lstStyle/>
        <a:p>
          <a:endParaRPr lang="en-GB"/>
        </a:p>
      </dgm:t>
    </dgm:pt>
    <dgm:pt modelId="{50A02418-A50D-4FFE-984F-834441CE20D3}" type="sibTrans" cxnId="{D873241F-7F9D-4734-B809-781E4C78420F}">
      <dgm:prSet/>
      <dgm:spPr/>
      <dgm:t>
        <a:bodyPr/>
        <a:lstStyle/>
        <a:p>
          <a:endParaRPr lang="en-GB"/>
        </a:p>
      </dgm:t>
    </dgm:pt>
    <dgm:pt modelId="{4AC6E74E-ECA6-46B7-BE62-647F04F0450B}">
      <dgm:prSet phldrT="[Text]"/>
      <dgm:spPr/>
      <dgm:t>
        <a:bodyPr/>
        <a:lstStyle/>
        <a:p>
          <a:r>
            <a:rPr lang="en-GB" dirty="0">
              <a:solidFill>
                <a:srgbClr val="FFFF00"/>
              </a:solidFill>
            </a:rPr>
            <a:t>Maintenance of an annual budget for SUN/MCDP II or Nutrition interventions at MUs</a:t>
          </a:r>
          <a:r>
            <a:rPr lang="en-US" dirty="0">
              <a:solidFill>
                <a:srgbClr val="FFFF00"/>
              </a:solidFill>
            </a:rPr>
            <a:t> compared to local SDP</a:t>
          </a:r>
          <a:endParaRPr lang="en-GB" dirty="0">
            <a:solidFill>
              <a:srgbClr val="FFFF00"/>
            </a:solidFill>
          </a:endParaRPr>
        </a:p>
      </dgm:t>
    </dgm:pt>
    <dgm:pt modelId="{066EA374-B38E-4FC0-893F-6621D7FA9309}" type="parTrans" cxnId="{DB0649EA-6DEA-42DD-9E5C-3D64507C84A4}">
      <dgm:prSet/>
      <dgm:spPr/>
      <dgm:t>
        <a:bodyPr/>
        <a:lstStyle/>
        <a:p>
          <a:endParaRPr lang="en-GB"/>
        </a:p>
      </dgm:t>
    </dgm:pt>
    <dgm:pt modelId="{F2EF3186-2021-4057-AA0B-E176B6FD6136}" type="sibTrans" cxnId="{DB0649EA-6DEA-42DD-9E5C-3D64507C84A4}">
      <dgm:prSet/>
      <dgm:spPr/>
      <dgm:t>
        <a:bodyPr/>
        <a:lstStyle/>
        <a:p>
          <a:endParaRPr lang="en-GB"/>
        </a:p>
      </dgm:t>
    </dgm:pt>
    <dgm:pt modelId="{C6D9F0AB-06D5-472F-92F4-27C79C1793BB}">
      <dgm:prSet phldrT="[Text]"/>
      <dgm:spPr/>
      <dgm:t>
        <a:bodyPr/>
        <a:lstStyle/>
        <a:p>
          <a:r>
            <a:rPr lang="en-GB" altLang="en-US" dirty="0">
              <a:solidFill>
                <a:srgbClr val="FFFF00"/>
              </a:solidFill>
            </a:rPr>
            <a:t>Proportion of SDPs /MUs that engage in a systematic SUN budget forecasting exercises.</a:t>
          </a:r>
          <a:endParaRPr lang="en-GB" dirty="0">
            <a:solidFill>
              <a:srgbClr val="FFFF00"/>
            </a:solidFill>
          </a:endParaRPr>
        </a:p>
      </dgm:t>
    </dgm:pt>
    <dgm:pt modelId="{79C2530E-6A49-450C-93E8-4C9782351FA3}" type="parTrans" cxnId="{2CA9704B-FF00-4344-A71B-9016131D3AED}">
      <dgm:prSet/>
      <dgm:spPr/>
      <dgm:t>
        <a:bodyPr/>
        <a:lstStyle/>
        <a:p>
          <a:endParaRPr lang="en-GB"/>
        </a:p>
      </dgm:t>
    </dgm:pt>
    <dgm:pt modelId="{5B6F76B1-A875-41FC-87C5-F937CECE6261}" type="sibTrans" cxnId="{2CA9704B-FF00-4344-A71B-9016131D3AED}">
      <dgm:prSet/>
      <dgm:spPr/>
      <dgm:t>
        <a:bodyPr/>
        <a:lstStyle/>
        <a:p>
          <a:endParaRPr lang="en-GB"/>
        </a:p>
      </dgm:t>
    </dgm:pt>
    <dgm:pt modelId="{69D71DC6-9A3E-4D4C-A548-9489BDFA4E5E}">
      <dgm:prSet phldrT="[Text]"/>
      <dgm:spPr/>
      <dgm:t>
        <a:bodyPr/>
        <a:lstStyle/>
        <a:p>
          <a:r>
            <a:rPr lang="en-GB" altLang="en-US" dirty="0"/>
            <a:t>Existence of FMIS</a:t>
          </a:r>
          <a:endParaRPr lang="en-GB" dirty="0"/>
        </a:p>
      </dgm:t>
    </dgm:pt>
    <dgm:pt modelId="{37420ABA-4BB0-4B1B-8ED2-E0BAB67943E4}" type="parTrans" cxnId="{97AB807C-B085-4BC3-917F-41D7C67642DA}">
      <dgm:prSet/>
      <dgm:spPr/>
      <dgm:t>
        <a:bodyPr/>
        <a:lstStyle/>
        <a:p>
          <a:endParaRPr lang="en-GB"/>
        </a:p>
      </dgm:t>
    </dgm:pt>
    <dgm:pt modelId="{F7F51664-A33D-4C7E-A16A-B372240F0E73}" type="sibTrans" cxnId="{97AB807C-B085-4BC3-917F-41D7C67642DA}">
      <dgm:prSet/>
      <dgm:spPr/>
      <dgm:t>
        <a:bodyPr/>
        <a:lstStyle/>
        <a:p>
          <a:endParaRPr lang="en-GB"/>
        </a:p>
      </dgm:t>
    </dgm:pt>
    <dgm:pt modelId="{F7D263B3-EEAE-4B4A-9841-57B5C2164852}">
      <dgm:prSet phldrT="[Text]"/>
      <dgm:spPr/>
      <dgm:t>
        <a:bodyPr/>
        <a:lstStyle/>
        <a:p>
          <a:r>
            <a:rPr lang="en-GB" dirty="0">
              <a:solidFill>
                <a:srgbClr val="FFFF00"/>
              </a:solidFill>
            </a:rPr>
            <a:t>Maintenance/use of a FMIS for SDPs/MUs to track revenue and expenditure flows</a:t>
          </a:r>
        </a:p>
      </dgm:t>
    </dgm:pt>
    <dgm:pt modelId="{6334B613-3DF8-425A-8FCA-3AE6B899AE95}" type="parTrans" cxnId="{D09D567F-EC4E-4490-838D-F87290EC2DA9}">
      <dgm:prSet/>
      <dgm:spPr/>
      <dgm:t>
        <a:bodyPr/>
        <a:lstStyle/>
        <a:p>
          <a:endParaRPr lang="en-GB"/>
        </a:p>
      </dgm:t>
    </dgm:pt>
    <dgm:pt modelId="{B2C071CF-ACE4-4570-A0DB-2427C89CB980}" type="sibTrans" cxnId="{D09D567F-EC4E-4490-838D-F87290EC2DA9}">
      <dgm:prSet/>
      <dgm:spPr/>
      <dgm:t>
        <a:bodyPr/>
        <a:lstStyle/>
        <a:p>
          <a:endParaRPr lang="en-GB"/>
        </a:p>
      </dgm:t>
    </dgm:pt>
    <dgm:pt modelId="{9D52AB89-35BB-4F58-B31D-A03DC4BE9D3A}">
      <dgm:prSet phldrT="[Text]"/>
      <dgm:spPr/>
      <dgm:t>
        <a:bodyPr/>
        <a:lstStyle/>
        <a:p>
          <a:r>
            <a:rPr lang="en-GB" dirty="0">
              <a:solidFill>
                <a:srgbClr val="FFFF00"/>
              </a:solidFill>
            </a:rPr>
            <a:t>Stability of flow of SUN/MCDP II funds (GRZ) to SDPs and MUs</a:t>
          </a:r>
        </a:p>
      </dgm:t>
    </dgm:pt>
    <dgm:pt modelId="{6DB40F06-5BB7-4704-BE92-044527C0A58B}" type="parTrans" cxnId="{294FA760-D8F3-42D3-82C6-FADF3048EFB0}">
      <dgm:prSet/>
      <dgm:spPr/>
      <dgm:t>
        <a:bodyPr/>
        <a:lstStyle/>
        <a:p>
          <a:endParaRPr lang="en-GB"/>
        </a:p>
      </dgm:t>
    </dgm:pt>
    <dgm:pt modelId="{1EBECBC0-5200-4355-9025-9E71478AC14B}" type="sibTrans" cxnId="{294FA760-D8F3-42D3-82C6-FADF3048EFB0}">
      <dgm:prSet/>
      <dgm:spPr/>
      <dgm:t>
        <a:bodyPr/>
        <a:lstStyle/>
        <a:p>
          <a:endParaRPr lang="en-GB"/>
        </a:p>
      </dgm:t>
    </dgm:pt>
    <dgm:pt modelId="{C08F8159-5DAE-474A-8550-83D458F322AD}">
      <dgm:prSet phldrT="[Text]"/>
      <dgm:spPr/>
      <dgm:t>
        <a:bodyPr/>
        <a:lstStyle/>
        <a:p>
          <a:r>
            <a:rPr lang="en-GB" altLang="en-US" dirty="0"/>
            <a:t>Remuneration of community volunteers</a:t>
          </a:r>
          <a:endParaRPr lang="en-GB" dirty="0"/>
        </a:p>
      </dgm:t>
    </dgm:pt>
    <dgm:pt modelId="{4740C217-EC31-4D73-AC17-F5ED32C660B3}" type="parTrans" cxnId="{28520BD2-23F9-46BC-8C18-4E3EC67C412A}">
      <dgm:prSet/>
      <dgm:spPr/>
      <dgm:t>
        <a:bodyPr/>
        <a:lstStyle/>
        <a:p>
          <a:endParaRPr lang="en-GB"/>
        </a:p>
      </dgm:t>
    </dgm:pt>
    <dgm:pt modelId="{1EE26F32-87A1-4FDA-B028-C0909DD40946}" type="sibTrans" cxnId="{28520BD2-23F9-46BC-8C18-4E3EC67C412A}">
      <dgm:prSet/>
      <dgm:spPr/>
      <dgm:t>
        <a:bodyPr/>
        <a:lstStyle/>
        <a:p>
          <a:endParaRPr lang="en-GB"/>
        </a:p>
      </dgm:t>
    </dgm:pt>
    <dgm:pt modelId="{B13EB228-4EE6-48AF-A89A-0AEE00429AE4}">
      <dgm:prSet phldrT="[Text]"/>
      <dgm:spPr/>
      <dgm:t>
        <a:bodyPr/>
        <a:lstStyle/>
        <a:p>
          <a:r>
            <a:rPr lang="en-GB" dirty="0">
              <a:solidFill>
                <a:srgbClr val="FFFF00"/>
              </a:solidFill>
            </a:rPr>
            <a:t>Stability of remuneration at ward level</a:t>
          </a:r>
        </a:p>
      </dgm:t>
    </dgm:pt>
    <dgm:pt modelId="{6E692BA3-DDA4-415E-8430-A66D8EDCD779}" type="parTrans" cxnId="{FCA2154D-5327-430D-B893-5F3AF046508F}">
      <dgm:prSet/>
      <dgm:spPr/>
      <dgm:t>
        <a:bodyPr/>
        <a:lstStyle/>
        <a:p>
          <a:endParaRPr lang="en-GB"/>
        </a:p>
      </dgm:t>
    </dgm:pt>
    <dgm:pt modelId="{0C5A51F6-EF59-4323-8E2A-ED6D2FCCEF35}" type="sibTrans" cxnId="{FCA2154D-5327-430D-B893-5F3AF046508F}">
      <dgm:prSet/>
      <dgm:spPr/>
      <dgm:t>
        <a:bodyPr/>
        <a:lstStyle/>
        <a:p>
          <a:endParaRPr lang="en-GB"/>
        </a:p>
      </dgm:t>
    </dgm:pt>
    <dgm:pt modelId="{04C5A032-9F10-4EF7-B04E-64DC117843B6}">
      <dgm:prSet phldrT="[Text]"/>
      <dgm:spPr/>
      <dgm:t>
        <a:bodyPr/>
        <a:lstStyle/>
        <a:p>
          <a:r>
            <a:rPr lang="en-GB" altLang="en-US" dirty="0">
              <a:solidFill>
                <a:srgbClr val="FFFF00"/>
              </a:solidFill>
            </a:rPr>
            <a:t>Predictability of volunteer remuneration at ward level</a:t>
          </a:r>
          <a:endParaRPr lang="en-GB" dirty="0">
            <a:solidFill>
              <a:srgbClr val="FFFF00"/>
            </a:solidFill>
          </a:endParaRPr>
        </a:p>
      </dgm:t>
    </dgm:pt>
    <dgm:pt modelId="{37618C55-76D5-48C7-AA98-0B3566C6F4DC}" type="parTrans" cxnId="{4BEFA16D-09FF-439D-BBB5-EA38D83F76AD}">
      <dgm:prSet/>
      <dgm:spPr/>
      <dgm:t>
        <a:bodyPr/>
        <a:lstStyle/>
        <a:p>
          <a:endParaRPr lang="en-GB"/>
        </a:p>
      </dgm:t>
    </dgm:pt>
    <dgm:pt modelId="{7DF955E1-2B52-48B9-9F6A-8F50664FC153}" type="sibTrans" cxnId="{4BEFA16D-09FF-439D-BBB5-EA38D83F76AD}">
      <dgm:prSet/>
      <dgm:spPr/>
      <dgm:t>
        <a:bodyPr/>
        <a:lstStyle/>
        <a:p>
          <a:endParaRPr lang="en-GB"/>
        </a:p>
      </dgm:t>
    </dgm:pt>
    <dgm:pt modelId="{DF72053E-00AB-4773-AF50-136D4F5BB590}">
      <dgm:prSet phldrT="[Text]"/>
      <dgm:spPr/>
      <dgm:t>
        <a:bodyPr/>
        <a:lstStyle/>
        <a:p>
          <a:r>
            <a:rPr lang="en-GB" altLang="en-US" dirty="0">
              <a:solidFill>
                <a:srgbClr val="FFFF00"/>
              </a:solidFill>
            </a:rPr>
            <a:t>Proportion of the budget that is directed to administrative vs direct implementation</a:t>
          </a:r>
          <a:endParaRPr lang="en-GB" dirty="0">
            <a:solidFill>
              <a:srgbClr val="FFFF00"/>
            </a:solidFill>
          </a:endParaRPr>
        </a:p>
      </dgm:t>
    </dgm:pt>
    <dgm:pt modelId="{048D54BB-2A7D-4725-9FED-D2B3673D615A}" type="parTrans" cxnId="{A8C78F12-A877-413F-9198-1F4D20A34636}">
      <dgm:prSet/>
      <dgm:spPr/>
      <dgm:t>
        <a:bodyPr/>
        <a:lstStyle/>
        <a:p>
          <a:endParaRPr lang="en-GB"/>
        </a:p>
      </dgm:t>
    </dgm:pt>
    <dgm:pt modelId="{365081DA-FE63-4C5D-A3E6-C03BCDFB597F}" type="sibTrans" cxnId="{A8C78F12-A877-413F-9198-1F4D20A34636}">
      <dgm:prSet/>
      <dgm:spPr/>
      <dgm:t>
        <a:bodyPr/>
        <a:lstStyle/>
        <a:p>
          <a:endParaRPr lang="en-GB"/>
        </a:p>
      </dgm:t>
    </dgm:pt>
    <dgm:pt modelId="{0C179384-22E2-427F-8F7D-71BC40A30DB9}">
      <dgm:prSet phldrT="[Text]"/>
      <dgm:spPr/>
      <dgm:t>
        <a:bodyPr/>
        <a:lstStyle/>
        <a:p>
          <a:r>
            <a:rPr lang="en-GB" dirty="0">
              <a:solidFill>
                <a:srgbClr val="FFFF00"/>
              </a:solidFill>
            </a:rPr>
            <a:t>Timeliness of flow of GRZ SUN/MCDP II funds to SDPs and MUs</a:t>
          </a:r>
        </a:p>
      </dgm:t>
    </dgm:pt>
    <dgm:pt modelId="{DEC2E127-C6F9-42CA-ABA9-A84199B182B1}" type="parTrans" cxnId="{7419A42C-6095-4444-ADBA-1D6D270CA4D8}">
      <dgm:prSet/>
      <dgm:spPr/>
      <dgm:t>
        <a:bodyPr/>
        <a:lstStyle/>
        <a:p>
          <a:endParaRPr lang="en-GB"/>
        </a:p>
      </dgm:t>
    </dgm:pt>
    <dgm:pt modelId="{4F074CCE-A6E7-4F5A-8338-516407683062}" type="sibTrans" cxnId="{7419A42C-6095-4444-ADBA-1D6D270CA4D8}">
      <dgm:prSet/>
      <dgm:spPr/>
      <dgm:t>
        <a:bodyPr/>
        <a:lstStyle/>
        <a:p>
          <a:endParaRPr lang="en-GB"/>
        </a:p>
      </dgm:t>
    </dgm:pt>
    <dgm:pt modelId="{B27D5D37-5009-45D0-B580-AF675E401CBE}">
      <dgm:prSet phldrT="[Text]"/>
      <dgm:spPr/>
      <dgm:t>
        <a:bodyPr/>
        <a:lstStyle/>
        <a:p>
          <a:r>
            <a:rPr lang="en-GB" altLang="en-US" dirty="0">
              <a:solidFill>
                <a:srgbClr val="FFFF00"/>
              </a:solidFill>
            </a:rPr>
            <a:t>Timeliness of flow of IP SUN/MCDP II funds to SDPs and Mus</a:t>
          </a:r>
          <a:endParaRPr lang="en-GB" dirty="0">
            <a:solidFill>
              <a:srgbClr val="FFFF00"/>
            </a:solidFill>
          </a:endParaRPr>
        </a:p>
      </dgm:t>
    </dgm:pt>
    <dgm:pt modelId="{A42CC140-3E84-490E-9F10-90893B976649}" type="parTrans" cxnId="{6D6959D9-91E3-4AE3-A3BB-6BC2E935920F}">
      <dgm:prSet/>
      <dgm:spPr/>
      <dgm:t>
        <a:bodyPr/>
        <a:lstStyle/>
        <a:p>
          <a:endParaRPr lang="en-GB"/>
        </a:p>
      </dgm:t>
    </dgm:pt>
    <dgm:pt modelId="{81F86228-57F3-40CF-BB5A-D0AFCC275FB9}" type="sibTrans" cxnId="{6D6959D9-91E3-4AE3-A3BB-6BC2E935920F}">
      <dgm:prSet/>
      <dgm:spPr/>
      <dgm:t>
        <a:bodyPr/>
        <a:lstStyle/>
        <a:p>
          <a:endParaRPr lang="en-GB"/>
        </a:p>
      </dgm:t>
    </dgm:pt>
    <dgm:pt modelId="{547CE7F4-F9E4-4683-850B-61A87B5D7660}">
      <dgm:prSet phldrT="[Text]"/>
      <dgm:spPr/>
      <dgm:t>
        <a:bodyPr/>
        <a:lstStyle/>
        <a:p>
          <a:r>
            <a:rPr lang="en-GB" dirty="0">
              <a:solidFill>
                <a:srgbClr val="FFFF00"/>
              </a:solidFill>
            </a:rPr>
            <a:t>Predictability of flow of GRZ SUN funds to SDP and Mus</a:t>
          </a:r>
        </a:p>
      </dgm:t>
    </dgm:pt>
    <dgm:pt modelId="{2F435EA2-2945-43A1-86D8-7DC6F209276F}" type="parTrans" cxnId="{D233D7C6-2237-4F38-B89E-9C05C5844DB3}">
      <dgm:prSet/>
      <dgm:spPr/>
      <dgm:t>
        <a:bodyPr/>
        <a:lstStyle/>
        <a:p>
          <a:endParaRPr lang="en-GB"/>
        </a:p>
      </dgm:t>
    </dgm:pt>
    <dgm:pt modelId="{885286F4-7E10-490F-9F2C-7F12E0B3912A}" type="sibTrans" cxnId="{D233D7C6-2237-4F38-B89E-9C05C5844DB3}">
      <dgm:prSet/>
      <dgm:spPr/>
      <dgm:t>
        <a:bodyPr/>
        <a:lstStyle/>
        <a:p>
          <a:endParaRPr lang="en-GB"/>
        </a:p>
      </dgm:t>
    </dgm:pt>
    <dgm:pt modelId="{23791FED-A4C4-46B1-BAA2-1BB40A5F7B2C}">
      <dgm:prSet phldrT="[Text]"/>
      <dgm:spPr/>
      <dgm:t>
        <a:bodyPr/>
        <a:lstStyle/>
        <a:p>
          <a:r>
            <a:rPr lang="en-GB" dirty="0">
              <a:solidFill>
                <a:srgbClr val="FFFF00"/>
              </a:solidFill>
            </a:rPr>
            <a:t>Predictability of flow of IP SUN funds to SDP and MUs</a:t>
          </a:r>
        </a:p>
      </dgm:t>
    </dgm:pt>
    <dgm:pt modelId="{B94AC5F7-2475-4A53-B1BA-97C88FE847A5}" type="parTrans" cxnId="{4D8766E6-B26E-4513-937B-ECE5CC18E1F8}">
      <dgm:prSet/>
      <dgm:spPr/>
      <dgm:t>
        <a:bodyPr/>
        <a:lstStyle/>
        <a:p>
          <a:endParaRPr lang="en-GB"/>
        </a:p>
      </dgm:t>
    </dgm:pt>
    <dgm:pt modelId="{7D602F4F-9536-46B9-A16E-791C65D4F50F}" type="sibTrans" cxnId="{4D8766E6-B26E-4513-937B-ECE5CC18E1F8}">
      <dgm:prSet/>
      <dgm:spPr/>
      <dgm:t>
        <a:bodyPr/>
        <a:lstStyle/>
        <a:p>
          <a:endParaRPr lang="en-GB"/>
        </a:p>
      </dgm:t>
    </dgm:pt>
    <dgm:pt modelId="{C225259E-2FB6-41E1-B65D-BC108F4E5488}">
      <dgm:prSet phldrT="[Text]"/>
      <dgm:spPr/>
      <dgm:t>
        <a:bodyPr/>
        <a:lstStyle/>
        <a:p>
          <a:r>
            <a:rPr lang="en-GB" altLang="en-US" dirty="0">
              <a:solidFill>
                <a:srgbClr val="FFFF00"/>
              </a:solidFill>
            </a:rPr>
            <a:t>Remunerations typically made in time</a:t>
          </a:r>
          <a:endParaRPr lang="en-GB" dirty="0">
            <a:solidFill>
              <a:srgbClr val="FFFF00"/>
            </a:solidFill>
          </a:endParaRPr>
        </a:p>
      </dgm:t>
    </dgm:pt>
    <dgm:pt modelId="{1D36686E-3863-4AB4-B4FF-3F96A6337C8D}" type="parTrans" cxnId="{D0BFF8A0-2588-43FE-B9EF-4803A5B9C5FB}">
      <dgm:prSet/>
      <dgm:spPr/>
      <dgm:t>
        <a:bodyPr/>
        <a:lstStyle/>
        <a:p>
          <a:endParaRPr lang="en-GB"/>
        </a:p>
      </dgm:t>
    </dgm:pt>
    <dgm:pt modelId="{AA5FC364-F58E-4D19-B816-FD948CD8B075}" type="sibTrans" cxnId="{D0BFF8A0-2588-43FE-B9EF-4803A5B9C5FB}">
      <dgm:prSet/>
      <dgm:spPr/>
      <dgm:t>
        <a:bodyPr/>
        <a:lstStyle/>
        <a:p>
          <a:endParaRPr lang="en-GB"/>
        </a:p>
      </dgm:t>
    </dgm:pt>
    <dgm:pt modelId="{36AF6288-12E7-4472-B5D6-A3A5C42A6AE2}" type="pres">
      <dgm:prSet presAssocID="{A6C4A39E-E45F-4369-9AB9-2A0C3FF55251}" presName="theList" presStyleCnt="0">
        <dgm:presLayoutVars>
          <dgm:dir/>
          <dgm:animLvl val="lvl"/>
          <dgm:resizeHandles val="exact"/>
        </dgm:presLayoutVars>
      </dgm:prSet>
      <dgm:spPr/>
    </dgm:pt>
    <dgm:pt modelId="{A1428A89-4CB5-44D3-9D04-A53ACC4093FF}" type="pres">
      <dgm:prSet presAssocID="{D4882C66-C3D1-47B8-87F5-675CA7DE10A3}" presName="compNode" presStyleCnt="0"/>
      <dgm:spPr/>
    </dgm:pt>
    <dgm:pt modelId="{6FE4844E-35B1-4567-8ECA-4866A197ECBD}" type="pres">
      <dgm:prSet presAssocID="{D4882C66-C3D1-47B8-87F5-675CA7DE10A3}" presName="aNode" presStyleLbl="bgShp" presStyleIdx="0" presStyleCnt="3"/>
      <dgm:spPr/>
    </dgm:pt>
    <dgm:pt modelId="{A782426A-9731-44A1-9C3A-D72F05D28A37}" type="pres">
      <dgm:prSet presAssocID="{D4882C66-C3D1-47B8-87F5-675CA7DE10A3}" presName="textNode" presStyleLbl="bgShp" presStyleIdx="0" presStyleCnt="3"/>
      <dgm:spPr/>
    </dgm:pt>
    <dgm:pt modelId="{1A5BB882-4D37-49AC-A1A8-BFA20EA8A43D}" type="pres">
      <dgm:prSet presAssocID="{D4882C66-C3D1-47B8-87F5-675CA7DE10A3}" presName="compChildNode" presStyleCnt="0"/>
      <dgm:spPr/>
    </dgm:pt>
    <dgm:pt modelId="{AA860EB9-408A-404B-905A-6BCB9CABA7C7}" type="pres">
      <dgm:prSet presAssocID="{D4882C66-C3D1-47B8-87F5-675CA7DE10A3}" presName="theInnerList" presStyleCnt="0"/>
      <dgm:spPr/>
    </dgm:pt>
    <dgm:pt modelId="{8D81BDBE-B43E-4152-84A4-DE3563E52432}" type="pres">
      <dgm:prSet presAssocID="{4AC6E74E-ECA6-46B7-BE62-647F04F0450B}" presName="childNode" presStyleLbl="node1" presStyleIdx="0" presStyleCnt="12">
        <dgm:presLayoutVars>
          <dgm:bulletEnabled val="1"/>
        </dgm:presLayoutVars>
      </dgm:prSet>
      <dgm:spPr/>
    </dgm:pt>
    <dgm:pt modelId="{BCFB0F02-094C-46DD-8586-2C250F826126}" type="pres">
      <dgm:prSet presAssocID="{4AC6E74E-ECA6-46B7-BE62-647F04F0450B}" presName="aSpace2" presStyleCnt="0"/>
      <dgm:spPr/>
    </dgm:pt>
    <dgm:pt modelId="{19D8D5EB-794A-4DC2-8FA2-9E5C4EC0AB13}" type="pres">
      <dgm:prSet presAssocID="{C6D9F0AB-06D5-472F-92F4-27C79C1793BB}" presName="childNode" presStyleLbl="node1" presStyleIdx="1" presStyleCnt="12">
        <dgm:presLayoutVars>
          <dgm:bulletEnabled val="1"/>
        </dgm:presLayoutVars>
      </dgm:prSet>
      <dgm:spPr/>
    </dgm:pt>
    <dgm:pt modelId="{56207D8C-1C18-4178-9959-D58F32D183EE}" type="pres">
      <dgm:prSet presAssocID="{C6D9F0AB-06D5-472F-92F4-27C79C1793BB}" presName="aSpace2" presStyleCnt="0"/>
      <dgm:spPr/>
    </dgm:pt>
    <dgm:pt modelId="{4840D598-42F6-4DCE-A085-731E4F6BDEA8}" type="pres">
      <dgm:prSet presAssocID="{DF72053E-00AB-4773-AF50-136D4F5BB590}" presName="childNode" presStyleLbl="node1" presStyleIdx="2" presStyleCnt="12">
        <dgm:presLayoutVars>
          <dgm:bulletEnabled val="1"/>
        </dgm:presLayoutVars>
      </dgm:prSet>
      <dgm:spPr/>
    </dgm:pt>
    <dgm:pt modelId="{8C28D25C-16A5-428A-9618-3E3852115B8F}" type="pres">
      <dgm:prSet presAssocID="{D4882C66-C3D1-47B8-87F5-675CA7DE10A3}" presName="aSpace" presStyleCnt="0"/>
      <dgm:spPr/>
    </dgm:pt>
    <dgm:pt modelId="{6ABE23B1-1296-4169-B484-C4E2B26FE9AC}" type="pres">
      <dgm:prSet presAssocID="{69D71DC6-9A3E-4D4C-A548-9489BDFA4E5E}" presName="compNode" presStyleCnt="0"/>
      <dgm:spPr/>
    </dgm:pt>
    <dgm:pt modelId="{CE2B5204-8970-42A2-AA01-EA609D667C37}" type="pres">
      <dgm:prSet presAssocID="{69D71DC6-9A3E-4D4C-A548-9489BDFA4E5E}" presName="aNode" presStyleLbl="bgShp" presStyleIdx="1" presStyleCnt="3"/>
      <dgm:spPr/>
    </dgm:pt>
    <dgm:pt modelId="{1D310561-3D5F-4883-AA02-58720341FE6F}" type="pres">
      <dgm:prSet presAssocID="{69D71DC6-9A3E-4D4C-A548-9489BDFA4E5E}" presName="textNode" presStyleLbl="bgShp" presStyleIdx="1" presStyleCnt="3"/>
      <dgm:spPr/>
    </dgm:pt>
    <dgm:pt modelId="{BECA1FB9-7B52-41ED-B930-9187B6F570C0}" type="pres">
      <dgm:prSet presAssocID="{69D71DC6-9A3E-4D4C-A548-9489BDFA4E5E}" presName="compChildNode" presStyleCnt="0"/>
      <dgm:spPr/>
    </dgm:pt>
    <dgm:pt modelId="{BCC4733F-45B7-46F5-81EC-39D5DBDD41F9}" type="pres">
      <dgm:prSet presAssocID="{69D71DC6-9A3E-4D4C-A548-9489BDFA4E5E}" presName="theInnerList" presStyleCnt="0"/>
      <dgm:spPr/>
    </dgm:pt>
    <dgm:pt modelId="{F406E684-9EF9-4344-B161-ECC34ECD2867}" type="pres">
      <dgm:prSet presAssocID="{F7D263B3-EEAE-4B4A-9841-57B5C2164852}" presName="childNode" presStyleLbl="node1" presStyleIdx="3" presStyleCnt="12">
        <dgm:presLayoutVars>
          <dgm:bulletEnabled val="1"/>
        </dgm:presLayoutVars>
      </dgm:prSet>
      <dgm:spPr/>
    </dgm:pt>
    <dgm:pt modelId="{3AF10512-27CC-497D-83C7-831B0A40DEFB}" type="pres">
      <dgm:prSet presAssocID="{F7D263B3-EEAE-4B4A-9841-57B5C2164852}" presName="aSpace2" presStyleCnt="0"/>
      <dgm:spPr/>
    </dgm:pt>
    <dgm:pt modelId="{00802A07-644E-4A4F-9358-374855052345}" type="pres">
      <dgm:prSet presAssocID="{9D52AB89-35BB-4F58-B31D-A03DC4BE9D3A}" presName="childNode" presStyleLbl="node1" presStyleIdx="4" presStyleCnt="12">
        <dgm:presLayoutVars>
          <dgm:bulletEnabled val="1"/>
        </dgm:presLayoutVars>
      </dgm:prSet>
      <dgm:spPr/>
    </dgm:pt>
    <dgm:pt modelId="{CF2AD4FA-E791-4C1B-A5D5-540E9ADF2C5B}" type="pres">
      <dgm:prSet presAssocID="{9D52AB89-35BB-4F58-B31D-A03DC4BE9D3A}" presName="aSpace2" presStyleCnt="0"/>
      <dgm:spPr/>
    </dgm:pt>
    <dgm:pt modelId="{980BF0A5-5BEA-4381-B7BA-F79C887FBB82}" type="pres">
      <dgm:prSet presAssocID="{0C179384-22E2-427F-8F7D-71BC40A30DB9}" presName="childNode" presStyleLbl="node1" presStyleIdx="5" presStyleCnt="12">
        <dgm:presLayoutVars>
          <dgm:bulletEnabled val="1"/>
        </dgm:presLayoutVars>
      </dgm:prSet>
      <dgm:spPr/>
    </dgm:pt>
    <dgm:pt modelId="{C0F4B18B-31D5-4BF4-B6AB-3B80EA8FED69}" type="pres">
      <dgm:prSet presAssocID="{0C179384-22E2-427F-8F7D-71BC40A30DB9}" presName="aSpace2" presStyleCnt="0"/>
      <dgm:spPr/>
    </dgm:pt>
    <dgm:pt modelId="{7D3A3F14-8994-420C-BDEB-5AE4C040E427}" type="pres">
      <dgm:prSet presAssocID="{B27D5D37-5009-45D0-B580-AF675E401CBE}" presName="childNode" presStyleLbl="node1" presStyleIdx="6" presStyleCnt="12">
        <dgm:presLayoutVars>
          <dgm:bulletEnabled val="1"/>
        </dgm:presLayoutVars>
      </dgm:prSet>
      <dgm:spPr/>
    </dgm:pt>
    <dgm:pt modelId="{DBBF58DC-41AC-42A6-8F33-7BD7A86B21B5}" type="pres">
      <dgm:prSet presAssocID="{B27D5D37-5009-45D0-B580-AF675E401CBE}" presName="aSpace2" presStyleCnt="0"/>
      <dgm:spPr/>
    </dgm:pt>
    <dgm:pt modelId="{6B950922-3088-4869-9FD0-CB92DBFFC4F7}" type="pres">
      <dgm:prSet presAssocID="{547CE7F4-F9E4-4683-850B-61A87B5D7660}" presName="childNode" presStyleLbl="node1" presStyleIdx="7" presStyleCnt="12">
        <dgm:presLayoutVars>
          <dgm:bulletEnabled val="1"/>
        </dgm:presLayoutVars>
      </dgm:prSet>
      <dgm:spPr/>
    </dgm:pt>
    <dgm:pt modelId="{6CB3D30F-D432-48A5-B2F3-91F78532151F}" type="pres">
      <dgm:prSet presAssocID="{547CE7F4-F9E4-4683-850B-61A87B5D7660}" presName="aSpace2" presStyleCnt="0"/>
      <dgm:spPr/>
    </dgm:pt>
    <dgm:pt modelId="{C2076278-F398-477F-8DD8-5BA79D2A460A}" type="pres">
      <dgm:prSet presAssocID="{23791FED-A4C4-46B1-BAA2-1BB40A5F7B2C}" presName="childNode" presStyleLbl="node1" presStyleIdx="8" presStyleCnt="12">
        <dgm:presLayoutVars>
          <dgm:bulletEnabled val="1"/>
        </dgm:presLayoutVars>
      </dgm:prSet>
      <dgm:spPr/>
    </dgm:pt>
    <dgm:pt modelId="{4DA52549-9BD0-4AD5-9FFE-D11313E531EA}" type="pres">
      <dgm:prSet presAssocID="{69D71DC6-9A3E-4D4C-A548-9489BDFA4E5E}" presName="aSpace" presStyleCnt="0"/>
      <dgm:spPr/>
    </dgm:pt>
    <dgm:pt modelId="{A087A8AB-9AD2-40B2-87C5-67EFC3931052}" type="pres">
      <dgm:prSet presAssocID="{C08F8159-5DAE-474A-8550-83D458F322AD}" presName="compNode" presStyleCnt="0"/>
      <dgm:spPr/>
    </dgm:pt>
    <dgm:pt modelId="{659BC5BB-8B3C-4081-BB5B-1C4B747628DD}" type="pres">
      <dgm:prSet presAssocID="{C08F8159-5DAE-474A-8550-83D458F322AD}" presName="aNode" presStyleLbl="bgShp" presStyleIdx="2" presStyleCnt="3"/>
      <dgm:spPr/>
    </dgm:pt>
    <dgm:pt modelId="{99E56CEB-F76F-48FE-8984-59D50FDDEC8C}" type="pres">
      <dgm:prSet presAssocID="{C08F8159-5DAE-474A-8550-83D458F322AD}" presName="textNode" presStyleLbl="bgShp" presStyleIdx="2" presStyleCnt="3"/>
      <dgm:spPr/>
    </dgm:pt>
    <dgm:pt modelId="{038D6203-DCA7-4ED7-8DB9-4FDED20601DB}" type="pres">
      <dgm:prSet presAssocID="{C08F8159-5DAE-474A-8550-83D458F322AD}" presName="compChildNode" presStyleCnt="0"/>
      <dgm:spPr/>
    </dgm:pt>
    <dgm:pt modelId="{62A929FE-68C1-4F8F-A7B8-C72950808091}" type="pres">
      <dgm:prSet presAssocID="{C08F8159-5DAE-474A-8550-83D458F322AD}" presName="theInnerList" presStyleCnt="0"/>
      <dgm:spPr/>
    </dgm:pt>
    <dgm:pt modelId="{1EF47D06-9C2E-4E29-BD1F-907A9372934E}" type="pres">
      <dgm:prSet presAssocID="{B13EB228-4EE6-48AF-A89A-0AEE00429AE4}" presName="childNode" presStyleLbl="node1" presStyleIdx="9" presStyleCnt="12">
        <dgm:presLayoutVars>
          <dgm:bulletEnabled val="1"/>
        </dgm:presLayoutVars>
      </dgm:prSet>
      <dgm:spPr/>
    </dgm:pt>
    <dgm:pt modelId="{AFA76F9A-60E1-4D49-80B4-0A85ED66102F}" type="pres">
      <dgm:prSet presAssocID="{B13EB228-4EE6-48AF-A89A-0AEE00429AE4}" presName="aSpace2" presStyleCnt="0"/>
      <dgm:spPr/>
    </dgm:pt>
    <dgm:pt modelId="{ACCFDA87-2FAF-4606-B67A-048CD75A4CB7}" type="pres">
      <dgm:prSet presAssocID="{C225259E-2FB6-41E1-B65D-BC108F4E5488}" presName="childNode" presStyleLbl="node1" presStyleIdx="10" presStyleCnt="12">
        <dgm:presLayoutVars>
          <dgm:bulletEnabled val="1"/>
        </dgm:presLayoutVars>
      </dgm:prSet>
      <dgm:spPr/>
    </dgm:pt>
    <dgm:pt modelId="{56E31B9F-111E-4C53-9719-966EADDAB577}" type="pres">
      <dgm:prSet presAssocID="{C225259E-2FB6-41E1-B65D-BC108F4E5488}" presName="aSpace2" presStyleCnt="0"/>
      <dgm:spPr/>
    </dgm:pt>
    <dgm:pt modelId="{8B1E4C05-B3FC-4C35-9F5F-0EDB59DDF431}" type="pres">
      <dgm:prSet presAssocID="{04C5A032-9F10-4EF7-B04E-64DC117843B6}" presName="childNode" presStyleLbl="node1" presStyleIdx="11" presStyleCnt="12">
        <dgm:presLayoutVars>
          <dgm:bulletEnabled val="1"/>
        </dgm:presLayoutVars>
      </dgm:prSet>
      <dgm:spPr/>
    </dgm:pt>
  </dgm:ptLst>
  <dgm:cxnLst>
    <dgm:cxn modelId="{4BFBD108-7C63-4CBD-BA0A-1E7039F22303}" type="presOf" srcId="{69D71DC6-9A3E-4D4C-A548-9489BDFA4E5E}" destId="{1D310561-3D5F-4883-AA02-58720341FE6F}" srcOrd="1" destOrd="0" presId="urn:microsoft.com/office/officeart/2005/8/layout/lProcess2"/>
    <dgm:cxn modelId="{7A742809-4D9D-494D-9C7A-F66675FED4DC}" type="presOf" srcId="{69D71DC6-9A3E-4D4C-A548-9489BDFA4E5E}" destId="{CE2B5204-8970-42A2-AA01-EA609D667C37}" srcOrd="0" destOrd="0" presId="urn:microsoft.com/office/officeart/2005/8/layout/lProcess2"/>
    <dgm:cxn modelId="{A8C78F12-A877-413F-9198-1F4D20A34636}" srcId="{D4882C66-C3D1-47B8-87F5-675CA7DE10A3}" destId="{DF72053E-00AB-4773-AF50-136D4F5BB590}" srcOrd="2" destOrd="0" parTransId="{048D54BB-2A7D-4725-9FED-D2B3673D615A}" sibTransId="{365081DA-FE63-4C5D-A3E6-C03BCDFB597F}"/>
    <dgm:cxn modelId="{D873241F-7F9D-4734-B809-781E4C78420F}" srcId="{A6C4A39E-E45F-4369-9AB9-2A0C3FF55251}" destId="{D4882C66-C3D1-47B8-87F5-675CA7DE10A3}" srcOrd="0" destOrd="0" parTransId="{19FE0338-2227-4394-8B81-9BFCADAE794A}" sibTransId="{50A02418-A50D-4FFE-984F-834441CE20D3}"/>
    <dgm:cxn modelId="{7419A42C-6095-4444-ADBA-1D6D270CA4D8}" srcId="{69D71DC6-9A3E-4D4C-A548-9489BDFA4E5E}" destId="{0C179384-22E2-427F-8F7D-71BC40A30DB9}" srcOrd="2" destOrd="0" parTransId="{DEC2E127-C6F9-42CA-ABA9-A84199B182B1}" sibTransId="{4F074CCE-A6E7-4F5A-8338-516407683062}"/>
    <dgm:cxn modelId="{F46D0F35-EE4F-4C12-A70A-0DF7C5198A15}" type="presOf" srcId="{C225259E-2FB6-41E1-B65D-BC108F4E5488}" destId="{ACCFDA87-2FAF-4606-B67A-048CD75A4CB7}" srcOrd="0" destOrd="0" presId="urn:microsoft.com/office/officeart/2005/8/layout/lProcess2"/>
    <dgm:cxn modelId="{3E29BD5F-30F3-4997-8FBC-64EC78879DB4}" type="presOf" srcId="{547CE7F4-F9E4-4683-850B-61A87B5D7660}" destId="{6B950922-3088-4869-9FD0-CB92DBFFC4F7}" srcOrd="0" destOrd="0" presId="urn:microsoft.com/office/officeart/2005/8/layout/lProcess2"/>
    <dgm:cxn modelId="{294FA760-D8F3-42D3-82C6-FADF3048EFB0}" srcId="{69D71DC6-9A3E-4D4C-A548-9489BDFA4E5E}" destId="{9D52AB89-35BB-4F58-B31D-A03DC4BE9D3A}" srcOrd="1" destOrd="0" parTransId="{6DB40F06-5BB7-4704-BE92-044527C0A58B}" sibTransId="{1EBECBC0-5200-4355-9025-9E71478AC14B}"/>
    <dgm:cxn modelId="{2CA9704B-FF00-4344-A71B-9016131D3AED}" srcId="{D4882C66-C3D1-47B8-87F5-675CA7DE10A3}" destId="{C6D9F0AB-06D5-472F-92F4-27C79C1793BB}" srcOrd="1" destOrd="0" parTransId="{79C2530E-6A49-450C-93E8-4C9782351FA3}" sibTransId="{5B6F76B1-A875-41FC-87C5-F937CECE6261}"/>
    <dgm:cxn modelId="{FCA2154D-5327-430D-B893-5F3AF046508F}" srcId="{C08F8159-5DAE-474A-8550-83D458F322AD}" destId="{B13EB228-4EE6-48AF-A89A-0AEE00429AE4}" srcOrd="0" destOrd="0" parTransId="{6E692BA3-DDA4-415E-8430-A66D8EDCD779}" sibTransId="{0C5A51F6-EF59-4323-8E2A-ED6D2FCCEF35}"/>
    <dgm:cxn modelId="{4BEFA16D-09FF-439D-BBB5-EA38D83F76AD}" srcId="{C08F8159-5DAE-474A-8550-83D458F322AD}" destId="{04C5A032-9F10-4EF7-B04E-64DC117843B6}" srcOrd="2" destOrd="0" parTransId="{37618C55-76D5-48C7-AA98-0B3566C6F4DC}" sibTransId="{7DF955E1-2B52-48B9-9F6A-8F50664FC153}"/>
    <dgm:cxn modelId="{B81F194F-206A-426D-B9E2-3941B28B53B1}" type="presOf" srcId="{04C5A032-9F10-4EF7-B04E-64DC117843B6}" destId="{8B1E4C05-B3FC-4C35-9F5F-0EDB59DDF431}" srcOrd="0" destOrd="0" presId="urn:microsoft.com/office/officeart/2005/8/layout/lProcess2"/>
    <dgm:cxn modelId="{896DA472-F072-444E-B7B3-D26B9372C89F}" type="presOf" srcId="{F7D263B3-EEAE-4B4A-9841-57B5C2164852}" destId="{F406E684-9EF9-4344-B161-ECC34ECD2867}" srcOrd="0" destOrd="0" presId="urn:microsoft.com/office/officeart/2005/8/layout/lProcess2"/>
    <dgm:cxn modelId="{E1B9987B-1B2B-49B7-B9EF-1AF2283184B5}" type="presOf" srcId="{C08F8159-5DAE-474A-8550-83D458F322AD}" destId="{99E56CEB-F76F-48FE-8984-59D50FDDEC8C}" srcOrd="1" destOrd="0" presId="urn:microsoft.com/office/officeart/2005/8/layout/lProcess2"/>
    <dgm:cxn modelId="{050FBD7B-C1C7-4710-B4EB-C97FF89B0836}" type="presOf" srcId="{A6C4A39E-E45F-4369-9AB9-2A0C3FF55251}" destId="{36AF6288-12E7-4472-B5D6-A3A5C42A6AE2}" srcOrd="0" destOrd="0" presId="urn:microsoft.com/office/officeart/2005/8/layout/lProcess2"/>
    <dgm:cxn modelId="{97AB807C-B085-4BC3-917F-41D7C67642DA}" srcId="{A6C4A39E-E45F-4369-9AB9-2A0C3FF55251}" destId="{69D71DC6-9A3E-4D4C-A548-9489BDFA4E5E}" srcOrd="1" destOrd="0" parTransId="{37420ABA-4BB0-4B1B-8ED2-E0BAB67943E4}" sibTransId="{F7F51664-A33D-4C7E-A16A-B372240F0E73}"/>
    <dgm:cxn modelId="{D09D567F-EC4E-4490-838D-F87290EC2DA9}" srcId="{69D71DC6-9A3E-4D4C-A548-9489BDFA4E5E}" destId="{F7D263B3-EEAE-4B4A-9841-57B5C2164852}" srcOrd="0" destOrd="0" parTransId="{6334B613-3DF8-425A-8FCA-3AE6B899AE95}" sibTransId="{B2C071CF-ACE4-4570-A0DB-2427C89CB980}"/>
    <dgm:cxn modelId="{2758CE99-5D3B-4B91-8431-342CFE2551FB}" type="presOf" srcId="{DF72053E-00AB-4773-AF50-136D4F5BB590}" destId="{4840D598-42F6-4DCE-A085-731E4F6BDEA8}" srcOrd="0" destOrd="0" presId="urn:microsoft.com/office/officeart/2005/8/layout/lProcess2"/>
    <dgm:cxn modelId="{C436999E-6975-45C3-BBB6-DA63E70353B6}" type="presOf" srcId="{B27D5D37-5009-45D0-B580-AF675E401CBE}" destId="{7D3A3F14-8994-420C-BDEB-5AE4C040E427}" srcOrd="0" destOrd="0" presId="urn:microsoft.com/office/officeart/2005/8/layout/lProcess2"/>
    <dgm:cxn modelId="{D0BFF8A0-2588-43FE-B9EF-4803A5B9C5FB}" srcId="{C08F8159-5DAE-474A-8550-83D458F322AD}" destId="{C225259E-2FB6-41E1-B65D-BC108F4E5488}" srcOrd="1" destOrd="0" parTransId="{1D36686E-3863-4AB4-B4FF-3F96A6337C8D}" sibTransId="{AA5FC364-F58E-4D19-B816-FD948CD8B075}"/>
    <dgm:cxn modelId="{B53DEDAE-4D04-448D-8E21-2043E9CF068D}" type="presOf" srcId="{B13EB228-4EE6-48AF-A89A-0AEE00429AE4}" destId="{1EF47D06-9C2E-4E29-BD1F-907A9372934E}" srcOrd="0" destOrd="0" presId="urn:microsoft.com/office/officeart/2005/8/layout/lProcess2"/>
    <dgm:cxn modelId="{234E9DB7-BC1F-4E30-AA14-626DC9F54B56}" type="presOf" srcId="{9D52AB89-35BB-4F58-B31D-A03DC4BE9D3A}" destId="{00802A07-644E-4A4F-9358-374855052345}" srcOrd="0" destOrd="0" presId="urn:microsoft.com/office/officeart/2005/8/layout/lProcess2"/>
    <dgm:cxn modelId="{EAD9DAB9-8E8D-44A1-B3C2-F59F2BCD2512}" type="presOf" srcId="{D4882C66-C3D1-47B8-87F5-675CA7DE10A3}" destId="{A782426A-9731-44A1-9C3A-D72F05D28A37}" srcOrd="1" destOrd="0" presId="urn:microsoft.com/office/officeart/2005/8/layout/lProcess2"/>
    <dgm:cxn modelId="{CB9459BA-2505-4C5F-8EB6-7B71211F436F}" type="presOf" srcId="{4AC6E74E-ECA6-46B7-BE62-647F04F0450B}" destId="{8D81BDBE-B43E-4152-84A4-DE3563E52432}" srcOrd="0" destOrd="0" presId="urn:microsoft.com/office/officeart/2005/8/layout/lProcess2"/>
    <dgm:cxn modelId="{D233D7C6-2237-4F38-B89E-9C05C5844DB3}" srcId="{69D71DC6-9A3E-4D4C-A548-9489BDFA4E5E}" destId="{547CE7F4-F9E4-4683-850B-61A87B5D7660}" srcOrd="4" destOrd="0" parTransId="{2F435EA2-2945-43A1-86D8-7DC6F209276F}" sibTransId="{885286F4-7E10-490F-9F2C-7F12E0B3912A}"/>
    <dgm:cxn modelId="{28520BD2-23F9-46BC-8C18-4E3EC67C412A}" srcId="{A6C4A39E-E45F-4369-9AB9-2A0C3FF55251}" destId="{C08F8159-5DAE-474A-8550-83D458F322AD}" srcOrd="2" destOrd="0" parTransId="{4740C217-EC31-4D73-AC17-F5ED32C660B3}" sibTransId="{1EE26F32-87A1-4FDA-B028-C0909DD40946}"/>
    <dgm:cxn modelId="{B345A0D2-2714-43CF-B46C-CAE55F8FCF68}" type="presOf" srcId="{C08F8159-5DAE-474A-8550-83D458F322AD}" destId="{659BC5BB-8B3C-4081-BB5B-1C4B747628DD}" srcOrd="0" destOrd="0" presId="urn:microsoft.com/office/officeart/2005/8/layout/lProcess2"/>
    <dgm:cxn modelId="{ABB575D4-CA2F-427F-9BF2-73263922E8F8}" type="presOf" srcId="{C6D9F0AB-06D5-472F-92F4-27C79C1793BB}" destId="{19D8D5EB-794A-4DC2-8FA2-9E5C4EC0AB13}" srcOrd="0" destOrd="0" presId="urn:microsoft.com/office/officeart/2005/8/layout/lProcess2"/>
    <dgm:cxn modelId="{6D6959D9-91E3-4AE3-A3BB-6BC2E935920F}" srcId="{69D71DC6-9A3E-4D4C-A548-9489BDFA4E5E}" destId="{B27D5D37-5009-45D0-B580-AF675E401CBE}" srcOrd="3" destOrd="0" parTransId="{A42CC140-3E84-490E-9F10-90893B976649}" sibTransId="{81F86228-57F3-40CF-BB5A-D0AFCC275FB9}"/>
    <dgm:cxn modelId="{ACB54BE1-0389-4AAC-B8C0-C5B5F5BDEF4A}" type="presOf" srcId="{23791FED-A4C4-46B1-BAA2-1BB40A5F7B2C}" destId="{C2076278-F398-477F-8DD8-5BA79D2A460A}" srcOrd="0" destOrd="0" presId="urn:microsoft.com/office/officeart/2005/8/layout/lProcess2"/>
    <dgm:cxn modelId="{BB99B1E2-A1D4-4C6F-8480-D21E181814CC}" type="presOf" srcId="{0C179384-22E2-427F-8F7D-71BC40A30DB9}" destId="{980BF0A5-5BEA-4381-B7BA-F79C887FBB82}" srcOrd="0" destOrd="0" presId="urn:microsoft.com/office/officeart/2005/8/layout/lProcess2"/>
    <dgm:cxn modelId="{4D8766E6-B26E-4513-937B-ECE5CC18E1F8}" srcId="{69D71DC6-9A3E-4D4C-A548-9489BDFA4E5E}" destId="{23791FED-A4C4-46B1-BAA2-1BB40A5F7B2C}" srcOrd="5" destOrd="0" parTransId="{B94AC5F7-2475-4A53-B1BA-97C88FE847A5}" sibTransId="{7D602F4F-9536-46B9-A16E-791C65D4F50F}"/>
    <dgm:cxn modelId="{DB0649EA-6DEA-42DD-9E5C-3D64507C84A4}" srcId="{D4882C66-C3D1-47B8-87F5-675CA7DE10A3}" destId="{4AC6E74E-ECA6-46B7-BE62-647F04F0450B}" srcOrd="0" destOrd="0" parTransId="{066EA374-B38E-4FC0-893F-6621D7FA9309}" sibTransId="{F2EF3186-2021-4057-AA0B-E176B6FD6136}"/>
    <dgm:cxn modelId="{2EB915F5-4CF7-499F-9240-B925218A3FBC}" type="presOf" srcId="{D4882C66-C3D1-47B8-87F5-675CA7DE10A3}" destId="{6FE4844E-35B1-4567-8ECA-4866A197ECBD}" srcOrd="0" destOrd="0" presId="urn:microsoft.com/office/officeart/2005/8/layout/lProcess2"/>
    <dgm:cxn modelId="{93689469-B5A0-47B0-B7DF-52BCDDDFE1B1}" type="presParOf" srcId="{36AF6288-12E7-4472-B5D6-A3A5C42A6AE2}" destId="{A1428A89-4CB5-44D3-9D04-A53ACC4093FF}" srcOrd="0" destOrd="0" presId="urn:microsoft.com/office/officeart/2005/8/layout/lProcess2"/>
    <dgm:cxn modelId="{A7AB8F7B-B237-42CA-8555-D1CB667C8CDB}" type="presParOf" srcId="{A1428A89-4CB5-44D3-9D04-A53ACC4093FF}" destId="{6FE4844E-35B1-4567-8ECA-4866A197ECBD}" srcOrd="0" destOrd="0" presId="urn:microsoft.com/office/officeart/2005/8/layout/lProcess2"/>
    <dgm:cxn modelId="{74A0A6FB-3986-41F5-B463-C1BA24D32520}" type="presParOf" srcId="{A1428A89-4CB5-44D3-9D04-A53ACC4093FF}" destId="{A782426A-9731-44A1-9C3A-D72F05D28A37}" srcOrd="1" destOrd="0" presId="urn:microsoft.com/office/officeart/2005/8/layout/lProcess2"/>
    <dgm:cxn modelId="{FC050416-421C-4632-9C42-4170B0EB3CA3}" type="presParOf" srcId="{A1428A89-4CB5-44D3-9D04-A53ACC4093FF}" destId="{1A5BB882-4D37-49AC-A1A8-BFA20EA8A43D}" srcOrd="2" destOrd="0" presId="urn:microsoft.com/office/officeart/2005/8/layout/lProcess2"/>
    <dgm:cxn modelId="{97B022B2-A41C-49CC-BE09-E9D3533F6626}" type="presParOf" srcId="{1A5BB882-4D37-49AC-A1A8-BFA20EA8A43D}" destId="{AA860EB9-408A-404B-905A-6BCB9CABA7C7}" srcOrd="0" destOrd="0" presId="urn:microsoft.com/office/officeart/2005/8/layout/lProcess2"/>
    <dgm:cxn modelId="{B05ECE12-5603-426B-BC03-D277DE93DA9C}" type="presParOf" srcId="{AA860EB9-408A-404B-905A-6BCB9CABA7C7}" destId="{8D81BDBE-B43E-4152-84A4-DE3563E52432}" srcOrd="0" destOrd="0" presId="urn:microsoft.com/office/officeart/2005/8/layout/lProcess2"/>
    <dgm:cxn modelId="{0CEA98ED-0A2A-4FE1-9D3B-5F861142BD5C}" type="presParOf" srcId="{AA860EB9-408A-404B-905A-6BCB9CABA7C7}" destId="{BCFB0F02-094C-46DD-8586-2C250F826126}" srcOrd="1" destOrd="0" presId="urn:microsoft.com/office/officeart/2005/8/layout/lProcess2"/>
    <dgm:cxn modelId="{A144D5B6-4C44-41D5-AC0C-0B6EE1FDC230}" type="presParOf" srcId="{AA860EB9-408A-404B-905A-6BCB9CABA7C7}" destId="{19D8D5EB-794A-4DC2-8FA2-9E5C4EC0AB13}" srcOrd="2" destOrd="0" presId="urn:microsoft.com/office/officeart/2005/8/layout/lProcess2"/>
    <dgm:cxn modelId="{0BA6E71B-9319-4DF9-9B0D-736468981DC9}" type="presParOf" srcId="{AA860EB9-408A-404B-905A-6BCB9CABA7C7}" destId="{56207D8C-1C18-4178-9959-D58F32D183EE}" srcOrd="3" destOrd="0" presId="urn:microsoft.com/office/officeart/2005/8/layout/lProcess2"/>
    <dgm:cxn modelId="{E9831B39-613C-4F22-B0DE-4CC3B6338D4C}" type="presParOf" srcId="{AA860EB9-408A-404B-905A-6BCB9CABA7C7}" destId="{4840D598-42F6-4DCE-A085-731E4F6BDEA8}" srcOrd="4" destOrd="0" presId="urn:microsoft.com/office/officeart/2005/8/layout/lProcess2"/>
    <dgm:cxn modelId="{29EC31D0-62B2-49BA-9BB2-10666A47CA95}" type="presParOf" srcId="{36AF6288-12E7-4472-B5D6-A3A5C42A6AE2}" destId="{8C28D25C-16A5-428A-9618-3E3852115B8F}" srcOrd="1" destOrd="0" presId="urn:microsoft.com/office/officeart/2005/8/layout/lProcess2"/>
    <dgm:cxn modelId="{C23E121E-A796-4220-8D85-EBFE2AC2E646}" type="presParOf" srcId="{36AF6288-12E7-4472-B5D6-A3A5C42A6AE2}" destId="{6ABE23B1-1296-4169-B484-C4E2B26FE9AC}" srcOrd="2" destOrd="0" presId="urn:microsoft.com/office/officeart/2005/8/layout/lProcess2"/>
    <dgm:cxn modelId="{87685118-B1A3-45CD-9CD4-4247FF746EB9}" type="presParOf" srcId="{6ABE23B1-1296-4169-B484-C4E2B26FE9AC}" destId="{CE2B5204-8970-42A2-AA01-EA609D667C37}" srcOrd="0" destOrd="0" presId="urn:microsoft.com/office/officeart/2005/8/layout/lProcess2"/>
    <dgm:cxn modelId="{958A550A-1550-4482-93DF-97BE0625AC66}" type="presParOf" srcId="{6ABE23B1-1296-4169-B484-C4E2B26FE9AC}" destId="{1D310561-3D5F-4883-AA02-58720341FE6F}" srcOrd="1" destOrd="0" presId="urn:microsoft.com/office/officeart/2005/8/layout/lProcess2"/>
    <dgm:cxn modelId="{C7566AC0-37E7-46F6-8A2E-DF1486C222AD}" type="presParOf" srcId="{6ABE23B1-1296-4169-B484-C4E2B26FE9AC}" destId="{BECA1FB9-7B52-41ED-B930-9187B6F570C0}" srcOrd="2" destOrd="0" presId="urn:microsoft.com/office/officeart/2005/8/layout/lProcess2"/>
    <dgm:cxn modelId="{7EBAD0A0-0FB0-44F3-9E8E-68A17F6A48CA}" type="presParOf" srcId="{BECA1FB9-7B52-41ED-B930-9187B6F570C0}" destId="{BCC4733F-45B7-46F5-81EC-39D5DBDD41F9}" srcOrd="0" destOrd="0" presId="urn:microsoft.com/office/officeart/2005/8/layout/lProcess2"/>
    <dgm:cxn modelId="{A10831C8-E409-435D-B605-EAE8A68C70E9}" type="presParOf" srcId="{BCC4733F-45B7-46F5-81EC-39D5DBDD41F9}" destId="{F406E684-9EF9-4344-B161-ECC34ECD2867}" srcOrd="0" destOrd="0" presId="urn:microsoft.com/office/officeart/2005/8/layout/lProcess2"/>
    <dgm:cxn modelId="{86892F91-BAE2-49C9-B192-8158D2D03DBE}" type="presParOf" srcId="{BCC4733F-45B7-46F5-81EC-39D5DBDD41F9}" destId="{3AF10512-27CC-497D-83C7-831B0A40DEFB}" srcOrd="1" destOrd="0" presId="urn:microsoft.com/office/officeart/2005/8/layout/lProcess2"/>
    <dgm:cxn modelId="{FFF792D8-C35D-41D8-AB95-515B0A63EE6A}" type="presParOf" srcId="{BCC4733F-45B7-46F5-81EC-39D5DBDD41F9}" destId="{00802A07-644E-4A4F-9358-374855052345}" srcOrd="2" destOrd="0" presId="urn:microsoft.com/office/officeart/2005/8/layout/lProcess2"/>
    <dgm:cxn modelId="{7414CE31-0150-4E8E-9FFE-C6CF481312F6}" type="presParOf" srcId="{BCC4733F-45B7-46F5-81EC-39D5DBDD41F9}" destId="{CF2AD4FA-E791-4C1B-A5D5-540E9ADF2C5B}" srcOrd="3" destOrd="0" presId="urn:microsoft.com/office/officeart/2005/8/layout/lProcess2"/>
    <dgm:cxn modelId="{CC351269-2FA6-46CF-A897-A0C7CF257684}" type="presParOf" srcId="{BCC4733F-45B7-46F5-81EC-39D5DBDD41F9}" destId="{980BF0A5-5BEA-4381-B7BA-F79C887FBB82}" srcOrd="4" destOrd="0" presId="urn:microsoft.com/office/officeart/2005/8/layout/lProcess2"/>
    <dgm:cxn modelId="{BCCA55B8-D023-4DF8-8AE6-9B6CF778BB7A}" type="presParOf" srcId="{BCC4733F-45B7-46F5-81EC-39D5DBDD41F9}" destId="{C0F4B18B-31D5-4BF4-B6AB-3B80EA8FED69}" srcOrd="5" destOrd="0" presId="urn:microsoft.com/office/officeart/2005/8/layout/lProcess2"/>
    <dgm:cxn modelId="{2AE84DCA-8457-4B16-8D43-1D8C69BC2EAE}" type="presParOf" srcId="{BCC4733F-45B7-46F5-81EC-39D5DBDD41F9}" destId="{7D3A3F14-8994-420C-BDEB-5AE4C040E427}" srcOrd="6" destOrd="0" presId="urn:microsoft.com/office/officeart/2005/8/layout/lProcess2"/>
    <dgm:cxn modelId="{49C64511-525A-4E4C-9D0B-A59FBD2B0C0D}" type="presParOf" srcId="{BCC4733F-45B7-46F5-81EC-39D5DBDD41F9}" destId="{DBBF58DC-41AC-42A6-8F33-7BD7A86B21B5}" srcOrd="7" destOrd="0" presId="urn:microsoft.com/office/officeart/2005/8/layout/lProcess2"/>
    <dgm:cxn modelId="{52E47F7D-A87A-4276-BC7C-4A62068044BE}" type="presParOf" srcId="{BCC4733F-45B7-46F5-81EC-39D5DBDD41F9}" destId="{6B950922-3088-4869-9FD0-CB92DBFFC4F7}" srcOrd="8" destOrd="0" presId="urn:microsoft.com/office/officeart/2005/8/layout/lProcess2"/>
    <dgm:cxn modelId="{A8477B87-08C8-4330-B811-B48F8FD5D862}" type="presParOf" srcId="{BCC4733F-45B7-46F5-81EC-39D5DBDD41F9}" destId="{6CB3D30F-D432-48A5-B2F3-91F78532151F}" srcOrd="9" destOrd="0" presId="urn:microsoft.com/office/officeart/2005/8/layout/lProcess2"/>
    <dgm:cxn modelId="{6A867967-4BAB-465D-AFB9-2AD1B95F71FA}" type="presParOf" srcId="{BCC4733F-45B7-46F5-81EC-39D5DBDD41F9}" destId="{C2076278-F398-477F-8DD8-5BA79D2A460A}" srcOrd="10" destOrd="0" presId="urn:microsoft.com/office/officeart/2005/8/layout/lProcess2"/>
    <dgm:cxn modelId="{913A7C8A-83DE-46C7-A6B4-7DA7C8F291D2}" type="presParOf" srcId="{36AF6288-12E7-4472-B5D6-A3A5C42A6AE2}" destId="{4DA52549-9BD0-4AD5-9FFE-D11313E531EA}" srcOrd="3" destOrd="0" presId="urn:microsoft.com/office/officeart/2005/8/layout/lProcess2"/>
    <dgm:cxn modelId="{37F0233E-9104-4709-BAA4-E81242D8D5B1}" type="presParOf" srcId="{36AF6288-12E7-4472-B5D6-A3A5C42A6AE2}" destId="{A087A8AB-9AD2-40B2-87C5-67EFC3931052}" srcOrd="4" destOrd="0" presId="urn:microsoft.com/office/officeart/2005/8/layout/lProcess2"/>
    <dgm:cxn modelId="{27C1BF4F-4B96-4716-9365-219484A9FFE7}" type="presParOf" srcId="{A087A8AB-9AD2-40B2-87C5-67EFC3931052}" destId="{659BC5BB-8B3C-4081-BB5B-1C4B747628DD}" srcOrd="0" destOrd="0" presId="urn:microsoft.com/office/officeart/2005/8/layout/lProcess2"/>
    <dgm:cxn modelId="{5A985763-0C45-4591-983D-DABD2F6010C4}" type="presParOf" srcId="{A087A8AB-9AD2-40B2-87C5-67EFC3931052}" destId="{99E56CEB-F76F-48FE-8984-59D50FDDEC8C}" srcOrd="1" destOrd="0" presId="urn:microsoft.com/office/officeart/2005/8/layout/lProcess2"/>
    <dgm:cxn modelId="{66046D11-62FA-4BFB-B915-62D25D5E4AA9}" type="presParOf" srcId="{A087A8AB-9AD2-40B2-87C5-67EFC3931052}" destId="{038D6203-DCA7-4ED7-8DB9-4FDED20601DB}" srcOrd="2" destOrd="0" presId="urn:microsoft.com/office/officeart/2005/8/layout/lProcess2"/>
    <dgm:cxn modelId="{01E57852-792A-4CA9-B67A-18AB1984FB34}" type="presParOf" srcId="{038D6203-DCA7-4ED7-8DB9-4FDED20601DB}" destId="{62A929FE-68C1-4F8F-A7B8-C72950808091}" srcOrd="0" destOrd="0" presId="urn:microsoft.com/office/officeart/2005/8/layout/lProcess2"/>
    <dgm:cxn modelId="{C6868D1B-41F3-406A-8169-15987BBB3318}" type="presParOf" srcId="{62A929FE-68C1-4F8F-A7B8-C72950808091}" destId="{1EF47D06-9C2E-4E29-BD1F-907A9372934E}" srcOrd="0" destOrd="0" presId="urn:microsoft.com/office/officeart/2005/8/layout/lProcess2"/>
    <dgm:cxn modelId="{61C05E69-6C24-4E3F-97C2-9CE96FE19681}" type="presParOf" srcId="{62A929FE-68C1-4F8F-A7B8-C72950808091}" destId="{AFA76F9A-60E1-4D49-80B4-0A85ED66102F}" srcOrd="1" destOrd="0" presId="urn:microsoft.com/office/officeart/2005/8/layout/lProcess2"/>
    <dgm:cxn modelId="{7E5F8831-0DD6-4A22-BCC3-8791166F1481}" type="presParOf" srcId="{62A929FE-68C1-4F8F-A7B8-C72950808091}" destId="{ACCFDA87-2FAF-4606-B67A-048CD75A4CB7}" srcOrd="2" destOrd="0" presId="urn:microsoft.com/office/officeart/2005/8/layout/lProcess2"/>
    <dgm:cxn modelId="{9208A70C-D970-4E58-8DBE-F22C15D68970}" type="presParOf" srcId="{62A929FE-68C1-4F8F-A7B8-C72950808091}" destId="{56E31B9F-111E-4C53-9719-966EADDAB577}" srcOrd="3" destOrd="0" presId="urn:microsoft.com/office/officeart/2005/8/layout/lProcess2"/>
    <dgm:cxn modelId="{2A0A2207-22D6-4878-8259-87F1BF8EEF83}" type="presParOf" srcId="{62A929FE-68C1-4F8F-A7B8-C72950808091}" destId="{8B1E4C05-B3FC-4C35-9F5F-0EDB59DDF431}"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03A1D2-0F81-469D-BF0D-0A3E24C6A89F}"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EF49A0DB-1559-4195-8E7B-52DE47CA4092}">
      <dgm:prSet/>
      <dgm:spPr/>
      <dgm:t>
        <a:bodyPr/>
        <a:lstStyle/>
        <a:p>
          <a:r>
            <a:rPr lang="en-US" b="1" baseline="0" dirty="0"/>
            <a:t>USAID/Zambia </a:t>
          </a:r>
          <a:r>
            <a:rPr lang="en-US" baseline="0" dirty="0"/>
            <a:t>for financial and technical support</a:t>
          </a:r>
          <a:endParaRPr lang="en-US" dirty="0"/>
        </a:p>
      </dgm:t>
    </dgm:pt>
    <dgm:pt modelId="{D36860BE-8103-4D01-B721-EF401913C239}" type="parTrans" cxnId="{E86E2C3D-842F-4AB3-9317-6549D5A0CE51}">
      <dgm:prSet/>
      <dgm:spPr/>
      <dgm:t>
        <a:bodyPr/>
        <a:lstStyle/>
        <a:p>
          <a:endParaRPr lang="en-US"/>
        </a:p>
      </dgm:t>
    </dgm:pt>
    <dgm:pt modelId="{1BF9FE72-95DB-49EF-9A99-240A81851EFE}" type="sibTrans" cxnId="{E86E2C3D-842F-4AB3-9317-6549D5A0CE51}">
      <dgm:prSet/>
      <dgm:spPr/>
      <dgm:t>
        <a:bodyPr/>
        <a:lstStyle/>
        <a:p>
          <a:endParaRPr lang="en-US"/>
        </a:p>
      </dgm:t>
    </dgm:pt>
    <dgm:pt modelId="{7842C967-DCB1-4723-B647-2E10A1A590DE}">
      <dgm:prSet/>
      <dgm:spPr/>
      <dgm:t>
        <a:bodyPr/>
        <a:lstStyle/>
        <a:p>
          <a:r>
            <a:rPr lang="en-GB" b="1" baseline="0" dirty="0"/>
            <a:t>Government of Zambia (GRZ)</a:t>
          </a:r>
          <a:r>
            <a:rPr lang="en-GB" baseline="0" dirty="0"/>
            <a:t> staff through various line ministries for input in design and participation in interviews </a:t>
          </a:r>
          <a:endParaRPr lang="en-US" dirty="0"/>
        </a:p>
      </dgm:t>
    </dgm:pt>
    <dgm:pt modelId="{C9B2DFAE-EAA8-45A5-A357-9E0313961B5A}" type="parTrans" cxnId="{A9E51806-B0CE-44D6-A1CF-964B743F255A}">
      <dgm:prSet/>
      <dgm:spPr/>
      <dgm:t>
        <a:bodyPr/>
        <a:lstStyle/>
        <a:p>
          <a:endParaRPr lang="en-US"/>
        </a:p>
      </dgm:t>
    </dgm:pt>
    <dgm:pt modelId="{776B3C08-FF9D-4776-81E6-D13C53FD748A}" type="sibTrans" cxnId="{A9E51806-B0CE-44D6-A1CF-964B743F255A}">
      <dgm:prSet/>
      <dgm:spPr/>
      <dgm:t>
        <a:bodyPr/>
        <a:lstStyle/>
        <a:p>
          <a:endParaRPr lang="en-US"/>
        </a:p>
      </dgm:t>
    </dgm:pt>
    <dgm:pt modelId="{C05E7FCF-91CC-49E8-AF80-7AB0E483F8E7}">
      <dgm:prSet/>
      <dgm:spPr/>
      <dgm:t>
        <a:bodyPr/>
        <a:lstStyle/>
        <a:p>
          <a:r>
            <a:rPr lang="en-GB" b="1" baseline="0" dirty="0"/>
            <a:t>Multilateral and bi-lateral donors, Cooperating Partners, and NGOs </a:t>
          </a:r>
          <a:r>
            <a:rPr lang="en-GB" baseline="0" dirty="0"/>
            <a:t>for their valued technical contribution</a:t>
          </a:r>
          <a:endParaRPr lang="en-US" dirty="0"/>
        </a:p>
      </dgm:t>
    </dgm:pt>
    <dgm:pt modelId="{3EA9DE58-C367-4C82-9B4B-EFE7654508CC}" type="parTrans" cxnId="{E4BB9C32-B6AD-4F21-8C65-3A9FD785A16F}">
      <dgm:prSet/>
      <dgm:spPr/>
      <dgm:t>
        <a:bodyPr/>
        <a:lstStyle/>
        <a:p>
          <a:endParaRPr lang="en-US"/>
        </a:p>
      </dgm:t>
    </dgm:pt>
    <dgm:pt modelId="{F77D3B39-A3F1-4457-B6E7-B05D5CE35946}" type="sibTrans" cxnId="{E4BB9C32-B6AD-4F21-8C65-3A9FD785A16F}">
      <dgm:prSet/>
      <dgm:spPr/>
      <dgm:t>
        <a:bodyPr/>
        <a:lstStyle/>
        <a:p>
          <a:endParaRPr lang="en-US"/>
        </a:p>
      </dgm:t>
    </dgm:pt>
    <dgm:pt modelId="{5ECDB13D-03DF-4BD3-B725-BF2AD9712321}">
      <dgm:prSet/>
      <dgm:spPr/>
      <dgm:t>
        <a:bodyPr/>
        <a:lstStyle/>
        <a:p>
          <a:r>
            <a:rPr lang="en-US" b="1" baseline="0" dirty="0"/>
            <a:t>NFNC </a:t>
          </a:r>
          <a:r>
            <a:rPr lang="en-US" baseline="0" dirty="0"/>
            <a:t>for leadership in design, implementation, and coordination</a:t>
          </a:r>
          <a:endParaRPr lang="en-US" dirty="0"/>
        </a:p>
      </dgm:t>
    </dgm:pt>
    <dgm:pt modelId="{488818D0-8581-4219-B11F-09F8DAB2B050}" type="parTrans" cxnId="{5CFF9F7F-B8D9-4DD9-8F9B-F7D55EAD0BCE}">
      <dgm:prSet/>
      <dgm:spPr/>
      <dgm:t>
        <a:bodyPr/>
        <a:lstStyle/>
        <a:p>
          <a:endParaRPr lang="en-US"/>
        </a:p>
      </dgm:t>
    </dgm:pt>
    <dgm:pt modelId="{185EA05F-DD7A-4498-B558-7E20BD33F2CA}" type="sibTrans" cxnId="{5CFF9F7F-B8D9-4DD9-8F9B-F7D55EAD0BCE}">
      <dgm:prSet/>
      <dgm:spPr/>
      <dgm:t>
        <a:bodyPr/>
        <a:lstStyle/>
        <a:p>
          <a:endParaRPr lang="en-US"/>
        </a:p>
      </dgm:t>
    </dgm:pt>
    <dgm:pt modelId="{AFFFB381-4E5E-420E-A65F-269C9324AE38}">
      <dgm:prSet/>
      <dgm:spPr/>
      <dgm:t>
        <a:bodyPr/>
        <a:lstStyle/>
        <a:p>
          <a:r>
            <a:rPr lang="en-US" b="1" baseline="0" dirty="0"/>
            <a:t>Assessors</a:t>
          </a:r>
          <a:r>
            <a:rPr lang="en-US" baseline="0" dirty="0"/>
            <a:t> for their dedication in ensuring that quality data was collected</a:t>
          </a:r>
          <a:endParaRPr lang="en-US" dirty="0"/>
        </a:p>
      </dgm:t>
    </dgm:pt>
    <dgm:pt modelId="{439DA909-AA8E-4B4E-8007-C5A1487A460D}" type="parTrans" cxnId="{0AE849A0-312B-428C-8699-A4302CB57293}">
      <dgm:prSet/>
      <dgm:spPr/>
      <dgm:t>
        <a:bodyPr/>
        <a:lstStyle/>
        <a:p>
          <a:endParaRPr lang="en-US"/>
        </a:p>
      </dgm:t>
    </dgm:pt>
    <dgm:pt modelId="{357405DC-C2DA-4ECF-B691-2511322E4615}" type="sibTrans" cxnId="{0AE849A0-312B-428C-8699-A4302CB57293}">
      <dgm:prSet/>
      <dgm:spPr/>
      <dgm:t>
        <a:bodyPr/>
        <a:lstStyle/>
        <a:p>
          <a:endParaRPr lang="en-US"/>
        </a:p>
      </dgm:t>
    </dgm:pt>
    <dgm:pt modelId="{545E99C7-BAE9-40FE-B830-A0039740745F}" type="pres">
      <dgm:prSet presAssocID="{2603A1D2-0F81-469D-BF0D-0A3E24C6A89F}" presName="diagram" presStyleCnt="0">
        <dgm:presLayoutVars>
          <dgm:dir/>
          <dgm:resizeHandles val="exact"/>
        </dgm:presLayoutVars>
      </dgm:prSet>
      <dgm:spPr/>
    </dgm:pt>
    <dgm:pt modelId="{5FFBFF63-A4C9-4688-A050-412389FE8991}" type="pres">
      <dgm:prSet presAssocID="{EF49A0DB-1559-4195-8E7B-52DE47CA4092}" presName="node" presStyleLbl="node1" presStyleIdx="0" presStyleCnt="5">
        <dgm:presLayoutVars>
          <dgm:bulletEnabled val="1"/>
        </dgm:presLayoutVars>
      </dgm:prSet>
      <dgm:spPr/>
    </dgm:pt>
    <dgm:pt modelId="{A306FF9C-9F1E-4642-A3E8-D0D0207C4489}" type="pres">
      <dgm:prSet presAssocID="{1BF9FE72-95DB-49EF-9A99-240A81851EFE}" presName="sibTrans" presStyleCnt="0"/>
      <dgm:spPr/>
    </dgm:pt>
    <dgm:pt modelId="{863180D0-39BB-4403-86FA-E43A8147E57C}" type="pres">
      <dgm:prSet presAssocID="{7842C967-DCB1-4723-B647-2E10A1A590DE}" presName="node" presStyleLbl="node1" presStyleIdx="1" presStyleCnt="5">
        <dgm:presLayoutVars>
          <dgm:bulletEnabled val="1"/>
        </dgm:presLayoutVars>
      </dgm:prSet>
      <dgm:spPr/>
    </dgm:pt>
    <dgm:pt modelId="{E03AA7BC-A47B-4FE1-96D7-DB87178A771D}" type="pres">
      <dgm:prSet presAssocID="{776B3C08-FF9D-4776-81E6-D13C53FD748A}" presName="sibTrans" presStyleCnt="0"/>
      <dgm:spPr/>
    </dgm:pt>
    <dgm:pt modelId="{2A6D719A-8173-4E8C-ABBF-48C64C0BBFC0}" type="pres">
      <dgm:prSet presAssocID="{C05E7FCF-91CC-49E8-AF80-7AB0E483F8E7}" presName="node" presStyleLbl="node1" presStyleIdx="2" presStyleCnt="5">
        <dgm:presLayoutVars>
          <dgm:bulletEnabled val="1"/>
        </dgm:presLayoutVars>
      </dgm:prSet>
      <dgm:spPr/>
    </dgm:pt>
    <dgm:pt modelId="{1C7CE59B-76D7-4A0D-B720-456BFAB03353}" type="pres">
      <dgm:prSet presAssocID="{F77D3B39-A3F1-4457-B6E7-B05D5CE35946}" presName="sibTrans" presStyleCnt="0"/>
      <dgm:spPr/>
    </dgm:pt>
    <dgm:pt modelId="{A729F6AC-714A-48EE-A1FF-9C17E6676EFF}" type="pres">
      <dgm:prSet presAssocID="{5ECDB13D-03DF-4BD3-B725-BF2AD9712321}" presName="node" presStyleLbl="node1" presStyleIdx="3" presStyleCnt="5">
        <dgm:presLayoutVars>
          <dgm:bulletEnabled val="1"/>
        </dgm:presLayoutVars>
      </dgm:prSet>
      <dgm:spPr/>
    </dgm:pt>
    <dgm:pt modelId="{02FEE006-A78A-4F61-A133-C39B4FB288E5}" type="pres">
      <dgm:prSet presAssocID="{185EA05F-DD7A-4498-B558-7E20BD33F2CA}" presName="sibTrans" presStyleCnt="0"/>
      <dgm:spPr/>
    </dgm:pt>
    <dgm:pt modelId="{DFF15C86-66BD-41E9-BD4F-D0D489A942EF}" type="pres">
      <dgm:prSet presAssocID="{AFFFB381-4E5E-420E-A65F-269C9324AE38}" presName="node" presStyleLbl="node1" presStyleIdx="4" presStyleCnt="5">
        <dgm:presLayoutVars>
          <dgm:bulletEnabled val="1"/>
        </dgm:presLayoutVars>
      </dgm:prSet>
      <dgm:spPr/>
    </dgm:pt>
  </dgm:ptLst>
  <dgm:cxnLst>
    <dgm:cxn modelId="{A9E51806-B0CE-44D6-A1CF-964B743F255A}" srcId="{2603A1D2-0F81-469D-BF0D-0A3E24C6A89F}" destId="{7842C967-DCB1-4723-B647-2E10A1A590DE}" srcOrd="1" destOrd="0" parTransId="{C9B2DFAE-EAA8-45A5-A357-9E0313961B5A}" sibTransId="{776B3C08-FF9D-4776-81E6-D13C53FD748A}"/>
    <dgm:cxn modelId="{08EB9D06-FDFB-4CCF-B056-4D00E2BD2CF7}" type="presOf" srcId="{AFFFB381-4E5E-420E-A65F-269C9324AE38}" destId="{DFF15C86-66BD-41E9-BD4F-D0D489A942EF}" srcOrd="0" destOrd="0" presId="urn:microsoft.com/office/officeart/2005/8/layout/default"/>
    <dgm:cxn modelId="{69222E09-9A70-4F1E-8106-85FD72B407D5}" type="presOf" srcId="{C05E7FCF-91CC-49E8-AF80-7AB0E483F8E7}" destId="{2A6D719A-8173-4E8C-ABBF-48C64C0BBFC0}" srcOrd="0" destOrd="0" presId="urn:microsoft.com/office/officeart/2005/8/layout/default"/>
    <dgm:cxn modelId="{E4BB9C32-B6AD-4F21-8C65-3A9FD785A16F}" srcId="{2603A1D2-0F81-469D-BF0D-0A3E24C6A89F}" destId="{C05E7FCF-91CC-49E8-AF80-7AB0E483F8E7}" srcOrd="2" destOrd="0" parTransId="{3EA9DE58-C367-4C82-9B4B-EFE7654508CC}" sibTransId="{F77D3B39-A3F1-4457-B6E7-B05D5CE35946}"/>
    <dgm:cxn modelId="{E86E2C3D-842F-4AB3-9317-6549D5A0CE51}" srcId="{2603A1D2-0F81-469D-BF0D-0A3E24C6A89F}" destId="{EF49A0DB-1559-4195-8E7B-52DE47CA4092}" srcOrd="0" destOrd="0" parTransId="{D36860BE-8103-4D01-B721-EF401913C239}" sibTransId="{1BF9FE72-95DB-49EF-9A99-240A81851EFE}"/>
    <dgm:cxn modelId="{1A96494D-653F-427B-947E-74F26DE4BEAE}" type="presOf" srcId="{2603A1D2-0F81-469D-BF0D-0A3E24C6A89F}" destId="{545E99C7-BAE9-40FE-B830-A0039740745F}" srcOrd="0" destOrd="0" presId="urn:microsoft.com/office/officeart/2005/8/layout/default"/>
    <dgm:cxn modelId="{5CFF9F7F-B8D9-4DD9-8F9B-F7D55EAD0BCE}" srcId="{2603A1D2-0F81-469D-BF0D-0A3E24C6A89F}" destId="{5ECDB13D-03DF-4BD3-B725-BF2AD9712321}" srcOrd="3" destOrd="0" parTransId="{488818D0-8581-4219-B11F-09F8DAB2B050}" sibTransId="{185EA05F-DD7A-4498-B558-7E20BD33F2CA}"/>
    <dgm:cxn modelId="{B59D5389-3714-421E-AF23-C71FE6DF73B3}" type="presOf" srcId="{7842C967-DCB1-4723-B647-2E10A1A590DE}" destId="{863180D0-39BB-4403-86FA-E43A8147E57C}" srcOrd="0" destOrd="0" presId="urn:microsoft.com/office/officeart/2005/8/layout/default"/>
    <dgm:cxn modelId="{0AE849A0-312B-428C-8699-A4302CB57293}" srcId="{2603A1D2-0F81-469D-BF0D-0A3E24C6A89F}" destId="{AFFFB381-4E5E-420E-A65F-269C9324AE38}" srcOrd="4" destOrd="0" parTransId="{439DA909-AA8E-4B4E-8007-C5A1487A460D}" sibTransId="{357405DC-C2DA-4ECF-B691-2511322E4615}"/>
    <dgm:cxn modelId="{50CF92C4-FABB-429E-AA76-A8A32B7D0072}" type="presOf" srcId="{5ECDB13D-03DF-4BD3-B725-BF2AD9712321}" destId="{A729F6AC-714A-48EE-A1FF-9C17E6676EFF}" srcOrd="0" destOrd="0" presId="urn:microsoft.com/office/officeart/2005/8/layout/default"/>
    <dgm:cxn modelId="{E70FA2C6-C801-4A33-AFDD-A733A558CC16}" type="presOf" srcId="{EF49A0DB-1559-4195-8E7B-52DE47CA4092}" destId="{5FFBFF63-A4C9-4688-A050-412389FE8991}" srcOrd="0" destOrd="0" presId="urn:microsoft.com/office/officeart/2005/8/layout/default"/>
    <dgm:cxn modelId="{7BF1EF91-198B-4BD0-8BD0-B240075256EC}" type="presParOf" srcId="{545E99C7-BAE9-40FE-B830-A0039740745F}" destId="{5FFBFF63-A4C9-4688-A050-412389FE8991}" srcOrd="0" destOrd="0" presId="urn:microsoft.com/office/officeart/2005/8/layout/default"/>
    <dgm:cxn modelId="{C60A006C-6B39-4A43-A8A0-B25212BEE25B}" type="presParOf" srcId="{545E99C7-BAE9-40FE-B830-A0039740745F}" destId="{A306FF9C-9F1E-4642-A3E8-D0D0207C4489}" srcOrd="1" destOrd="0" presId="urn:microsoft.com/office/officeart/2005/8/layout/default"/>
    <dgm:cxn modelId="{EDBD97C8-0F79-4DB6-81F8-E12C670C3BD4}" type="presParOf" srcId="{545E99C7-BAE9-40FE-B830-A0039740745F}" destId="{863180D0-39BB-4403-86FA-E43A8147E57C}" srcOrd="2" destOrd="0" presId="urn:microsoft.com/office/officeart/2005/8/layout/default"/>
    <dgm:cxn modelId="{012C6B23-62EA-46C0-AB19-B63C0CE2C442}" type="presParOf" srcId="{545E99C7-BAE9-40FE-B830-A0039740745F}" destId="{E03AA7BC-A47B-4FE1-96D7-DB87178A771D}" srcOrd="3" destOrd="0" presId="urn:microsoft.com/office/officeart/2005/8/layout/default"/>
    <dgm:cxn modelId="{EB0C3EE9-529A-4224-9EE5-FDD7BA97D956}" type="presParOf" srcId="{545E99C7-BAE9-40FE-B830-A0039740745F}" destId="{2A6D719A-8173-4E8C-ABBF-48C64C0BBFC0}" srcOrd="4" destOrd="0" presId="urn:microsoft.com/office/officeart/2005/8/layout/default"/>
    <dgm:cxn modelId="{477D926E-F586-4D21-9A53-147FEF7D9471}" type="presParOf" srcId="{545E99C7-BAE9-40FE-B830-A0039740745F}" destId="{1C7CE59B-76D7-4A0D-B720-456BFAB03353}" srcOrd="5" destOrd="0" presId="urn:microsoft.com/office/officeart/2005/8/layout/default"/>
    <dgm:cxn modelId="{7739548C-F8D8-482F-A6C7-27CC3BA73EAF}" type="presParOf" srcId="{545E99C7-BAE9-40FE-B830-A0039740745F}" destId="{A729F6AC-714A-48EE-A1FF-9C17E6676EFF}" srcOrd="6" destOrd="0" presId="urn:microsoft.com/office/officeart/2005/8/layout/default"/>
    <dgm:cxn modelId="{F7A2D6A9-CEDE-4B87-8B48-0DB2C83E54F3}" type="presParOf" srcId="{545E99C7-BAE9-40FE-B830-A0039740745F}" destId="{02FEE006-A78A-4F61-A133-C39B4FB288E5}" srcOrd="7" destOrd="0" presId="urn:microsoft.com/office/officeart/2005/8/layout/default"/>
    <dgm:cxn modelId="{EFA1083C-D06B-4F44-9505-CE70CA431E93}" type="presParOf" srcId="{545E99C7-BAE9-40FE-B830-A0039740745F}" destId="{DFF15C86-66BD-41E9-BD4F-D0D489A942E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7FC3CA-CB6A-4930-B1C4-5C818DD4AE15}"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ZM"/>
        </a:p>
      </dgm:t>
    </dgm:pt>
    <dgm:pt modelId="{8601B7D3-AB9F-4CB8-A4CC-EA4955976409}">
      <dgm:prSet phldrT="[Text]"/>
      <dgm:spPr/>
      <dgm:t>
        <a:bodyPr/>
        <a:lstStyle/>
        <a:p>
          <a:pPr>
            <a:buClr>
              <a:srgbClr val="000000"/>
            </a:buClr>
            <a:buFont typeface="Arial" panose="020B0604020202020204" pitchFamily="34" charset="0"/>
            <a:buNone/>
          </a:pPr>
          <a:r>
            <a:rPr lang="en-GB" b="1" i="0" u="none" strike="noStrike" kern="1200" cap="none">
              <a:latin typeface="Gill Sans Nova" panose="020B0602020104020203" pitchFamily="34" charset="0"/>
              <a:ea typeface="Calibri" panose="020F0502020204030204" pitchFamily="34" charset="0"/>
              <a:cs typeface="Arial"/>
              <a:sym typeface="Arial"/>
            </a:rPr>
            <a:t>1.  </a:t>
          </a:r>
          <a:r>
            <a:rPr lang="en-GB" b="1" i="0" u="none" strike="noStrike" kern="1200" cap="none">
              <a:latin typeface="Gill Sans Nova" panose="020B0602020104020203" pitchFamily="34" charset="0"/>
              <a:cs typeface="Arial"/>
              <a:sym typeface="Arial"/>
            </a:rPr>
            <a:t>Governance</a:t>
          </a:r>
          <a:r>
            <a:rPr lang="en-GB" b="1" i="0" u="none" strike="noStrike" kern="1200" cap="none">
              <a:latin typeface="Gill Sans Nova" panose="020B0602020104020203" pitchFamily="34" charset="0"/>
              <a:ea typeface="Calibri" panose="020F0502020204030204" pitchFamily="34" charset="0"/>
              <a:cs typeface="Arial"/>
              <a:sym typeface="Arial"/>
            </a:rPr>
            <a:t> and Leadership</a:t>
          </a:r>
          <a:endParaRPr lang="en-ZM" b="1" kern="1200"/>
        </a:p>
      </dgm:t>
    </dgm:pt>
    <dgm:pt modelId="{27213E3F-2ABD-4FA0-B7DA-59419D3752FA}" type="parTrans" cxnId="{3A4F8CE4-BF77-436E-A36E-7851670EBA68}">
      <dgm:prSet/>
      <dgm:spPr/>
      <dgm:t>
        <a:bodyPr/>
        <a:lstStyle/>
        <a:p>
          <a:endParaRPr lang="en-ZM"/>
        </a:p>
      </dgm:t>
    </dgm:pt>
    <dgm:pt modelId="{F36FA866-248B-40D4-A9EA-62ED3479938F}" type="sibTrans" cxnId="{3A4F8CE4-BF77-436E-A36E-7851670EBA68}">
      <dgm:prSet/>
      <dgm:spPr/>
      <dgm:t>
        <a:bodyPr/>
        <a:lstStyle/>
        <a:p>
          <a:endParaRPr lang="en-ZM"/>
        </a:p>
      </dgm:t>
    </dgm:pt>
    <dgm:pt modelId="{F5C31142-AB61-4980-99A1-B9454734C789}">
      <dgm:prSet phldrT="[Text]"/>
      <dgm:spPr/>
      <dgm:t>
        <a:bodyPr/>
        <a:lstStyle/>
        <a:p>
          <a:pPr marL="114300" lvl="1" indent="-114300" defTabSz="577850">
            <a:spcBef>
              <a:spcPct val="0"/>
            </a:spcBef>
            <a:spcAft>
              <a:spcPct val="15000"/>
            </a:spcAft>
            <a:buFont typeface="Gill Sans MT" panose="020B0502020104020203"/>
            <a:buNone/>
          </a:pPr>
          <a:r>
            <a:rPr lang="en-GB" b="0" i="0" u="none" strike="noStrike" kern="1200" cap="none">
              <a:latin typeface="Gill Sans Nova" panose="020B0602020104020203" pitchFamily="34" charset="0"/>
              <a:ea typeface="Calibri" panose="020F0502020204030204" pitchFamily="34" charset="0"/>
              <a:cs typeface="Arial"/>
              <a:sym typeface="Arial"/>
            </a:rPr>
            <a:t>1. Nutrition leadership</a:t>
          </a:r>
          <a:endParaRPr lang="en-ZM" b="0" i="0" u="none" strike="noStrike" kern="1200" cap="none">
            <a:latin typeface="Gill Sans Nova" panose="020B0602020104020203" pitchFamily="34" charset="0"/>
            <a:ea typeface="Calibri" panose="020F0502020204030204" pitchFamily="34" charset="0"/>
            <a:cs typeface="Arial"/>
          </a:endParaRPr>
        </a:p>
      </dgm:t>
    </dgm:pt>
    <dgm:pt modelId="{A61D90F5-8416-4E6F-9795-2C294FC903B2}" type="parTrans" cxnId="{C50EA3A6-0FAD-422A-827D-F3A9D5A4584C}">
      <dgm:prSet/>
      <dgm:spPr/>
      <dgm:t>
        <a:bodyPr/>
        <a:lstStyle/>
        <a:p>
          <a:endParaRPr lang="en-ZM"/>
        </a:p>
      </dgm:t>
    </dgm:pt>
    <dgm:pt modelId="{8D571C22-0C9B-4BBE-9776-A143982EEEFA}" type="sibTrans" cxnId="{C50EA3A6-0FAD-422A-827D-F3A9D5A4584C}">
      <dgm:prSet/>
      <dgm:spPr/>
      <dgm:t>
        <a:bodyPr/>
        <a:lstStyle/>
        <a:p>
          <a:endParaRPr lang="en-ZM"/>
        </a:p>
      </dgm:t>
    </dgm:pt>
    <dgm:pt modelId="{C2CDFA17-B499-4888-9ACF-5DD9988DB391}">
      <dgm:prSet phldrT="[Text]"/>
      <dgm:spPr/>
      <dgm:t>
        <a:bodyPr/>
        <a:lstStyle/>
        <a:p>
          <a:pPr>
            <a:buClr>
              <a:srgbClr val="000000"/>
            </a:buClr>
            <a:buFont typeface="Arial" panose="020B0604020202020204" pitchFamily="34" charset="0"/>
            <a:buNone/>
          </a:pPr>
          <a:r>
            <a:rPr lang="en-GB" b="1" i="0" u="none" strike="noStrike" kern="1200" cap="none">
              <a:latin typeface="Gill Sans Nova" panose="020B0602020104020203" pitchFamily="34" charset="0"/>
              <a:ea typeface="Calibri" panose="020F0502020204030204" pitchFamily="34" charset="0"/>
              <a:cs typeface="Arial"/>
              <a:sym typeface="Arial"/>
            </a:rPr>
            <a:t>2.  </a:t>
          </a:r>
          <a:r>
            <a:rPr lang="en-GB" b="1" i="0" u="none" strike="noStrike" kern="1200" cap="none">
              <a:latin typeface="Gill Sans Nova" panose="020B0602020104020203" pitchFamily="34" charset="0"/>
              <a:cs typeface="Arial"/>
              <a:sym typeface="Arial"/>
            </a:rPr>
            <a:t>Adjustment</a:t>
          </a:r>
          <a:r>
            <a:rPr lang="en-GB" b="1" i="0" u="none" strike="noStrike" kern="1200" cap="none">
              <a:latin typeface="Gill Sans Nova" panose="020B0602020104020203" pitchFamily="34" charset="0"/>
              <a:ea typeface="Calibri" panose="020F0502020204030204" pitchFamily="34" charset="0"/>
              <a:cs typeface="Arial"/>
              <a:sym typeface="Arial"/>
            </a:rPr>
            <a:t> to Population Needs</a:t>
          </a:r>
          <a:endParaRPr lang="en-ZM" b="1" kern="1200"/>
        </a:p>
      </dgm:t>
    </dgm:pt>
    <dgm:pt modelId="{CAC726CD-17A2-4FDE-9167-2F15795B1774}" type="parTrans" cxnId="{111ABF96-F66F-42A7-8AC0-F11CE5BFC6B7}">
      <dgm:prSet/>
      <dgm:spPr/>
      <dgm:t>
        <a:bodyPr/>
        <a:lstStyle/>
        <a:p>
          <a:endParaRPr lang="en-ZM"/>
        </a:p>
      </dgm:t>
    </dgm:pt>
    <dgm:pt modelId="{2C412747-5F3B-4681-8700-C90DE8C8AC95}" type="sibTrans" cxnId="{111ABF96-F66F-42A7-8AC0-F11CE5BFC6B7}">
      <dgm:prSet/>
      <dgm:spPr/>
      <dgm:t>
        <a:bodyPr/>
        <a:lstStyle/>
        <a:p>
          <a:endParaRPr lang="en-ZM"/>
        </a:p>
      </dgm:t>
    </dgm:pt>
    <dgm:pt modelId="{09D24A0C-B783-4788-A008-88D9C0B41086}">
      <dgm:prSet phldrT="[Text]"/>
      <dgm:spPr/>
      <dgm:t>
        <a:bodyPr/>
        <a:lstStyle/>
        <a:p>
          <a:pPr marL="114300" lvl="1" indent="-114300" defTabSz="577850">
            <a:spcBef>
              <a:spcPct val="0"/>
            </a:spcBef>
            <a:spcAft>
              <a:spcPct val="15000"/>
            </a:spcAft>
            <a:buFont typeface="+mj-lt"/>
            <a:buAutoNum type="arabicPeriod" startAt="6"/>
          </a:pPr>
          <a:r>
            <a:rPr lang="en-GB" b="0" i="0" u="none" strike="noStrike" kern="1200" cap="none">
              <a:latin typeface="Gill Sans Nova" panose="020B0602020104020203" pitchFamily="34" charset="0"/>
              <a:ea typeface="Calibri" panose="020F0502020204030204" pitchFamily="34" charset="0"/>
              <a:cs typeface="Arial"/>
              <a:sym typeface="Arial"/>
            </a:rPr>
            <a:t> Surveillance of nutritional related AEs</a:t>
          </a:r>
          <a:endParaRPr lang="en-ZM" b="0" i="0" u="none" strike="noStrike" kern="1200" cap="none">
            <a:latin typeface="Gill Sans Nova" panose="020B0602020104020203" pitchFamily="34" charset="0"/>
            <a:ea typeface="Calibri" panose="020F0502020204030204" pitchFamily="34" charset="0"/>
            <a:cs typeface="Arial"/>
          </a:endParaRPr>
        </a:p>
      </dgm:t>
    </dgm:pt>
    <dgm:pt modelId="{E56AC8DB-BE68-4790-A558-AA3320210473}" type="parTrans" cxnId="{4234A2B5-69A6-45AE-9BA4-A20B69E4FF2B}">
      <dgm:prSet/>
      <dgm:spPr/>
      <dgm:t>
        <a:bodyPr/>
        <a:lstStyle/>
        <a:p>
          <a:endParaRPr lang="en-ZM"/>
        </a:p>
      </dgm:t>
    </dgm:pt>
    <dgm:pt modelId="{D1EA3FDA-B7BC-4A72-9EBC-2967C55DD5E2}" type="sibTrans" cxnId="{4234A2B5-69A6-45AE-9BA4-A20B69E4FF2B}">
      <dgm:prSet/>
      <dgm:spPr/>
      <dgm:t>
        <a:bodyPr/>
        <a:lstStyle/>
        <a:p>
          <a:endParaRPr lang="en-ZM"/>
        </a:p>
      </dgm:t>
    </dgm:pt>
    <dgm:pt modelId="{250CA32B-0293-4FB3-B7D0-64CB8609D86A}">
      <dgm:prSet phldrT="[Text]"/>
      <dgm:spPr/>
      <dgm:t>
        <a:bodyPr/>
        <a:lstStyle/>
        <a:p>
          <a:pPr>
            <a:buClr>
              <a:srgbClr val="000000"/>
            </a:buClr>
            <a:buFont typeface="Arial" panose="020B0604020202020204" pitchFamily="34" charset="0"/>
            <a:buNone/>
          </a:pPr>
          <a:r>
            <a:rPr lang="en-GB" b="1" i="0" u="none" strike="noStrike" kern="1200" cap="none">
              <a:latin typeface="Gill Sans Nova" panose="020B0602020104020203" pitchFamily="34" charset="0"/>
              <a:ea typeface="Calibri" panose="020F0502020204030204" pitchFamily="34" charset="0"/>
              <a:cs typeface="Arial"/>
              <a:sym typeface="Arial"/>
            </a:rPr>
            <a:t>3. </a:t>
          </a:r>
          <a:r>
            <a:rPr lang="en-GB" b="1" i="0" u="none" strike="noStrike" kern="1200" cap="none">
              <a:latin typeface="Gill Sans Nova" panose="020B0602020104020203" pitchFamily="34" charset="0"/>
              <a:ea typeface="Calibri" panose="020F0502020204030204" pitchFamily="34" charset="0"/>
              <a:cs typeface="Arial"/>
            </a:rPr>
            <a:t>Commodities</a:t>
          </a:r>
          <a:r>
            <a:rPr lang="en-GB" b="1" i="0" u="none" strike="noStrike" kern="1200" cap="none">
              <a:latin typeface="Gill Sans Nova" panose="020B0602020104020203" pitchFamily="34" charset="0"/>
              <a:ea typeface="Calibri" panose="020F0502020204030204" pitchFamily="34" charset="0"/>
              <a:cs typeface="Arial"/>
              <a:sym typeface="Arial"/>
            </a:rPr>
            <a:t>,  Supplies, &amp; Service infrastructure</a:t>
          </a:r>
          <a:endParaRPr lang="en-ZM" b="1" kern="1200"/>
        </a:p>
      </dgm:t>
    </dgm:pt>
    <dgm:pt modelId="{5C98E5CF-17CE-41D3-B46D-FF4A440852DA}" type="parTrans" cxnId="{B9B78338-4694-4E40-B969-7AFE1227196D}">
      <dgm:prSet/>
      <dgm:spPr/>
      <dgm:t>
        <a:bodyPr/>
        <a:lstStyle/>
        <a:p>
          <a:endParaRPr lang="en-ZM"/>
        </a:p>
      </dgm:t>
    </dgm:pt>
    <dgm:pt modelId="{8719E4D5-6C08-4A29-93FD-4C24270C4CB3}" type="sibTrans" cxnId="{B9B78338-4694-4E40-B969-7AFE1227196D}">
      <dgm:prSet/>
      <dgm:spPr/>
      <dgm:t>
        <a:bodyPr/>
        <a:lstStyle/>
        <a:p>
          <a:endParaRPr lang="en-ZM"/>
        </a:p>
      </dgm:t>
    </dgm:pt>
    <dgm:pt modelId="{B408AB2E-CD5F-4EB5-A39D-395BD3B1BDA9}">
      <dgm:prSet phldrT="[Text]"/>
      <dgm:spPr/>
      <dgm:t>
        <a:bodyPr/>
        <a:lstStyle/>
        <a:p>
          <a:pPr marL="114300" lvl="1" indent="-114300" defTabSz="577850">
            <a:spcBef>
              <a:spcPct val="0"/>
            </a:spcBef>
            <a:spcAft>
              <a:spcPct val="15000"/>
            </a:spcAft>
            <a:buFont typeface="+mj-lt"/>
            <a:buAutoNum type="arabicPeriod" startAt="9"/>
          </a:pPr>
          <a:r>
            <a:rPr lang="en-GB" b="0" i="0" u="none" strike="noStrike" kern="1200" cap="none">
              <a:latin typeface="Gill Sans Nova" panose="020B0602020104020203" pitchFamily="34" charset="0"/>
              <a:ea typeface="Calibri" panose="020F0502020204030204" pitchFamily="34" charset="0"/>
              <a:cs typeface="Arial"/>
              <a:sym typeface="Arial"/>
            </a:rPr>
            <a:t> Availability of essential commodities</a:t>
          </a:r>
          <a:endParaRPr lang="en-ZM" b="0" i="0" u="none" strike="noStrike" kern="1200" cap="none">
            <a:latin typeface="Gill Sans Nova" panose="020B0602020104020203" pitchFamily="34" charset="0"/>
            <a:ea typeface="Calibri" panose="020F0502020204030204" pitchFamily="34" charset="0"/>
            <a:cs typeface="Arial"/>
          </a:endParaRPr>
        </a:p>
      </dgm:t>
    </dgm:pt>
    <dgm:pt modelId="{ECC83651-5E94-4D6B-92AB-4A764448CC9A}" type="parTrans" cxnId="{10AC44DC-66B9-4F81-B056-9C49EEDB3742}">
      <dgm:prSet/>
      <dgm:spPr/>
      <dgm:t>
        <a:bodyPr/>
        <a:lstStyle/>
        <a:p>
          <a:endParaRPr lang="en-ZM"/>
        </a:p>
      </dgm:t>
    </dgm:pt>
    <dgm:pt modelId="{3DF14546-1570-48F5-AD8D-D46D5F529502}" type="sibTrans" cxnId="{10AC44DC-66B9-4F81-B056-9C49EEDB3742}">
      <dgm:prSet/>
      <dgm:spPr/>
      <dgm:t>
        <a:bodyPr/>
        <a:lstStyle/>
        <a:p>
          <a:endParaRPr lang="en-ZM"/>
        </a:p>
      </dgm:t>
    </dgm:pt>
    <dgm:pt modelId="{90920F52-D111-41CF-9282-A6A22EE03B64}">
      <dgm:prSet/>
      <dgm:spPr/>
      <dgm:t>
        <a:bodyPr/>
        <a:lstStyle/>
        <a:p>
          <a:pPr>
            <a:buClr>
              <a:srgbClr val="000000"/>
            </a:buClr>
            <a:buFont typeface="Arial" panose="020B0604020202020204" pitchFamily="34" charset="0"/>
            <a:buNone/>
          </a:pPr>
          <a:r>
            <a:rPr lang="en-GB" b="1" i="0" u="none" strike="noStrike" kern="1200" cap="none">
              <a:latin typeface="Gill Sans Nova" panose="020B0602020104020203" pitchFamily="34" charset="0"/>
              <a:ea typeface="Calibri" panose="020F0502020204030204" pitchFamily="34" charset="0"/>
              <a:cs typeface="Arial"/>
              <a:sym typeface="Arial"/>
            </a:rPr>
            <a:t>4. Information Systems </a:t>
          </a:r>
          <a:endParaRPr lang="aa-ET" b="1" i="0" u="none" strike="noStrike" kern="1200" cap="none">
            <a:latin typeface="Gill Sans Nova" panose="020B0602020104020203" pitchFamily="34" charset="0"/>
            <a:ea typeface="Calibri" panose="020F0502020204030204" pitchFamily="34" charset="0"/>
            <a:cs typeface="Arial"/>
            <a:sym typeface="Arial"/>
          </a:endParaRPr>
        </a:p>
      </dgm:t>
    </dgm:pt>
    <dgm:pt modelId="{20C3520A-ADF3-4DD1-802C-469CEAAE6C92}" type="parTrans" cxnId="{AAE24C7E-2636-4E52-9F7C-730E5A761495}">
      <dgm:prSet/>
      <dgm:spPr/>
      <dgm:t>
        <a:bodyPr/>
        <a:lstStyle/>
        <a:p>
          <a:endParaRPr lang="en-ZM"/>
        </a:p>
      </dgm:t>
    </dgm:pt>
    <dgm:pt modelId="{8563C11C-F71F-4C6E-AF0A-11830C714C90}" type="sibTrans" cxnId="{AAE24C7E-2636-4E52-9F7C-730E5A761495}">
      <dgm:prSet/>
      <dgm:spPr/>
      <dgm:t>
        <a:bodyPr/>
        <a:lstStyle/>
        <a:p>
          <a:endParaRPr lang="en-ZM"/>
        </a:p>
      </dgm:t>
    </dgm:pt>
    <dgm:pt modelId="{350EDD11-4AD9-4A30-AB1F-602A580AC3D8}">
      <dgm:prSet/>
      <dgm:spPr/>
      <dgm:t>
        <a:bodyPr/>
        <a:lstStyle/>
        <a:p>
          <a:pPr marL="114300" lvl="1" indent="-114300" defTabSz="577850">
            <a:spcBef>
              <a:spcPct val="0"/>
            </a:spcBef>
            <a:spcAft>
              <a:spcPct val="15000"/>
            </a:spcAft>
            <a:buFont typeface="Arial"/>
            <a:buAutoNum type="arabicPeriod" startAt="6"/>
          </a:pPr>
          <a:r>
            <a:rPr lang="en-GB" b="0" i="0" u="none" strike="noStrike" kern="1200" cap="none">
              <a:latin typeface="Gill Sans Nova" panose="020B0602020104020203" pitchFamily="34" charset="0"/>
              <a:ea typeface="Calibri" panose="020F0502020204030204" pitchFamily="34" charset="0"/>
              <a:cs typeface="Arial"/>
              <a:sym typeface="Arial"/>
            </a:rPr>
            <a:t> Priority setting (and allocation of resources) </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E133B912-C09E-4D15-9BDF-FEA4259E4C63}" type="parTrans" cxnId="{E08E9994-C173-4CCF-9819-B9F24CA9617D}">
      <dgm:prSet/>
      <dgm:spPr/>
      <dgm:t>
        <a:bodyPr/>
        <a:lstStyle/>
        <a:p>
          <a:endParaRPr lang="en-ZM"/>
        </a:p>
      </dgm:t>
    </dgm:pt>
    <dgm:pt modelId="{62C6299E-1DBD-4624-9B1E-733C395BEE4C}" type="sibTrans" cxnId="{E08E9994-C173-4CCF-9819-B9F24CA9617D}">
      <dgm:prSet/>
      <dgm:spPr/>
      <dgm:t>
        <a:bodyPr/>
        <a:lstStyle/>
        <a:p>
          <a:endParaRPr lang="en-ZM"/>
        </a:p>
      </dgm:t>
    </dgm:pt>
    <dgm:pt modelId="{2249C887-A483-404E-B302-63B490E570F1}">
      <dgm:prSet/>
      <dgm:spPr/>
      <dgm:t>
        <a:bodyPr/>
        <a:lstStyle/>
        <a:p>
          <a:pPr marL="114300" lvl="1" indent="-114300" defTabSz="577850">
            <a:spcBef>
              <a:spcPct val="0"/>
            </a:spcBef>
            <a:spcAft>
              <a:spcPct val="15000"/>
            </a:spcAft>
            <a:buFont typeface="Arial"/>
            <a:buAutoNum type="arabicPeriod" startAt="6"/>
          </a:pPr>
          <a:r>
            <a:rPr lang="en-GB" b="0" i="0" u="none" strike="noStrike" kern="1200" cap="none">
              <a:latin typeface="Gill Sans Nova" panose="020B0602020104020203" pitchFamily="34" charset="0"/>
              <a:ea typeface="Calibri" panose="020F0502020204030204" pitchFamily="34" charset="0"/>
              <a:cs typeface="Arial"/>
              <a:sym typeface="Arial"/>
            </a:rPr>
            <a:t> Learning and Innovation </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93CE8D3F-9FB3-4D30-888A-8C23DCD490D8}" type="parTrans" cxnId="{C856A7B4-F278-4B60-8BB3-386D6066DDA9}">
      <dgm:prSet/>
      <dgm:spPr/>
      <dgm:t>
        <a:bodyPr/>
        <a:lstStyle/>
        <a:p>
          <a:endParaRPr lang="en-ZM"/>
        </a:p>
      </dgm:t>
    </dgm:pt>
    <dgm:pt modelId="{974FF75B-C5E6-4354-BE07-D4EC6A9A2345}" type="sibTrans" cxnId="{C856A7B4-F278-4B60-8BB3-386D6066DDA9}">
      <dgm:prSet/>
      <dgm:spPr/>
      <dgm:t>
        <a:bodyPr/>
        <a:lstStyle/>
        <a:p>
          <a:endParaRPr lang="en-ZM"/>
        </a:p>
      </dgm:t>
    </dgm:pt>
    <dgm:pt modelId="{3794DACF-1759-4B92-97EA-CCD18EEF052D}">
      <dgm:prSet/>
      <dgm:spPr/>
      <dgm:t>
        <a:bodyPr/>
        <a:lstStyle/>
        <a:p>
          <a:pPr marL="114300" lvl="1" indent="-114300" defTabSz="577850">
            <a:spcBef>
              <a:spcPct val="0"/>
            </a:spcBef>
            <a:spcAft>
              <a:spcPct val="15000"/>
            </a:spcAft>
            <a:buFont typeface="Arial"/>
            <a:buAutoNum type="arabicPeriod" startAt="9"/>
          </a:pPr>
          <a:r>
            <a:rPr lang="en-GB" b="0" i="0" u="none" strike="noStrike" kern="1200" cap="none">
              <a:latin typeface="Gill Sans Nova" panose="020B0602020104020203" pitchFamily="34" charset="0"/>
              <a:ea typeface="Calibri" panose="020F0502020204030204" pitchFamily="34" charset="0"/>
              <a:cs typeface="Arial"/>
              <a:sym typeface="Arial"/>
            </a:rPr>
            <a:t> Availability of basic equipment</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3971DB35-7FD4-4CD3-829E-B3667202B8FF}" type="parTrans" cxnId="{02BB5EB2-B030-4DE1-8890-34C800684A87}">
      <dgm:prSet/>
      <dgm:spPr/>
      <dgm:t>
        <a:bodyPr/>
        <a:lstStyle/>
        <a:p>
          <a:endParaRPr lang="en-ZM"/>
        </a:p>
      </dgm:t>
    </dgm:pt>
    <dgm:pt modelId="{F5CB74EB-F583-47F5-884F-A8FAB4F54C3E}" type="sibTrans" cxnId="{02BB5EB2-B030-4DE1-8890-34C800684A87}">
      <dgm:prSet/>
      <dgm:spPr/>
      <dgm:t>
        <a:bodyPr/>
        <a:lstStyle/>
        <a:p>
          <a:endParaRPr lang="en-ZM"/>
        </a:p>
      </dgm:t>
    </dgm:pt>
    <dgm:pt modelId="{473E88CB-12DC-40BB-A0DD-5B2E0D90C152}">
      <dgm:prSet/>
      <dgm:spPr/>
      <dgm:t>
        <a:bodyPr/>
        <a:lstStyle/>
        <a:p>
          <a:pPr marL="114300" lvl="1" indent="-114300" defTabSz="577850">
            <a:spcBef>
              <a:spcPct val="0"/>
            </a:spcBef>
            <a:spcAft>
              <a:spcPct val="15000"/>
            </a:spcAft>
            <a:buClr>
              <a:srgbClr val="000000"/>
            </a:buClr>
            <a:buFont typeface="+mj-lt"/>
            <a:buNone/>
          </a:pPr>
          <a:r>
            <a:rPr lang="en-GB" b="0" i="0" u="none" strike="noStrike" kern="1200" cap="none">
              <a:latin typeface="Gill Sans Nova" panose="020B0602020104020203" pitchFamily="34" charset="0"/>
              <a:ea typeface="Calibri" panose="020F0502020204030204" pitchFamily="34" charset="0"/>
              <a:cs typeface="Arial"/>
              <a:sym typeface="Arial"/>
            </a:rPr>
            <a:t>12. Management information system (both multi-sectoral coordination and sector specific) </a:t>
          </a:r>
          <a:endParaRPr lang="en-ZM" b="0" i="0" u="none" strike="noStrike" kern="1200" cap="none">
            <a:latin typeface="Gill Sans Nova" panose="020B0602020104020203" pitchFamily="34" charset="0"/>
            <a:ea typeface="Calibri" panose="020F0502020204030204" pitchFamily="34" charset="0"/>
            <a:cs typeface="Arial"/>
          </a:endParaRPr>
        </a:p>
      </dgm:t>
    </dgm:pt>
    <dgm:pt modelId="{5B9F22DD-C776-4CA1-8418-093CEE1AB622}" type="parTrans" cxnId="{5495AA02-DD04-4AB6-B3D4-893C73060EC2}">
      <dgm:prSet/>
      <dgm:spPr/>
      <dgm:t>
        <a:bodyPr/>
        <a:lstStyle/>
        <a:p>
          <a:endParaRPr lang="en-ZM"/>
        </a:p>
      </dgm:t>
    </dgm:pt>
    <dgm:pt modelId="{2D3FAA22-82FC-4DE2-AAAB-6D40B9E1590C}" type="sibTrans" cxnId="{5495AA02-DD04-4AB6-B3D4-893C73060EC2}">
      <dgm:prSet/>
      <dgm:spPr/>
      <dgm:t>
        <a:bodyPr/>
        <a:lstStyle/>
        <a:p>
          <a:endParaRPr lang="en-ZM"/>
        </a:p>
      </dgm:t>
    </dgm:pt>
    <dgm:pt modelId="{B7D7175B-D032-4404-98EF-22FFB221C370}">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13.  Beneficiary records (for individuals and households)</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8772B1F6-F561-4F9D-A67B-4438A4DE35BA}" type="parTrans" cxnId="{3603D56A-FA7F-46DD-A61E-2378C170CF6D}">
      <dgm:prSet/>
      <dgm:spPr/>
      <dgm:t>
        <a:bodyPr/>
        <a:lstStyle/>
        <a:p>
          <a:endParaRPr lang="en-ZM"/>
        </a:p>
      </dgm:t>
    </dgm:pt>
    <dgm:pt modelId="{A60E1712-00A6-4E54-9C82-2E38ED9EEB86}" type="sibTrans" cxnId="{3603D56A-FA7F-46DD-A61E-2378C170CF6D}">
      <dgm:prSet/>
      <dgm:spPr/>
      <dgm:t>
        <a:bodyPr/>
        <a:lstStyle/>
        <a:p>
          <a:endParaRPr lang="en-ZM"/>
        </a:p>
      </dgm:t>
    </dgm:pt>
    <dgm:pt modelId="{8126189B-459A-4DFE-AA23-87970E673283}">
      <dgm:prSet/>
      <dgm:spPr/>
      <dgm:t>
        <a:bodyPr/>
        <a:lstStyle/>
        <a:p>
          <a:pPr marL="114300" lvl="1" indent="-114300" defTabSz="577850">
            <a:spcBef>
              <a:spcPct val="0"/>
            </a:spcBef>
            <a:spcAft>
              <a:spcPct val="15000"/>
            </a:spcAft>
            <a:buFont typeface="Arial"/>
            <a:buAutoNum type="arabicPeriod" startAt="9"/>
          </a:pPr>
          <a:r>
            <a:rPr lang="en-GB" b="0" i="0" u="none" strike="noStrike" kern="1200" cap="none">
              <a:latin typeface="Gill Sans Nova" panose="020B0602020104020203" pitchFamily="34" charset="0"/>
              <a:ea typeface="Calibri" panose="020F0502020204030204" pitchFamily="34" charset="0"/>
              <a:cs typeface="Arial"/>
              <a:sym typeface="Arial"/>
            </a:rPr>
            <a:t> Coverage of the package of services, distribution, and convergence</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36FCC77A-41EC-4852-AD98-1699D16DA6DA}" type="parTrans" cxnId="{8A650F3D-C689-49B9-B230-B29B3A6F2C6D}">
      <dgm:prSet/>
      <dgm:spPr/>
      <dgm:t>
        <a:bodyPr/>
        <a:lstStyle/>
        <a:p>
          <a:endParaRPr lang="en-ZM"/>
        </a:p>
      </dgm:t>
    </dgm:pt>
    <dgm:pt modelId="{C2F94315-C0BB-4862-9331-AB64DF9E11C8}" type="sibTrans" cxnId="{8A650F3D-C689-49B9-B230-B29B3A6F2C6D}">
      <dgm:prSet/>
      <dgm:spPr/>
      <dgm:t>
        <a:bodyPr/>
        <a:lstStyle/>
        <a:p>
          <a:endParaRPr lang="en-ZM"/>
        </a:p>
      </dgm:t>
    </dgm:pt>
    <dgm:pt modelId="{3B12E9AD-C0EC-4841-8D1F-8299B86EB343}">
      <dgm:prSet/>
      <dgm:spPr/>
      <dgm:t>
        <a:bodyPr/>
        <a:lstStyle/>
        <a:p>
          <a:pPr marL="114300" lvl="1" indent="-114300" defTabSz="577850">
            <a:spcBef>
              <a:spcPct val="0"/>
            </a:spcBef>
            <a:spcAft>
              <a:spcPct val="15000"/>
            </a:spcAft>
            <a:buClr>
              <a:srgbClr val="000000"/>
            </a:buClr>
            <a:buFont typeface="Gill Sans MT" panose="020B0502020104020203"/>
            <a:buNone/>
          </a:pPr>
          <a:r>
            <a:rPr lang="en-GB" b="0" i="0" u="none" strike="noStrike" kern="1200" cap="none">
              <a:latin typeface="Gill Sans Nova" panose="020B0602020104020203" pitchFamily="34" charset="0"/>
              <a:ea typeface="Calibri" panose="020F0502020204030204" pitchFamily="34" charset="0"/>
              <a:cs typeface="Arial"/>
              <a:sym typeface="Arial"/>
            </a:rPr>
            <a:t>2. Leadership</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B61E3F37-CC50-49E2-8315-5CDE77CD0228}" type="parTrans" cxnId="{C22D62F9-6D67-4AC0-9D63-BC885803C96F}">
      <dgm:prSet/>
      <dgm:spPr/>
      <dgm:t>
        <a:bodyPr/>
        <a:lstStyle/>
        <a:p>
          <a:endParaRPr lang="en-ZM"/>
        </a:p>
      </dgm:t>
    </dgm:pt>
    <dgm:pt modelId="{9EC2FF99-AFE5-49CB-A02C-13835C74C5BF}" type="sibTrans" cxnId="{C22D62F9-6D67-4AC0-9D63-BC885803C96F}">
      <dgm:prSet/>
      <dgm:spPr/>
      <dgm:t>
        <a:bodyPr/>
        <a:lstStyle/>
        <a:p>
          <a:endParaRPr lang="en-ZM"/>
        </a:p>
      </dgm:t>
    </dgm:pt>
    <dgm:pt modelId="{39E6CDC8-17BF-4D2D-9670-DCA05EA77189}">
      <dgm:prSet/>
      <dgm:spPr/>
      <dgm:t>
        <a:bodyPr/>
        <a:lstStyle/>
        <a:p>
          <a:pPr marL="114300" lvl="1" indent="-114300" defTabSz="577850">
            <a:spcBef>
              <a:spcPct val="0"/>
            </a:spcBef>
            <a:spcAft>
              <a:spcPct val="15000"/>
            </a:spcAft>
            <a:buClr>
              <a:srgbClr val="000000"/>
            </a:buClr>
            <a:buFont typeface="Gill Sans MT" panose="020B0502020104020203"/>
            <a:buNone/>
          </a:pPr>
          <a:r>
            <a:rPr lang="en-GB" b="0" i="0" u="none" strike="noStrike" kern="1200" cap="none">
              <a:latin typeface="Gill Sans Nova" panose="020B0602020104020203" pitchFamily="34" charset="0"/>
              <a:ea typeface="Calibri" panose="020F0502020204030204" pitchFamily="34" charset="0"/>
              <a:cs typeface="Arial"/>
              <a:sym typeface="Arial"/>
            </a:rPr>
            <a:t>4. Social Accountability (collaboration with external stakeholders) </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94394D81-470A-4825-BB05-49CF12EAF623}" type="parTrans" cxnId="{38C3EA83-A318-4ED5-BA94-CB9D8158A2BB}">
      <dgm:prSet/>
      <dgm:spPr/>
      <dgm:t>
        <a:bodyPr/>
        <a:lstStyle/>
        <a:p>
          <a:endParaRPr lang="en-ZM"/>
        </a:p>
      </dgm:t>
    </dgm:pt>
    <dgm:pt modelId="{4C28C309-726E-4E7E-A52F-6350B7F9EDBF}" type="sibTrans" cxnId="{38C3EA83-A318-4ED5-BA94-CB9D8158A2BB}">
      <dgm:prSet/>
      <dgm:spPr/>
      <dgm:t>
        <a:bodyPr/>
        <a:lstStyle/>
        <a:p>
          <a:endParaRPr lang="en-ZM"/>
        </a:p>
      </dgm:t>
    </dgm:pt>
    <dgm:pt modelId="{8FFF2D20-E2DC-412B-A82B-320DB5F4EF0A}">
      <dgm:prSet/>
      <dgm:spPr/>
      <dgm:t>
        <a:bodyPr/>
        <a:lstStyle/>
        <a:p>
          <a:pPr marL="114300" lvl="1" indent="-114300" defTabSz="577850">
            <a:spcBef>
              <a:spcPct val="0"/>
            </a:spcBef>
            <a:spcAft>
              <a:spcPct val="15000"/>
            </a:spcAft>
            <a:buClr>
              <a:srgbClr val="000000"/>
            </a:buClr>
            <a:buFont typeface="Gill Sans MT" panose="020B0502020104020203"/>
            <a:buNone/>
          </a:pPr>
          <a:r>
            <a:rPr lang="en-GB" b="0" i="0" u="none" strike="noStrike" kern="1200" cap="none">
              <a:latin typeface="Gill Sans Nova" panose="020B0602020104020203" pitchFamily="34" charset="0"/>
              <a:ea typeface="Calibri" panose="020F0502020204030204" pitchFamily="34" charset="0"/>
              <a:cs typeface="Arial"/>
              <a:sym typeface="Arial"/>
            </a:rPr>
            <a:t>5. Social Accountability – multi-sectoral action (within Government sectors)</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99C75641-6905-4E5A-BF74-0A871BFBF24E}" type="parTrans" cxnId="{6E615344-34CF-4FB6-A8EC-8D09A5584DA8}">
      <dgm:prSet/>
      <dgm:spPr/>
      <dgm:t>
        <a:bodyPr/>
        <a:lstStyle/>
        <a:p>
          <a:endParaRPr lang="en-ZM"/>
        </a:p>
      </dgm:t>
    </dgm:pt>
    <dgm:pt modelId="{E9F90B96-B360-4014-BD69-1FDDB6798A15}" type="sibTrans" cxnId="{6E615344-34CF-4FB6-A8EC-8D09A5584DA8}">
      <dgm:prSet/>
      <dgm:spPr/>
      <dgm:t>
        <a:bodyPr/>
        <a:lstStyle/>
        <a:p>
          <a:endParaRPr lang="en-ZM"/>
        </a:p>
      </dgm:t>
    </dgm:pt>
    <dgm:pt modelId="{08B32243-C4D1-4907-ACE8-EA3648BFD2ED}">
      <dgm:prSet/>
      <dgm:spPr/>
      <dgm:t>
        <a:bodyPr/>
        <a:lstStyle/>
        <a:p>
          <a:pPr marL="114300" lvl="1" indent="0" defTabSz="577850">
            <a:spcBef>
              <a:spcPct val="0"/>
            </a:spcBef>
            <a:spcAft>
              <a:spcPct val="15000"/>
            </a:spcAft>
            <a:buClr>
              <a:srgbClr val="000000"/>
            </a:buClr>
            <a:buFont typeface="+mj-lt"/>
            <a:buNone/>
          </a:pP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D3B27B0E-EC2A-4B9E-B8D3-B381F658B4DA}" type="parTrans" cxnId="{1220EA99-8B35-4CED-8033-422E2BEE2D3E}">
      <dgm:prSet/>
      <dgm:spPr/>
      <dgm:t>
        <a:bodyPr/>
        <a:lstStyle/>
        <a:p>
          <a:endParaRPr lang="en-ZM"/>
        </a:p>
      </dgm:t>
    </dgm:pt>
    <dgm:pt modelId="{AA6495F0-F2CE-4632-BADC-F768E8EA4800}" type="sibTrans" cxnId="{1220EA99-8B35-4CED-8033-422E2BEE2D3E}">
      <dgm:prSet/>
      <dgm:spPr/>
      <dgm:t>
        <a:bodyPr/>
        <a:lstStyle/>
        <a:p>
          <a:endParaRPr lang="en-ZM"/>
        </a:p>
      </dgm:t>
    </dgm:pt>
    <dgm:pt modelId="{179D070A-27C9-4557-ABC3-B319D85EEDED}">
      <dgm:prSet/>
      <dgm:spPr/>
      <dgm:t>
        <a:bodyPr/>
        <a:lstStyle/>
        <a:p>
          <a:pPr marL="114300" lvl="1" indent="-114300" defTabSz="577850">
            <a:spcBef>
              <a:spcPct val="0"/>
            </a:spcBef>
            <a:spcAft>
              <a:spcPct val="15000"/>
            </a:spcAft>
            <a:buClr>
              <a:srgbClr val="000000"/>
            </a:buClr>
            <a:buFont typeface="Gill Sans MT" panose="020B0502020104020203"/>
            <a:buNone/>
          </a:pPr>
          <a:r>
            <a:rPr lang="en-GB" b="0" i="0" u="none" strike="noStrike" kern="1200" cap="none">
              <a:latin typeface="Gill Sans Nova" panose="020B0602020104020203" pitchFamily="34" charset="0"/>
              <a:ea typeface="Calibri" panose="020F0502020204030204" pitchFamily="34" charset="0"/>
              <a:cs typeface="Arial"/>
              <a:sym typeface="Arial"/>
            </a:rPr>
            <a:t>3. Quality Management Infrastructure </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C153C647-25AC-4245-BDF3-79EC4269FF23}" type="parTrans" cxnId="{B3F3BFC6-CC3C-4932-BF11-949966C0BE3C}">
      <dgm:prSet/>
      <dgm:spPr/>
      <dgm:t>
        <a:bodyPr/>
        <a:lstStyle/>
        <a:p>
          <a:endParaRPr lang="en-ZM"/>
        </a:p>
      </dgm:t>
    </dgm:pt>
    <dgm:pt modelId="{424D4494-DA6D-4F8D-A359-B2E98D88FDB7}" type="sibTrans" cxnId="{B3F3BFC6-CC3C-4932-BF11-949966C0BE3C}">
      <dgm:prSet/>
      <dgm:spPr/>
      <dgm:t>
        <a:bodyPr/>
        <a:lstStyle/>
        <a:p>
          <a:endParaRPr lang="en-ZM"/>
        </a:p>
      </dgm:t>
    </dgm:pt>
    <dgm:pt modelId="{36CC9C75-E3FB-4DFF-AB9F-93EED621D013}" type="pres">
      <dgm:prSet presAssocID="{697FC3CA-CB6A-4930-B1C4-5C818DD4AE15}" presName="Name0" presStyleCnt="0">
        <dgm:presLayoutVars>
          <dgm:dir/>
          <dgm:animLvl val="lvl"/>
          <dgm:resizeHandles val="exact"/>
        </dgm:presLayoutVars>
      </dgm:prSet>
      <dgm:spPr/>
    </dgm:pt>
    <dgm:pt modelId="{604F5664-1178-424D-AE11-5BA07480C637}" type="pres">
      <dgm:prSet presAssocID="{8601B7D3-AB9F-4CB8-A4CC-EA4955976409}" presName="composite" presStyleCnt="0"/>
      <dgm:spPr/>
    </dgm:pt>
    <dgm:pt modelId="{35EE63DD-1BE3-485A-9F71-044E8A9F1062}" type="pres">
      <dgm:prSet presAssocID="{8601B7D3-AB9F-4CB8-A4CC-EA4955976409}" presName="parTx" presStyleLbl="alignNode1" presStyleIdx="0" presStyleCnt="4">
        <dgm:presLayoutVars>
          <dgm:chMax val="0"/>
          <dgm:chPref val="0"/>
          <dgm:bulletEnabled val="1"/>
        </dgm:presLayoutVars>
      </dgm:prSet>
      <dgm:spPr/>
    </dgm:pt>
    <dgm:pt modelId="{4FA766CF-0FE2-4C1A-AA93-8BF712A0B6EC}" type="pres">
      <dgm:prSet presAssocID="{8601B7D3-AB9F-4CB8-A4CC-EA4955976409}" presName="desTx" presStyleLbl="alignAccFollowNode1" presStyleIdx="0" presStyleCnt="4">
        <dgm:presLayoutVars>
          <dgm:bulletEnabled val="1"/>
        </dgm:presLayoutVars>
      </dgm:prSet>
      <dgm:spPr/>
    </dgm:pt>
    <dgm:pt modelId="{8B2018AB-E7F6-4E72-ACCB-8364C50F9AAF}" type="pres">
      <dgm:prSet presAssocID="{F36FA866-248B-40D4-A9EA-62ED3479938F}" presName="space" presStyleCnt="0"/>
      <dgm:spPr/>
    </dgm:pt>
    <dgm:pt modelId="{CF098D15-2FC8-4276-B68E-DACBA1DEEB29}" type="pres">
      <dgm:prSet presAssocID="{C2CDFA17-B499-4888-9ACF-5DD9988DB391}" presName="composite" presStyleCnt="0"/>
      <dgm:spPr/>
    </dgm:pt>
    <dgm:pt modelId="{0835846E-CC4E-4108-8A1D-9A6B80373237}" type="pres">
      <dgm:prSet presAssocID="{C2CDFA17-B499-4888-9ACF-5DD9988DB391}" presName="parTx" presStyleLbl="alignNode1" presStyleIdx="1" presStyleCnt="4">
        <dgm:presLayoutVars>
          <dgm:chMax val="0"/>
          <dgm:chPref val="0"/>
          <dgm:bulletEnabled val="1"/>
        </dgm:presLayoutVars>
      </dgm:prSet>
      <dgm:spPr/>
    </dgm:pt>
    <dgm:pt modelId="{3570AFDE-B413-4EA3-90F6-9CC500867F32}" type="pres">
      <dgm:prSet presAssocID="{C2CDFA17-B499-4888-9ACF-5DD9988DB391}" presName="desTx" presStyleLbl="alignAccFollowNode1" presStyleIdx="1" presStyleCnt="4">
        <dgm:presLayoutVars>
          <dgm:bulletEnabled val="1"/>
        </dgm:presLayoutVars>
      </dgm:prSet>
      <dgm:spPr/>
    </dgm:pt>
    <dgm:pt modelId="{FD804D69-7376-4F5F-8342-E40B60D0843B}" type="pres">
      <dgm:prSet presAssocID="{2C412747-5F3B-4681-8700-C90DE8C8AC95}" presName="space" presStyleCnt="0"/>
      <dgm:spPr/>
    </dgm:pt>
    <dgm:pt modelId="{170A409F-D048-4359-82E1-02774F376126}" type="pres">
      <dgm:prSet presAssocID="{250CA32B-0293-4FB3-B7D0-64CB8609D86A}" presName="composite" presStyleCnt="0"/>
      <dgm:spPr/>
    </dgm:pt>
    <dgm:pt modelId="{DFED3493-297F-4789-A293-74BABE2FF0D3}" type="pres">
      <dgm:prSet presAssocID="{250CA32B-0293-4FB3-B7D0-64CB8609D86A}" presName="parTx" presStyleLbl="alignNode1" presStyleIdx="2" presStyleCnt="4">
        <dgm:presLayoutVars>
          <dgm:chMax val="0"/>
          <dgm:chPref val="0"/>
          <dgm:bulletEnabled val="1"/>
        </dgm:presLayoutVars>
      </dgm:prSet>
      <dgm:spPr/>
    </dgm:pt>
    <dgm:pt modelId="{276B914C-9B46-4AAA-BE2F-815CBEE2E76D}" type="pres">
      <dgm:prSet presAssocID="{250CA32B-0293-4FB3-B7D0-64CB8609D86A}" presName="desTx" presStyleLbl="alignAccFollowNode1" presStyleIdx="2" presStyleCnt="4">
        <dgm:presLayoutVars>
          <dgm:bulletEnabled val="1"/>
        </dgm:presLayoutVars>
      </dgm:prSet>
      <dgm:spPr/>
    </dgm:pt>
    <dgm:pt modelId="{FB0E1BD1-31D9-4B7E-BF25-175A0D638454}" type="pres">
      <dgm:prSet presAssocID="{8719E4D5-6C08-4A29-93FD-4C24270C4CB3}" presName="space" presStyleCnt="0"/>
      <dgm:spPr/>
    </dgm:pt>
    <dgm:pt modelId="{853225B1-5E76-4446-A5A5-B1982661BD32}" type="pres">
      <dgm:prSet presAssocID="{90920F52-D111-41CF-9282-A6A22EE03B64}" presName="composite" presStyleCnt="0"/>
      <dgm:spPr/>
    </dgm:pt>
    <dgm:pt modelId="{53AEC32E-79E7-4327-A9D9-B70CA0A49040}" type="pres">
      <dgm:prSet presAssocID="{90920F52-D111-41CF-9282-A6A22EE03B64}" presName="parTx" presStyleLbl="alignNode1" presStyleIdx="3" presStyleCnt="4">
        <dgm:presLayoutVars>
          <dgm:chMax val="0"/>
          <dgm:chPref val="0"/>
          <dgm:bulletEnabled val="1"/>
        </dgm:presLayoutVars>
      </dgm:prSet>
      <dgm:spPr/>
    </dgm:pt>
    <dgm:pt modelId="{53F38537-A2D4-4CCD-A25F-BBBFF5D7E46D}" type="pres">
      <dgm:prSet presAssocID="{90920F52-D111-41CF-9282-A6A22EE03B64}" presName="desTx" presStyleLbl="alignAccFollowNode1" presStyleIdx="3" presStyleCnt="4">
        <dgm:presLayoutVars>
          <dgm:bulletEnabled val="1"/>
        </dgm:presLayoutVars>
      </dgm:prSet>
      <dgm:spPr/>
    </dgm:pt>
  </dgm:ptLst>
  <dgm:cxnLst>
    <dgm:cxn modelId="{5495AA02-DD04-4AB6-B3D4-893C73060EC2}" srcId="{90920F52-D111-41CF-9282-A6A22EE03B64}" destId="{473E88CB-12DC-40BB-A0DD-5B2E0D90C152}" srcOrd="0" destOrd="0" parTransId="{5B9F22DD-C776-4CA1-8418-093CEE1AB622}" sibTransId="{2D3FAA22-82FC-4DE2-AAAB-6D40B9E1590C}"/>
    <dgm:cxn modelId="{3770BD0F-ED18-438F-9970-1EBCF7A0BA66}" type="presOf" srcId="{697FC3CA-CB6A-4930-B1C4-5C818DD4AE15}" destId="{36CC9C75-E3FB-4DFF-AB9F-93EED621D013}" srcOrd="0" destOrd="0" presId="urn:microsoft.com/office/officeart/2005/8/layout/hList1"/>
    <dgm:cxn modelId="{80C78114-A517-43CD-BAB3-44B97906F37E}" type="presOf" srcId="{39E6CDC8-17BF-4D2D-9670-DCA05EA77189}" destId="{4FA766CF-0FE2-4C1A-AA93-8BF712A0B6EC}" srcOrd="0" destOrd="3" presId="urn:microsoft.com/office/officeart/2005/8/layout/hList1"/>
    <dgm:cxn modelId="{1548022D-D46B-4C3D-9A1F-995CF65FDAC9}" type="presOf" srcId="{F5C31142-AB61-4980-99A1-B9454734C789}" destId="{4FA766CF-0FE2-4C1A-AA93-8BF712A0B6EC}" srcOrd="0" destOrd="0" presId="urn:microsoft.com/office/officeart/2005/8/layout/hList1"/>
    <dgm:cxn modelId="{A7619E33-A2AC-48CC-BE56-2A05014E429C}" type="presOf" srcId="{8FFF2D20-E2DC-412B-A82B-320DB5F4EF0A}" destId="{4FA766CF-0FE2-4C1A-AA93-8BF712A0B6EC}" srcOrd="0" destOrd="4" presId="urn:microsoft.com/office/officeart/2005/8/layout/hList1"/>
    <dgm:cxn modelId="{B9B78338-4694-4E40-B969-7AFE1227196D}" srcId="{697FC3CA-CB6A-4930-B1C4-5C818DD4AE15}" destId="{250CA32B-0293-4FB3-B7D0-64CB8609D86A}" srcOrd="2" destOrd="0" parTransId="{5C98E5CF-17CE-41D3-B46D-FF4A440852DA}" sibTransId="{8719E4D5-6C08-4A29-93FD-4C24270C4CB3}"/>
    <dgm:cxn modelId="{8A650F3D-C689-49B9-B230-B29B3A6F2C6D}" srcId="{250CA32B-0293-4FB3-B7D0-64CB8609D86A}" destId="{8126189B-459A-4DFE-AA23-87970E673283}" srcOrd="2" destOrd="0" parTransId="{36FCC77A-41EC-4852-AD98-1699D16DA6DA}" sibTransId="{C2F94315-C0BB-4862-9331-AB64DF9E11C8}"/>
    <dgm:cxn modelId="{83EC6360-8759-4429-915B-FDE10C7CC4D4}" type="presOf" srcId="{B7D7175B-D032-4404-98EF-22FFB221C370}" destId="{53F38537-A2D4-4CCD-A25F-BBBFF5D7E46D}" srcOrd="0" destOrd="1" presId="urn:microsoft.com/office/officeart/2005/8/layout/hList1"/>
    <dgm:cxn modelId="{85CB3143-C178-4AC6-B2F7-99ABD03C60D5}" type="presOf" srcId="{90920F52-D111-41CF-9282-A6A22EE03B64}" destId="{53AEC32E-79E7-4327-A9D9-B70CA0A49040}" srcOrd="0" destOrd="0" presId="urn:microsoft.com/office/officeart/2005/8/layout/hList1"/>
    <dgm:cxn modelId="{6E615344-34CF-4FB6-A8EC-8D09A5584DA8}" srcId="{8601B7D3-AB9F-4CB8-A4CC-EA4955976409}" destId="{8FFF2D20-E2DC-412B-A82B-320DB5F4EF0A}" srcOrd="4" destOrd="0" parTransId="{99C75641-6905-4E5A-BF74-0A871BFBF24E}" sibTransId="{E9F90B96-B360-4014-BD69-1FDDB6798A15}"/>
    <dgm:cxn modelId="{3603D56A-FA7F-46DD-A61E-2378C170CF6D}" srcId="{90920F52-D111-41CF-9282-A6A22EE03B64}" destId="{B7D7175B-D032-4404-98EF-22FFB221C370}" srcOrd="1" destOrd="0" parTransId="{8772B1F6-F561-4F9D-A67B-4438A4DE35BA}" sibTransId="{A60E1712-00A6-4E54-9C82-2E38ED9EEB86}"/>
    <dgm:cxn modelId="{7EB9B66C-8116-4E86-B6FE-6EA07AB4ECD2}" type="presOf" srcId="{09D24A0C-B783-4788-A008-88D9C0B41086}" destId="{3570AFDE-B413-4EA3-90F6-9CC500867F32}" srcOrd="0" destOrd="0" presId="urn:microsoft.com/office/officeart/2005/8/layout/hList1"/>
    <dgm:cxn modelId="{C39EB753-5098-4622-B901-49C0E1BBE88C}" type="presOf" srcId="{3794DACF-1759-4B92-97EA-CCD18EEF052D}" destId="{276B914C-9B46-4AAA-BE2F-815CBEE2E76D}" srcOrd="0" destOrd="1" presId="urn:microsoft.com/office/officeart/2005/8/layout/hList1"/>
    <dgm:cxn modelId="{FCA65F7E-A54B-4970-AF75-512FCE0DFF8F}" type="presOf" srcId="{179D070A-27C9-4557-ABC3-B319D85EEDED}" destId="{4FA766CF-0FE2-4C1A-AA93-8BF712A0B6EC}" srcOrd="0" destOrd="2" presId="urn:microsoft.com/office/officeart/2005/8/layout/hList1"/>
    <dgm:cxn modelId="{AAE24C7E-2636-4E52-9F7C-730E5A761495}" srcId="{697FC3CA-CB6A-4930-B1C4-5C818DD4AE15}" destId="{90920F52-D111-41CF-9282-A6A22EE03B64}" srcOrd="3" destOrd="0" parTransId="{20C3520A-ADF3-4DD1-802C-469CEAAE6C92}" sibTransId="{8563C11C-F71F-4C6E-AF0A-11830C714C90}"/>
    <dgm:cxn modelId="{38C3EA83-A318-4ED5-BA94-CB9D8158A2BB}" srcId="{8601B7D3-AB9F-4CB8-A4CC-EA4955976409}" destId="{39E6CDC8-17BF-4D2D-9670-DCA05EA77189}" srcOrd="3" destOrd="0" parTransId="{94394D81-470A-4825-BB05-49CF12EAF623}" sibTransId="{4C28C309-726E-4E7E-A52F-6350B7F9EDBF}"/>
    <dgm:cxn modelId="{2035078A-9E49-4B3E-BD76-9B5D27C2AAA1}" type="presOf" srcId="{B408AB2E-CD5F-4EB5-A39D-395BD3B1BDA9}" destId="{276B914C-9B46-4AAA-BE2F-815CBEE2E76D}" srcOrd="0" destOrd="0" presId="urn:microsoft.com/office/officeart/2005/8/layout/hList1"/>
    <dgm:cxn modelId="{6FF9848F-5CDA-4DAD-B565-63D39F118322}" type="presOf" srcId="{C2CDFA17-B499-4888-9ACF-5DD9988DB391}" destId="{0835846E-CC4E-4108-8A1D-9A6B80373237}" srcOrd="0" destOrd="0" presId="urn:microsoft.com/office/officeart/2005/8/layout/hList1"/>
    <dgm:cxn modelId="{E08E9994-C173-4CCF-9819-B9F24CA9617D}" srcId="{C2CDFA17-B499-4888-9ACF-5DD9988DB391}" destId="{350EDD11-4AD9-4A30-AB1F-602A580AC3D8}" srcOrd="1" destOrd="0" parTransId="{E133B912-C09E-4D15-9BDF-FEA4259E4C63}" sibTransId="{62C6299E-1DBD-4624-9B1E-733C395BEE4C}"/>
    <dgm:cxn modelId="{111ABF96-F66F-42A7-8AC0-F11CE5BFC6B7}" srcId="{697FC3CA-CB6A-4930-B1C4-5C818DD4AE15}" destId="{C2CDFA17-B499-4888-9ACF-5DD9988DB391}" srcOrd="1" destOrd="0" parTransId="{CAC726CD-17A2-4FDE-9167-2F15795B1774}" sibTransId="{2C412747-5F3B-4681-8700-C90DE8C8AC95}"/>
    <dgm:cxn modelId="{1220EA99-8B35-4CED-8033-422E2BEE2D3E}" srcId="{8601B7D3-AB9F-4CB8-A4CC-EA4955976409}" destId="{08B32243-C4D1-4907-ACE8-EA3648BFD2ED}" srcOrd="5" destOrd="0" parTransId="{D3B27B0E-EC2A-4B9E-B8D3-B381F658B4DA}" sibTransId="{AA6495F0-F2CE-4632-BADC-F768E8EA4800}"/>
    <dgm:cxn modelId="{F0FFB09B-92AB-464F-9B45-611EFE23ABD2}" type="presOf" srcId="{350EDD11-4AD9-4A30-AB1F-602A580AC3D8}" destId="{3570AFDE-B413-4EA3-90F6-9CC500867F32}" srcOrd="0" destOrd="1" presId="urn:microsoft.com/office/officeart/2005/8/layout/hList1"/>
    <dgm:cxn modelId="{C50EA3A6-0FAD-422A-827D-F3A9D5A4584C}" srcId="{8601B7D3-AB9F-4CB8-A4CC-EA4955976409}" destId="{F5C31142-AB61-4980-99A1-B9454734C789}" srcOrd="0" destOrd="0" parTransId="{A61D90F5-8416-4E6F-9795-2C294FC903B2}" sibTransId="{8D571C22-0C9B-4BBE-9776-A143982EEEFA}"/>
    <dgm:cxn modelId="{02BB5EB2-B030-4DE1-8890-34C800684A87}" srcId="{250CA32B-0293-4FB3-B7D0-64CB8609D86A}" destId="{3794DACF-1759-4B92-97EA-CCD18EEF052D}" srcOrd="1" destOrd="0" parTransId="{3971DB35-7FD4-4CD3-829E-B3667202B8FF}" sibTransId="{F5CB74EB-F583-47F5-884F-A8FAB4F54C3E}"/>
    <dgm:cxn modelId="{C856A7B4-F278-4B60-8BB3-386D6066DDA9}" srcId="{C2CDFA17-B499-4888-9ACF-5DD9988DB391}" destId="{2249C887-A483-404E-B302-63B490E570F1}" srcOrd="2" destOrd="0" parTransId="{93CE8D3F-9FB3-4D30-888A-8C23DCD490D8}" sibTransId="{974FF75B-C5E6-4354-BE07-D4EC6A9A2345}"/>
    <dgm:cxn modelId="{4234A2B5-69A6-45AE-9BA4-A20B69E4FF2B}" srcId="{C2CDFA17-B499-4888-9ACF-5DD9988DB391}" destId="{09D24A0C-B783-4788-A008-88D9C0B41086}" srcOrd="0" destOrd="0" parTransId="{E56AC8DB-BE68-4790-A558-AA3320210473}" sibTransId="{D1EA3FDA-B7BC-4A72-9EBC-2967C55DD5E2}"/>
    <dgm:cxn modelId="{5A894FB8-6D18-4089-BAEE-CA8822D65341}" type="presOf" srcId="{3B12E9AD-C0EC-4841-8D1F-8299B86EB343}" destId="{4FA766CF-0FE2-4C1A-AA93-8BF712A0B6EC}" srcOrd="0" destOrd="1" presId="urn:microsoft.com/office/officeart/2005/8/layout/hList1"/>
    <dgm:cxn modelId="{B3F3BFC6-CC3C-4932-BF11-949966C0BE3C}" srcId="{8601B7D3-AB9F-4CB8-A4CC-EA4955976409}" destId="{179D070A-27C9-4557-ABC3-B319D85EEDED}" srcOrd="2" destOrd="0" parTransId="{C153C647-25AC-4245-BDF3-79EC4269FF23}" sibTransId="{424D4494-DA6D-4F8D-A359-B2E98D88FDB7}"/>
    <dgm:cxn modelId="{566723CD-0DE1-4311-BA83-573F4208A5A5}" type="presOf" srcId="{8601B7D3-AB9F-4CB8-A4CC-EA4955976409}" destId="{35EE63DD-1BE3-485A-9F71-044E8A9F1062}" srcOrd="0" destOrd="0" presId="urn:microsoft.com/office/officeart/2005/8/layout/hList1"/>
    <dgm:cxn modelId="{45BD5AD3-63EB-40F0-9750-E4190821B6C9}" type="presOf" srcId="{08B32243-C4D1-4907-ACE8-EA3648BFD2ED}" destId="{4FA766CF-0FE2-4C1A-AA93-8BF712A0B6EC}" srcOrd="0" destOrd="5" presId="urn:microsoft.com/office/officeart/2005/8/layout/hList1"/>
    <dgm:cxn modelId="{10AC44DC-66B9-4F81-B056-9C49EEDB3742}" srcId="{250CA32B-0293-4FB3-B7D0-64CB8609D86A}" destId="{B408AB2E-CD5F-4EB5-A39D-395BD3B1BDA9}" srcOrd="0" destOrd="0" parTransId="{ECC83651-5E94-4D6B-92AB-4A764448CC9A}" sibTransId="{3DF14546-1570-48F5-AD8D-D46D5F529502}"/>
    <dgm:cxn modelId="{3A4F8CE4-BF77-436E-A36E-7851670EBA68}" srcId="{697FC3CA-CB6A-4930-B1C4-5C818DD4AE15}" destId="{8601B7D3-AB9F-4CB8-A4CC-EA4955976409}" srcOrd="0" destOrd="0" parTransId="{27213E3F-2ABD-4FA0-B7DA-59419D3752FA}" sibTransId="{F36FA866-248B-40D4-A9EA-62ED3479938F}"/>
    <dgm:cxn modelId="{CD81CEE4-636D-42B2-9187-76B993AE23A8}" type="presOf" srcId="{473E88CB-12DC-40BB-A0DD-5B2E0D90C152}" destId="{53F38537-A2D4-4CCD-A25F-BBBFF5D7E46D}" srcOrd="0" destOrd="0" presId="urn:microsoft.com/office/officeart/2005/8/layout/hList1"/>
    <dgm:cxn modelId="{53C3D1EA-ACF9-4E1E-A6A4-F471412032C6}" type="presOf" srcId="{8126189B-459A-4DFE-AA23-87970E673283}" destId="{276B914C-9B46-4AAA-BE2F-815CBEE2E76D}" srcOrd="0" destOrd="2" presId="urn:microsoft.com/office/officeart/2005/8/layout/hList1"/>
    <dgm:cxn modelId="{127D19F0-1981-4033-96A3-BAC70B88381A}" type="presOf" srcId="{2249C887-A483-404E-B302-63B490E570F1}" destId="{3570AFDE-B413-4EA3-90F6-9CC500867F32}" srcOrd="0" destOrd="2" presId="urn:microsoft.com/office/officeart/2005/8/layout/hList1"/>
    <dgm:cxn modelId="{C22D62F9-6D67-4AC0-9D63-BC885803C96F}" srcId="{8601B7D3-AB9F-4CB8-A4CC-EA4955976409}" destId="{3B12E9AD-C0EC-4841-8D1F-8299B86EB343}" srcOrd="1" destOrd="0" parTransId="{B61E3F37-CC50-49E2-8315-5CDE77CD0228}" sibTransId="{9EC2FF99-AFE5-49CB-A02C-13835C74C5BF}"/>
    <dgm:cxn modelId="{08B780FA-3216-4AAD-924F-C256C5838A30}" type="presOf" srcId="{250CA32B-0293-4FB3-B7D0-64CB8609D86A}" destId="{DFED3493-297F-4789-A293-74BABE2FF0D3}" srcOrd="0" destOrd="0" presId="urn:microsoft.com/office/officeart/2005/8/layout/hList1"/>
    <dgm:cxn modelId="{2DBB34CA-78A2-4E5E-AC9C-664561E03CAC}" type="presParOf" srcId="{36CC9C75-E3FB-4DFF-AB9F-93EED621D013}" destId="{604F5664-1178-424D-AE11-5BA07480C637}" srcOrd="0" destOrd="0" presId="urn:microsoft.com/office/officeart/2005/8/layout/hList1"/>
    <dgm:cxn modelId="{25F8C904-7712-4DCB-B9E0-29325BB4553B}" type="presParOf" srcId="{604F5664-1178-424D-AE11-5BA07480C637}" destId="{35EE63DD-1BE3-485A-9F71-044E8A9F1062}" srcOrd="0" destOrd="0" presId="urn:microsoft.com/office/officeart/2005/8/layout/hList1"/>
    <dgm:cxn modelId="{25AD1414-2A4B-45B5-AF1F-0CC5E6764249}" type="presParOf" srcId="{604F5664-1178-424D-AE11-5BA07480C637}" destId="{4FA766CF-0FE2-4C1A-AA93-8BF712A0B6EC}" srcOrd="1" destOrd="0" presId="urn:microsoft.com/office/officeart/2005/8/layout/hList1"/>
    <dgm:cxn modelId="{8A039F58-BB54-450D-83AA-BDEE5BA69359}" type="presParOf" srcId="{36CC9C75-E3FB-4DFF-AB9F-93EED621D013}" destId="{8B2018AB-E7F6-4E72-ACCB-8364C50F9AAF}" srcOrd="1" destOrd="0" presId="urn:microsoft.com/office/officeart/2005/8/layout/hList1"/>
    <dgm:cxn modelId="{B9BA787A-F3E1-4FD4-AE3B-CA68E3D0DAAC}" type="presParOf" srcId="{36CC9C75-E3FB-4DFF-AB9F-93EED621D013}" destId="{CF098D15-2FC8-4276-B68E-DACBA1DEEB29}" srcOrd="2" destOrd="0" presId="urn:microsoft.com/office/officeart/2005/8/layout/hList1"/>
    <dgm:cxn modelId="{4BC59908-107A-489A-A8B2-E913FC9CA001}" type="presParOf" srcId="{CF098D15-2FC8-4276-B68E-DACBA1DEEB29}" destId="{0835846E-CC4E-4108-8A1D-9A6B80373237}" srcOrd="0" destOrd="0" presId="urn:microsoft.com/office/officeart/2005/8/layout/hList1"/>
    <dgm:cxn modelId="{2F366BF7-6811-4A06-ABA7-053ADB619DC3}" type="presParOf" srcId="{CF098D15-2FC8-4276-B68E-DACBA1DEEB29}" destId="{3570AFDE-B413-4EA3-90F6-9CC500867F32}" srcOrd="1" destOrd="0" presId="urn:microsoft.com/office/officeart/2005/8/layout/hList1"/>
    <dgm:cxn modelId="{06928984-A073-4B07-ABE5-07B98DD5C89A}" type="presParOf" srcId="{36CC9C75-E3FB-4DFF-AB9F-93EED621D013}" destId="{FD804D69-7376-4F5F-8342-E40B60D0843B}" srcOrd="3" destOrd="0" presId="urn:microsoft.com/office/officeart/2005/8/layout/hList1"/>
    <dgm:cxn modelId="{E329DA20-84AB-43B2-AB1D-1CCF0039AAA8}" type="presParOf" srcId="{36CC9C75-E3FB-4DFF-AB9F-93EED621D013}" destId="{170A409F-D048-4359-82E1-02774F376126}" srcOrd="4" destOrd="0" presId="urn:microsoft.com/office/officeart/2005/8/layout/hList1"/>
    <dgm:cxn modelId="{C5CE7415-7A54-4C1A-B172-957044C9DDAC}" type="presParOf" srcId="{170A409F-D048-4359-82E1-02774F376126}" destId="{DFED3493-297F-4789-A293-74BABE2FF0D3}" srcOrd="0" destOrd="0" presId="urn:microsoft.com/office/officeart/2005/8/layout/hList1"/>
    <dgm:cxn modelId="{BAB8D620-EC19-403D-9495-BBFA86AAE2E2}" type="presParOf" srcId="{170A409F-D048-4359-82E1-02774F376126}" destId="{276B914C-9B46-4AAA-BE2F-815CBEE2E76D}" srcOrd="1" destOrd="0" presId="urn:microsoft.com/office/officeart/2005/8/layout/hList1"/>
    <dgm:cxn modelId="{6AF04D92-8D51-4CC8-ADF8-DA60DA7BE61D}" type="presParOf" srcId="{36CC9C75-E3FB-4DFF-AB9F-93EED621D013}" destId="{FB0E1BD1-31D9-4B7E-BF25-175A0D638454}" srcOrd="5" destOrd="0" presId="urn:microsoft.com/office/officeart/2005/8/layout/hList1"/>
    <dgm:cxn modelId="{7712D642-C8A2-4276-A5D3-8B6576ACA6E4}" type="presParOf" srcId="{36CC9C75-E3FB-4DFF-AB9F-93EED621D013}" destId="{853225B1-5E76-4446-A5A5-B1982661BD32}" srcOrd="6" destOrd="0" presId="urn:microsoft.com/office/officeart/2005/8/layout/hList1"/>
    <dgm:cxn modelId="{C182AAE7-EBD2-4D32-8496-FDC09B06C9E4}" type="presParOf" srcId="{853225B1-5E76-4446-A5A5-B1982661BD32}" destId="{53AEC32E-79E7-4327-A9D9-B70CA0A49040}" srcOrd="0" destOrd="0" presId="urn:microsoft.com/office/officeart/2005/8/layout/hList1"/>
    <dgm:cxn modelId="{4EA55BDD-8640-4343-AC9B-29C63660F34F}" type="presParOf" srcId="{853225B1-5E76-4446-A5A5-B1982661BD32}" destId="{53F38537-A2D4-4CCD-A25F-BBBFF5D7E46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7FC3CA-CB6A-4930-B1C4-5C818DD4AE1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ZM"/>
        </a:p>
      </dgm:t>
    </dgm:pt>
    <dgm:pt modelId="{8601B7D3-AB9F-4CB8-A4CC-EA4955976409}">
      <dgm:prSet phldrT="[Text]"/>
      <dgm:spPr/>
      <dgm:t>
        <a:bodyPr/>
        <a:lstStyle/>
        <a:p>
          <a:pPr>
            <a:buClr>
              <a:srgbClr val="000000"/>
            </a:buClr>
            <a:buFont typeface="Arial" panose="020B0604020202020204" pitchFamily="34" charset="0"/>
            <a:buNone/>
          </a:pPr>
          <a:r>
            <a:rPr lang="en-GB" b="1" i="0" u="none" strike="noStrike" kern="1200" cap="none">
              <a:latin typeface="Gill Sans Nova" panose="020B0602020104020203" pitchFamily="34" charset="0"/>
              <a:ea typeface="Calibri" panose="020F0502020204030204" pitchFamily="34" charset="0"/>
              <a:cs typeface="Arial"/>
              <a:sym typeface="Arial"/>
            </a:rPr>
            <a:t>5. Workforce</a:t>
          </a:r>
          <a:endParaRPr lang="en-ZM" b="1" i="0" u="none" strike="noStrike" kern="1200" cap="none">
            <a:latin typeface="Gill Sans Nova" panose="020B0602020104020203" pitchFamily="34" charset="0"/>
            <a:ea typeface="Calibri" panose="020F0502020204030204" pitchFamily="34" charset="0"/>
            <a:cs typeface="Arial"/>
          </a:endParaRPr>
        </a:p>
      </dgm:t>
    </dgm:pt>
    <dgm:pt modelId="{27213E3F-2ABD-4FA0-B7DA-59419D3752FA}" type="parTrans" cxnId="{3A4F8CE4-BF77-436E-A36E-7851670EBA68}">
      <dgm:prSet/>
      <dgm:spPr/>
      <dgm:t>
        <a:bodyPr/>
        <a:lstStyle/>
        <a:p>
          <a:endParaRPr lang="en-ZM"/>
        </a:p>
      </dgm:t>
    </dgm:pt>
    <dgm:pt modelId="{F36FA866-248B-40D4-A9EA-62ED3479938F}" type="sibTrans" cxnId="{3A4F8CE4-BF77-436E-A36E-7851670EBA68}">
      <dgm:prSet/>
      <dgm:spPr/>
      <dgm:t>
        <a:bodyPr/>
        <a:lstStyle/>
        <a:p>
          <a:endParaRPr lang="en-ZM"/>
        </a:p>
      </dgm:t>
    </dgm:pt>
    <dgm:pt modelId="{F5C31142-AB61-4980-99A1-B9454734C789}">
      <dgm:prSet phldrT="[Text]"/>
      <dgm:spPr/>
      <dgm:t>
        <a:bodyPr/>
        <a:lstStyle/>
        <a:p>
          <a:pPr marL="114300" lvl="1" indent="-114300" defTabSz="577850">
            <a:spcBef>
              <a:spcPct val="0"/>
            </a:spcBef>
            <a:spcAft>
              <a:spcPct val="15000"/>
            </a:spcAft>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14. Workforce density and distribution (based on defined complement of staff)</a:t>
          </a:r>
          <a:endParaRPr lang="en-ZM" b="0" i="0" u="none" strike="noStrike" kern="1200" cap="none">
            <a:latin typeface="Gill Sans Nova" panose="020B0602020104020203" pitchFamily="34" charset="0"/>
            <a:ea typeface="Calibri" panose="020F0502020204030204" pitchFamily="34" charset="0"/>
            <a:cs typeface="Arial"/>
          </a:endParaRPr>
        </a:p>
      </dgm:t>
    </dgm:pt>
    <dgm:pt modelId="{A61D90F5-8416-4E6F-9795-2C294FC903B2}" type="parTrans" cxnId="{C50EA3A6-0FAD-422A-827D-F3A9D5A4584C}">
      <dgm:prSet/>
      <dgm:spPr/>
      <dgm:t>
        <a:bodyPr/>
        <a:lstStyle/>
        <a:p>
          <a:endParaRPr lang="en-ZM"/>
        </a:p>
      </dgm:t>
    </dgm:pt>
    <dgm:pt modelId="{8D571C22-0C9B-4BBE-9776-A143982EEEFA}" type="sibTrans" cxnId="{C50EA3A6-0FAD-422A-827D-F3A9D5A4584C}">
      <dgm:prSet/>
      <dgm:spPr/>
      <dgm:t>
        <a:bodyPr/>
        <a:lstStyle/>
        <a:p>
          <a:endParaRPr lang="en-ZM"/>
        </a:p>
      </dgm:t>
    </dgm:pt>
    <dgm:pt modelId="{C2CDFA17-B499-4888-9ACF-5DD9988DB391}">
      <dgm:prSet phldrT="[Text]"/>
      <dgm:spPr/>
      <dgm:t>
        <a:bodyPr spcFirstLastPara="0" vert="horz" wrap="square" lIns="128016" tIns="73152" rIns="128016" bIns="73152" numCol="1" spcCol="1270" anchor="ctr" anchorCtr="0"/>
        <a:lstStyle/>
        <a:p>
          <a:pPr marL="0" lvl="0" indent="0" defTabSz="800100">
            <a:spcBef>
              <a:spcPct val="0"/>
            </a:spcBef>
            <a:spcAft>
              <a:spcPct val="35000"/>
            </a:spcAft>
            <a:buClr>
              <a:srgbClr val="000000"/>
            </a:buClr>
            <a:buFont typeface="Arial" panose="020B0604020202020204" pitchFamily="34" charset="0"/>
            <a:buNone/>
          </a:pPr>
          <a:r>
            <a:rPr lang="en-GB" b="1" i="0" u="none" strike="noStrike" kern="1200" cap="none">
              <a:latin typeface="Gill Sans Nova" panose="020B0602020104020203" pitchFamily="34" charset="0"/>
              <a:ea typeface="Calibri" panose="020F0502020204030204" pitchFamily="34" charset="0"/>
              <a:cs typeface="Arial"/>
              <a:sym typeface="Arial"/>
            </a:rPr>
            <a:t>6. Funding</a:t>
          </a:r>
          <a:endParaRPr lang="en-ZM" b="1" i="0" u="none" strike="noStrike" kern="1200" cap="none">
            <a:latin typeface="Gill Sans Nova" panose="020B0602020104020203" pitchFamily="34" charset="0"/>
            <a:ea typeface="Calibri" panose="020F0502020204030204" pitchFamily="34" charset="0"/>
            <a:cs typeface="Arial"/>
          </a:endParaRPr>
        </a:p>
      </dgm:t>
    </dgm:pt>
    <dgm:pt modelId="{CAC726CD-17A2-4FDE-9167-2F15795B1774}" type="parTrans" cxnId="{111ABF96-F66F-42A7-8AC0-F11CE5BFC6B7}">
      <dgm:prSet/>
      <dgm:spPr/>
      <dgm:t>
        <a:bodyPr/>
        <a:lstStyle/>
        <a:p>
          <a:endParaRPr lang="en-ZM"/>
        </a:p>
      </dgm:t>
    </dgm:pt>
    <dgm:pt modelId="{2C412747-5F3B-4681-8700-C90DE8C8AC95}" type="sibTrans" cxnId="{111ABF96-F66F-42A7-8AC0-F11CE5BFC6B7}">
      <dgm:prSet/>
      <dgm:spPr/>
      <dgm:t>
        <a:bodyPr/>
        <a:lstStyle/>
        <a:p>
          <a:endParaRPr lang="en-ZM"/>
        </a:p>
      </dgm:t>
    </dgm:pt>
    <dgm:pt modelId="{09D24A0C-B783-4788-A008-88D9C0B41086}">
      <dgm:prSet phldrT="[Text]"/>
      <dgm:spPr/>
      <dgm:t>
        <a:bodyPr/>
        <a:lstStyle/>
        <a:p>
          <a:pPr marL="114300" lvl="1" indent="-114300" defTabSz="577850">
            <a:spcBef>
              <a:spcPct val="0"/>
            </a:spcBef>
            <a:spcAft>
              <a:spcPct val="15000"/>
            </a:spcAft>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17. Budgets </a:t>
          </a:r>
          <a:endParaRPr lang="en-ZM" b="0" i="0" u="none" strike="noStrike" kern="1200" cap="none">
            <a:latin typeface="Gill Sans Nova" panose="020B0602020104020203" pitchFamily="34" charset="0"/>
            <a:ea typeface="Calibri" panose="020F0502020204030204" pitchFamily="34" charset="0"/>
            <a:cs typeface="Arial"/>
          </a:endParaRPr>
        </a:p>
      </dgm:t>
    </dgm:pt>
    <dgm:pt modelId="{E56AC8DB-BE68-4790-A558-AA3320210473}" type="parTrans" cxnId="{4234A2B5-69A6-45AE-9BA4-A20B69E4FF2B}">
      <dgm:prSet/>
      <dgm:spPr/>
      <dgm:t>
        <a:bodyPr/>
        <a:lstStyle/>
        <a:p>
          <a:endParaRPr lang="en-ZM"/>
        </a:p>
      </dgm:t>
    </dgm:pt>
    <dgm:pt modelId="{D1EA3FDA-B7BC-4A72-9EBC-2967C55DD5E2}" type="sibTrans" cxnId="{4234A2B5-69A6-45AE-9BA4-A20B69E4FF2B}">
      <dgm:prSet/>
      <dgm:spPr/>
      <dgm:t>
        <a:bodyPr/>
        <a:lstStyle/>
        <a:p>
          <a:endParaRPr lang="en-ZM"/>
        </a:p>
      </dgm:t>
    </dgm:pt>
    <dgm:pt modelId="{250CA32B-0293-4FB3-B7D0-64CB8609D86A}">
      <dgm:prSet phldrT="[Text]"/>
      <dgm:spPr/>
      <dgm:t>
        <a:bodyPr spcFirstLastPara="0" vert="horz" wrap="square" lIns="128016" tIns="73152" rIns="128016" bIns="73152" numCol="1" spcCol="1270" anchor="ctr" anchorCtr="0"/>
        <a:lstStyle/>
        <a:p>
          <a:pPr marL="0" lvl="0" indent="0" defTabSz="800100">
            <a:spcBef>
              <a:spcPct val="0"/>
            </a:spcBef>
            <a:spcAft>
              <a:spcPct val="35000"/>
            </a:spcAft>
            <a:buClr>
              <a:srgbClr val="000000"/>
            </a:buClr>
            <a:buFont typeface="Arial" panose="020B0604020202020204" pitchFamily="34" charset="0"/>
            <a:buNone/>
          </a:pPr>
          <a:r>
            <a:rPr lang="en-GB" b="1" i="0" u="none" strike="noStrike" kern="1200" cap="none">
              <a:latin typeface="Gill Sans Nova" panose="020B0602020104020203" pitchFamily="34" charset="0"/>
              <a:ea typeface="Calibri" panose="020F0502020204030204" pitchFamily="34" charset="0"/>
              <a:cs typeface="Arial"/>
              <a:sym typeface="Arial"/>
            </a:rPr>
            <a:t>7.  Population Nutrition Mgt </a:t>
          </a:r>
          <a:endParaRPr lang="en-ZM" b="1" i="0" u="none" strike="noStrike" kern="1200" cap="none">
            <a:latin typeface="Gill Sans Nova" panose="020B0602020104020203" pitchFamily="34" charset="0"/>
            <a:ea typeface="Calibri" panose="020F0502020204030204" pitchFamily="34" charset="0"/>
            <a:cs typeface="Arial"/>
          </a:endParaRPr>
        </a:p>
      </dgm:t>
    </dgm:pt>
    <dgm:pt modelId="{5C98E5CF-17CE-41D3-B46D-FF4A440852DA}" type="parTrans" cxnId="{B9B78338-4694-4E40-B969-7AFE1227196D}">
      <dgm:prSet/>
      <dgm:spPr/>
      <dgm:t>
        <a:bodyPr/>
        <a:lstStyle/>
        <a:p>
          <a:endParaRPr lang="en-ZM"/>
        </a:p>
      </dgm:t>
    </dgm:pt>
    <dgm:pt modelId="{8719E4D5-6C08-4A29-93FD-4C24270C4CB3}" type="sibTrans" cxnId="{B9B78338-4694-4E40-B969-7AFE1227196D}">
      <dgm:prSet/>
      <dgm:spPr/>
      <dgm:t>
        <a:bodyPr/>
        <a:lstStyle/>
        <a:p>
          <a:endParaRPr lang="en-ZM"/>
        </a:p>
      </dgm:t>
    </dgm:pt>
    <dgm:pt modelId="{B408AB2E-CD5F-4EB5-A39D-395BD3B1BDA9}">
      <dgm:prSet phldrT="[Text]"/>
      <dgm:spPr/>
      <dgm:t>
        <a:bodyPr/>
        <a:lstStyle/>
        <a:p>
          <a:pPr marL="114300" lvl="1" indent="-114300" defTabSz="577850">
            <a:spcBef>
              <a:spcPct val="0"/>
            </a:spcBef>
            <a:spcAft>
              <a:spcPct val="15000"/>
            </a:spcAft>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20. Local priority setting</a:t>
          </a:r>
          <a:endParaRPr lang="en-ZM" b="0" i="0" u="none" strike="noStrike" kern="1200" cap="none">
            <a:latin typeface="Gill Sans Nova" panose="020B0602020104020203" pitchFamily="34" charset="0"/>
            <a:ea typeface="Calibri" panose="020F0502020204030204" pitchFamily="34" charset="0"/>
            <a:cs typeface="Arial"/>
          </a:endParaRPr>
        </a:p>
      </dgm:t>
    </dgm:pt>
    <dgm:pt modelId="{ECC83651-5E94-4D6B-92AB-4A764448CC9A}" type="parTrans" cxnId="{10AC44DC-66B9-4F81-B056-9C49EEDB3742}">
      <dgm:prSet/>
      <dgm:spPr/>
      <dgm:t>
        <a:bodyPr/>
        <a:lstStyle/>
        <a:p>
          <a:endParaRPr lang="en-ZM"/>
        </a:p>
      </dgm:t>
    </dgm:pt>
    <dgm:pt modelId="{3DF14546-1570-48F5-AD8D-D46D5F529502}" type="sibTrans" cxnId="{10AC44DC-66B9-4F81-B056-9C49EEDB3742}">
      <dgm:prSet/>
      <dgm:spPr/>
      <dgm:t>
        <a:bodyPr/>
        <a:lstStyle/>
        <a:p>
          <a:endParaRPr lang="en-ZM"/>
        </a:p>
      </dgm:t>
    </dgm:pt>
    <dgm:pt modelId="{90920F52-D111-41CF-9282-A6A22EE03B64}">
      <dgm:prSet/>
      <dgm:spPr/>
      <dgm:t>
        <a:bodyPr spcFirstLastPara="0" vert="horz" wrap="square" lIns="128016" tIns="73152" rIns="128016" bIns="73152" numCol="1" spcCol="1270" anchor="ctr" anchorCtr="0"/>
        <a:lstStyle/>
        <a:p>
          <a:pPr marL="0" lvl="0" indent="0" defTabSz="800100">
            <a:spcBef>
              <a:spcPct val="0"/>
            </a:spcBef>
            <a:spcAft>
              <a:spcPct val="35000"/>
            </a:spcAft>
            <a:buClr>
              <a:srgbClr val="000000"/>
            </a:buClr>
            <a:buFont typeface="Arial" panose="020B0604020202020204" pitchFamily="34" charset="0"/>
            <a:buNone/>
          </a:pPr>
          <a:r>
            <a:rPr lang="en-GB" b="1" i="0" u="none" strike="noStrike" kern="1200" cap="none">
              <a:latin typeface="Gill Sans Nova" panose="020B0602020104020203" pitchFamily="34" charset="0"/>
              <a:ea typeface="Calibri" panose="020F0502020204030204" pitchFamily="34" charset="0"/>
              <a:cs typeface="Arial"/>
              <a:sym typeface="Arial"/>
            </a:rPr>
            <a:t>8.  Service Organization and  Management</a:t>
          </a:r>
          <a:endParaRPr lang="aa-ET" b="1" i="0" u="none" strike="noStrike" kern="1200" cap="none">
            <a:latin typeface="Gill Sans Nova" panose="020B0602020104020203" pitchFamily="34" charset="0"/>
            <a:ea typeface="Calibri" panose="020F0502020204030204" pitchFamily="34" charset="0"/>
            <a:cs typeface="Arial"/>
            <a:sym typeface="Arial"/>
          </a:endParaRPr>
        </a:p>
      </dgm:t>
    </dgm:pt>
    <dgm:pt modelId="{20C3520A-ADF3-4DD1-802C-469CEAAE6C92}" type="parTrans" cxnId="{AAE24C7E-2636-4E52-9F7C-730E5A761495}">
      <dgm:prSet/>
      <dgm:spPr/>
      <dgm:t>
        <a:bodyPr/>
        <a:lstStyle/>
        <a:p>
          <a:endParaRPr lang="en-ZM"/>
        </a:p>
      </dgm:t>
    </dgm:pt>
    <dgm:pt modelId="{8563C11C-F71F-4C6E-AF0A-11830C714C90}" type="sibTrans" cxnId="{AAE24C7E-2636-4E52-9F7C-730E5A761495}">
      <dgm:prSet/>
      <dgm:spPr/>
      <dgm:t>
        <a:bodyPr/>
        <a:lstStyle/>
        <a:p>
          <a:endParaRPr lang="en-ZM"/>
        </a:p>
      </dgm:t>
    </dgm:pt>
    <dgm:pt modelId="{473E88CB-12DC-40BB-A0DD-5B2E0D90C152}">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24. Team-based services delivery (single unit, shared identity, coordinated)</a:t>
          </a:r>
          <a:endParaRPr lang="en-ZM" b="0" i="0" u="none" strike="noStrike" kern="1200" cap="none">
            <a:latin typeface="Gill Sans Nova" panose="020B0602020104020203" pitchFamily="34" charset="0"/>
            <a:ea typeface="Calibri" panose="020F0502020204030204" pitchFamily="34" charset="0"/>
            <a:cs typeface="Arial"/>
          </a:endParaRPr>
        </a:p>
      </dgm:t>
    </dgm:pt>
    <dgm:pt modelId="{5B9F22DD-C776-4CA1-8418-093CEE1AB622}" type="parTrans" cxnId="{5495AA02-DD04-4AB6-B3D4-893C73060EC2}">
      <dgm:prSet/>
      <dgm:spPr/>
      <dgm:t>
        <a:bodyPr/>
        <a:lstStyle/>
        <a:p>
          <a:endParaRPr lang="en-ZM"/>
        </a:p>
      </dgm:t>
    </dgm:pt>
    <dgm:pt modelId="{2D3FAA22-82FC-4DE2-AAAB-6D40B9E1590C}" type="sibTrans" cxnId="{5495AA02-DD04-4AB6-B3D4-893C73060EC2}">
      <dgm:prSet/>
      <dgm:spPr/>
      <dgm:t>
        <a:bodyPr/>
        <a:lstStyle/>
        <a:p>
          <a:endParaRPr lang="en-ZM"/>
        </a:p>
      </dgm:t>
    </dgm:pt>
    <dgm:pt modelId="{4A64EA5A-561F-4F4D-9971-495E5BBE9FCA}">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18. Financial Management Information System</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3C1E0E5C-D283-468C-9450-898215286D7C}" type="parTrans" cxnId="{6FA36D48-C210-4B23-9E59-6FF66A59EC99}">
      <dgm:prSet/>
      <dgm:spPr/>
      <dgm:t>
        <a:bodyPr/>
        <a:lstStyle/>
        <a:p>
          <a:endParaRPr lang="en-ZM"/>
        </a:p>
      </dgm:t>
    </dgm:pt>
    <dgm:pt modelId="{682C015B-C091-45B3-8FE2-F3B0183C23AF}" type="sibTrans" cxnId="{6FA36D48-C210-4B23-9E59-6FF66A59EC99}">
      <dgm:prSet/>
      <dgm:spPr/>
      <dgm:t>
        <a:bodyPr/>
        <a:lstStyle/>
        <a:p>
          <a:endParaRPr lang="en-ZM"/>
        </a:p>
      </dgm:t>
    </dgm:pt>
    <dgm:pt modelId="{F2A955F3-56B6-454E-87E2-5B7B6631EBFB}">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19. Remuneration (community workers)</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29E304B8-CC58-4AA2-85A6-7A1F0E361AAB}" type="parTrans" cxnId="{A1F31866-C814-4D92-9A6C-21BE13D61987}">
      <dgm:prSet/>
      <dgm:spPr/>
      <dgm:t>
        <a:bodyPr/>
        <a:lstStyle/>
        <a:p>
          <a:endParaRPr lang="en-ZM"/>
        </a:p>
      </dgm:t>
    </dgm:pt>
    <dgm:pt modelId="{BE98F02B-045F-4EAA-9199-161187D93C95}" type="sibTrans" cxnId="{A1F31866-C814-4D92-9A6C-21BE13D61987}">
      <dgm:prSet/>
      <dgm:spPr/>
      <dgm:t>
        <a:bodyPr/>
        <a:lstStyle/>
        <a:p>
          <a:endParaRPr lang="en-ZM"/>
        </a:p>
      </dgm:t>
    </dgm:pt>
    <dgm:pt modelId="{95B2AD17-272F-4092-81B4-AB06A4807862}">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dirty="0">
              <a:latin typeface="Gill Sans Nova" panose="020B0602020104020203" pitchFamily="34" charset="0"/>
              <a:ea typeface="Calibri" panose="020F0502020204030204" pitchFamily="34" charset="0"/>
              <a:cs typeface="Arial"/>
              <a:sym typeface="Arial"/>
            </a:rPr>
            <a:t>21. </a:t>
          </a:r>
          <a:r>
            <a:rPr lang="en-GB" b="0" i="0" u="none" strike="noStrike" kern="1200" cap="none">
              <a:latin typeface="Gill Sans Nova" panose="020B0602020104020203" pitchFamily="34" charset="0"/>
              <a:ea typeface="Calibri" panose="020F0502020204030204" pitchFamily="34" charset="0"/>
              <a:cs typeface="Arial"/>
              <a:sym typeface="Arial"/>
            </a:rPr>
            <a:t>Community engagement (in design, financing, governance, and implementation) </a:t>
          </a:r>
          <a:endParaRPr lang="aa-ET" b="0" i="0" u="none" strike="noStrike" kern="1200" cap="none" dirty="0">
            <a:latin typeface="Gill Sans Nova" panose="020B0602020104020203" pitchFamily="34" charset="0"/>
            <a:ea typeface="Calibri" panose="020F0502020204030204" pitchFamily="34" charset="0"/>
            <a:cs typeface="Arial"/>
            <a:sym typeface="Arial"/>
          </a:endParaRPr>
        </a:p>
      </dgm:t>
    </dgm:pt>
    <dgm:pt modelId="{5772232A-30C7-479B-A37E-C2E1620ED900}" type="parTrans" cxnId="{04CAA4F2-55D0-4218-BDD1-7EE42FF606FB}">
      <dgm:prSet/>
      <dgm:spPr/>
      <dgm:t>
        <a:bodyPr/>
        <a:lstStyle/>
        <a:p>
          <a:endParaRPr lang="en-ZM"/>
        </a:p>
      </dgm:t>
    </dgm:pt>
    <dgm:pt modelId="{73A7E877-E6E1-4021-96B1-6E4961868BC0}" type="sibTrans" cxnId="{04CAA4F2-55D0-4218-BDD1-7EE42FF606FB}">
      <dgm:prSet/>
      <dgm:spPr/>
      <dgm:t>
        <a:bodyPr/>
        <a:lstStyle/>
        <a:p>
          <a:endParaRPr lang="en-ZM"/>
        </a:p>
      </dgm:t>
    </dgm:pt>
    <dgm:pt modelId="{DDD2968D-094F-4D22-A2A4-88022752BBD8}">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22. Empanelment (providers know who they are responsible for and how many)</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B4F9456B-74A7-465B-B55B-29EE12D6DB3D}" type="parTrans" cxnId="{3412985B-97C6-4C18-ACBE-C53FF231DBD2}">
      <dgm:prSet/>
      <dgm:spPr/>
      <dgm:t>
        <a:bodyPr/>
        <a:lstStyle/>
        <a:p>
          <a:endParaRPr lang="en-ZM"/>
        </a:p>
      </dgm:t>
    </dgm:pt>
    <dgm:pt modelId="{1383C846-7937-414F-A43F-83A0C6C3C73F}" type="sibTrans" cxnId="{3412985B-97C6-4C18-ACBE-C53FF231DBD2}">
      <dgm:prSet/>
      <dgm:spPr/>
      <dgm:t>
        <a:bodyPr/>
        <a:lstStyle/>
        <a:p>
          <a:endParaRPr lang="en-ZM"/>
        </a:p>
      </dgm:t>
    </dgm:pt>
    <dgm:pt modelId="{FB19AF99-7F27-4D72-A22B-4DEAD1A5C317}">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23. Proactive population outreach</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0DD33382-AB10-47D0-90FD-80D262B96DD2}" type="parTrans" cxnId="{A50A238E-B1A8-4FFB-B6C1-BCA5DF3E32FB}">
      <dgm:prSet/>
      <dgm:spPr/>
      <dgm:t>
        <a:bodyPr/>
        <a:lstStyle/>
        <a:p>
          <a:endParaRPr lang="en-ZM"/>
        </a:p>
      </dgm:t>
    </dgm:pt>
    <dgm:pt modelId="{883B582A-3F02-42BE-85E8-C736C34A346D}" type="sibTrans" cxnId="{A50A238E-B1A8-4FFB-B6C1-BCA5DF3E32FB}">
      <dgm:prSet/>
      <dgm:spPr/>
      <dgm:t>
        <a:bodyPr/>
        <a:lstStyle/>
        <a:p>
          <a:endParaRPr lang="en-ZM"/>
        </a:p>
      </dgm:t>
    </dgm:pt>
    <dgm:pt modelId="{5AFF10DA-3ABA-4644-81A2-69EA7802473D}">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25. Existence of service management capability and leadership (professionalised, service trained and evaluated)</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46B3BA01-36F8-42F6-9D4B-516F067E9882}" type="parTrans" cxnId="{17EE902A-5C5C-4E50-B5BB-00365D913DBD}">
      <dgm:prSet/>
      <dgm:spPr/>
      <dgm:t>
        <a:bodyPr/>
        <a:lstStyle/>
        <a:p>
          <a:endParaRPr lang="en-ZM"/>
        </a:p>
      </dgm:t>
    </dgm:pt>
    <dgm:pt modelId="{BFAD04AB-17EF-4FAB-AF0B-D759D7227D5E}" type="sibTrans" cxnId="{17EE902A-5C5C-4E50-B5BB-00365D913DBD}">
      <dgm:prSet/>
      <dgm:spPr/>
      <dgm:t>
        <a:bodyPr/>
        <a:lstStyle/>
        <a:p>
          <a:endParaRPr lang="en-ZM"/>
        </a:p>
      </dgm:t>
    </dgm:pt>
    <dgm:pt modelId="{8672E7E2-3ACB-4B31-92FB-181FCD119DDE}">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26. Information system use </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86E6DF22-1A41-4026-8912-BC9687E76D96}" type="parTrans" cxnId="{041DCCFC-F3AC-4104-981D-92D8DFC49F9F}">
      <dgm:prSet/>
      <dgm:spPr/>
      <dgm:t>
        <a:bodyPr/>
        <a:lstStyle/>
        <a:p>
          <a:endParaRPr lang="en-ZM"/>
        </a:p>
      </dgm:t>
    </dgm:pt>
    <dgm:pt modelId="{0AAFA469-752B-4848-8B00-F451217050AA}" type="sibTrans" cxnId="{041DCCFC-F3AC-4104-981D-92D8DFC49F9F}">
      <dgm:prSet/>
      <dgm:spPr/>
      <dgm:t>
        <a:bodyPr/>
        <a:lstStyle/>
        <a:p>
          <a:endParaRPr lang="en-ZM"/>
        </a:p>
      </dgm:t>
    </dgm:pt>
    <dgm:pt modelId="{7965B182-568F-493D-AAC7-D10FB20090DA}">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dirty="0">
              <a:latin typeface="Gill Sans Nova" panose="020B0602020104020203" pitchFamily="34" charset="0"/>
              <a:ea typeface="Calibri" panose="020F0502020204030204" pitchFamily="34" charset="0"/>
              <a:cs typeface="Arial"/>
              <a:sym typeface="Arial"/>
            </a:rPr>
            <a:t>27. Performance  targets</a:t>
          </a:r>
          <a:endParaRPr lang="aa-ET" b="0" i="0" u="none" strike="noStrike" kern="1200" cap="none" dirty="0">
            <a:latin typeface="Gill Sans Nova" panose="020B0602020104020203" pitchFamily="34" charset="0"/>
            <a:ea typeface="Calibri" panose="020F0502020204030204" pitchFamily="34" charset="0"/>
            <a:cs typeface="Arial"/>
            <a:sym typeface="Arial"/>
          </a:endParaRPr>
        </a:p>
      </dgm:t>
    </dgm:pt>
    <dgm:pt modelId="{57AED232-0CE0-480E-966A-F741665D51E5}" type="parTrans" cxnId="{49FF7DFF-9E3A-4A23-AD17-0590C9365F34}">
      <dgm:prSet/>
      <dgm:spPr/>
      <dgm:t>
        <a:bodyPr/>
        <a:lstStyle/>
        <a:p>
          <a:endParaRPr lang="en-ZM"/>
        </a:p>
      </dgm:t>
    </dgm:pt>
    <dgm:pt modelId="{7E5D530C-32F2-4871-A293-9BACDE7F1839}" type="sibTrans" cxnId="{49FF7DFF-9E3A-4A23-AD17-0590C9365F34}">
      <dgm:prSet/>
      <dgm:spPr/>
      <dgm:t>
        <a:bodyPr/>
        <a:lstStyle/>
        <a:p>
          <a:endParaRPr lang="en-ZM"/>
        </a:p>
      </dgm:t>
    </dgm:pt>
    <dgm:pt modelId="{E5706B2A-E12E-44AE-954C-D1BBDE0D8B58}">
      <dgm:prSet/>
      <dgm:spPr/>
      <dgm:t>
        <a:bodyPr/>
        <a:lstStyle/>
        <a:p>
          <a:pPr marL="114300" lvl="1" indent="-114300" defTabSz="577850">
            <a:spcBef>
              <a:spcPct val="0"/>
            </a:spcBef>
            <a:spcAft>
              <a:spcPct val="15000"/>
            </a:spcAft>
            <a:buClr>
              <a:srgbClr val="000000"/>
            </a:buClr>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28. Supportive supervision </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3A7FEA74-6B34-4AB6-88D3-4CEEBF63090C}" type="parTrans" cxnId="{74F8C7C5-976D-45FE-9125-2C45F1123B08}">
      <dgm:prSet/>
      <dgm:spPr/>
      <dgm:t>
        <a:bodyPr/>
        <a:lstStyle/>
        <a:p>
          <a:endParaRPr lang="en-ZM"/>
        </a:p>
      </dgm:t>
    </dgm:pt>
    <dgm:pt modelId="{BF31C673-1C52-46BB-BD88-AC8B6CF1BBF2}" type="sibTrans" cxnId="{74F8C7C5-976D-45FE-9125-2C45F1123B08}">
      <dgm:prSet/>
      <dgm:spPr/>
      <dgm:t>
        <a:bodyPr/>
        <a:lstStyle/>
        <a:p>
          <a:endParaRPr lang="en-ZM"/>
        </a:p>
      </dgm:t>
    </dgm:pt>
    <dgm:pt modelId="{3F657D2A-C63F-4230-8622-2AD7F7BF8A0B}">
      <dgm:prSet/>
      <dgm:spPr/>
      <dgm:t>
        <a:bodyPr/>
        <a:lstStyle/>
        <a:p>
          <a:pPr marL="114300" lvl="1" indent="-114300" defTabSz="577850">
            <a:spcBef>
              <a:spcPct val="0"/>
            </a:spcBef>
            <a:spcAft>
              <a:spcPct val="15000"/>
            </a:spcAft>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15. Workforce competencies</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74D89CA7-B8B2-46FF-94F0-482F6BCE6F43}" type="parTrans" cxnId="{78BBA0D5-0AD5-4FCA-899B-876A52F1949E}">
      <dgm:prSet/>
      <dgm:spPr/>
      <dgm:t>
        <a:bodyPr/>
        <a:lstStyle/>
        <a:p>
          <a:endParaRPr lang="en-ZM"/>
        </a:p>
      </dgm:t>
    </dgm:pt>
    <dgm:pt modelId="{EFBC4793-8E67-4012-9D68-6CEB274E4C0D}" type="sibTrans" cxnId="{78BBA0D5-0AD5-4FCA-899B-876A52F1949E}">
      <dgm:prSet/>
      <dgm:spPr/>
      <dgm:t>
        <a:bodyPr/>
        <a:lstStyle/>
        <a:p>
          <a:endParaRPr lang="en-ZM"/>
        </a:p>
      </dgm:t>
    </dgm:pt>
    <dgm:pt modelId="{979FF568-158D-44B3-B3B3-A57073795437}">
      <dgm:prSet/>
      <dgm:spPr/>
      <dgm:t>
        <a:bodyPr/>
        <a:lstStyle/>
        <a:p>
          <a:pPr marL="114300" lvl="1" indent="-114300" defTabSz="577850">
            <a:spcBef>
              <a:spcPct val="0"/>
            </a:spcBef>
            <a:spcAft>
              <a:spcPct val="15000"/>
            </a:spcAft>
            <a:buFont typeface="Arial"/>
            <a:buNone/>
          </a:pPr>
          <a:r>
            <a:rPr lang="en-GB" b="0" i="0" u="none" strike="noStrike" kern="1200" cap="none">
              <a:latin typeface="Gill Sans Nova" panose="020B0602020104020203" pitchFamily="34" charset="0"/>
              <a:ea typeface="Calibri" panose="020F0502020204030204" pitchFamily="34" charset="0"/>
              <a:cs typeface="Arial"/>
              <a:sym typeface="Arial"/>
            </a:rPr>
            <a:t>16. Community workers</a:t>
          </a: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0D0CB360-29F0-400E-9A63-AA59DB453CA7}" type="parTrans" cxnId="{4A85BEB1-6FE0-4B9A-9E2F-0FE54A4B666C}">
      <dgm:prSet/>
      <dgm:spPr/>
      <dgm:t>
        <a:bodyPr/>
        <a:lstStyle/>
        <a:p>
          <a:endParaRPr lang="en-ZM"/>
        </a:p>
      </dgm:t>
    </dgm:pt>
    <dgm:pt modelId="{71928621-729E-4C14-94D4-E5419CCB0DB6}" type="sibTrans" cxnId="{4A85BEB1-6FE0-4B9A-9E2F-0FE54A4B666C}">
      <dgm:prSet/>
      <dgm:spPr/>
      <dgm:t>
        <a:bodyPr/>
        <a:lstStyle/>
        <a:p>
          <a:endParaRPr lang="en-ZM"/>
        </a:p>
      </dgm:t>
    </dgm:pt>
    <dgm:pt modelId="{B9C3AF53-A242-456C-809E-05C14DF651CA}">
      <dgm:prSet/>
      <dgm:spPr/>
      <dgm:t>
        <a:bodyPr/>
        <a:lstStyle/>
        <a:p>
          <a:pPr marL="114300" lvl="1" indent="-114300" defTabSz="577850">
            <a:spcBef>
              <a:spcPct val="0"/>
            </a:spcBef>
            <a:spcAft>
              <a:spcPct val="15000"/>
            </a:spcAft>
            <a:buFont typeface="Arial"/>
            <a:buNone/>
          </a:pPr>
          <a:endParaRPr lang="aa-ET" b="0" i="0" u="none" strike="noStrike" kern="1200" cap="none">
            <a:latin typeface="Gill Sans Nova" panose="020B0602020104020203" pitchFamily="34" charset="0"/>
            <a:ea typeface="Calibri" panose="020F0502020204030204" pitchFamily="34" charset="0"/>
            <a:cs typeface="Arial"/>
            <a:sym typeface="Arial"/>
          </a:endParaRPr>
        </a:p>
      </dgm:t>
    </dgm:pt>
    <dgm:pt modelId="{8A4EC4C7-E162-443E-8EA3-A3E73C02FF39}" type="parTrans" cxnId="{2CF99CCA-CE59-4861-AA0A-53F6D41FA8E0}">
      <dgm:prSet/>
      <dgm:spPr/>
      <dgm:t>
        <a:bodyPr/>
        <a:lstStyle/>
        <a:p>
          <a:endParaRPr lang="en-ZM"/>
        </a:p>
      </dgm:t>
    </dgm:pt>
    <dgm:pt modelId="{D8958EC4-B481-48E5-8033-F52CA49B8263}" type="sibTrans" cxnId="{2CF99CCA-CE59-4861-AA0A-53F6D41FA8E0}">
      <dgm:prSet/>
      <dgm:spPr/>
      <dgm:t>
        <a:bodyPr/>
        <a:lstStyle/>
        <a:p>
          <a:endParaRPr lang="en-ZM"/>
        </a:p>
      </dgm:t>
    </dgm:pt>
    <dgm:pt modelId="{C0B421E8-DF34-4A6C-8CC6-8EE4902F373F}" type="pres">
      <dgm:prSet presAssocID="{697FC3CA-CB6A-4930-B1C4-5C818DD4AE15}" presName="Name0" presStyleCnt="0">
        <dgm:presLayoutVars>
          <dgm:dir/>
          <dgm:animLvl val="lvl"/>
          <dgm:resizeHandles val="exact"/>
        </dgm:presLayoutVars>
      </dgm:prSet>
      <dgm:spPr/>
    </dgm:pt>
    <dgm:pt modelId="{9F2956F5-B1F1-4AD8-BDF6-6CFD1AB14724}" type="pres">
      <dgm:prSet presAssocID="{8601B7D3-AB9F-4CB8-A4CC-EA4955976409}" presName="composite" presStyleCnt="0"/>
      <dgm:spPr/>
    </dgm:pt>
    <dgm:pt modelId="{FB32CE3E-CCDA-4CAA-A78D-0C8DFCB59791}" type="pres">
      <dgm:prSet presAssocID="{8601B7D3-AB9F-4CB8-A4CC-EA4955976409}" presName="parTx" presStyleLbl="alignNode1" presStyleIdx="0" presStyleCnt="4">
        <dgm:presLayoutVars>
          <dgm:chMax val="0"/>
          <dgm:chPref val="0"/>
          <dgm:bulletEnabled val="1"/>
        </dgm:presLayoutVars>
      </dgm:prSet>
      <dgm:spPr/>
    </dgm:pt>
    <dgm:pt modelId="{BC6D65A4-D4E0-48C6-BFAC-43F76ECEC856}" type="pres">
      <dgm:prSet presAssocID="{8601B7D3-AB9F-4CB8-A4CC-EA4955976409}" presName="desTx" presStyleLbl="alignAccFollowNode1" presStyleIdx="0" presStyleCnt="4">
        <dgm:presLayoutVars>
          <dgm:bulletEnabled val="1"/>
        </dgm:presLayoutVars>
      </dgm:prSet>
      <dgm:spPr/>
    </dgm:pt>
    <dgm:pt modelId="{1FA8919A-81D4-414C-A27E-F7854070BA69}" type="pres">
      <dgm:prSet presAssocID="{F36FA866-248B-40D4-A9EA-62ED3479938F}" presName="space" presStyleCnt="0"/>
      <dgm:spPr/>
    </dgm:pt>
    <dgm:pt modelId="{03792232-405E-4194-8568-67062A9F457F}" type="pres">
      <dgm:prSet presAssocID="{C2CDFA17-B499-4888-9ACF-5DD9988DB391}" presName="composite" presStyleCnt="0"/>
      <dgm:spPr/>
    </dgm:pt>
    <dgm:pt modelId="{BDE68B7F-8B25-464A-BBE5-C077CC505D91}" type="pres">
      <dgm:prSet presAssocID="{C2CDFA17-B499-4888-9ACF-5DD9988DB391}" presName="parTx" presStyleLbl="alignNode1" presStyleIdx="1" presStyleCnt="4">
        <dgm:presLayoutVars>
          <dgm:chMax val="0"/>
          <dgm:chPref val="0"/>
          <dgm:bulletEnabled val="1"/>
        </dgm:presLayoutVars>
      </dgm:prSet>
      <dgm:spPr/>
    </dgm:pt>
    <dgm:pt modelId="{367636B5-3E0F-46EA-9094-9F2AF1DD6AD2}" type="pres">
      <dgm:prSet presAssocID="{C2CDFA17-B499-4888-9ACF-5DD9988DB391}" presName="desTx" presStyleLbl="alignAccFollowNode1" presStyleIdx="1" presStyleCnt="4">
        <dgm:presLayoutVars>
          <dgm:bulletEnabled val="1"/>
        </dgm:presLayoutVars>
      </dgm:prSet>
      <dgm:spPr/>
    </dgm:pt>
    <dgm:pt modelId="{B43E5DD9-CBF2-4CAA-81D9-2C5123386C28}" type="pres">
      <dgm:prSet presAssocID="{2C412747-5F3B-4681-8700-C90DE8C8AC95}" presName="space" presStyleCnt="0"/>
      <dgm:spPr/>
    </dgm:pt>
    <dgm:pt modelId="{6E24B7C9-F793-4ACB-9222-616B4352725F}" type="pres">
      <dgm:prSet presAssocID="{250CA32B-0293-4FB3-B7D0-64CB8609D86A}" presName="composite" presStyleCnt="0"/>
      <dgm:spPr/>
    </dgm:pt>
    <dgm:pt modelId="{A5A691B7-597E-40D1-9250-94AA740C4A4C}" type="pres">
      <dgm:prSet presAssocID="{250CA32B-0293-4FB3-B7D0-64CB8609D86A}" presName="parTx" presStyleLbl="alignNode1" presStyleIdx="2" presStyleCnt="4">
        <dgm:presLayoutVars>
          <dgm:chMax val="0"/>
          <dgm:chPref val="0"/>
          <dgm:bulletEnabled val="1"/>
        </dgm:presLayoutVars>
      </dgm:prSet>
      <dgm:spPr/>
    </dgm:pt>
    <dgm:pt modelId="{88199A10-77F9-4987-811C-0D1D9F7E10E6}" type="pres">
      <dgm:prSet presAssocID="{250CA32B-0293-4FB3-B7D0-64CB8609D86A}" presName="desTx" presStyleLbl="alignAccFollowNode1" presStyleIdx="2" presStyleCnt="4">
        <dgm:presLayoutVars>
          <dgm:bulletEnabled val="1"/>
        </dgm:presLayoutVars>
      </dgm:prSet>
      <dgm:spPr/>
    </dgm:pt>
    <dgm:pt modelId="{B59445B3-E24B-4402-B2FE-2FA06EBA2E07}" type="pres">
      <dgm:prSet presAssocID="{8719E4D5-6C08-4A29-93FD-4C24270C4CB3}" presName="space" presStyleCnt="0"/>
      <dgm:spPr/>
    </dgm:pt>
    <dgm:pt modelId="{EE4521DD-915C-4807-A0C9-39F6FD5DD05C}" type="pres">
      <dgm:prSet presAssocID="{90920F52-D111-41CF-9282-A6A22EE03B64}" presName="composite" presStyleCnt="0"/>
      <dgm:spPr/>
    </dgm:pt>
    <dgm:pt modelId="{F69848B6-A25B-4257-9ECE-6CD879814C5C}" type="pres">
      <dgm:prSet presAssocID="{90920F52-D111-41CF-9282-A6A22EE03B64}" presName="parTx" presStyleLbl="alignNode1" presStyleIdx="3" presStyleCnt="4">
        <dgm:presLayoutVars>
          <dgm:chMax val="0"/>
          <dgm:chPref val="0"/>
          <dgm:bulletEnabled val="1"/>
        </dgm:presLayoutVars>
      </dgm:prSet>
      <dgm:spPr/>
    </dgm:pt>
    <dgm:pt modelId="{F12E4427-6EB3-4504-8E88-281A17AEA9F3}" type="pres">
      <dgm:prSet presAssocID="{90920F52-D111-41CF-9282-A6A22EE03B64}" presName="desTx" presStyleLbl="alignAccFollowNode1" presStyleIdx="3" presStyleCnt="4">
        <dgm:presLayoutVars>
          <dgm:bulletEnabled val="1"/>
        </dgm:presLayoutVars>
      </dgm:prSet>
      <dgm:spPr/>
    </dgm:pt>
  </dgm:ptLst>
  <dgm:cxnLst>
    <dgm:cxn modelId="{5495AA02-DD04-4AB6-B3D4-893C73060EC2}" srcId="{90920F52-D111-41CF-9282-A6A22EE03B64}" destId="{473E88CB-12DC-40BB-A0DD-5B2E0D90C152}" srcOrd="0" destOrd="0" parTransId="{5B9F22DD-C776-4CA1-8418-093CEE1AB622}" sibTransId="{2D3FAA22-82FC-4DE2-AAAB-6D40B9E1590C}"/>
    <dgm:cxn modelId="{81F5AA03-4999-481C-9650-445A3DBD1C18}" type="presOf" srcId="{E5706B2A-E12E-44AE-954C-D1BBDE0D8B58}" destId="{F12E4427-6EB3-4504-8E88-281A17AEA9F3}" srcOrd="0" destOrd="4" presId="urn:microsoft.com/office/officeart/2005/8/layout/hList1"/>
    <dgm:cxn modelId="{F1B5340A-F3B9-472C-B8A7-82A85618462B}" type="presOf" srcId="{DDD2968D-094F-4D22-A2A4-88022752BBD8}" destId="{88199A10-77F9-4987-811C-0D1D9F7E10E6}" srcOrd="0" destOrd="2" presId="urn:microsoft.com/office/officeart/2005/8/layout/hList1"/>
    <dgm:cxn modelId="{985EE514-D485-4363-B980-5EBC32FB4ACD}" type="presOf" srcId="{90920F52-D111-41CF-9282-A6A22EE03B64}" destId="{F69848B6-A25B-4257-9ECE-6CD879814C5C}" srcOrd="0" destOrd="0" presId="urn:microsoft.com/office/officeart/2005/8/layout/hList1"/>
    <dgm:cxn modelId="{42817715-590A-424F-A28D-646ADBB0F593}" type="presOf" srcId="{B408AB2E-CD5F-4EB5-A39D-395BD3B1BDA9}" destId="{88199A10-77F9-4987-811C-0D1D9F7E10E6}" srcOrd="0" destOrd="0" presId="urn:microsoft.com/office/officeart/2005/8/layout/hList1"/>
    <dgm:cxn modelId="{0A10FA15-0F04-477F-B1AC-EA2E92D22B1F}" type="presOf" srcId="{B9C3AF53-A242-456C-809E-05C14DF651CA}" destId="{BC6D65A4-D4E0-48C6-BFAC-43F76ECEC856}" srcOrd="0" destOrd="3" presId="urn:microsoft.com/office/officeart/2005/8/layout/hList1"/>
    <dgm:cxn modelId="{17EE902A-5C5C-4E50-B5BB-00365D913DBD}" srcId="{90920F52-D111-41CF-9282-A6A22EE03B64}" destId="{5AFF10DA-3ABA-4644-81A2-69EA7802473D}" srcOrd="1" destOrd="0" parTransId="{46B3BA01-36F8-42F6-9D4B-516F067E9882}" sibTransId="{BFAD04AB-17EF-4FAB-AF0B-D759D7227D5E}"/>
    <dgm:cxn modelId="{B9B78338-4694-4E40-B969-7AFE1227196D}" srcId="{697FC3CA-CB6A-4930-B1C4-5C818DD4AE15}" destId="{250CA32B-0293-4FB3-B7D0-64CB8609D86A}" srcOrd="2" destOrd="0" parTransId="{5C98E5CF-17CE-41D3-B46D-FF4A440852DA}" sibTransId="{8719E4D5-6C08-4A29-93FD-4C24270C4CB3}"/>
    <dgm:cxn modelId="{76355F40-0EF7-4C39-87C5-B952EB823686}" type="presOf" srcId="{95B2AD17-272F-4092-81B4-AB06A4807862}" destId="{88199A10-77F9-4987-811C-0D1D9F7E10E6}" srcOrd="0" destOrd="1" presId="urn:microsoft.com/office/officeart/2005/8/layout/hList1"/>
    <dgm:cxn modelId="{3412985B-97C6-4C18-ACBE-C53FF231DBD2}" srcId="{250CA32B-0293-4FB3-B7D0-64CB8609D86A}" destId="{DDD2968D-094F-4D22-A2A4-88022752BBD8}" srcOrd="2" destOrd="0" parTransId="{B4F9456B-74A7-465B-B55B-29EE12D6DB3D}" sibTransId="{1383C846-7937-414F-A43F-83A0C6C3C73F}"/>
    <dgm:cxn modelId="{3FCBD25C-7741-4C3A-8D0F-F345413709F0}" type="presOf" srcId="{7965B182-568F-493D-AAC7-D10FB20090DA}" destId="{F12E4427-6EB3-4504-8E88-281A17AEA9F3}" srcOrd="0" destOrd="3" presId="urn:microsoft.com/office/officeart/2005/8/layout/hList1"/>
    <dgm:cxn modelId="{83D00961-EC39-41ED-918B-6487DFC65113}" type="presOf" srcId="{250CA32B-0293-4FB3-B7D0-64CB8609D86A}" destId="{A5A691B7-597E-40D1-9250-94AA740C4A4C}" srcOrd="0" destOrd="0" presId="urn:microsoft.com/office/officeart/2005/8/layout/hList1"/>
    <dgm:cxn modelId="{A1F31866-C814-4D92-9A6C-21BE13D61987}" srcId="{C2CDFA17-B499-4888-9ACF-5DD9988DB391}" destId="{F2A955F3-56B6-454E-87E2-5B7B6631EBFB}" srcOrd="2" destOrd="0" parTransId="{29E304B8-CC58-4AA2-85A6-7A1F0E361AAB}" sibTransId="{BE98F02B-045F-4EAA-9199-161187D93C95}"/>
    <dgm:cxn modelId="{6FA36D48-C210-4B23-9E59-6FF66A59EC99}" srcId="{C2CDFA17-B499-4888-9ACF-5DD9988DB391}" destId="{4A64EA5A-561F-4F4D-9971-495E5BBE9FCA}" srcOrd="1" destOrd="0" parTransId="{3C1E0E5C-D283-468C-9450-898215286D7C}" sibTransId="{682C015B-C091-45B3-8FE2-F3B0183C23AF}"/>
    <dgm:cxn modelId="{156D016C-F3D6-47FC-922B-17ED4B5B8BA7}" type="presOf" srcId="{8601B7D3-AB9F-4CB8-A4CC-EA4955976409}" destId="{FB32CE3E-CCDA-4CAA-A78D-0C8DFCB59791}" srcOrd="0" destOrd="0" presId="urn:microsoft.com/office/officeart/2005/8/layout/hList1"/>
    <dgm:cxn modelId="{9C70806F-F058-4876-B185-5FA9E6D5813E}" type="presOf" srcId="{F2A955F3-56B6-454E-87E2-5B7B6631EBFB}" destId="{367636B5-3E0F-46EA-9094-9F2AF1DD6AD2}" srcOrd="0" destOrd="2" presId="urn:microsoft.com/office/officeart/2005/8/layout/hList1"/>
    <dgm:cxn modelId="{82992370-856D-4190-8A2A-F417460CC54F}" type="presOf" srcId="{F5C31142-AB61-4980-99A1-B9454734C789}" destId="{BC6D65A4-D4E0-48C6-BFAC-43F76ECEC856}" srcOrd="0" destOrd="0" presId="urn:microsoft.com/office/officeart/2005/8/layout/hList1"/>
    <dgm:cxn modelId="{F0866F72-9758-4A8D-AD77-0F73A73B1163}" type="presOf" srcId="{09D24A0C-B783-4788-A008-88D9C0B41086}" destId="{367636B5-3E0F-46EA-9094-9F2AF1DD6AD2}" srcOrd="0" destOrd="0" presId="urn:microsoft.com/office/officeart/2005/8/layout/hList1"/>
    <dgm:cxn modelId="{7CDBBB53-76D5-4841-A66F-DBBF3A2823D6}" type="presOf" srcId="{697FC3CA-CB6A-4930-B1C4-5C818DD4AE15}" destId="{C0B421E8-DF34-4A6C-8CC6-8EE4902F373F}" srcOrd="0" destOrd="0" presId="urn:microsoft.com/office/officeart/2005/8/layout/hList1"/>
    <dgm:cxn modelId="{0CFC5979-82F1-4832-BC0A-7969AFFBFFD3}" type="presOf" srcId="{4A64EA5A-561F-4F4D-9971-495E5BBE9FCA}" destId="{367636B5-3E0F-46EA-9094-9F2AF1DD6AD2}" srcOrd="0" destOrd="1" presId="urn:microsoft.com/office/officeart/2005/8/layout/hList1"/>
    <dgm:cxn modelId="{8232F77C-0C68-4416-89B2-C2A65DDD0EFA}" type="presOf" srcId="{3F657D2A-C63F-4230-8622-2AD7F7BF8A0B}" destId="{BC6D65A4-D4E0-48C6-BFAC-43F76ECEC856}" srcOrd="0" destOrd="1" presId="urn:microsoft.com/office/officeart/2005/8/layout/hList1"/>
    <dgm:cxn modelId="{AAE24C7E-2636-4E52-9F7C-730E5A761495}" srcId="{697FC3CA-CB6A-4930-B1C4-5C818DD4AE15}" destId="{90920F52-D111-41CF-9282-A6A22EE03B64}" srcOrd="3" destOrd="0" parTransId="{20C3520A-ADF3-4DD1-802C-469CEAAE6C92}" sibTransId="{8563C11C-F71F-4C6E-AF0A-11830C714C90}"/>
    <dgm:cxn modelId="{A50A238E-B1A8-4FFB-B6C1-BCA5DF3E32FB}" srcId="{250CA32B-0293-4FB3-B7D0-64CB8609D86A}" destId="{FB19AF99-7F27-4D72-A22B-4DEAD1A5C317}" srcOrd="3" destOrd="0" parTransId="{0DD33382-AB10-47D0-90FD-80D262B96DD2}" sibTransId="{883B582A-3F02-42BE-85E8-C736C34A346D}"/>
    <dgm:cxn modelId="{8914D68F-DF9F-4F7C-98A5-AEE88484D525}" type="presOf" srcId="{C2CDFA17-B499-4888-9ACF-5DD9988DB391}" destId="{BDE68B7F-8B25-464A-BBE5-C077CC505D91}" srcOrd="0" destOrd="0" presId="urn:microsoft.com/office/officeart/2005/8/layout/hList1"/>
    <dgm:cxn modelId="{111ABF96-F66F-42A7-8AC0-F11CE5BFC6B7}" srcId="{697FC3CA-CB6A-4930-B1C4-5C818DD4AE15}" destId="{C2CDFA17-B499-4888-9ACF-5DD9988DB391}" srcOrd="1" destOrd="0" parTransId="{CAC726CD-17A2-4FDE-9167-2F15795B1774}" sibTransId="{2C412747-5F3B-4681-8700-C90DE8C8AC95}"/>
    <dgm:cxn modelId="{C28C56A2-B39E-451C-BE29-309892AAF3DA}" type="presOf" srcId="{8672E7E2-3ACB-4B31-92FB-181FCD119DDE}" destId="{F12E4427-6EB3-4504-8E88-281A17AEA9F3}" srcOrd="0" destOrd="2" presId="urn:microsoft.com/office/officeart/2005/8/layout/hList1"/>
    <dgm:cxn modelId="{C50EA3A6-0FAD-422A-827D-F3A9D5A4584C}" srcId="{8601B7D3-AB9F-4CB8-A4CC-EA4955976409}" destId="{F5C31142-AB61-4980-99A1-B9454734C789}" srcOrd="0" destOrd="0" parTransId="{A61D90F5-8416-4E6F-9795-2C294FC903B2}" sibTransId="{8D571C22-0C9B-4BBE-9776-A143982EEEFA}"/>
    <dgm:cxn modelId="{29C331AC-6E62-4788-A57E-7AA1780EED1C}" type="presOf" srcId="{979FF568-158D-44B3-B3B3-A57073795437}" destId="{BC6D65A4-D4E0-48C6-BFAC-43F76ECEC856}" srcOrd="0" destOrd="2" presId="urn:microsoft.com/office/officeart/2005/8/layout/hList1"/>
    <dgm:cxn modelId="{4A85BEB1-6FE0-4B9A-9E2F-0FE54A4B666C}" srcId="{8601B7D3-AB9F-4CB8-A4CC-EA4955976409}" destId="{979FF568-158D-44B3-B3B3-A57073795437}" srcOrd="2" destOrd="0" parTransId="{0D0CB360-29F0-400E-9A63-AA59DB453CA7}" sibTransId="{71928621-729E-4C14-94D4-E5419CCB0DB6}"/>
    <dgm:cxn modelId="{4234A2B5-69A6-45AE-9BA4-A20B69E4FF2B}" srcId="{C2CDFA17-B499-4888-9ACF-5DD9988DB391}" destId="{09D24A0C-B783-4788-A008-88D9C0B41086}" srcOrd="0" destOrd="0" parTransId="{E56AC8DB-BE68-4790-A558-AA3320210473}" sibTransId="{D1EA3FDA-B7BC-4A72-9EBC-2967C55DD5E2}"/>
    <dgm:cxn modelId="{74F8C7C5-976D-45FE-9125-2C45F1123B08}" srcId="{90920F52-D111-41CF-9282-A6A22EE03B64}" destId="{E5706B2A-E12E-44AE-954C-D1BBDE0D8B58}" srcOrd="4" destOrd="0" parTransId="{3A7FEA74-6B34-4AB6-88D3-4CEEBF63090C}" sibTransId="{BF31C673-1C52-46BB-BD88-AC8B6CF1BBF2}"/>
    <dgm:cxn modelId="{2CF99CCA-CE59-4861-AA0A-53F6D41FA8E0}" srcId="{8601B7D3-AB9F-4CB8-A4CC-EA4955976409}" destId="{B9C3AF53-A242-456C-809E-05C14DF651CA}" srcOrd="3" destOrd="0" parTransId="{8A4EC4C7-E162-443E-8EA3-A3E73C02FF39}" sibTransId="{D8958EC4-B481-48E5-8033-F52CA49B8263}"/>
    <dgm:cxn modelId="{78BBA0D5-0AD5-4FCA-899B-876A52F1949E}" srcId="{8601B7D3-AB9F-4CB8-A4CC-EA4955976409}" destId="{3F657D2A-C63F-4230-8622-2AD7F7BF8A0B}" srcOrd="1" destOrd="0" parTransId="{74D89CA7-B8B2-46FF-94F0-482F6BCE6F43}" sibTransId="{EFBC4793-8E67-4012-9D68-6CEB274E4C0D}"/>
    <dgm:cxn modelId="{10AC44DC-66B9-4F81-B056-9C49EEDB3742}" srcId="{250CA32B-0293-4FB3-B7D0-64CB8609D86A}" destId="{B408AB2E-CD5F-4EB5-A39D-395BD3B1BDA9}" srcOrd="0" destOrd="0" parTransId="{ECC83651-5E94-4D6B-92AB-4A764448CC9A}" sibTransId="{3DF14546-1570-48F5-AD8D-D46D5F529502}"/>
    <dgm:cxn modelId="{3A4F8CE4-BF77-436E-A36E-7851670EBA68}" srcId="{697FC3CA-CB6A-4930-B1C4-5C818DD4AE15}" destId="{8601B7D3-AB9F-4CB8-A4CC-EA4955976409}" srcOrd="0" destOrd="0" parTransId="{27213E3F-2ABD-4FA0-B7DA-59419D3752FA}" sibTransId="{F36FA866-248B-40D4-A9EA-62ED3479938F}"/>
    <dgm:cxn modelId="{32C973E5-611D-4817-8150-5EBA8A28BE8F}" type="presOf" srcId="{473E88CB-12DC-40BB-A0DD-5B2E0D90C152}" destId="{F12E4427-6EB3-4504-8E88-281A17AEA9F3}" srcOrd="0" destOrd="0" presId="urn:microsoft.com/office/officeart/2005/8/layout/hList1"/>
    <dgm:cxn modelId="{0CE171EF-6BD2-44F5-8120-0069598FF0C7}" type="presOf" srcId="{5AFF10DA-3ABA-4644-81A2-69EA7802473D}" destId="{F12E4427-6EB3-4504-8E88-281A17AEA9F3}" srcOrd="0" destOrd="1" presId="urn:microsoft.com/office/officeart/2005/8/layout/hList1"/>
    <dgm:cxn modelId="{04CAA4F2-55D0-4218-BDD1-7EE42FF606FB}" srcId="{250CA32B-0293-4FB3-B7D0-64CB8609D86A}" destId="{95B2AD17-272F-4092-81B4-AB06A4807862}" srcOrd="1" destOrd="0" parTransId="{5772232A-30C7-479B-A37E-C2E1620ED900}" sibTransId="{73A7E877-E6E1-4021-96B1-6E4961868BC0}"/>
    <dgm:cxn modelId="{F5ACC4FC-2840-434A-9106-9647D926447E}" type="presOf" srcId="{FB19AF99-7F27-4D72-A22B-4DEAD1A5C317}" destId="{88199A10-77F9-4987-811C-0D1D9F7E10E6}" srcOrd="0" destOrd="3" presId="urn:microsoft.com/office/officeart/2005/8/layout/hList1"/>
    <dgm:cxn modelId="{041DCCFC-F3AC-4104-981D-92D8DFC49F9F}" srcId="{90920F52-D111-41CF-9282-A6A22EE03B64}" destId="{8672E7E2-3ACB-4B31-92FB-181FCD119DDE}" srcOrd="2" destOrd="0" parTransId="{86E6DF22-1A41-4026-8912-BC9687E76D96}" sibTransId="{0AAFA469-752B-4848-8B00-F451217050AA}"/>
    <dgm:cxn modelId="{49FF7DFF-9E3A-4A23-AD17-0590C9365F34}" srcId="{90920F52-D111-41CF-9282-A6A22EE03B64}" destId="{7965B182-568F-493D-AAC7-D10FB20090DA}" srcOrd="3" destOrd="0" parTransId="{57AED232-0CE0-480E-966A-F741665D51E5}" sibTransId="{7E5D530C-32F2-4871-A293-9BACDE7F1839}"/>
    <dgm:cxn modelId="{D66A1CD4-D06B-407C-A9A1-ACE340B1F06E}" type="presParOf" srcId="{C0B421E8-DF34-4A6C-8CC6-8EE4902F373F}" destId="{9F2956F5-B1F1-4AD8-BDF6-6CFD1AB14724}" srcOrd="0" destOrd="0" presId="urn:microsoft.com/office/officeart/2005/8/layout/hList1"/>
    <dgm:cxn modelId="{29FF5C89-AF53-489F-90F8-B484F137E553}" type="presParOf" srcId="{9F2956F5-B1F1-4AD8-BDF6-6CFD1AB14724}" destId="{FB32CE3E-CCDA-4CAA-A78D-0C8DFCB59791}" srcOrd="0" destOrd="0" presId="urn:microsoft.com/office/officeart/2005/8/layout/hList1"/>
    <dgm:cxn modelId="{4B89502F-9460-4292-8624-BC91B1B572BD}" type="presParOf" srcId="{9F2956F5-B1F1-4AD8-BDF6-6CFD1AB14724}" destId="{BC6D65A4-D4E0-48C6-BFAC-43F76ECEC856}" srcOrd="1" destOrd="0" presId="urn:microsoft.com/office/officeart/2005/8/layout/hList1"/>
    <dgm:cxn modelId="{92752D25-9E63-4EC0-8779-5D784628A1BA}" type="presParOf" srcId="{C0B421E8-DF34-4A6C-8CC6-8EE4902F373F}" destId="{1FA8919A-81D4-414C-A27E-F7854070BA69}" srcOrd="1" destOrd="0" presId="urn:microsoft.com/office/officeart/2005/8/layout/hList1"/>
    <dgm:cxn modelId="{5629FBE9-E4E9-42A4-960A-9BB0C1F043F4}" type="presParOf" srcId="{C0B421E8-DF34-4A6C-8CC6-8EE4902F373F}" destId="{03792232-405E-4194-8568-67062A9F457F}" srcOrd="2" destOrd="0" presId="urn:microsoft.com/office/officeart/2005/8/layout/hList1"/>
    <dgm:cxn modelId="{F9B19DF6-E80A-4476-917F-A7B3E9C12B5A}" type="presParOf" srcId="{03792232-405E-4194-8568-67062A9F457F}" destId="{BDE68B7F-8B25-464A-BBE5-C077CC505D91}" srcOrd="0" destOrd="0" presId="urn:microsoft.com/office/officeart/2005/8/layout/hList1"/>
    <dgm:cxn modelId="{ADE13D6C-EFBA-4A78-B0A1-7BA092319913}" type="presParOf" srcId="{03792232-405E-4194-8568-67062A9F457F}" destId="{367636B5-3E0F-46EA-9094-9F2AF1DD6AD2}" srcOrd="1" destOrd="0" presId="urn:microsoft.com/office/officeart/2005/8/layout/hList1"/>
    <dgm:cxn modelId="{AE20B2D4-0D61-469B-A04F-0ECFC6F03B10}" type="presParOf" srcId="{C0B421E8-DF34-4A6C-8CC6-8EE4902F373F}" destId="{B43E5DD9-CBF2-4CAA-81D9-2C5123386C28}" srcOrd="3" destOrd="0" presId="urn:microsoft.com/office/officeart/2005/8/layout/hList1"/>
    <dgm:cxn modelId="{6B7DD7CB-3D8F-4D56-9051-9985B4B14E9C}" type="presParOf" srcId="{C0B421E8-DF34-4A6C-8CC6-8EE4902F373F}" destId="{6E24B7C9-F793-4ACB-9222-616B4352725F}" srcOrd="4" destOrd="0" presId="urn:microsoft.com/office/officeart/2005/8/layout/hList1"/>
    <dgm:cxn modelId="{0BD51FAB-62D6-4F77-B6C4-0DCC45DE53FE}" type="presParOf" srcId="{6E24B7C9-F793-4ACB-9222-616B4352725F}" destId="{A5A691B7-597E-40D1-9250-94AA740C4A4C}" srcOrd="0" destOrd="0" presId="urn:microsoft.com/office/officeart/2005/8/layout/hList1"/>
    <dgm:cxn modelId="{D92F352D-F770-4281-9022-6AF5769ADB62}" type="presParOf" srcId="{6E24B7C9-F793-4ACB-9222-616B4352725F}" destId="{88199A10-77F9-4987-811C-0D1D9F7E10E6}" srcOrd="1" destOrd="0" presId="urn:microsoft.com/office/officeart/2005/8/layout/hList1"/>
    <dgm:cxn modelId="{0C7C0857-C1B8-4CB9-B363-8D0D8C6BC3DA}" type="presParOf" srcId="{C0B421E8-DF34-4A6C-8CC6-8EE4902F373F}" destId="{B59445B3-E24B-4402-B2FE-2FA06EBA2E07}" srcOrd="5" destOrd="0" presId="urn:microsoft.com/office/officeart/2005/8/layout/hList1"/>
    <dgm:cxn modelId="{2766866B-7B13-4B2E-B2C7-C00EA09578A6}" type="presParOf" srcId="{C0B421E8-DF34-4A6C-8CC6-8EE4902F373F}" destId="{EE4521DD-915C-4807-A0C9-39F6FD5DD05C}" srcOrd="6" destOrd="0" presId="urn:microsoft.com/office/officeart/2005/8/layout/hList1"/>
    <dgm:cxn modelId="{E27EFE41-CAB3-4F48-A558-E71AD3BBA878}" type="presParOf" srcId="{EE4521DD-915C-4807-A0C9-39F6FD5DD05C}" destId="{F69848B6-A25B-4257-9ECE-6CD879814C5C}" srcOrd="0" destOrd="0" presId="urn:microsoft.com/office/officeart/2005/8/layout/hList1"/>
    <dgm:cxn modelId="{63F361DD-03EB-4FB6-8580-EE78F873191B}" type="presParOf" srcId="{EE4521DD-915C-4807-A0C9-39F6FD5DD05C}" destId="{F12E4427-6EB3-4504-8E88-281A17AEA9F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DD87AB-0B2C-425C-A616-4C3134824878}"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3926F2FD-7D1F-483C-89BA-6F5284C37DFC}">
      <dgm:prSet/>
      <dgm:spPr/>
      <dgm:t>
        <a:bodyPr/>
        <a:lstStyle/>
        <a:p>
          <a:r>
            <a:rPr lang="en-GB" dirty="0"/>
            <a:t>Conducted as a group discussion, with at least two respondents per group. </a:t>
          </a:r>
          <a:endParaRPr lang="en-US" dirty="0"/>
        </a:p>
      </dgm:t>
    </dgm:pt>
    <dgm:pt modelId="{1DAF60DD-B6F2-432B-A83A-58136A95FFE4}" type="parTrans" cxnId="{2758066F-60A0-45BD-976E-5862CE5AB9BB}">
      <dgm:prSet/>
      <dgm:spPr/>
      <dgm:t>
        <a:bodyPr/>
        <a:lstStyle/>
        <a:p>
          <a:endParaRPr lang="en-US"/>
        </a:p>
      </dgm:t>
    </dgm:pt>
    <dgm:pt modelId="{795D547C-9DF0-44DE-8C87-82B400D71700}" type="sibTrans" cxnId="{2758066F-60A0-45BD-976E-5862CE5AB9BB}">
      <dgm:prSet/>
      <dgm:spPr/>
      <dgm:t>
        <a:bodyPr/>
        <a:lstStyle/>
        <a:p>
          <a:endParaRPr lang="en-US"/>
        </a:p>
      </dgm:t>
    </dgm:pt>
    <dgm:pt modelId="{D029389E-CFD2-4F1F-B649-E800019DCD41}">
      <dgm:prSet/>
      <dgm:spPr/>
      <dgm:t>
        <a:bodyPr/>
        <a:lstStyle/>
        <a:p>
          <a:r>
            <a:rPr lang="en-GB" dirty="0"/>
            <a:t>In addition, records were requested to verify responses (where necessary)</a:t>
          </a:r>
          <a:endParaRPr lang="en-US" dirty="0"/>
        </a:p>
      </dgm:t>
    </dgm:pt>
    <dgm:pt modelId="{74D6D311-E4C4-4CAB-B4AB-F2DE6C731A58}" type="parTrans" cxnId="{E8C0E2B0-97CC-4A67-B9F0-D0BE43DC23C2}">
      <dgm:prSet/>
      <dgm:spPr/>
      <dgm:t>
        <a:bodyPr/>
        <a:lstStyle/>
        <a:p>
          <a:endParaRPr lang="en-US"/>
        </a:p>
      </dgm:t>
    </dgm:pt>
    <dgm:pt modelId="{475894C2-BF37-41D5-A320-00F9438941BC}" type="sibTrans" cxnId="{E8C0E2B0-97CC-4A67-B9F0-D0BE43DC23C2}">
      <dgm:prSet/>
      <dgm:spPr/>
      <dgm:t>
        <a:bodyPr/>
        <a:lstStyle/>
        <a:p>
          <a:endParaRPr lang="en-US"/>
        </a:p>
      </dgm:t>
    </dgm:pt>
    <dgm:pt modelId="{65F5368F-6CFB-4DF2-BA3F-0C6C43A3349A}" type="pres">
      <dgm:prSet presAssocID="{76DD87AB-0B2C-425C-A616-4C3134824878}" presName="CompostProcess" presStyleCnt="0">
        <dgm:presLayoutVars>
          <dgm:dir/>
          <dgm:resizeHandles val="exact"/>
        </dgm:presLayoutVars>
      </dgm:prSet>
      <dgm:spPr/>
    </dgm:pt>
    <dgm:pt modelId="{5DFF71B4-B481-4C6B-9BBC-83A9246B6BA5}" type="pres">
      <dgm:prSet presAssocID="{76DD87AB-0B2C-425C-A616-4C3134824878}" presName="arrow" presStyleLbl="bgShp" presStyleIdx="0" presStyleCnt="1"/>
      <dgm:spPr/>
    </dgm:pt>
    <dgm:pt modelId="{3A7B9473-59AA-42E3-90D5-30C998A36779}" type="pres">
      <dgm:prSet presAssocID="{76DD87AB-0B2C-425C-A616-4C3134824878}" presName="linearProcess" presStyleCnt="0"/>
      <dgm:spPr/>
    </dgm:pt>
    <dgm:pt modelId="{7587DA41-75E7-4FD4-A4E6-9E685F32EC2A}" type="pres">
      <dgm:prSet presAssocID="{3926F2FD-7D1F-483C-89BA-6F5284C37DFC}" presName="textNode" presStyleLbl="node1" presStyleIdx="0" presStyleCnt="2">
        <dgm:presLayoutVars>
          <dgm:bulletEnabled val="1"/>
        </dgm:presLayoutVars>
      </dgm:prSet>
      <dgm:spPr/>
    </dgm:pt>
    <dgm:pt modelId="{3B6DC652-63AC-4585-8964-B0449B83EF08}" type="pres">
      <dgm:prSet presAssocID="{795D547C-9DF0-44DE-8C87-82B400D71700}" presName="sibTrans" presStyleCnt="0"/>
      <dgm:spPr/>
    </dgm:pt>
    <dgm:pt modelId="{4CD226FD-DBE3-4118-91A7-C6B001DAF5AF}" type="pres">
      <dgm:prSet presAssocID="{D029389E-CFD2-4F1F-B649-E800019DCD41}" presName="textNode" presStyleLbl="node1" presStyleIdx="1" presStyleCnt="2">
        <dgm:presLayoutVars>
          <dgm:bulletEnabled val="1"/>
        </dgm:presLayoutVars>
      </dgm:prSet>
      <dgm:spPr/>
    </dgm:pt>
  </dgm:ptLst>
  <dgm:cxnLst>
    <dgm:cxn modelId="{2758066F-60A0-45BD-976E-5862CE5AB9BB}" srcId="{76DD87AB-0B2C-425C-A616-4C3134824878}" destId="{3926F2FD-7D1F-483C-89BA-6F5284C37DFC}" srcOrd="0" destOrd="0" parTransId="{1DAF60DD-B6F2-432B-A83A-58136A95FFE4}" sibTransId="{795D547C-9DF0-44DE-8C87-82B400D71700}"/>
    <dgm:cxn modelId="{E8C0E2B0-97CC-4A67-B9F0-D0BE43DC23C2}" srcId="{76DD87AB-0B2C-425C-A616-4C3134824878}" destId="{D029389E-CFD2-4F1F-B649-E800019DCD41}" srcOrd="1" destOrd="0" parTransId="{74D6D311-E4C4-4CAB-B4AB-F2DE6C731A58}" sibTransId="{475894C2-BF37-41D5-A320-00F9438941BC}"/>
    <dgm:cxn modelId="{6300E4CE-0876-49FB-A70E-6175FDF37B8C}" type="presOf" srcId="{76DD87AB-0B2C-425C-A616-4C3134824878}" destId="{65F5368F-6CFB-4DF2-BA3F-0C6C43A3349A}" srcOrd="0" destOrd="0" presId="urn:microsoft.com/office/officeart/2005/8/layout/hProcess9"/>
    <dgm:cxn modelId="{931DB5D3-AA20-4900-9158-EDEE5416D337}" type="presOf" srcId="{D029389E-CFD2-4F1F-B649-E800019DCD41}" destId="{4CD226FD-DBE3-4118-91A7-C6B001DAF5AF}" srcOrd="0" destOrd="0" presId="urn:microsoft.com/office/officeart/2005/8/layout/hProcess9"/>
    <dgm:cxn modelId="{55D549E1-F9E1-498C-83BB-73464194603B}" type="presOf" srcId="{3926F2FD-7D1F-483C-89BA-6F5284C37DFC}" destId="{7587DA41-75E7-4FD4-A4E6-9E685F32EC2A}" srcOrd="0" destOrd="0" presId="urn:microsoft.com/office/officeart/2005/8/layout/hProcess9"/>
    <dgm:cxn modelId="{51691883-E2C4-45D0-9428-F04B67AD15F6}" type="presParOf" srcId="{65F5368F-6CFB-4DF2-BA3F-0C6C43A3349A}" destId="{5DFF71B4-B481-4C6B-9BBC-83A9246B6BA5}" srcOrd="0" destOrd="0" presId="urn:microsoft.com/office/officeart/2005/8/layout/hProcess9"/>
    <dgm:cxn modelId="{12AD82D5-3C9E-4036-9CF6-AEFA8A1BACF1}" type="presParOf" srcId="{65F5368F-6CFB-4DF2-BA3F-0C6C43A3349A}" destId="{3A7B9473-59AA-42E3-90D5-30C998A36779}" srcOrd="1" destOrd="0" presId="urn:microsoft.com/office/officeart/2005/8/layout/hProcess9"/>
    <dgm:cxn modelId="{84FD2A79-AED8-4139-82DC-39F760831D43}" type="presParOf" srcId="{3A7B9473-59AA-42E3-90D5-30C998A36779}" destId="{7587DA41-75E7-4FD4-A4E6-9E685F32EC2A}" srcOrd="0" destOrd="0" presId="urn:microsoft.com/office/officeart/2005/8/layout/hProcess9"/>
    <dgm:cxn modelId="{201D37F7-C726-4A4E-8833-24B2545C4747}" type="presParOf" srcId="{3A7B9473-59AA-42E3-90D5-30C998A36779}" destId="{3B6DC652-63AC-4585-8964-B0449B83EF08}" srcOrd="1" destOrd="0" presId="urn:microsoft.com/office/officeart/2005/8/layout/hProcess9"/>
    <dgm:cxn modelId="{0F7E6BEB-6B0C-4BDF-8D4A-591794DEE220}" type="presParOf" srcId="{3A7B9473-59AA-42E3-90D5-30C998A36779}" destId="{4CD226FD-DBE3-4118-91A7-C6B001DAF5AF}"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E58DB6-8915-41E4-A864-BBE3CD8EBA6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B3BC388-C3D4-44A1-A704-89A194CC9F2D}">
      <dgm:prSet/>
      <dgm:spPr/>
      <dgm:t>
        <a:bodyPr/>
        <a:lstStyle/>
        <a:p>
          <a:r>
            <a:rPr lang="en-GB"/>
            <a:t>Participation in SUN LE’s previous PA (26) and (4) new members with experience in previous surveys</a:t>
          </a:r>
          <a:endParaRPr lang="en-US"/>
        </a:p>
      </dgm:t>
    </dgm:pt>
    <dgm:pt modelId="{7A12934D-563E-4B8F-B98F-1FD7595ECED9}" type="parTrans" cxnId="{FF2C8BF3-DAEB-495F-9475-F93FB3668ED9}">
      <dgm:prSet/>
      <dgm:spPr/>
      <dgm:t>
        <a:bodyPr/>
        <a:lstStyle/>
        <a:p>
          <a:endParaRPr lang="en-US"/>
        </a:p>
      </dgm:t>
    </dgm:pt>
    <dgm:pt modelId="{1371ADE9-94A5-48B4-92B8-EDDC1F454658}" type="sibTrans" cxnId="{FF2C8BF3-DAEB-495F-9475-F93FB3668ED9}">
      <dgm:prSet/>
      <dgm:spPr/>
      <dgm:t>
        <a:bodyPr/>
        <a:lstStyle/>
        <a:p>
          <a:endParaRPr lang="en-US"/>
        </a:p>
      </dgm:t>
    </dgm:pt>
    <dgm:pt modelId="{122E4460-0B93-409F-A34E-DF6DC08EBCEB}">
      <dgm:prSet/>
      <dgm:spPr/>
      <dgm:t>
        <a:bodyPr/>
        <a:lstStyle/>
        <a:p>
          <a:r>
            <a:rPr lang="en-GB"/>
            <a:t>2 senior assessors and 30 assessors participated in a 10-day training workshop</a:t>
          </a:r>
          <a:endParaRPr lang="en-US"/>
        </a:p>
      </dgm:t>
    </dgm:pt>
    <dgm:pt modelId="{84B075DF-C181-4BC4-A2C5-32F550B37BA8}" type="parTrans" cxnId="{B356AF02-6F36-4C9D-939D-5E477E814802}">
      <dgm:prSet/>
      <dgm:spPr/>
      <dgm:t>
        <a:bodyPr/>
        <a:lstStyle/>
        <a:p>
          <a:endParaRPr lang="en-US"/>
        </a:p>
      </dgm:t>
    </dgm:pt>
    <dgm:pt modelId="{122EC981-D85D-4D82-B301-7171ECBE72D6}" type="sibTrans" cxnId="{B356AF02-6F36-4C9D-939D-5E477E814802}">
      <dgm:prSet/>
      <dgm:spPr/>
      <dgm:t>
        <a:bodyPr/>
        <a:lstStyle/>
        <a:p>
          <a:endParaRPr lang="en-US"/>
        </a:p>
      </dgm:t>
    </dgm:pt>
    <dgm:pt modelId="{B77ADB25-27E3-4C02-AD51-6FEE44FAAE1B}">
      <dgm:prSet/>
      <dgm:spPr/>
      <dgm:t>
        <a:bodyPr/>
        <a:lstStyle/>
        <a:p>
          <a:r>
            <a:rPr lang="en-GB"/>
            <a:t>Training conducted by 2 senior assessors and SUN-LE’s Zambia staff</a:t>
          </a:r>
          <a:endParaRPr lang="en-US"/>
        </a:p>
      </dgm:t>
    </dgm:pt>
    <dgm:pt modelId="{B832C1A7-CBC4-4466-A5D9-A2B1BD57D080}" type="parTrans" cxnId="{CB0B87E0-C5EF-4ED2-9303-3410B5B48DA9}">
      <dgm:prSet/>
      <dgm:spPr/>
      <dgm:t>
        <a:bodyPr/>
        <a:lstStyle/>
        <a:p>
          <a:endParaRPr lang="en-US"/>
        </a:p>
      </dgm:t>
    </dgm:pt>
    <dgm:pt modelId="{0B6C6E39-1D1E-4103-A6BE-350246E54702}" type="sibTrans" cxnId="{CB0B87E0-C5EF-4ED2-9303-3410B5B48DA9}">
      <dgm:prSet/>
      <dgm:spPr/>
      <dgm:t>
        <a:bodyPr/>
        <a:lstStyle/>
        <a:p>
          <a:endParaRPr lang="en-US"/>
        </a:p>
      </dgm:t>
    </dgm:pt>
    <dgm:pt modelId="{2B3EDCED-F7E6-46DA-9CC1-A388C59D571E}">
      <dgm:prSet/>
      <dgm:spPr/>
      <dgm:t>
        <a:bodyPr/>
        <a:lstStyle/>
        <a:p>
          <a:r>
            <a:rPr lang="en-GB"/>
            <a:t>Training involved going through each question in the PA and associated guidance, role plays, and correctly scoring the domains and measures.</a:t>
          </a:r>
          <a:endParaRPr lang="en-US"/>
        </a:p>
      </dgm:t>
    </dgm:pt>
    <dgm:pt modelId="{ACD7754D-98B2-4587-8F77-91F84F15C30B}" type="parTrans" cxnId="{59844489-B5EF-4EAD-B6C0-86378A7DFA1C}">
      <dgm:prSet/>
      <dgm:spPr/>
      <dgm:t>
        <a:bodyPr/>
        <a:lstStyle/>
        <a:p>
          <a:endParaRPr lang="en-US"/>
        </a:p>
      </dgm:t>
    </dgm:pt>
    <dgm:pt modelId="{8F78AE5C-97AD-4F57-B9AD-CBF98037E1C6}" type="sibTrans" cxnId="{59844489-B5EF-4EAD-B6C0-86378A7DFA1C}">
      <dgm:prSet/>
      <dgm:spPr/>
      <dgm:t>
        <a:bodyPr/>
        <a:lstStyle/>
        <a:p>
          <a:endParaRPr lang="en-US"/>
        </a:p>
      </dgm:t>
    </dgm:pt>
    <dgm:pt modelId="{CF368EA9-D450-4A02-9F89-DDC200C6A96B}" type="pres">
      <dgm:prSet presAssocID="{5CE58DB6-8915-41E4-A864-BBE3CD8EBA66}" presName="root" presStyleCnt="0">
        <dgm:presLayoutVars>
          <dgm:dir/>
          <dgm:resizeHandles val="exact"/>
        </dgm:presLayoutVars>
      </dgm:prSet>
      <dgm:spPr/>
    </dgm:pt>
    <dgm:pt modelId="{8D5391EC-488A-465D-8432-D8FA38D411EE}" type="pres">
      <dgm:prSet presAssocID="{8B3BC388-C3D4-44A1-A704-89A194CC9F2D}" presName="compNode" presStyleCnt="0"/>
      <dgm:spPr/>
    </dgm:pt>
    <dgm:pt modelId="{4E8FA940-8071-4B48-AA35-CBA27DE370C2}" type="pres">
      <dgm:prSet presAssocID="{8B3BC388-C3D4-44A1-A704-89A194CC9F2D}" presName="bgRect" presStyleLbl="bgShp" presStyleIdx="0" presStyleCnt="4"/>
      <dgm:spPr/>
    </dgm:pt>
    <dgm:pt modelId="{24C6D769-6953-4D02-93C4-F17BCB9B5D4B}" type="pres">
      <dgm:prSet presAssocID="{8B3BC388-C3D4-44A1-A704-89A194CC9F2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ipboard"/>
        </a:ext>
      </dgm:extLst>
    </dgm:pt>
    <dgm:pt modelId="{27B1F935-DFDE-46B3-8C86-923BF9BE2701}" type="pres">
      <dgm:prSet presAssocID="{8B3BC388-C3D4-44A1-A704-89A194CC9F2D}" presName="spaceRect" presStyleCnt="0"/>
      <dgm:spPr/>
    </dgm:pt>
    <dgm:pt modelId="{F9B3E556-BA28-448A-80B0-D2BF2CFFA82F}" type="pres">
      <dgm:prSet presAssocID="{8B3BC388-C3D4-44A1-A704-89A194CC9F2D}" presName="parTx" presStyleLbl="revTx" presStyleIdx="0" presStyleCnt="4">
        <dgm:presLayoutVars>
          <dgm:chMax val="0"/>
          <dgm:chPref val="0"/>
        </dgm:presLayoutVars>
      </dgm:prSet>
      <dgm:spPr/>
    </dgm:pt>
    <dgm:pt modelId="{44FEC634-DF87-4477-8564-DB9DD2971D68}" type="pres">
      <dgm:prSet presAssocID="{1371ADE9-94A5-48B4-92B8-EDDC1F454658}" presName="sibTrans" presStyleCnt="0"/>
      <dgm:spPr/>
    </dgm:pt>
    <dgm:pt modelId="{88098CE8-0615-4D24-97AE-8CCED25B7E3D}" type="pres">
      <dgm:prSet presAssocID="{122E4460-0B93-409F-A34E-DF6DC08EBCEB}" presName="compNode" presStyleCnt="0"/>
      <dgm:spPr/>
    </dgm:pt>
    <dgm:pt modelId="{62255188-0BF1-4040-BFC4-61CAEC251912}" type="pres">
      <dgm:prSet presAssocID="{122E4460-0B93-409F-A34E-DF6DC08EBCEB}" presName="bgRect" presStyleLbl="bgShp" presStyleIdx="1" presStyleCnt="4"/>
      <dgm:spPr/>
    </dgm:pt>
    <dgm:pt modelId="{E6192FDE-4A2C-4E5D-9620-69B687CB0D06}" type="pres">
      <dgm:prSet presAssocID="{122E4460-0B93-409F-A34E-DF6DC08EBCE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4A9D382D-2D55-430B-AB07-3EEA839BCDD2}" type="pres">
      <dgm:prSet presAssocID="{122E4460-0B93-409F-A34E-DF6DC08EBCEB}" presName="spaceRect" presStyleCnt="0"/>
      <dgm:spPr/>
    </dgm:pt>
    <dgm:pt modelId="{12958FF3-A31B-4A42-BEB1-C9F5DF4303C1}" type="pres">
      <dgm:prSet presAssocID="{122E4460-0B93-409F-A34E-DF6DC08EBCEB}" presName="parTx" presStyleLbl="revTx" presStyleIdx="1" presStyleCnt="4">
        <dgm:presLayoutVars>
          <dgm:chMax val="0"/>
          <dgm:chPref val="0"/>
        </dgm:presLayoutVars>
      </dgm:prSet>
      <dgm:spPr/>
    </dgm:pt>
    <dgm:pt modelId="{382C8959-62B2-4119-A31A-5474CC41B96A}" type="pres">
      <dgm:prSet presAssocID="{122EC981-D85D-4D82-B301-7171ECBE72D6}" presName="sibTrans" presStyleCnt="0"/>
      <dgm:spPr/>
    </dgm:pt>
    <dgm:pt modelId="{F2D51D55-838B-4533-8FAC-7AA21A9A76B3}" type="pres">
      <dgm:prSet presAssocID="{B77ADB25-27E3-4C02-AD51-6FEE44FAAE1B}" presName="compNode" presStyleCnt="0"/>
      <dgm:spPr/>
    </dgm:pt>
    <dgm:pt modelId="{86443DAC-B92D-4A9F-B457-1A74CC9B3AD1}" type="pres">
      <dgm:prSet presAssocID="{B77ADB25-27E3-4C02-AD51-6FEE44FAAE1B}" presName="bgRect" presStyleLbl="bgShp" presStyleIdx="2" presStyleCnt="4"/>
      <dgm:spPr/>
    </dgm:pt>
    <dgm:pt modelId="{A5AAC616-8C37-4172-914F-858E0AACD9C8}" type="pres">
      <dgm:prSet presAssocID="{B77ADB25-27E3-4C02-AD51-6FEE44FAAE1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DA90C928-CD9F-47E1-9226-9D6DFADDA000}" type="pres">
      <dgm:prSet presAssocID="{B77ADB25-27E3-4C02-AD51-6FEE44FAAE1B}" presName="spaceRect" presStyleCnt="0"/>
      <dgm:spPr/>
    </dgm:pt>
    <dgm:pt modelId="{F9B388F6-8721-4E2E-A883-0169691B2870}" type="pres">
      <dgm:prSet presAssocID="{B77ADB25-27E3-4C02-AD51-6FEE44FAAE1B}" presName="parTx" presStyleLbl="revTx" presStyleIdx="2" presStyleCnt="4">
        <dgm:presLayoutVars>
          <dgm:chMax val="0"/>
          <dgm:chPref val="0"/>
        </dgm:presLayoutVars>
      </dgm:prSet>
      <dgm:spPr/>
    </dgm:pt>
    <dgm:pt modelId="{BEAAFD1E-C467-45CA-AE84-75CC84C37A0D}" type="pres">
      <dgm:prSet presAssocID="{0B6C6E39-1D1E-4103-A6BE-350246E54702}" presName="sibTrans" presStyleCnt="0"/>
      <dgm:spPr/>
    </dgm:pt>
    <dgm:pt modelId="{97605C75-FE44-4B4B-8AF9-EB5897FB3F74}" type="pres">
      <dgm:prSet presAssocID="{2B3EDCED-F7E6-46DA-9CC1-A388C59D571E}" presName="compNode" presStyleCnt="0"/>
      <dgm:spPr/>
    </dgm:pt>
    <dgm:pt modelId="{4E37FC91-3461-4EFB-BFF7-0D7B9FA06959}" type="pres">
      <dgm:prSet presAssocID="{2B3EDCED-F7E6-46DA-9CC1-A388C59D571E}" presName="bgRect" presStyleLbl="bgShp" presStyleIdx="3" presStyleCnt="4"/>
      <dgm:spPr/>
    </dgm:pt>
    <dgm:pt modelId="{B18CD6CD-C97A-4890-80E4-258FB712A3B4}" type="pres">
      <dgm:prSet presAssocID="{2B3EDCED-F7E6-46DA-9CC1-A388C59D571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55E90258-D350-4FA0-B3C7-E7EFBCCECEB7}" type="pres">
      <dgm:prSet presAssocID="{2B3EDCED-F7E6-46DA-9CC1-A388C59D571E}" presName="spaceRect" presStyleCnt="0"/>
      <dgm:spPr/>
    </dgm:pt>
    <dgm:pt modelId="{70441CC3-3884-4395-AFC0-B7262B2E3B5A}" type="pres">
      <dgm:prSet presAssocID="{2B3EDCED-F7E6-46DA-9CC1-A388C59D571E}" presName="parTx" presStyleLbl="revTx" presStyleIdx="3" presStyleCnt="4">
        <dgm:presLayoutVars>
          <dgm:chMax val="0"/>
          <dgm:chPref val="0"/>
        </dgm:presLayoutVars>
      </dgm:prSet>
      <dgm:spPr/>
    </dgm:pt>
  </dgm:ptLst>
  <dgm:cxnLst>
    <dgm:cxn modelId="{B356AF02-6F36-4C9D-939D-5E477E814802}" srcId="{5CE58DB6-8915-41E4-A864-BBE3CD8EBA66}" destId="{122E4460-0B93-409F-A34E-DF6DC08EBCEB}" srcOrd="1" destOrd="0" parTransId="{84B075DF-C181-4BC4-A2C5-32F550B37BA8}" sibTransId="{122EC981-D85D-4D82-B301-7171ECBE72D6}"/>
    <dgm:cxn modelId="{59844489-B5EF-4EAD-B6C0-86378A7DFA1C}" srcId="{5CE58DB6-8915-41E4-A864-BBE3CD8EBA66}" destId="{2B3EDCED-F7E6-46DA-9CC1-A388C59D571E}" srcOrd="3" destOrd="0" parTransId="{ACD7754D-98B2-4587-8F77-91F84F15C30B}" sibTransId="{8F78AE5C-97AD-4F57-B9AD-CBF98037E1C6}"/>
    <dgm:cxn modelId="{7976EA8E-CAC7-4DF7-8476-0150DCF7DFF3}" type="presOf" srcId="{B77ADB25-27E3-4C02-AD51-6FEE44FAAE1B}" destId="{F9B388F6-8721-4E2E-A883-0169691B2870}" srcOrd="0" destOrd="0" presId="urn:microsoft.com/office/officeart/2018/2/layout/IconVerticalSolidList"/>
    <dgm:cxn modelId="{76BE459C-B22C-412E-9E19-6193F2DC2BA5}" type="presOf" srcId="{122E4460-0B93-409F-A34E-DF6DC08EBCEB}" destId="{12958FF3-A31B-4A42-BEB1-C9F5DF4303C1}" srcOrd="0" destOrd="0" presId="urn:microsoft.com/office/officeart/2018/2/layout/IconVerticalSolidList"/>
    <dgm:cxn modelId="{298839B1-D175-42B5-9B62-0D9AB65655ED}" type="presOf" srcId="{5CE58DB6-8915-41E4-A864-BBE3CD8EBA66}" destId="{CF368EA9-D450-4A02-9F89-DDC200C6A96B}" srcOrd="0" destOrd="0" presId="urn:microsoft.com/office/officeart/2018/2/layout/IconVerticalSolidList"/>
    <dgm:cxn modelId="{67BBB2D3-4571-4FFC-961D-9BC9B08F2A25}" type="presOf" srcId="{2B3EDCED-F7E6-46DA-9CC1-A388C59D571E}" destId="{70441CC3-3884-4395-AFC0-B7262B2E3B5A}" srcOrd="0" destOrd="0" presId="urn:microsoft.com/office/officeart/2018/2/layout/IconVerticalSolidList"/>
    <dgm:cxn modelId="{CB0B87E0-C5EF-4ED2-9303-3410B5B48DA9}" srcId="{5CE58DB6-8915-41E4-A864-BBE3CD8EBA66}" destId="{B77ADB25-27E3-4C02-AD51-6FEE44FAAE1B}" srcOrd="2" destOrd="0" parTransId="{B832C1A7-CBC4-4466-A5D9-A2B1BD57D080}" sibTransId="{0B6C6E39-1D1E-4103-A6BE-350246E54702}"/>
    <dgm:cxn modelId="{5C3474EE-93C4-4639-92FE-91BF12FD4029}" type="presOf" srcId="{8B3BC388-C3D4-44A1-A704-89A194CC9F2D}" destId="{F9B3E556-BA28-448A-80B0-D2BF2CFFA82F}" srcOrd="0" destOrd="0" presId="urn:microsoft.com/office/officeart/2018/2/layout/IconVerticalSolidList"/>
    <dgm:cxn modelId="{FF2C8BF3-DAEB-495F-9475-F93FB3668ED9}" srcId="{5CE58DB6-8915-41E4-A864-BBE3CD8EBA66}" destId="{8B3BC388-C3D4-44A1-A704-89A194CC9F2D}" srcOrd="0" destOrd="0" parTransId="{7A12934D-563E-4B8F-B98F-1FD7595ECED9}" sibTransId="{1371ADE9-94A5-48B4-92B8-EDDC1F454658}"/>
    <dgm:cxn modelId="{AFF50B48-43FE-41FE-9892-0FC5C9F30709}" type="presParOf" srcId="{CF368EA9-D450-4A02-9F89-DDC200C6A96B}" destId="{8D5391EC-488A-465D-8432-D8FA38D411EE}" srcOrd="0" destOrd="0" presId="urn:microsoft.com/office/officeart/2018/2/layout/IconVerticalSolidList"/>
    <dgm:cxn modelId="{BB45C42F-40F6-4500-B919-932846BF3D57}" type="presParOf" srcId="{8D5391EC-488A-465D-8432-D8FA38D411EE}" destId="{4E8FA940-8071-4B48-AA35-CBA27DE370C2}" srcOrd="0" destOrd="0" presId="urn:microsoft.com/office/officeart/2018/2/layout/IconVerticalSolidList"/>
    <dgm:cxn modelId="{39B4CC6F-D7B1-438E-A175-1987379905A4}" type="presParOf" srcId="{8D5391EC-488A-465D-8432-D8FA38D411EE}" destId="{24C6D769-6953-4D02-93C4-F17BCB9B5D4B}" srcOrd="1" destOrd="0" presId="urn:microsoft.com/office/officeart/2018/2/layout/IconVerticalSolidList"/>
    <dgm:cxn modelId="{FF71EF30-B812-417D-B9EB-63C14D319247}" type="presParOf" srcId="{8D5391EC-488A-465D-8432-D8FA38D411EE}" destId="{27B1F935-DFDE-46B3-8C86-923BF9BE2701}" srcOrd="2" destOrd="0" presId="urn:microsoft.com/office/officeart/2018/2/layout/IconVerticalSolidList"/>
    <dgm:cxn modelId="{7142FFC0-0CC1-4F8F-8DFA-3FE1F1E1A33F}" type="presParOf" srcId="{8D5391EC-488A-465D-8432-D8FA38D411EE}" destId="{F9B3E556-BA28-448A-80B0-D2BF2CFFA82F}" srcOrd="3" destOrd="0" presId="urn:microsoft.com/office/officeart/2018/2/layout/IconVerticalSolidList"/>
    <dgm:cxn modelId="{3581A1A5-82C8-4C2D-A6C4-810F73A4282A}" type="presParOf" srcId="{CF368EA9-D450-4A02-9F89-DDC200C6A96B}" destId="{44FEC634-DF87-4477-8564-DB9DD2971D68}" srcOrd="1" destOrd="0" presId="urn:microsoft.com/office/officeart/2018/2/layout/IconVerticalSolidList"/>
    <dgm:cxn modelId="{F3B46F5D-D1F5-48E0-900A-3A6D44117658}" type="presParOf" srcId="{CF368EA9-D450-4A02-9F89-DDC200C6A96B}" destId="{88098CE8-0615-4D24-97AE-8CCED25B7E3D}" srcOrd="2" destOrd="0" presId="urn:microsoft.com/office/officeart/2018/2/layout/IconVerticalSolidList"/>
    <dgm:cxn modelId="{CFEBDDB1-9D93-40DA-8985-5E30BC042DA0}" type="presParOf" srcId="{88098CE8-0615-4D24-97AE-8CCED25B7E3D}" destId="{62255188-0BF1-4040-BFC4-61CAEC251912}" srcOrd="0" destOrd="0" presId="urn:microsoft.com/office/officeart/2018/2/layout/IconVerticalSolidList"/>
    <dgm:cxn modelId="{EEC294F7-9F2D-4FBA-BED5-CF6252D7C821}" type="presParOf" srcId="{88098CE8-0615-4D24-97AE-8CCED25B7E3D}" destId="{E6192FDE-4A2C-4E5D-9620-69B687CB0D06}" srcOrd="1" destOrd="0" presId="urn:microsoft.com/office/officeart/2018/2/layout/IconVerticalSolidList"/>
    <dgm:cxn modelId="{65373DBE-D54F-444B-99C7-20528A26588F}" type="presParOf" srcId="{88098CE8-0615-4D24-97AE-8CCED25B7E3D}" destId="{4A9D382D-2D55-430B-AB07-3EEA839BCDD2}" srcOrd="2" destOrd="0" presId="urn:microsoft.com/office/officeart/2018/2/layout/IconVerticalSolidList"/>
    <dgm:cxn modelId="{CF911996-9D46-4101-9C3F-42D26D1B5337}" type="presParOf" srcId="{88098CE8-0615-4D24-97AE-8CCED25B7E3D}" destId="{12958FF3-A31B-4A42-BEB1-C9F5DF4303C1}" srcOrd="3" destOrd="0" presId="urn:microsoft.com/office/officeart/2018/2/layout/IconVerticalSolidList"/>
    <dgm:cxn modelId="{4085C8EF-ED79-430B-8282-151717D75859}" type="presParOf" srcId="{CF368EA9-D450-4A02-9F89-DDC200C6A96B}" destId="{382C8959-62B2-4119-A31A-5474CC41B96A}" srcOrd="3" destOrd="0" presId="urn:microsoft.com/office/officeart/2018/2/layout/IconVerticalSolidList"/>
    <dgm:cxn modelId="{CD810C3B-3475-44A0-AE77-7AF33FB4F7AF}" type="presParOf" srcId="{CF368EA9-D450-4A02-9F89-DDC200C6A96B}" destId="{F2D51D55-838B-4533-8FAC-7AA21A9A76B3}" srcOrd="4" destOrd="0" presId="urn:microsoft.com/office/officeart/2018/2/layout/IconVerticalSolidList"/>
    <dgm:cxn modelId="{2FF8F04B-20A6-4779-B515-30014A41E2E1}" type="presParOf" srcId="{F2D51D55-838B-4533-8FAC-7AA21A9A76B3}" destId="{86443DAC-B92D-4A9F-B457-1A74CC9B3AD1}" srcOrd="0" destOrd="0" presId="urn:microsoft.com/office/officeart/2018/2/layout/IconVerticalSolidList"/>
    <dgm:cxn modelId="{D3CBF013-30D6-4043-ADA8-9F2BEF57A7AF}" type="presParOf" srcId="{F2D51D55-838B-4533-8FAC-7AA21A9A76B3}" destId="{A5AAC616-8C37-4172-914F-858E0AACD9C8}" srcOrd="1" destOrd="0" presId="urn:microsoft.com/office/officeart/2018/2/layout/IconVerticalSolidList"/>
    <dgm:cxn modelId="{0AC357C4-3ED3-4912-91BB-3B36012B6CEB}" type="presParOf" srcId="{F2D51D55-838B-4533-8FAC-7AA21A9A76B3}" destId="{DA90C928-CD9F-47E1-9226-9D6DFADDA000}" srcOrd="2" destOrd="0" presId="urn:microsoft.com/office/officeart/2018/2/layout/IconVerticalSolidList"/>
    <dgm:cxn modelId="{45A3C2EC-5BD6-4594-8884-B882581F5C94}" type="presParOf" srcId="{F2D51D55-838B-4533-8FAC-7AA21A9A76B3}" destId="{F9B388F6-8721-4E2E-A883-0169691B2870}" srcOrd="3" destOrd="0" presId="urn:microsoft.com/office/officeart/2018/2/layout/IconVerticalSolidList"/>
    <dgm:cxn modelId="{613D9B80-1379-4E81-8F3A-39112DDE3472}" type="presParOf" srcId="{CF368EA9-D450-4A02-9F89-DDC200C6A96B}" destId="{BEAAFD1E-C467-45CA-AE84-75CC84C37A0D}" srcOrd="5" destOrd="0" presId="urn:microsoft.com/office/officeart/2018/2/layout/IconVerticalSolidList"/>
    <dgm:cxn modelId="{E3196D24-F62D-4550-AA92-51B18119C84D}" type="presParOf" srcId="{CF368EA9-D450-4A02-9F89-DDC200C6A96B}" destId="{97605C75-FE44-4B4B-8AF9-EB5897FB3F74}" srcOrd="6" destOrd="0" presId="urn:microsoft.com/office/officeart/2018/2/layout/IconVerticalSolidList"/>
    <dgm:cxn modelId="{1281FEF7-2DB2-491A-9C6F-22B7CFD8D8E3}" type="presParOf" srcId="{97605C75-FE44-4B4B-8AF9-EB5897FB3F74}" destId="{4E37FC91-3461-4EFB-BFF7-0D7B9FA06959}" srcOrd="0" destOrd="0" presId="urn:microsoft.com/office/officeart/2018/2/layout/IconVerticalSolidList"/>
    <dgm:cxn modelId="{24ADE5B3-0A7D-4C60-8295-455BB4E00511}" type="presParOf" srcId="{97605C75-FE44-4B4B-8AF9-EB5897FB3F74}" destId="{B18CD6CD-C97A-4890-80E4-258FB712A3B4}" srcOrd="1" destOrd="0" presId="urn:microsoft.com/office/officeart/2018/2/layout/IconVerticalSolidList"/>
    <dgm:cxn modelId="{BBB5AFA5-F96A-4F21-8762-E08572229ACA}" type="presParOf" srcId="{97605C75-FE44-4B4B-8AF9-EB5897FB3F74}" destId="{55E90258-D350-4FA0-B3C7-E7EFBCCECEB7}" srcOrd="2" destOrd="0" presId="urn:microsoft.com/office/officeart/2018/2/layout/IconVerticalSolidList"/>
    <dgm:cxn modelId="{98E58193-69DF-4AA5-824E-7AD5F7553D42}" type="presParOf" srcId="{97605C75-FE44-4B4B-8AF9-EB5897FB3F74}" destId="{70441CC3-3884-4395-AFC0-B7262B2E3B5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90B221-D436-4857-9C2C-2842C87B631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3B705B2-48AF-472A-A6A5-882B6F251BC0}">
      <dgm:prSet/>
      <dgm:spPr/>
      <dgm:t>
        <a:bodyPr/>
        <a:lstStyle/>
        <a:p>
          <a:r>
            <a:rPr lang="en-GB"/>
            <a:t>Completed questionnaires were checked by the assessors and team supervisors before submission.</a:t>
          </a:r>
          <a:endParaRPr lang="en-US"/>
        </a:p>
      </dgm:t>
    </dgm:pt>
    <dgm:pt modelId="{4C750A4C-65A1-425F-8F55-3CF438EFF522}" type="parTrans" cxnId="{4EC1E1A7-0AAD-42B6-B140-45F95DCD0CC5}">
      <dgm:prSet/>
      <dgm:spPr/>
      <dgm:t>
        <a:bodyPr/>
        <a:lstStyle/>
        <a:p>
          <a:endParaRPr lang="en-US"/>
        </a:p>
      </dgm:t>
    </dgm:pt>
    <dgm:pt modelId="{323C1DC9-A889-4349-8AD3-99030E006045}" type="sibTrans" cxnId="{4EC1E1A7-0AAD-42B6-B140-45F95DCD0CC5}">
      <dgm:prSet/>
      <dgm:spPr/>
      <dgm:t>
        <a:bodyPr/>
        <a:lstStyle/>
        <a:p>
          <a:endParaRPr lang="en-US"/>
        </a:p>
      </dgm:t>
    </dgm:pt>
    <dgm:pt modelId="{FE030A4D-CF0C-4C6C-BCF6-984E2F97F1A1}">
      <dgm:prSet/>
      <dgm:spPr/>
      <dgm:t>
        <a:bodyPr/>
        <a:lstStyle/>
        <a:p>
          <a:r>
            <a:rPr lang="en-GB" dirty="0"/>
            <a:t>Submitted data was randomly checked by senior assessors who provided comments for the teams to address/rectify before final submission/uploading on to the server.</a:t>
          </a:r>
          <a:endParaRPr lang="en-US" dirty="0"/>
        </a:p>
      </dgm:t>
    </dgm:pt>
    <dgm:pt modelId="{C7548F23-2583-4BE0-B93A-2C3E2FF73E5B}" type="parTrans" cxnId="{754B1D96-00F0-4EB3-B65F-6ADDADB1D299}">
      <dgm:prSet/>
      <dgm:spPr/>
      <dgm:t>
        <a:bodyPr/>
        <a:lstStyle/>
        <a:p>
          <a:endParaRPr lang="en-US"/>
        </a:p>
      </dgm:t>
    </dgm:pt>
    <dgm:pt modelId="{9CE27257-73AC-4AE0-92D2-FB1CF0AFDBBA}" type="sibTrans" cxnId="{754B1D96-00F0-4EB3-B65F-6ADDADB1D299}">
      <dgm:prSet/>
      <dgm:spPr/>
      <dgm:t>
        <a:bodyPr/>
        <a:lstStyle/>
        <a:p>
          <a:endParaRPr lang="en-US"/>
        </a:p>
      </dgm:t>
    </dgm:pt>
    <dgm:pt modelId="{4DA6B496-7170-4027-A5F8-D19D6EBC99A8}">
      <dgm:prSet/>
      <dgm:spPr/>
      <dgm:t>
        <a:bodyPr/>
        <a:lstStyle/>
        <a:p>
          <a:r>
            <a:rPr lang="en-GB"/>
            <a:t>Weekly meetings were held with team leads to ensure that assessors were correctly scoring the sectors and providing appropriate comments and evidence to justify the scores.</a:t>
          </a:r>
          <a:endParaRPr lang="en-US"/>
        </a:p>
      </dgm:t>
    </dgm:pt>
    <dgm:pt modelId="{D0F629F7-A5D9-4043-A3AF-E759ECC0E28C}" type="parTrans" cxnId="{8019EAC1-D79B-47D4-8768-C9C26545731E}">
      <dgm:prSet/>
      <dgm:spPr/>
      <dgm:t>
        <a:bodyPr/>
        <a:lstStyle/>
        <a:p>
          <a:endParaRPr lang="en-US"/>
        </a:p>
      </dgm:t>
    </dgm:pt>
    <dgm:pt modelId="{58D88A30-80B1-44AB-B16E-A11C43138AE7}" type="sibTrans" cxnId="{8019EAC1-D79B-47D4-8768-C9C26545731E}">
      <dgm:prSet/>
      <dgm:spPr/>
      <dgm:t>
        <a:bodyPr/>
        <a:lstStyle/>
        <a:p>
          <a:endParaRPr lang="en-US"/>
        </a:p>
      </dgm:t>
    </dgm:pt>
    <dgm:pt modelId="{5784C38B-872F-407A-81E7-133A937933E5}" type="pres">
      <dgm:prSet presAssocID="{3C90B221-D436-4857-9C2C-2842C87B6315}" presName="root" presStyleCnt="0">
        <dgm:presLayoutVars>
          <dgm:dir/>
          <dgm:resizeHandles val="exact"/>
        </dgm:presLayoutVars>
      </dgm:prSet>
      <dgm:spPr/>
    </dgm:pt>
    <dgm:pt modelId="{F8AA61D7-F6BD-4E9A-932F-DCB2FE6990F6}" type="pres">
      <dgm:prSet presAssocID="{33B705B2-48AF-472A-A6A5-882B6F251BC0}" presName="compNode" presStyleCnt="0"/>
      <dgm:spPr/>
    </dgm:pt>
    <dgm:pt modelId="{78C7C078-731C-43E0-A6C5-6FFD5F30854D}" type="pres">
      <dgm:prSet presAssocID="{33B705B2-48AF-472A-A6A5-882B6F251BC0}" presName="bgRect" presStyleLbl="bgShp" presStyleIdx="0" presStyleCnt="3"/>
      <dgm:spPr/>
    </dgm:pt>
    <dgm:pt modelId="{7C6042DF-D6FA-42B0-AEE7-9ECF488C2166}" type="pres">
      <dgm:prSet presAssocID="{33B705B2-48AF-472A-A6A5-882B6F251BC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EB8AD59A-F676-4B52-AB26-7EDD940FAE7E}" type="pres">
      <dgm:prSet presAssocID="{33B705B2-48AF-472A-A6A5-882B6F251BC0}" presName="spaceRect" presStyleCnt="0"/>
      <dgm:spPr/>
    </dgm:pt>
    <dgm:pt modelId="{5C3AE647-0144-47E6-9E69-7485BFD14457}" type="pres">
      <dgm:prSet presAssocID="{33B705B2-48AF-472A-A6A5-882B6F251BC0}" presName="parTx" presStyleLbl="revTx" presStyleIdx="0" presStyleCnt="3">
        <dgm:presLayoutVars>
          <dgm:chMax val="0"/>
          <dgm:chPref val="0"/>
        </dgm:presLayoutVars>
      </dgm:prSet>
      <dgm:spPr/>
    </dgm:pt>
    <dgm:pt modelId="{09166FC7-5686-42F8-9A0C-F154B5AC240A}" type="pres">
      <dgm:prSet presAssocID="{323C1DC9-A889-4349-8AD3-99030E006045}" presName="sibTrans" presStyleCnt="0"/>
      <dgm:spPr/>
    </dgm:pt>
    <dgm:pt modelId="{239E2498-9A1D-45C7-9F3C-543DE4F2AF6B}" type="pres">
      <dgm:prSet presAssocID="{FE030A4D-CF0C-4C6C-BCF6-984E2F97F1A1}" presName="compNode" presStyleCnt="0"/>
      <dgm:spPr/>
    </dgm:pt>
    <dgm:pt modelId="{5CD34E38-EEC2-4039-9373-C518B9E69149}" type="pres">
      <dgm:prSet presAssocID="{FE030A4D-CF0C-4C6C-BCF6-984E2F97F1A1}" presName="bgRect" presStyleLbl="bgShp" presStyleIdx="1" presStyleCnt="3"/>
      <dgm:spPr/>
    </dgm:pt>
    <dgm:pt modelId="{1333108F-CB4E-4FC3-8DEA-0AAFAF0E2418}" type="pres">
      <dgm:prSet presAssocID="{FE030A4D-CF0C-4C6C-BCF6-984E2F97F1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CE5CBC2E-383E-4ED6-A3EB-8343B85421A2}" type="pres">
      <dgm:prSet presAssocID="{FE030A4D-CF0C-4C6C-BCF6-984E2F97F1A1}" presName="spaceRect" presStyleCnt="0"/>
      <dgm:spPr/>
    </dgm:pt>
    <dgm:pt modelId="{BD8DDE2A-7C55-4B0C-A344-A5DCEFF8E134}" type="pres">
      <dgm:prSet presAssocID="{FE030A4D-CF0C-4C6C-BCF6-984E2F97F1A1}" presName="parTx" presStyleLbl="revTx" presStyleIdx="1" presStyleCnt="3">
        <dgm:presLayoutVars>
          <dgm:chMax val="0"/>
          <dgm:chPref val="0"/>
        </dgm:presLayoutVars>
      </dgm:prSet>
      <dgm:spPr/>
    </dgm:pt>
    <dgm:pt modelId="{75E1A838-4DB7-4CFF-BAF1-751659E6129B}" type="pres">
      <dgm:prSet presAssocID="{9CE27257-73AC-4AE0-92D2-FB1CF0AFDBBA}" presName="sibTrans" presStyleCnt="0"/>
      <dgm:spPr/>
    </dgm:pt>
    <dgm:pt modelId="{AE4D3124-706D-47EF-8B88-16ECD7381F46}" type="pres">
      <dgm:prSet presAssocID="{4DA6B496-7170-4027-A5F8-D19D6EBC99A8}" presName="compNode" presStyleCnt="0"/>
      <dgm:spPr/>
    </dgm:pt>
    <dgm:pt modelId="{6F9D9DF1-F68F-44E4-BCE5-5AD4DA5C3EC7}" type="pres">
      <dgm:prSet presAssocID="{4DA6B496-7170-4027-A5F8-D19D6EBC99A8}" presName="bgRect" presStyleLbl="bgShp" presStyleIdx="2" presStyleCnt="3"/>
      <dgm:spPr/>
    </dgm:pt>
    <dgm:pt modelId="{EF67ABE8-1D36-4159-8FE7-33D1C502DA19}" type="pres">
      <dgm:prSet presAssocID="{4DA6B496-7170-4027-A5F8-D19D6EBC99A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677436E1-E12C-4AB5-AAAB-1C1CCD659349}" type="pres">
      <dgm:prSet presAssocID="{4DA6B496-7170-4027-A5F8-D19D6EBC99A8}" presName="spaceRect" presStyleCnt="0"/>
      <dgm:spPr/>
    </dgm:pt>
    <dgm:pt modelId="{141E57B2-E020-4A8F-A752-18F8EE0569AD}" type="pres">
      <dgm:prSet presAssocID="{4DA6B496-7170-4027-A5F8-D19D6EBC99A8}" presName="parTx" presStyleLbl="revTx" presStyleIdx="2" presStyleCnt="3">
        <dgm:presLayoutVars>
          <dgm:chMax val="0"/>
          <dgm:chPref val="0"/>
        </dgm:presLayoutVars>
      </dgm:prSet>
      <dgm:spPr/>
    </dgm:pt>
  </dgm:ptLst>
  <dgm:cxnLst>
    <dgm:cxn modelId="{D21AA24A-DFB7-4513-901F-37851F079F3B}" type="presOf" srcId="{33B705B2-48AF-472A-A6A5-882B6F251BC0}" destId="{5C3AE647-0144-47E6-9E69-7485BFD14457}" srcOrd="0" destOrd="0" presId="urn:microsoft.com/office/officeart/2018/2/layout/IconVerticalSolidList"/>
    <dgm:cxn modelId="{1238EA57-F22D-4BEF-8C78-75F5761D90B4}" type="presOf" srcId="{FE030A4D-CF0C-4C6C-BCF6-984E2F97F1A1}" destId="{BD8DDE2A-7C55-4B0C-A344-A5DCEFF8E134}" srcOrd="0" destOrd="0" presId="urn:microsoft.com/office/officeart/2018/2/layout/IconVerticalSolidList"/>
    <dgm:cxn modelId="{1563A988-E0F5-48AC-82B6-77AFD01000F6}" type="presOf" srcId="{4DA6B496-7170-4027-A5F8-D19D6EBC99A8}" destId="{141E57B2-E020-4A8F-A752-18F8EE0569AD}" srcOrd="0" destOrd="0" presId="urn:microsoft.com/office/officeart/2018/2/layout/IconVerticalSolidList"/>
    <dgm:cxn modelId="{754B1D96-00F0-4EB3-B65F-6ADDADB1D299}" srcId="{3C90B221-D436-4857-9C2C-2842C87B6315}" destId="{FE030A4D-CF0C-4C6C-BCF6-984E2F97F1A1}" srcOrd="1" destOrd="0" parTransId="{C7548F23-2583-4BE0-B93A-2C3E2FF73E5B}" sibTransId="{9CE27257-73AC-4AE0-92D2-FB1CF0AFDBBA}"/>
    <dgm:cxn modelId="{4EC1E1A7-0AAD-42B6-B140-45F95DCD0CC5}" srcId="{3C90B221-D436-4857-9C2C-2842C87B6315}" destId="{33B705B2-48AF-472A-A6A5-882B6F251BC0}" srcOrd="0" destOrd="0" parTransId="{4C750A4C-65A1-425F-8F55-3CF438EFF522}" sibTransId="{323C1DC9-A889-4349-8AD3-99030E006045}"/>
    <dgm:cxn modelId="{8019EAC1-D79B-47D4-8768-C9C26545731E}" srcId="{3C90B221-D436-4857-9C2C-2842C87B6315}" destId="{4DA6B496-7170-4027-A5F8-D19D6EBC99A8}" srcOrd="2" destOrd="0" parTransId="{D0F629F7-A5D9-4043-A3AF-E759ECC0E28C}" sibTransId="{58D88A30-80B1-44AB-B16E-A11C43138AE7}"/>
    <dgm:cxn modelId="{3EED2DF5-F146-445A-AC1A-332EB375F351}" type="presOf" srcId="{3C90B221-D436-4857-9C2C-2842C87B6315}" destId="{5784C38B-872F-407A-81E7-133A937933E5}" srcOrd="0" destOrd="0" presId="urn:microsoft.com/office/officeart/2018/2/layout/IconVerticalSolidList"/>
    <dgm:cxn modelId="{6859C6D5-A68F-471A-B6EE-447772F64A4E}" type="presParOf" srcId="{5784C38B-872F-407A-81E7-133A937933E5}" destId="{F8AA61D7-F6BD-4E9A-932F-DCB2FE6990F6}" srcOrd="0" destOrd="0" presId="urn:microsoft.com/office/officeart/2018/2/layout/IconVerticalSolidList"/>
    <dgm:cxn modelId="{3772E497-DFD2-4017-8D6D-8D72FEB3FAD8}" type="presParOf" srcId="{F8AA61D7-F6BD-4E9A-932F-DCB2FE6990F6}" destId="{78C7C078-731C-43E0-A6C5-6FFD5F30854D}" srcOrd="0" destOrd="0" presId="urn:microsoft.com/office/officeart/2018/2/layout/IconVerticalSolidList"/>
    <dgm:cxn modelId="{E35A0A7E-F2CE-46C4-82B4-486BFE173294}" type="presParOf" srcId="{F8AA61D7-F6BD-4E9A-932F-DCB2FE6990F6}" destId="{7C6042DF-D6FA-42B0-AEE7-9ECF488C2166}" srcOrd="1" destOrd="0" presId="urn:microsoft.com/office/officeart/2018/2/layout/IconVerticalSolidList"/>
    <dgm:cxn modelId="{2D70E049-31D8-4F4B-B710-AE480C976871}" type="presParOf" srcId="{F8AA61D7-F6BD-4E9A-932F-DCB2FE6990F6}" destId="{EB8AD59A-F676-4B52-AB26-7EDD940FAE7E}" srcOrd="2" destOrd="0" presId="urn:microsoft.com/office/officeart/2018/2/layout/IconVerticalSolidList"/>
    <dgm:cxn modelId="{8C17FBEE-DC85-4726-B9CA-3D82C90C065B}" type="presParOf" srcId="{F8AA61D7-F6BD-4E9A-932F-DCB2FE6990F6}" destId="{5C3AE647-0144-47E6-9E69-7485BFD14457}" srcOrd="3" destOrd="0" presId="urn:microsoft.com/office/officeart/2018/2/layout/IconVerticalSolidList"/>
    <dgm:cxn modelId="{13D8A02F-B1E2-487D-9B4F-69A4BEC2B6AF}" type="presParOf" srcId="{5784C38B-872F-407A-81E7-133A937933E5}" destId="{09166FC7-5686-42F8-9A0C-F154B5AC240A}" srcOrd="1" destOrd="0" presId="urn:microsoft.com/office/officeart/2018/2/layout/IconVerticalSolidList"/>
    <dgm:cxn modelId="{72C0E70E-270C-4A65-BA68-7E7C527D2E75}" type="presParOf" srcId="{5784C38B-872F-407A-81E7-133A937933E5}" destId="{239E2498-9A1D-45C7-9F3C-543DE4F2AF6B}" srcOrd="2" destOrd="0" presId="urn:microsoft.com/office/officeart/2018/2/layout/IconVerticalSolidList"/>
    <dgm:cxn modelId="{29B0D5C0-C211-45D1-81D2-AAAA0FF3FE2E}" type="presParOf" srcId="{239E2498-9A1D-45C7-9F3C-543DE4F2AF6B}" destId="{5CD34E38-EEC2-4039-9373-C518B9E69149}" srcOrd="0" destOrd="0" presId="urn:microsoft.com/office/officeart/2018/2/layout/IconVerticalSolidList"/>
    <dgm:cxn modelId="{7395E2F2-C74B-4AA9-9A80-5E9431D37D49}" type="presParOf" srcId="{239E2498-9A1D-45C7-9F3C-543DE4F2AF6B}" destId="{1333108F-CB4E-4FC3-8DEA-0AAFAF0E2418}" srcOrd="1" destOrd="0" presId="urn:microsoft.com/office/officeart/2018/2/layout/IconVerticalSolidList"/>
    <dgm:cxn modelId="{9C8526B1-D274-4428-9A0A-49800313FD4F}" type="presParOf" srcId="{239E2498-9A1D-45C7-9F3C-543DE4F2AF6B}" destId="{CE5CBC2E-383E-4ED6-A3EB-8343B85421A2}" srcOrd="2" destOrd="0" presId="urn:microsoft.com/office/officeart/2018/2/layout/IconVerticalSolidList"/>
    <dgm:cxn modelId="{68A21EA8-5E25-4AA3-BA53-7609E2ABB575}" type="presParOf" srcId="{239E2498-9A1D-45C7-9F3C-543DE4F2AF6B}" destId="{BD8DDE2A-7C55-4B0C-A344-A5DCEFF8E134}" srcOrd="3" destOrd="0" presId="urn:microsoft.com/office/officeart/2018/2/layout/IconVerticalSolidList"/>
    <dgm:cxn modelId="{6775008C-5ADB-4303-A5B8-83F50AB3BC1F}" type="presParOf" srcId="{5784C38B-872F-407A-81E7-133A937933E5}" destId="{75E1A838-4DB7-4CFF-BAF1-751659E6129B}" srcOrd="3" destOrd="0" presId="urn:microsoft.com/office/officeart/2018/2/layout/IconVerticalSolidList"/>
    <dgm:cxn modelId="{9F5E4229-3462-46A2-92DB-425FC5B12561}" type="presParOf" srcId="{5784C38B-872F-407A-81E7-133A937933E5}" destId="{AE4D3124-706D-47EF-8B88-16ECD7381F46}" srcOrd="4" destOrd="0" presId="urn:microsoft.com/office/officeart/2018/2/layout/IconVerticalSolidList"/>
    <dgm:cxn modelId="{E6F71C84-D5EF-4C5B-95F5-1AC81AC5D9E8}" type="presParOf" srcId="{AE4D3124-706D-47EF-8B88-16ECD7381F46}" destId="{6F9D9DF1-F68F-44E4-BCE5-5AD4DA5C3EC7}" srcOrd="0" destOrd="0" presId="urn:microsoft.com/office/officeart/2018/2/layout/IconVerticalSolidList"/>
    <dgm:cxn modelId="{EE33ED34-9C87-4408-BF1E-6D555FF3390F}" type="presParOf" srcId="{AE4D3124-706D-47EF-8B88-16ECD7381F46}" destId="{EF67ABE8-1D36-4159-8FE7-33D1C502DA19}" srcOrd="1" destOrd="0" presId="urn:microsoft.com/office/officeart/2018/2/layout/IconVerticalSolidList"/>
    <dgm:cxn modelId="{A1468D95-D8DA-4B7B-8ACC-B656C54C1F0F}" type="presParOf" srcId="{AE4D3124-706D-47EF-8B88-16ECD7381F46}" destId="{677436E1-E12C-4AB5-AAAB-1C1CCD659349}" srcOrd="2" destOrd="0" presId="urn:microsoft.com/office/officeart/2018/2/layout/IconVerticalSolidList"/>
    <dgm:cxn modelId="{6088DF96-0C3E-4187-9010-52A9A0E3FEAC}" type="presParOf" srcId="{AE4D3124-706D-47EF-8B88-16ECD7381F46}" destId="{141E57B2-E020-4A8F-A752-18F8EE0569A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FE37D4-8831-442C-A29A-D6E81C5E5BF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D769D36-EA4C-4622-A918-6D02ACE3E33B}">
      <dgm:prSet/>
      <dgm:spPr/>
      <dgm:t>
        <a:bodyPr/>
        <a:lstStyle/>
        <a:p>
          <a:r>
            <a:rPr lang="en-GB" b="1" baseline="0" dirty="0"/>
            <a:t>Nutrition / SUN Policies </a:t>
          </a:r>
          <a:endParaRPr lang="en-US" b="1" dirty="0"/>
        </a:p>
      </dgm:t>
    </dgm:pt>
    <dgm:pt modelId="{C9D2DBA7-78EF-413F-916D-38A1FB6D326C}" type="parTrans" cxnId="{0A98B27C-3EA9-44D4-8036-D787E0BFE167}">
      <dgm:prSet/>
      <dgm:spPr/>
      <dgm:t>
        <a:bodyPr/>
        <a:lstStyle/>
        <a:p>
          <a:endParaRPr lang="en-US" b="1"/>
        </a:p>
      </dgm:t>
    </dgm:pt>
    <dgm:pt modelId="{ECE41946-069F-461A-BDF6-7440C2D09AE1}" type="sibTrans" cxnId="{0A98B27C-3EA9-44D4-8036-D787E0BFE167}">
      <dgm:prSet/>
      <dgm:spPr/>
      <dgm:t>
        <a:bodyPr/>
        <a:lstStyle/>
        <a:p>
          <a:endParaRPr lang="en-US" b="1"/>
        </a:p>
      </dgm:t>
    </dgm:pt>
    <dgm:pt modelId="{9FFC4F98-5576-4AE5-9A52-CEF48E8815B6}">
      <dgm:prSet/>
      <dgm:spPr/>
      <dgm:t>
        <a:bodyPr/>
        <a:lstStyle/>
        <a:p>
          <a:r>
            <a:rPr lang="en-GB" b="1" baseline="0"/>
            <a:t>Quality Management </a:t>
          </a:r>
          <a:endParaRPr lang="en-US" b="1"/>
        </a:p>
      </dgm:t>
    </dgm:pt>
    <dgm:pt modelId="{C3C22E3F-6894-4A35-9735-BB619F30119F}" type="parTrans" cxnId="{2E2A543F-250F-4EFA-BFAD-6C553F34284E}">
      <dgm:prSet/>
      <dgm:spPr/>
      <dgm:t>
        <a:bodyPr/>
        <a:lstStyle/>
        <a:p>
          <a:endParaRPr lang="en-US" b="1"/>
        </a:p>
      </dgm:t>
    </dgm:pt>
    <dgm:pt modelId="{26A4F9B0-BDA1-4068-81A8-2327F1E0CBC1}" type="sibTrans" cxnId="{2E2A543F-250F-4EFA-BFAD-6C553F34284E}">
      <dgm:prSet/>
      <dgm:spPr/>
      <dgm:t>
        <a:bodyPr/>
        <a:lstStyle/>
        <a:p>
          <a:endParaRPr lang="en-US" b="1"/>
        </a:p>
      </dgm:t>
    </dgm:pt>
    <dgm:pt modelId="{2CB863BE-80E8-41C1-BB2C-F095D20B0E57}">
      <dgm:prSet/>
      <dgm:spPr/>
      <dgm:t>
        <a:bodyPr/>
        <a:lstStyle/>
        <a:p>
          <a:r>
            <a:rPr lang="en-GB" b="1" baseline="0"/>
            <a:t>Collaboration within Government sectors </a:t>
          </a:r>
          <a:endParaRPr lang="en-US" b="1"/>
        </a:p>
      </dgm:t>
    </dgm:pt>
    <dgm:pt modelId="{BF3BB3E3-77D3-43AD-8FE1-F8DD5B9DF18D}" type="parTrans" cxnId="{48EF21E5-EEE6-4A3B-A689-7A129F3D6958}">
      <dgm:prSet/>
      <dgm:spPr/>
      <dgm:t>
        <a:bodyPr/>
        <a:lstStyle/>
        <a:p>
          <a:endParaRPr lang="en-US" b="1"/>
        </a:p>
      </dgm:t>
    </dgm:pt>
    <dgm:pt modelId="{2C068DC7-07A3-4C22-98C5-6130A71108AF}" type="sibTrans" cxnId="{48EF21E5-EEE6-4A3B-A689-7A129F3D6958}">
      <dgm:prSet/>
      <dgm:spPr/>
      <dgm:t>
        <a:bodyPr/>
        <a:lstStyle/>
        <a:p>
          <a:endParaRPr lang="en-US" b="1"/>
        </a:p>
      </dgm:t>
    </dgm:pt>
    <dgm:pt modelId="{16FBE341-F0E1-4BF4-B5A8-9B196CC5A394}">
      <dgm:prSet/>
      <dgm:spPr/>
      <dgm:t>
        <a:bodyPr/>
        <a:lstStyle/>
        <a:p>
          <a:r>
            <a:rPr lang="en-GB" b="1" baseline="0"/>
            <a:t>Collaboration with External stakeholders </a:t>
          </a:r>
          <a:endParaRPr lang="en-US" b="1"/>
        </a:p>
      </dgm:t>
    </dgm:pt>
    <dgm:pt modelId="{4CABA353-82F2-4B40-9351-D01DB647C998}" type="parTrans" cxnId="{DFF674F5-9DE9-4326-8B77-39A28677E0B3}">
      <dgm:prSet/>
      <dgm:spPr/>
      <dgm:t>
        <a:bodyPr/>
        <a:lstStyle/>
        <a:p>
          <a:endParaRPr lang="en-US" b="1"/>
        </a:p>
      </dgm:t>
    </dgm:pt>
    <dgm:pt modelId="{10510253-86D5-4727-B352-255289221741}" type="sibTrans" cxnId="{DFF674F5-9DE9-4326-8B77-39A28677E0B3}">
      <dgm:prSet/>
      <dgm:spPr/>
      <dgm:t>
        <a:bodyPr/>
        <a:lstStyle/>
        <a:p>
          <a:endParaRPr lang="en-US" b="1"/>
        </a:p>
      </dgm:t>
    </dgm:pt>
    <dgm:pt modelId="{7443349F-54A4-4418-A857-004175EC24C0}">
      <dgm:prSet/>
      <dgm:spPr/>
      <dgm:t>
        <a:bodyPr/>
        <a:lstStyle/>
        <a:p>
          <a:r>
            <a:rPr lang="en-GB" b="1" baseline="0"/>
            <a:t>Leadership </a:t>
          </a:r>
          <a:endParaRPr lang="en-US" b="1"/>
        </a:p>
      </dgm:t>
    </dgm:pt>
    <dgm:pt modelId="{A4B14FFE-7806-4366-8431-BA61ABE8122F}" type="parTrans" cxnId="{B55900F1-5943-4C74-8333-DADCF6902DC4}">
      <dgm:prSet/>
      <dgm:spPr/>
      <dgm:t>
        <a:bodyPr/>
        <a:lstStyle/>
        <a:p>
          <a:endParaRPr lang="en-US" b="1"/>
        </a:p>
      </dgm:t>
    </dgm:pt>
    <dgm:pt modelId="{14FFEBC2-3C78-4382-B1EE-D7EEA9EF1B30}" type="sibTrans" cxnId="{B55900F1-5943-4C74-8333-DADCF6902DC4}">
      <dgm:prSet/>
      <dgm:spPr/>
      <dgm:t>
        <a:bodyPr/>
        <a:lstStyle/>
        <a:p>
          <a:endParaRPr lang="en-US" b="1"/>
        </a:p>
      </dgm:t>
    </dgm:pt>
    <dgm:pt modelId="{F80E4865-8171-468D-A59B-9BF5FF6EB150}" type="pres">
      <dgm:prSet presAssocID="{C9FE37D4-8831-442C-A29A-D6E81C5E5BF4}" presName="vert0" presStyleCnt="0">
        <dgm:presLayoutVars>
          <dgm:dir/>
          <dgm:animOne val="branch"/>
          <dgm:animLvl val="lvl"/>
        </dgm:presLayoutVars>
      </dgm:prSet>
      <dgm:spPr/>
    </dgm:pt>
    <dgm:pt modelId="{02207F39-2341-467F-A4DB-92FE9964A6F6}" type="pres">
      <dgm:prSet presAssocID="{DD769D36-EA4C-4622-A918-6D02ACE3E33B}" presName="thickLine" presStyleLbl="alignNode1" presStyleIdx="0" presStyleCnt="5"/>
      <dgm:spPr/>
    </dgm:pt>
    <dgm:pt modelId="{50A8D3DC-E180-4D5B-9A27-F550725FC2CC}" type="pres">
      <dgm:prSet presAssocID="{DD769D36-EA4C-4622-A918-6D02ACE3E33B}" presName="horz1" presStyleCnt="0"/>
      <dgm:spPr/>
    </dgm:pt>
    <dgm:pt modelId="{42077D0E-3CB4-4553-A7E5-2C657440DB41}" type="pres">
      <dgm:prSet presAssocID="{DD769D36-EA4C-4622-A918-6D02ACE3E33B}" presName="tx1" presStyleLbl="revTx" presStyleIdx="0" presStyleCnt="5"/>
      <dgm:spPr/>
    </dgm:pt>
    <dgm:pt modelId="{3C56540F-2A21-483A-8E49-32790CB80C60}" type="pres">
      <dgm:prSet presAssocID="{DD769D36-EA4C-4622-A918-6D02ACE3E33B}" presName="vert1" presStyleCnt="0"/>
      <dgm:spPr/>
    </dgm:pt>
    <dgm:pt modelId="{05B16155-4973-4714-ADC1-691A8E12DDF0}" type="pres">
      <dgm:prSet presAssocID="{9FFC4F98-5576-4AE5-9A52-CEF48E8815B6}" presName="thickLine" presStyleLbl="alignNode1" presStyleIdx="1" presStyleCnt="5"/>
      <dgm:spPr/>
    </dgm:pt>
    <dgm:pt modelId="{03192EDD-6FF1-4BCF-837E-790930FA1654}" type="pres">
      <dgm:prSet presAssocID="{9FFC4F98-5576-4AE5-9A52-CEF48E8815B6}" presName="horz1" presStyleCnt="0"/>
      <dgm:spPr/>
    </dgm:pt>
    <dgm:pt modelId="{F523DFE0-8D13-4096-B094-7988042D75B5}" type="pres">
      <dgm:prSet presAssocID="{9FFC4F98-5576-4AE5-9A52-CEF48E8815B6}" presName="tx1" presStyleLbl="revTx" presStyleIdx="1" presStyleCnt="5"/>
      <dgm:spPr/>
    </dgm:pt>
    <dgm:pt modelId="{6B7A10A0-69F8-4323-9447-35259BBADD0F}" type="pres">
      <dgm:prSet presAssocID="{9FFC4F98-5576-4AE5-9A52-CEF48E8815B6}" presName="vert1" presStyleCnt="0"/>
      <dgm:spPr/>
    </dgm:pt>
    <dgm:pt modelId="{BC24EE7D-AC3F-4130-988D-EC464CB68E68}" type="pres">
      <dgm:prSet presAssocID="{2CB863BE-80E8-41C1-BB2C-F095D20B0E57}" presName="thickLine" presStyleLbl="alignNode1" presStyleIdx="2" presStyleCnt="5"/>
      <dgm:spPr/>
    </dgm:pt>
    <dgm:pt modelId="{A07B6399-46A1-48A9-AADF-A3D3FB0CD052}" type="pres">
      <dgm:prSet presAssocID="{2CB863BE-80E8-41C1-BB2C-F095D20B0E57}" presName="horz1" presStyleCnt="0"/>
      <dgm:spPr/>
    </dgm:pt>
    <dgm:pt modelId="{6A63EF48-F98B-4DC6-8AAA-8C3F47DB6DD3}" type="pres">
      <dgm:prSet presAssocID="{2CB863BE-80E8-41C1-BB2C-F095D20B0E57}" presName="tx1" presStyleLbl="revTx" presStyleIdx="2" presStyleCnt="5"/>
      <dgm:spPr/>
    </dgm:pt>
    <dgm:pt modelId="{426C4472-B084-47AC-AF52-F91FDBBB5B7F}" type="pres">
      <dgm:prSet presAssocID="{2CB863BE-80E8-41C1-BB2C-F095D20B0E57}" presName="vert1" presStyleCnt="0"/>
      <dgm:spPr/>
    </dgm:pt>
    <dgm:pt modelId="{297B789E-205A-4B62-B3E5-ED706A76DBBC}" type="pres">
      <dgm:prSet presAssocID="{16FBE341-F0E1-4BF4-B5A8-9B196CC5A394}" presName="thickLine" presStyleLbl="alignNode1" presStyleIdx="3" presStyleCnt="5"/>
      <dgm:spPr/>
    </dgm:pt>
    <dgm:pt modelId="{ED3F2097-C597-432B-BBD7-F5B81967B23F}" type="pres">
      <dgm:prSet presAssocID="{16FBE341-F0E1-4BF4-B5A8-9B196CC5A394}" presName="horz1" presStyleCnt="0"/>
      <dgm:spPr/>
    </dgm:pt>
    <dgm:pt modelId="{1C266391-715E-43D7-BB27-AD20536E080E}" type="pres">
      <dgm:prSet presAssocID="{16FBE341-F0E1-4BF4-B5A8-9B196CC5A394}" presName="tx1" presStyleLbl="revTx" presStyleIdx="3" presStyleCnt="5"/>
      <dgm:spPr/>
    </dgm:pt>
    <dgm:pt modelId="{9B98F988-F076-48F7-896B-328A193953AC}" type="pres">
      <dgm:prSet presAssocID="{16FBE341-F0E1-4BF4-B5A8-9B196CC5A394}" presName="vert1" presStyleCnt="0"/>
      <dgm:spPr/>
    </dgm:pt>
    <dgm:pt modelId="{3EA1C381-DBD2-49F2-AA7E-FBA706AFBC23}" type="pres">
      <dgm:prSet presAssocID="{7443349F-54A4-4418-A857-004175EC24C0}" presName="thickLine" presStyleLbl="alignNode1" presStyleIdx="4" presStyleCnt="5"/>
      <dgm:spPr/>
    </dgm:pt>
    <dgm:pt modelId="{1A229785-26FD-439A-860F-85896BB998FD}" type="pres">
      <dgm:prSet presAssocID="{7443349F-54A4-4418-A857-004175EC24C0}" presName="horz1" presStyleCnt="0"/>
      <dgm:spPr/>
    </dgm:pt>
    <dgm:pt modelId="{9A3EB94C-FC39-45C0-8F8C-2BBC2EFECBD9}" type="pres">
      <dgm:prSet presAssocID="{7443349F-54A4-4418-A857-004175EC24C0}" presName="tx1" presStyleLbl="revTx" presStyleIdx="4" presStyleCnt="5"/>
      <dgm:spPr/>
    </dgm:pt>
    <dgm:pt modelId="{B4C57930-2760-41EA-BA4D-75834FA68EEA}" type="pres">
      <dgm:prSet presAssocID="{7443349F-54A4-4418-A857-004175EC24C0}" presName="vert1" presStyleCnt="0"/>
      <dgm:spPr/>
    </dgm:pt>
  </dgm:ptLst>
  <dgm:cxnLst>
    <dgm:cxn modelId="{70A2AD03-B45F-45FF-AADA-82215E4C36C6}" type="presOf" srcId="{DD769D36-EA4C-4622-A918-6D02ACE3E33B}" destId="{42077D0E-3CB4-4553-A7E5-2C657440DB41}" srcOrd="0" destOrd="0" presId="urn:microsoft.com/office/officeart/2008/layout/LinedList"/>
    <dgm:cxn modelId="{25DD6B06-D196-414B-9F72-D9F34F8CF93F}" type="presOf" srcId="{2CB863BE-80E8-41C1-BB2C-F095D20B0E57}" destId="{6A63EF48-F98B-4DC6-8AAA-8C3F47DB6DD3}" srcOrd="0" destOrd="0" presId="urn:microsoft.com/office/officeart/2008/layout/LinedList"/>
    <dgm:cxn modelId="{0FAC452F-6579-4B5A-A936-76B828776439}" type="presOf" srcId="{16FBE341-F0E1-4BF4-B5A8-9B196CC5A394}" destId="{1C266391-715E-43D7-BB27-AD20536E080E}" srcOrd="0" destOrd="0" presId="urn:microsoft.com/office/officeart/2008/layout/LinedList"/>
    <dgm:cxn modelId="{2E2A543F-250F-4EFA-BFAD-6C553F34284E}" srcId="{C9FE37D4-8831-442C-A29A-D6E81C5E5BF4}" destId="{9FFC4F98-5576-4AE5-9A52-CEF48E8815B6}" srcOrd="1" destOrd="0" parTransId="{C3C22E3F-6894-4A35-9735-BB619F30119F}" sibTransId="{26A4F9B0-BDA1-4068-81A8-2327F1E0CBC1}"/>
    <dgm:cxn modelId="{4B06C96D-E65B-482E-9BD3-26F61E2E9627}" type="presOf" srcId="{9FFC4F98-5576-4AE5-9A52-CEF48E8815B6}" destId="{F523DFE0-8D13-4096-B094-7988042D75B5}" srcOrd="0" destOrd="0" presId="urn:microsoft.com/office/officeart/2008/layout/LinedList"/>
    <dgm:cxn modelId="{0A98B27C-3EA9-44D4-8036-D787E0BFE167}" srcId="{C9FE37D4-8831-442C-A29A-D6E81C5E5BF4}" destId="{DD769D36-EA4C-4622-A918-6D02ACE3E33B}" srcOrd="0" destOrd="0" parTransId="{C9D2DBA7-78EF-413F-916D-38A1FB6D326C}" sibTransId="{ECE41946-069F-461A-BDF6-7440C2D09AE1}"/>
    <dgm:cxn modelId="{A77247B6-82BF-4B11-9B5A-91E8D2FAEAA2}" type="presOf" srcId="{7443349F-54A4-4418-A857-004175EC24C0}" destId="{9A3EB94C-FC39-45C0-8F8C-2BBC2EFECBD9}" srcOrd="0" destOrd="0" presId="urn:microsoft.com/office/officeart/2008/layout/LinedList"/>
    <dgm:cxn modelId="{52BA37E4-B4CB-42DD-8754-B7D7B531C85E}" type="presOf" srcId="{C9FE37D4-8831-442C-A29A-D6E81C5E5BF4}" destId="{F80E4865-8171-468D-A59B-9BF5FF6EB150}" srcOrd="0" destOrd="0" presId="urn:microsoft.com/office/officeart/2008/layout/LinedList"/>
    <dgm:cxn modelId="{48EF21E5-EEE6-4A3B-A689-7A129F3D6958}" srcId="{C9FE37D4-8831-442C-A29A-D6E81C5E5BF4}" destId="{2CB863BE-80E8-41C1-BB2C-F095D20B0E57}" srcOrd="2" destOrd="0" parTransId="{BF3BB3E3-77D3-43AD-8FE1-F8DD5B9DF18D}" sibTransId="{2C068DC7-07A3-4C22-98C5-6130A71108AF}"/>
    <dgm:cxn modelId="{B55900F1-5943-4C74-8333-DADCF6902DC4}" srcId="{C9FE37D4-8831-442C-A29A-D6E81C5E5BF4}" destId="{7443349F-54A4-4418-A857-004175EC24C0}" srcOrd="4" destOrd="0" parTransId="{A4B14FFE-7806-4366-8431-BA61ABE8122F}" sibTransId="{14FFEBC2-3C78-4382-B1EE-D7EEA9EF1B30}"/>
    <dgm:cxn modelId="{DFF674F5-9DE9-4326-8B77-39A28677E0B3}" srcId="{C9FE37D4-8831-442C-A29A-D6E81C5E5BF4}" destId="{16FBE341-F0E1-4BF4-B5A8-9B196CC5A394}" srcOrd="3" destOrd="0" parTransId="{4CABA353-82F2-4B40-9351-D01DB647C998}" sibTransId="{10510253-86D5-4727-B352-255289221741}"/>
    <dgm:cxn modelId="{275A000D-71BD-428D-9DE0-D98F68DC23D5}" type="presParOf" srcId="{F80E4865-8171-468D-A59B-9BF5FF6EB150}" destId="{02207F39-2341-467F-A4DB-92FE9964A6F6}" srcOrd="0" destOrd="0" presId="urn:microsoft.com/office/officeart/2008/layout/LinedList"/>
    <dgm:cxn modelId="{53B9984D-7F43-4417-9576-1DF04A5D8513}" type="presParOf" srcId="{F80E4865-8171-468D-A59B-9BF5FF6EB150}" destId="{50A8D3DC-E180-4D5B-9A27-F550725FC2CC}" srcOrd="1" destOrd="0" presId="urn:microsoft.com/office/officeart/2008/layout/LinedList"/>
    <dgm:cxn modelId="{A73B235B-5CE4-4E30-A91F-21E5AE92B4A0}" type="presParOf" srcId="{50A8D3DC-E180-4D5B-9A27-F550725FC2CC}" destId="{42077D0E-3CB4-4553-A7E5-2C657440DB41}" srcOrd="0" destOrd="0" presId="urn:microsoft.com/office/officeart/2008/layout/LinedList"/>
    <dgm:cxn modelId="{CD6CB6AA-33ED-46E7-9103-4F8F08E6000C}" type="presParOf" srcId="{50A8D3DC-E180-4D5B-9A27-F550725FC2CC}" destId="{3C56540F-2A21-483A-8E49-32790CB80C60}" srcOrd="1" destOrd="0" presId="urn:microsoft.com/office/officeart/2008/layout/LinedList"/>
    <dgm:cxn modelId="{9B508DCA-0BC6-43E4-BB50-7C4CA73F138D}" type="presParOf" srcId="{F80E4865-8171-468D-A59B-9BF5FF6EB150}" destId="{05B16155-4973-4714-ADC1-691A8E12DDF0}" srcOrd="2" destOrd="0" presId="urn:microsoft.com/office/officeart/2008/layout/LinedList"/>
    <dgm:cxn modelId="{EA11A9C7-8B2A-47D7-BA12-DEE1DD0DE1CC}" type="presParOf" srcId="{F80E4865-8171-468D-A59B-9BF5FF6EB150}" destId="{03192EDD-6FF1-4BCF-837E-790930FA1654}" srcOrd="3" destOrd="0" presId="urn:microsoft.com/office/officeart/2008/layout/LinedList"/>
    <dgm:cxn modelId="{CA8FE254-366B-41D5-A27F-91252D4D0234}" type="presParOf" srcId="{03192EDD-6FF1-4BCF-837E-790930FA1654}" destId="{F523DFE0-8D13-4096-B094-7988042D75B5}" srcOrd="0" destOrd="0" presId="urn:microsoft.com/office/officeart/2008/layout/LinedList"/>
    <dgm:cxn modelId="{17C6AEEE-0074-4C5A-A682-6C0A3FAC01D6}" type="presParOf" srcId="{03192EDD-6FF1-4BCF-837E-790930FA1654}" destId="{6B7A10A0-69F8-4323-9447-35259BBADD0F}" srcOrd="1" destOrd="0" presId="urn:microsoft.com/office/officeart/2008/layout/LinedList"/>
    <dgm:cxn modelId="{C3BB9770-CC00-4339-92E2-257C04CBFFC1}" type="presParOf" srcId="{F80E4865-8171-468D-A59B-9BF5FF6EB150}" destId="{BC24EE7D-AC3F-4130-988D-EC464CB68E68}" srcOrd="4" destOrd="0" presId="urn:microsoft.com/office/officeart/2008/layout/LinedList"/>
    <dgm:cxn modelId="{D8B1003C-D485-4B8C-AF89-22B72D28DAE3}" type="presParOf" srcId="{F80E4865-8171-468D-A59B-9BF5FF6EB150}" destId="{A07B6399-46A1-48A9-AADF-A3D3FB0CD052}" srcOrd="5" destOrd="0" presId="urn:microsoft.com/office/officeart/2008/layout/LinedList"/>
    <dgm:cxn modelId="{8C5BE0F4-A803-4DEE-86C9-78F5F00BF2CC}" type="presParOf" srcId="{A07B6399-46A1-48A9-AADF-A3D3FB0CD052}" destId="{6A63EF48-F98B-4DC6-8AAA-8C3F47DB6DD3}" srcOrd="0" destOrd="0" presId="urn:microsoft.com/office/officeart/2008/layout/LinedList"/>
    <dgm:cxn modelId="{C134A08C-7645-452E-8D29-356C659923D7}" type="presParOf" srcId="{A07B6399-46A1-48A9-AADF-A3D3FB0CD052}" destId="{426C4472-B084-47AC-AF52-F91FDBBB5B7F}" srcOrd="1" destOrd="0" presId="urn:microsoft.com/office/officeart/2008/layout/LinedList"/>
    <dgm:cxn modelId="{193551D6-2A25-4241-B5C8-10FABBFE896D}" type="presParOf" srcId="{F80E4865-8171-468D-A59B-9BF5FF6EB150}" destId="{297B789E-205A-4B62-B3E5-ED706A76DBBC}" srcOrd="6" destOrd="0" presId="urn:microsoft.com/office/officeart/2008/layout/LinedList"/>
    <dgm:cxn modelId="{FF2B8E23-0C11-4875-A4D2-66BE8BAC388E}" type="presParOf" srcId="{F80E4865-8171-468D-A59B-9BF5FF6EB150}" destId="{ED3F2097-C597-432B-BBD7-F5B81967B23F}" srcOrd="7" destOrd="0" presId="urn:microsoft.com/office/officeart/2008/layout/LinedList"/>
    <dgm:cxn modelId="{7B61994E-3794-4DA4-9369-C53895C772E1}" type="presParOf" srcId="{ED3F2097-C597-432B-BBD7-F5B81967B23F}" destId="{1C266391-715E-43D7-BB27-AD20536E080E}" srcOrd="0" destOrd="0" presId="urn:microsoft.com/office/officeart/2008/layout/LinedList"/>
    <dgm:cxn modelId="{1620AC23-1744-43AE-A831-84DD9D34A3BD}" type="presParOf" srcId="{ED3F2097-C597-432B-BBD7-F5B81967B23F}" destId="{9B98F988-F076-48F7-896B-328A193953AC}" srcOrd="1" destOrd="0" presId="urn:microsoft.com/office/officeart/2008/layout/LinedList"/>
    <dgm:cxn modelId="{02D5C293-C904-4781-9B07-ED9E797BEB62}" type="presParOf" srcId="{F80E4865-8171-468D-A59B-9BF5FF6EB150}" destId="{3EA1C381-DBD2-49F2-AA7E-FBA706AFBC23}" srcOrd="8" destOrd="0" presId="urn:microsoft.com/office/officeart/2008/layout/LinedList"/>
    <dgm:cxn modelId="{C6A016AC-078A-4242-A9C5-38756BB75175}" type="presParOf" srcId="{F80E4865-8171-468D-A59B-9BF5FF6EB150}" destId="{1A229785-26FD-439A-860F-85896BB998FD}" srcOrd="9" destOrd="0" presId="urn:microsoft.com/office/officeart/2008/layout/LinedList"/>
    <dgm:cxn modelId="{4589EE96-BBA3-4DF1-A7F9-434F8ED5975B}" type="presParOf" srcId="{1A229785-26FD-439A-860F-85896BB998FD}" destId="{9A3EB94C-FC39-45C0-8F8C-2BBC2EFECBD9}" srcOrd="0" destOrd="0" presId="urn:microsoft.com/office/officeart/2008/layout/LinedList"/>
    <dgm:cxn modelId="{3A8360DF-3566-469A-B2A0-69E5451A3095}" type="presParOf" srcId="{1A229785-26FD-439A-860F-85896BB998FD}" destId="{B4C57930-2760-41EA-BA4D-75834FA68EE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9F10E89-49FD-442A-8A6D-60C5D25CAEF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613760C-D9A5-4A24-94B1-97CE89F06732}">
      <dgm:prSet custT="1"/>
      <dgm:spPr/>
      <dgm:t>
        <a:bodyPr/>
        <a:lstStyle/>
        <a:p>
          <a:r>
            <a:rPr lang="en-GB" sz="2000" dirty="0"/>
            <a:t>Implementation of quality assurance interventions, such as registration and accreditation of staff working in the sector, inspection of institutions for minimum quality standards, etc.</a:t>
          </a:r>
          <a:endParaRPr lang="en-US" sz="2000" dirty="0"/>
        </a:p>
      </dgm:t>
    </dgm:pt>
    <dgm:pt modelId="{80BC7869-75D1-4E95-BF85-75CF19AD6D82}" type="parTrans" cxnId="{4BC3545F-20C1-42D4-8B22-4F4DFCF1EB65}">
      <dgm:prSet/>
      <dgm:spPr/>
      <dgm:t>
        <a:bodyPr/>
        <a:lstStyle/>
        <a:p>
          <a:endParaRPr lang="en-US"/>
        </a:p>
      </dgm:t>
    </dgm:pt>
    <dgm:pt modelId="{EE3930C1-9739-4D69-A7A9-B585767220AE}" type="sibTrans" cxnId="{4BC3545F-20C1-42D4-8B22-4F4DFCF1EB65}">
      <dgm:prSet/>
      <dgm:spPr/>
      <dgm:t>
        <a:bodyPr/>
        <a:lstStyle/>
        <a:p>
          <a:endParaRPr lang="en-US"/>
        </a:p>
      </dgm:t>
    </dgm:pt>
    <dgm:pt modelId="{A427CAFA-3AC1-4AAD-ACF2-878FE067F502}">
      <dgm:prSet custT="1"/>
      <dgm:spPr/>
      <dgm:t>
        <a:bodyPr/>
        <a:lstStyle/>
        <a:p>
          <a:r>
            <a:rPr lang="en-GB" sz="2000" dirty="0"/>
            <a:t>Commitment to institutionalise quality</a:t>
          </a:r>
          <a:endParaRPr lang="en-US" sz="2000" dirty="0"/>
        </a:p>
      </dgm:t>
    </dgm:pt>
    <dgm:pt modelId="{A3C6B287-5B74-44E3-BD9E-D397684E6F63}" type="parTrans" cxnId="{F70D0C98-5D17-43E9-9FEC-2E530A8807E7}">
      <dgm:prSet/>
      <dgm:spPr/>
      <dgm:t>
        <a:bodyPr/>
        <a:lstStyle/>
        <a:p>
          <a:endParaRPr lang="en-US"/>
        </a:p>
      </dgm:t>
    </dgm:pt>
    <dgm:pt modelId="{79F49FC4-37FB-49B5-9B49-29DDCC874A90}" type="sibTrans" cxnId="{F70D0C98-5D17-43E9-9FEC-2E530A8807E7}">
      <dgm:prSet/>
      <dgm:spPr/>
      <dgm:t>
        <a:bodyPr/>
        <a:lstStyle/>
        <a:p>
          <a:endParaRPr lang="en-US"/>
        </a:p>
      </dgm:t>
    </dgm:pt>
    <dgm:pt modelId="{2A29AC35-3F00-442B-B111-912CF616FDAC}">
      <dgm:prSet custT="1"/>
      <dgm:spPr/>
      <dgm:t>
        <a:bodyPr/>
        <a:lstStyle/>
        <a:p>
          <a:r>
            <a:rPr lang="en-GB" sz="2000"/>
            <a:t>Culture of learning around provision of quality services</a:t>
          </a:r>
          <a:endParaRPr lang="en-US" sz="2000"/>
        </a:p>
      </dgm:t>
    </dgm:pt>
    <dgm:pt modelId="{EC1DECE8-EF2D-4555-8C75-436EB3B81BDC}" type="parTrans" cxnId="{CB85D619-1F9F-4FCB-A5D5-C5D9EE77764B}">
      <dgm:prSet/>
      <dgm:spPr/>
      <dgm:t>
        <a:bodyPr/>
        <a:lstStyle/>
        <a:p>
          <a:endParaRPr lang="en-US"/>
        </a:p>
      </dgm:t>
    </dgm:pt>
    <dgm:pt modelId="{BA33EFA6-F828-4E5D-8A46-180558EDF49F}" type="sibTrans" cxnId="{CB85D619-1F9F-4FCB-A5D5-C5D9EE77764B}">
      <dgm:prSet/>
      <dgm:spPr/>
      <dgm:t>
        <a:bodyPr/>
        <a:lstStyle/>
        <a:p>
          <a:endParaRPr lang="en-US"/>
        </a:p>
      </dgm:t>
    </dgm:pt>
    <dgm:pt modelId="{C3B2C5D4-CDF1-466A-A5DD-656A938ADA7D}" type="pres">
      <dgm:prSet presAssocID="{09F10E89-49FD-442A-8A6D-60C5D25CAEFC}" presName="root" presStyleCnt="0">
        <dgm:presLayoutVars>
          <dgm:dir/>
          <dgm:resizeHandles val="exact"/>
        </dgm:presLayoutVars>
      </dgm:prSet>
      <dgm:spPr/>
    </dgm:pt>
    <dgm:pt modelId="{BBA07C5C-D272-48C7-997F-AE1456A1D27D}" type="pres">
      <dgm:prSet presAssocID="{9613760C-D9A5-4A24-94B1-97CE89F06732}" presName="compNode" presStyleCnt="0"/>
      <dgm:spPr/>
    </dgm:pt>
    <dgm:pt modelId="{1411580E-E80F-4329-97D2-1E48BCD61609}" type="pres">
      <dgm:prSet presAssocID="{9613760C-D9A5-4A24-94B1-97CE89F06732}" presName="bgRect" presStyleLbl="bgShp" presStyleIdx="0" presStyleCnt="3"/>
      <dgm:spPr/>
    </dgm:pt>
    <dgm:pt modelId="{48FE6CC0-C9B8-494B-BDFF-611F995F6E44}" type="pres">
      <dgm:prSet presAssocID="{9613760C-D9A5-4A24-94B1-97CE89F0673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D0B29E10-E4DD-47CC-AFEC-672DF65D1EBC}" type="pres">
      <dgm:prSet presAssocID="{9613760C-D9A5-4A24-94B1-97CE89F06732}" presName="spaceRect" presStyleCnt="0"/>
      <dgm:spPr/>
    </dgm:pt>
    <dgm:pt modelId="{3AB8455A-3750-40E4-815A-E881195002C4}" type="pres">
      <dgm:prSet presAssocID="{9613760C-D9A5-4A24-94B1-97CE89F06732}" presName="parTx" presStyleLbl="revTx" presStyleIdx="0" presStyleCnt="3">
        <dgm:presLayoutVars>
          <dgm:chMax val="0"/>
          <dgm:chPref val="0"/>
        </dgm:presLayoutVars>
      </dgm:prSet>
      <dgm:spPr/>
    </dgm:pt>
    <dgm:pt modelId="{199752E1-401D-4561-8EBC-E0A775CBF444}" type="pres">
      <dgm:prSet presAssocID="{EE3930C1-9739-4D69-A7A9-B585767220AE}" presName="sibTrans" presStyleCnt="0"/>
      <dgm:spPr/>
    </dgm:pt>
    <dgm:pt modelId="{8A44A662-B307-4B77-A7BC-25803D631848}" type="pres">
      <dgm:prSet presAssocID="{A427CAFA-3AC1-4AAD-ACF2-878FE067F502}" presName="compNode" presStyleCnt="0"/>
      <dgm:spPr/>
    </dgm:pt>
    <dgm:pt modelId="{14CFCC0D-98EA-47F6-8D97-8560C7507948}" type="pres">
      <dgm:prSet presAssocID="{A427CAFA-3AC1-4AAD-ACF2-878FE067F502}" presName="bgRect" presStyleLbl="bgShp" presStyleIdx="1" presStyleCnt="3"/>
      <dgm:spPr/>
    </dgm:pt>
    <dgm:pt modelId="{E3DF380E-BDED-4BF5-BFAF-B9EA424A53ED}" type="pres">
      <dgm:prSet presAssocID="{A427CAFA-3AC1-4AAD-ACF2-878FE067F5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DC087587-827D-4B75-ACFD-51415E89D376}" type="pres">
      <dgm:prSet presAssocID="{A427CAFA-3AC1-4AAD-ACF2-878FE067F502}" presName="spaceRect" presStyleCnt="0"/>
      <dgm:spPr/>
    </dgm:pt>
    <dgm:pt modelId="{4C7E0580-E2FE-4E3F-9501-3F0D2AA9CFEE}" type="pres">
      <dgm:prSet presAssocID="{A427CAFA-3AC1-4AAD-ACF2-878FE067F502}" presName="parTx" presStyleLbl="revTx" presStyleIdx="1" presStyleCnt="3">
        <dgm:presLayoutVars>
          <dgm:chMax val="0"/>
          <dgm:chPref val="0"/>
        </dgm:presLayoutVars>
      </dgm:prSet>
      <dgm:spPr/>
    </dgm:pt>
    <dgm:pt modelId="{A2E3AD23-51B6-457F-B7C6-204E6DA562B2}" type="pres">
      <dgm:prSet presAssocID="{79F49FC4-37FB-49B5-9B49-29DDCC874A90}" presName="sibTrans" presStyleCnt="0"/>
      <dgm:spPr/>
    </dgm:pt>
    <dgm:pt modelId="{8EDA1BE6-C8FA-43A1-AD57-652491A335F0}" type="pres">
      <dgm:prSet presAssocID="{2A29AC35-3F00-442B-B111-912CF616FDAC}" presName="compNode" presStyleCnt="0"/>
      <dgm:spPr/>
    </dgm:pt>
    <dgm:pt modelId="{30FA5972-41C5-476B-98B7-EC52429F9118}" type="pres">
      <dgm:prSet presAssocID="{2A29AC35-3F00-442B-B111-912CF616FDAC}" presName="bgRect" presStyleLbl="bgShp" presStyleIdx="2" presStyleCnt="3"/>
      <dgm:spPr/>
    </dgm:pt>
    <dgm:pt modelId="{43FDC151-DB6D-4398-881D-2A9893F052B1}" type="pres">
      <dgm:prSet presAssocID="{2A29AC35-3F00-442B-B111-912CF616FD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5E44B157-A679-410B-B758-9233E04A380D}" type="pres">
      <dgm:prSet presAssocID="{2A29AC35-3F00-442B-B111-912CF616FDAC}" presName="spaceRect" presStyleCnt="0"/>
      <dgm:spPr/>
    </dgm:pt>
    <dgm:pt modelId="{77C9E450-8449-4DE2-B383-A7B52A548BE4}" type="pres">
      <dgm:prSet presAssocID="{2A29AC35-3F00-442B-B111-912CF616FDAC}" presName="parTx" presStyleLbl="revTx" presStyleIdx="2" presStyleCnt="3">
        <dgm:presLayoutVars>
          <dgm:chMax val="0"/>
          <dgm:chPref val="0"/>
        </dgm:presLayoutVars>
      </dgm:prSet>
      <dgm:spPr/>
    </dgm:pt>
  </dgm:ptLst>
  <dgm:cxnLst>
    <dgm:cxn modelId="{7988A10A-3801-475D-B11F-AE1E76E25F3B}" type="presOf" srcId="{2A29AC35-3F00-442B-B111-912CF616FDAC}" destId="{77C9E450-8449-4DE2-B383-A7B52A548BE4}" srcOrd="0" destOrd="0" presId="urn:microsoft.com/office/officeart/2018/2/layout/IconVerticalSolidList"/>
    <dgm:cxn modelId="{CB85D619-1F9F-4FCB-A5D5-C5D9EE77764B}" srcId="{09F10E89-49FD-442A-8A6D-60C5D25CAEFC}" destId="{2A29AC35-3F00-442B-B111-912CF616FDAC}" srcOrd="2" destOrd="0" parTransId="{EC1DECE8-EF2D-4555-8C75-436EB3B81BDC}" sibTransId="{BA33EFA6-F828-4E5D-8A46-180558EDF49F}"/>
    <dgm:cxn modelId="{8725F923-8166-4C46-945D-D381A2C1AB40}" type="presOf" srcId="{9613760C-D9A5-4A24-94B1-97CE89F06732}" destId="{3AB8455A-3750-40E4-815A-E881195002C4}" srcOrd="0" destOrd="0" presId="urn:microsoft.com/office/officeart/2018/2/layout/IconVerticalSolidList"/>
    <dgm:cxn modelId="{4BC3545F-20C1-42D4-8B22-4F4DFCF1EB65}" srcId="{09F10E89-49FD-442A-8A6D-60C5D25CAEFC}" destId="{9613760C-D9A5-4A24-94B1-97CE89F06732}" srcOrd="0" destOrd="0" parTransId="{80BC7869-75D1-4E95-BF85-75CF19AD6D82}" sibTransId="{EE3930C1-9739-4D69-A7A9-B585767220AE}"/>
    <dgm:cxn modelId="{8C7B4153-0098-4B8A-BAAC-67E15D94121C}" type="presOf" srcId="{09F10E89-49FD-442A-8A6D-60C5D25CAEFC}" destId="{C3B2C5D4-CDF1-466A-A5DD-656A938ADA7D}" srcOrd="0" destOrd="0" presId="urn:microsoft.com/office/officeart/2018/2/layout/IconVerticalSolidList"/>
    <dgm:cxn modelId="{F70D0C98-5D17-43E9-9FEC-2E530A8807E7}" srcId="{09F10E89-49FD-442A-8A6D-60C5D25CAEFC}" destId="{A427CAFA-3AC1-4AAD-ACF2-878FE067F502}" srcOrd="1" destOrd="0" parTransId="{A3C6B287-5B74-44E3-BD9E-D397684E6F63}" sibTransId="{79F49FC4-37FB-49B5-9B49-29DDCC874A90}"/>
    <dgm:cxn modelId="{C8E19AB7-CDD2-4389-B487-E7CE2ED9A3F1}" type="presOf" srcId="{A427CAFA-3AC1-4AAD-ACF2-878FE067F502}" destId="{4C7E0580-E2FE-4E3F-9501-3F0D2AA9CFEE}" srcOrd="0" destOrd="0" presId="urn:microsoft.com/office/officeart/2018/2/layout/IconVerticalSolidList"/>
    <dgm:cxn modelId="{14FAC814-FFD0-420E-910C-4E831B8A9463}" type="presParOf" srcId="{C3B2C5D4-CDF1-466A-A5DD-656A938ADA7D}" destId="{BBA07C5C-D272-48C7-997F-AE1456A1D27D}" srcOrd="0" destOrd="0" presId="urn:microsoft.com/office/officeart/2018/2/layout/IconVerticalSolidList"/>
    <dgm:cxn modelId="{534F6577-CA61-4DAE-BE75-D9BD05CF57EE}" type="presParOf" srcId="{BBA07C5C-D272-48C7-997F-AE1456A1D27D}" destId="{1411580E-E80F-4329-97D2-1E48BCD61609}" srcOrd="0" destOrd="0" presId="urn:microsoft.com/office/officeart/2018/2/layout/IconVerticalSolidList"/>
    <dgm:cxn modelId="{F4329BF3-D688-4999-9EF8-20C23F13925A}" type="presParOf" srcId="{BBA07C5C-D272-48C7-997F-AE1456A1D27D}" destId="{48FE6CC0-C9B8-494B-BDFF-611F995F6E44}" srcOrd="1" destOrd="0" presId="urn:microsoft.com/office/officeart/2018/2/layout/IconVerticalSolidList"/>
    <dgm:cxn modelId="{D896EB4F-25EA-41CB-81F0-5F9267456662}" type="presParOf" srcId="{BBA07C5C-D272-48C7-997F-AE1456A1D27D}" destId="{D0B29E10-E4DD-47CC-AFEC-672DF65D1EBC}" srcOrd="2" destOrd="0" presId="urn:microsoft.com/office/officeart/2018/2/layout/IconVerticalSolidList"/>
    <dgm:cxn modelId="{5393534C-9299-431B-98A8-56D48E4DBCEC}" type="presParOf" srcId="{BBA07C5C-D272-48C7-997F-AE1456A1D27D}" destId="{3AB8455A-3750-40E4-815A-E881195002C4}" srcOrd="3" destOrd="0" presId="urn:microsoft.com/office/officeart/2018/2/layout/IconVerticalSolidList"/>
    <dgm:cxn modelId="{D71CF0C8-1C5E-44B0-B7BB-9DA0EED2FC2B}" type="presParOf" srcId="{C3B2C5D4-CDF1-466A-A5DD-656A938ADA7D}" destId="{199752E1-401D-4561-8EBC-E0A775CBF444}" srcOrd="1" destOrd="0" presId="urn:microsoft.com/office/officeart/2018/2/layout/IconVerticalSolidList"/>
    <dgm:cxn modelId="{8C07C9EA-B194-4752-A3B3-4C45BE065498}" type="presParOf" srcId="{C3B2C5D4-CDF1-466A-A5DD-656A938ADA7D}" destId="{8A44A662-B307-4B77-A7BC-25803D631848}" srcOrd="2" destOrd="0" presId="urn:microsoft.com/office/officeart/2018/2/layout/IconVerticalSolidList"/>
    <dgm:cxn modelId="{FD9DCA24-5D90-42DA-8E05-ECB30540720C}" type="presParOf" srcId="{8A44A662-B307-4B77-A7BC-25803D631848}" destId="{14CFCC0D-98EA-47F6-8D97-8560C7507948}" srcOrd="0" destOrd="0" presId="urn:microsoft.com/office/officeart/2018/2/layout/IconVerticalSolidList"/>
    <dgm:cxn modelId="{4411A4DD-CE1D-48DF-8260-A3DD511C7E0D}" type="presParOf" srcId="{8A44A662-B307-4B77-A7BC-25803D631848}" destId="{E3DF380E-BDED-4BF5-BFAF-B9EA424A53ED}" srcOrd="1" destOrd="0" presId="urn:microsoft.com/office/officeart/2018/2/layout/IconVerticalSolidList"/>
    <dgm:cxn modelId="{AE5B4945-233A-4A13-80A8-D361FD9033A2}" type="presParOf" srcId="{8A44A662-B307-4B77-A7BC-25803D631848}" destId="{DC087587-827D-4B75-ACFD-51415E89D376}" srcOrd="2" destOrd="0" presId="urn:microsoft.com/office/officeart/2018/2/layout/IconVerticalSolidList"/>
    <dgm:cxn modelId="{A6FBB4DD-ED5F-4954-84AD-388B10CC28A2}" type="presParOf" srcId="{8A44A662-B307-4B77-A7BC-25803D631848}" destId="{4C7E0580-E2FE-4E3F-9501-3F0D2AA9CFEE}" srcOrd="3" destOrd="0" presId="urn:microsoft.com/office/officeart/2018/2/layout/IconVerticalSolidList"/>
    <dgm:cxn modelId="{0313687A-4680-4E72-AAD5-026F22F73F42}" type="presParOf" srcId="{C3B2C5D4-CDF1-466A-A5DD-656A938ADA7D}" destId="{A2E3AD23-51B6-457F-B7C6-204E6DA562B2}" srcOrd="3" destOrd="0" presId="urn:microsoft.com/office/officeart/2018/2/layout/IconVerticalSolidList"/>
    <dgm:cxn modelId="{FB89B00F-6EE7-424E-B1C4-02125B586DAB}" type="presParOf" srcId="{C3B2C5D4-CDF1-466A-A5DD-656A938ADA7D}" destId="{8EDA1BE6-C8FA-43A1-AD57-652491A335F0}" srcOrd="4" destOrd="0" presId="urn:microsoft.com/office/officeart/2018/2/layout/IconVerticalSolidList"/>
    <dgm:cxn modelId="{A017B259-F347-4F06-8B45-2234C2B7F6C6}" type="presParOf" srcId="{8EDA1BE6-C8FA-43A1-AD57-652491A335F0}" destId="{30FA5972-41C5-476B-98B7-EC52429F9118}" srcOrd="0" destOrd="0" presId="urn:microsoft.com/office/officeart/2018/2/layout/IconVerticalSolidList"/>
    <dgm:cxn modelId="{4509A0D7-67E6-4575-B113-2615747A8E09}" type="presParOf" srcId="{8EDA1BE6-C8FA-43A1-AD57-652491A335F0}" destId="{43FDC151-DB6D-4398-881D-2A9893F052B1}" srcOrd="1" destOrd="0" presId="urn:microsoft.com/office/officeart/2018/2/layout/IconVerticalSolidList"/>
    <dgm:cxn modelId="{3C503C06-C142-48DE-BD45-4C2E44DAADD4}" type="presParOf" srcId="{8EDA1BE6-C8FA-43A1-AD57-652491A335F0}" destId="{5E44B157-A679-410B-B758-9233E04A380D}" srcOrd="2" destOrd="0" presId="urn:microsoft.com/office/officeart/2018/2/layout/IconVerticalSolidList"/>
    <dgm:cxn modelId="{A3E398FA-2DF6-4874-BDA6-8CBC3BD98B91}" type="presParOf" srcId="{8EDA1BE6-C8FA-43A1-AD57-652491A335F0}" destId="{77C9E450-8449-4DE2-B383-A7B52A548BE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CDB68-EEAD-497E-A01F-3A2921BFE22A}">
      <dsp:nvSpPr>
        <dsp:cNvPr id="0" name=""/>
        <dsp:cNvSpPr/>
      </dsp:nvSpPr>
      <dsp:spPr>
        <a:xfrm>
          <a:off x="0" y="1783"/>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378E0-48EC-4C67-8325-11C7DA001A3B}">
      <dsp:nvSpPr>
        <dsp:cNvPr id="0" name=""/>
        <dsp:cNvSpPr/>
      </dsp:nvSpPr>
      <dsp:spPr>
        <a:xfrm>
          <a:off x="229911" y="172791"/>
          <a:ext cx="418020" cy="418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DF7A98-E02B-4FC8-8223-E1434815EE3B}">
      <dsp:nvSpPr>
        <dsp:cNvPr id="0" name=""/>
        <dsp:cNvSpPr/>
      </dsp:nvSpPr>
      <dsp:spPr>
        <a:xfrm>
          <a:off x="877842" y="1783"/>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US" sz="1900" kern="1200"/>
            <a:t>Acknowledgements </a:t>
          </a:r>
        </a:p>
      </dsp:txBody>
      <dsp:txXfrm>
        <a:off x="877842" y="1783"/>
        <a:ext cx="5486381" cy="760036"/>
      </dsp:txXfrm>
    </dsp:sp>
    <dsp:sp modelId="{71B76831-51DD-4B86-8A31-CA8729164DDC}">
      <dsp:nvSpPr>
        <dsp:cNvPr id="0" name=""/>
        <dsp:cNvSpPr/>
      </dsp:nvSpPr>
      <dsp:spPr>
        <a:xfrm>
          <a:off x="0" y="951829"/>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9DDFC1-57B6-49DE-B26F-4D99F208D9EC}">
      <dsp:nvSpPr>
        <dsp:cNvPr id="0" name=""/>
        <dsp:cNvSpPr/>
      </dsp:nvSpPr>
      <dsp:spPr>
        <a:xfrm>
          <a:off x="229911" y="1122837"/>
          <a:ext cx="418020" cy="4180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37242C-7F78-412C-BE79-0ED3569420B4}">
      <dsp:nvSpPr>
        <dsp:cNvPr id="0" name=""/>
        <dsp:cNvSpPr/>
      </dsp:nvSpPr>
      <dsp:spPr>
        <a:xfrm>
          <a:off x="877842" y="951829"/>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US" sz="1900" kern="1200"/>
            <a:t>Introduction/Background</a:t>
          </a:r>
        </a:p>
      </dsp:txBody>
      <dsp:txXfrm>
        <a:off x="877842" y="951829"/>
        <a:ext cx="5486381" cy="760036"/>
      </dsp:txXfrm>
    </dsp:sp>
    <dsp:sp modelId="{A2717897-C163-4F98-B0DB-B971FCC0687E}">
      <dsp:nvSpPr>
        <dsp:cNvPr id="0" name=""/>
        <dsp:cNvSpPr/>
      </dsp:nvSpPr>
      <dsp:spPr>
        <a:xfrm>
          <a:off x="0" y="1901874"/>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E3A98F-3CC0-4FCB-9756-994EC81A03FD}">
      <dsp:nvSpPr>
        <dsp:cNvPr id="0" name=""/>
        <dsp:cNvSpPr/>
      </dsp:nvSpPr>
      <dsp:spPr>
        <a:xfrm>
          <a:off x="229911" y="2072883"/>
          <a:ext cx="418020" cy="4180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D45043-F577-489A-A12E-4E1BFCF176DD}">
      <dsp:nvSpPr>
        <dsp:cNvPr id="0" name=""/>
        <dsp:cNvSpPr/>
      </dsp:nvSpPr>
      <dsp:spPr>
        <a:xfrm>
          <a:off x="877842" y="1901874"/>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US" sz="1900" kern="1200"/>
            <a:t>Methods  </a:t>
          </a:r>
        </a:p>
      </dsp:txBody>
      <dsp:txXfrm>
        <a:off x="877842" y="1901874"/>
        <a:ext cx="5486381" cy="760036"/>
      </dsp:txXfrm>
    </dsp:sp>
    <dsp:sp modelId="{D59EE638-7D85-4D07-8F9E-8D7F095D71CF}">
      <dsp:nvSpPr>
        <dsp:cNvPr id="0" name=""/>
        <dsp:cNvSpPr/>
      </dsp:nvSpPr>
      <dsp:spPr>
        <a:xfrm>
          <a:off x="0" y="2851920"/>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9D26BF-797C-4436-AA11-6D6A44D387E5}">
      <dsp:nvSpPr>
        <dsp:cNvPr id="0" name=""/>
        <dsp:cNvSpPr/>
      </dsp:nvSpPr>
      <dsp:spPr>
        <a:xfrm>
          <a:off x="229911" y="3022928"/>
          <a:ext cx="418020" cy="4180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4634D4-07C7-4855-975D-8BACD9ED7452}">
      <dsp:nvSpPr>
        <dsp:cNvPr id="0" name=""/>
        <dsp:cNvSpPr/>
      </dsp:nvSpPr>
      <dsp:spPr>
        <a:xfrm>
          <a:off x="877842" y="2851920"/>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US" sz="1900" kern="1200"/>
            <a:t>Findings and Implications</a:t>
          </a:r>
        </a:p>
      </dsp:txBody>
      <dsp:txXfrm>
        <a:off x="877842" y="2851920"/>
        <a:ext cx="5486381" cy="760036"/>
      </dsp:txXfrm>
    </dsp:sp>
    <dsp:sp modelId="{E6A0FF52-21D1-4863-895D-28F6A0F9245A}">
      <dsp:nvSpPr>
        <dsp:cNvPr id="0" name=""/>
        <dsp:cNvSpPr/>
      </dsp:nvSpPr>
      <dsp:spPr>
        <a:xfrm>
          <a:off x="0" y="3801966"/>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8153CB-5AFA-47E7-9BC2-42591214DAA2}">
      <dsp:nvSpPr>
        <dsp:cNvPr id="0" name=""/>
        <dsp:cNvSpPr/>
      </dsp:nvSpPr>
      <dsp:spPr>
        <a:xfrm>
          <a:off x="229911" y="3972974"/>
          <a:ext cx="418020" cy="4180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FB0AF1-F380-41C2-9F8D-9A5649A799FA}">
      <dsp:nvSpPr>
        <dsp:cNvPr id="0" name=""/>
        <dsp:cNvSpPr/>
      </dsp:nvSpPr>
      <dsp:spPr>
        <a:xfrm>
          <a:off x="877842" y="3801966"/>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GB" sz="1900" kern="1200"/>
            <a:t>Conclusions</a:t>
          </a:r>
          <a:endParaRPr lang="en-US" sz="1900" kern="1200"/>
        </a:p>
      </dsp:txBody>
      <dsp:txXfrm>
        <a:off x="877842" y="3801966"/>
        <a:ext cx="5486381" cy="760036"/>
      </dsp:txXfrm>
    </dsp:sp>
    <dsp:sp modelId="{370E9ED6-7433-4587-A764-B50A8A123B16}">
      <dsp:nvSpPr>
        <dsp:cNvPr id="0" name=""/>
        <dsp:cNvSpPr/>
      </dsp:nvSpPr>
      <dsp:spPr>
        <a:xfrm>
          <a:off x="0" y="4752011"/>
          <a:ext cx="6364224" cy="760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C654ED-C644-4429-B6C8-1E6D13798E22}">
      <dsp:nvSpPr>
        <dsp:cNvPr id="0" name=""/>
        <dsp:cNvSpPr/>
      </dsp:nvSpPr>
      <dsp:spPr>
        <a:xfrm>
          <a:off x="229911" y="4923020"/>
          <a:ext cx="418020" cy="41802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E72645-84C3-420C-96E0-FB24BA5A49ED}">
      <dsp:nvSpPr>
        <dsp:cNvPr id="0" name=""/>
        <dsp:cNvSpPr/>
      </dsp:nvSpPr>
      <dsp:spPr>
        <a:xfrm>
          <a:off x="877842" y="4752011"/>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844550">
            <a:lnSpc>
              <a:spcPct val="90000"/>
            </a:lnSpc>
            <a:spcBef>
              <a:spcPct val="0"/>
            </a:spcBef>
            <a:spcAft>
              <a:spcPct val="35000"/>
            </a:spcAft>
            <a:buNone/>
          </a:pPr>
          <a:r>
            <a:rPr lang="en-US" sz="1900" kern="1200"/>
            <a:t>Recommendations </a:t>
          </a:r>
        </a:p>
      </dsp:txBody>
      <dsp:txXfrm>
        <a:off x="877842" y="4752011"/>
        <a:ext cx="5486381" cy="7600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D6D43-C210-41EB-B4F1-BC2FE5B76B0D}">
      <dsp:nvSpPr>
        <dsp:cNvPr id="0" name=""/>
        <dsp:cNvSpPr/>
      </dsp:nvSpPr>
      <dsp:spPr>
        <a:xfrm>
          <a:off x="958" y="0"/>
          <a:ext cx="2491010" cy="5418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SUN/MCDP II </a:t>
          </a:r>
          <a:r>
            <a:rPr lang="en-GB" sz="2500" kern="1200" dirty="0"/>
            <a:t>Workforce Density and Distribution</a:t>
          </a:r>
        </a:p>
      </dsp:txBody>
      <dsp:txXfrm>
        <a:off x="958" y="0"/>
        <a:ext cx="2491010" cy="1625600"/>
      </dsp:txXfrm>
    </dsp:sp>
    <dsp:sp modelId="{C1ED2A2F-1DDC-445D-9CB7-303E315456A9}">
      <dsp:nvSpPr>
        <dsp:cNvPr id="0" name=""/>
        <dsp:cNvSpPr/>
      </dsp:nvSpPr>
      <dsp:spPr>
        <a:xfrm>
          <a:off x="250059" y="1625600"/>
          <a:ext cx="1992808" cy="35221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Adequacy of workforce compared to local SDP benchmarks</a:t>
          </a:r>
          <a:endParaRPr lang="en-GB" sz="1200" kern="1200" dirty="0"/>
        </a:p>
      </dsp:txBody>
      <dsp:txXfrm>
        <a:off x="308426" y="1683967"/>
        <a:ext cx="1876074" cy="3405399"/>
      </dsp:txXfrm>
    </dsp:sp>
    <dsp:sp modelId="{421A994F-FD46-4C51-AB26-AE4C895AE3DA}">
      <dsp:nvSpPr>
        <dsp:cNvPr id="0" name=""/>
        <dsp:cNvSpPr/>
      </dsp:nvSpPr>
      <dsp:spPr>
        <a:xfrm>
          <a:off x="2678794" y="0"/>
          <a:ext cx="2491010" cy="5418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SUN/MCDP II </a:t>
          </a:r>
          <a:r>
            <a:rPr lang="en-GB" sz="2500" kern="1200" dirty="0"/>
            <a:t>Workforce Competencies</a:t>
          </a:r>
        </a:p>
      </dsp:txBody>
      <dsp:txXfrm>
        <a:off x="2678794" y="0"/>
        <a:ext cx="2491010" cy="1625600"/>
      </dsp:txXfrm>
    </dsp:sp>
    <dsp:sp modelId="{79F04D61-EF3A-4F01-B7B0-57597391AC0E}">
      <dsp:nvSpPr>
        <dsp:cNvPr id="0" name=""/>
        <dsp:cNvSpPr/>
      </dsp:nvSpPr>
      <dsp:spPr>
        <a:xfrm>
          <a:off x="2927895" y="1625732"/>
          <a:ext cx="1992808" cy="78938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Availability of focal persons </a:t>
          </a:r>
          <a:r>
            <a:rPr lang="en-US" sz="1200" kern="1200" dirty="0"/>
            <a:t>compared to local SDP benchmarks</a:t>
          </a:r>
          <a:endParaRPr lang="en-GB" sz="1200" kern="1200" dirty="0"/>
        </a:p>
      </dsp:txBody>
      <dsp:txXfrm>
        <a:off x="2951015" y="1648852"/>
        <a:ext cx="1946568" cy="743144"/>
      </dsp:txXfrm>
    </dsp:sp>
    <dsp:sp modelId="{349CB870-92D1-44FB-B2A7-3FABC13FD882}">
      <dsp:nvSpPr>
        <dsp:cNvPr id="0" name=""/>
        <dsp:cNvSpPr/>
      </dsp:nvSpPr>
      <dsp:spPr>
        <a:xfrm>
          <a:off x="2927895" y="2536560"/>
          <a:ext cx="1992808" cy="78938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Competencies clearly and sufficiently defined compared to local SDP benchmarks </a:t>
          </a:r>
          <a:endParaRPr lang="en-GB" sz="1200" kern="1200" dirty="0"/>
        </a:p>
      </dsp:txBody>
      <dsp:txXfrm>
        <a:off x="2951015" y="2559680"/>
        <a:ext cx="1946568" cy="743144"/>
      </dsp:txXfrm>
    </dsp:sp>
    <dsp:sp modelId="{2B001B41-01A8-48AB-B893-D458ED73D153}">
      <dsp:nvSpPr>
        <dsp:cNvPr id="0" name=""/>
        <dsp:cNvSpPr/>
      </dsp:nvSpPr>
      <dsp:spPr>
        <a:xfrm>
          <a:off x="2927895" y="3447388"/>
          <a:ext cx="1992808" cy="78938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Availability of all necessary competencies to implement SUN/MCDP II</a:t>
          </a:r>
          <a:endParaRPr lang="en-GB" sz="1200" kern="1200" dirty="0"/>
        </a:p>
      </dsp:txBody>
      <dsp:txXfrm>
        <a:off x="2951015" y="3470508"/>
        <a:ext cx="1946568" cy="743144"/>
      </dsp:txXfrm>
    </dsp:sp>
    <dsp:sp modelId="{F65DA1A9-4157-4DD7-BDEA-84FFEE606202}">
      <dsp:nvSpPr>
        <dsp:cNvPr id="0" name=""/>
        <dsp:cNvSpPr/>
      </dsp:nvSpPr>
      <dsp:spPr>
        <a:xfrm>
          <a:off x="2927895" y="4358216"/>
          <a:ext cx="1992808" cy="7893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Mechanisms to keep competencies up to date among SUN/MCDP II workers</a:t>
          </a:r>
          <a:endParaRPr lang="en-GB" sz="1200" kern="1200" dirty="0"/>
        </a:p>
      </dsp:txBody>
      <dsp:txXfrm>
        <a:off x="2951015" y="4381336"/>
        <a:ext cx="1946568" cy="743144"/>
      </dsp:txXfrm>
    </dsp:sp>
    <dsp:sp modelId="{4A56191A-2464-4E86-92E8-CA1268A5297C}">
      <dsp:nvSpPr>
        <dsp:cNvPr id="0" name=""/>
        <dsp:cNvSpPr/>
      </dsp:nvSpPr>
      <dsp:spPr>
        <a:xfrm>
          <a:off x="5356631" y="0"/>
          <a:ext cx="2491010" cy="5418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SUN/MCDP II </a:t>
          </a:r>
          <a:r>
            <a:rPr lang="en-GB" sz="2500" kern="1200" dirty="0"/>
            <a:t>Community Workers</a:t>
          </a:r>
        </a:p>
      </dsp:txBody>
      <dsp:txXfrm>
        <a:off x="5356631" y="0"/>
        <a:ext cx="2491010" cy="1625600"/>
      </dsp:txXfrm>
    </dsp:sp>
    <dsp:sp modelId="{657201BB-C14E-4CD0-8029-958EE8C1FF16}">
      <dsp:nvSpPr>
        <dsp:cNvPr id="0" name=""/>
        <dsp:cNvSpPr/>
      </dsp:nvSpPr>
      <dsp:spPr>
        <a:xfrm>
          <a:off x="5605732" y="1627187"/>
          <a:ext cx="1992808" cy="16338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Availability of workers primarily conducting community nutrition proactive outreach</a:t>
          </a:r>
          <a:endParaRPr lang="en-GB" sz="1200" kern="1200" dirty="0"/>
        </a:p>
      </dsp:txBody>
      <dsp:txXfrm>
        <a:off x="5653584" y="1675039"/>
        <a:ext cx="1897104" cy="1538098"/>
      </dsp:txXfrm>
    </dsp:sp>
    <dsp:sp modelId="{F8618E1A-5138-44DB-9D9A-B553235446C2}">
      <dsp:nvSpPr>
        <dsp:cNvPr id="0" name=""/>
        <dsp:cNvSpPr/>
      </dsp:nvSpPr>
      <dsp:spPr>
        <a:xfrm>
          <a:off x="5605732" y="3512343"/>
          <a:ext cx="1992808" cy="163380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altLang="en-US" sz="1200" kern="1200" dirty="0"/>
            <a:t>Trained, accredited, formally employed,  appropriately remunerated, and supported community workers</a:t>
          </a:r>
          <a:endParaRPr lang="en-GB" sz="1200" kern="1200" dirty="0"/>
        </a:p>
      </dsp:txBody>
      <dsp:txXfrm>
        <a:off x="5653584" y="3560195"/>
        <a:ext cx="1897104" cy="15380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ACAFB-7C81-418A-8017-E8E77BA55403}">
      <dsp:nvSpPr>
        <dsp:cNvPr id="0" name=""/>
        <dsp:cNvSpPr/>
      </dsp:nvSpPr>
      <dsp:spPr>
        <a:xfrm>
          <a:off x="0" y="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3AF3E20-D239-464C-A6DE-159E51068FFF}">
      <dsp:nvSpPr>
        <dsp:cNvPr id="0" name=""/>
        <dsp:cNvSpPr/>
      </dsp:nvSpPr>
      <dsp:spPr>
        <a:xfrm>
          <a:off x="0" y="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Gaps in staff establishments due to high staff turnover because of staff transfers etc.</a:t>
          </a:r>
        </a:p>
      </dsp:txBody>
      <dsp:txXfrm>
        <a:off x="0" y="0"/>
        <a:ext cx="6666833" cy="1363480"/>
      </dsp:txXfrm>
    </dsp:sp>
    <dsp:sp modelId="{F41B40A2-BABC-4A39-B106-01A45217AB53}">
      <dsp:nvSpPr>
        <dsp:cNvPr id="0" name=""/>
        <dsp:cNvSpPr/>
      </dsp:nvSpPr>
      <dsp:spPr>
        <a:xfrm>
          <a:off x="0" y="1363480"/>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43F72EF-0ECF-43EE-B236-448B24BBB015}">
      <dsp:nvSpPr>
        <dsp:cNvPr id="0" name=""/>
        <dsp:cNvSpPr/>
      </dsp:nvSpPr>
      <dsp:spPr>
        <a:xfrm>
          <a:off x="0" y="136348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Very few management units have mechanisms in place to ensure that competencies are up to date.</a:t>
          </a:r>
        </a:p>
      </dsp:txBody>
      <dsp:txXfrm>
        <a:off x="0" y="1363480"/>
        <a:ext cx="6666833" cy="1363480"/>
      </dsp:txXfrm>
    </dsp:sp>
    <dsp:sp modelId="{BE5BAF8E-8BA7-4863-B635-EAACF411D8C3}">
      <dsp:nvSpPr>
        <dsp:cNvPr id="0" name=""/>
        <dsp:cNvSpPr/>
      </dsp:nvSpPr>
      <dsp:spPr>
        <a:xfrm>
          <a:off x="0" y="2726960"/>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E9005FD-403F-45B8-9314-00AD49742D9B}">
      <dsp:nvSpPr>
        <dsp:cNvPr id="0" name=""/>
        <dsp:cNvSpPr/>
      </dsp:nvSpPr>
      <dsp:spPr>
        <a:xfrm>
          <a:off x="0" y="272696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Some sectors do not have clearly defined responsibilities for SUN-focal persons.</a:t>
          </a:r>
        </a:p>
      </dsp:txBody>
      <dsp:txXfrm>
        <a:off x="0" y="2726960"/>
        <a:ext cx="6666833" cy="1363480"/>
      </dsp:txXfrm>
    </dsp:sp>
    <dsp:sp modelId="{11256569-99C4-4228-B487-F3DFFDBA5F06}">
      <dsp:nvSpPr>
        <dsp:cNvPr id="0" name=""/>
        <dsp:cNvSpPr/>
      </dsp:nvSpPr>
      <dsp:spPr>
        <a:xfrm>
          <a:off x="0" y="4090440"/>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42A4BFC-D099-4463-8E10-54CE4FB17C01}">
      <dsp:nvSpPr>
        <dsp:cNvPr id="0" name=""/>
        <dsp:cNvSpPr/>
      </dsp:nvSpPr>
      <dsp:spPr>
        <a:xfrm>
          <a:off x="0" y="409044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Insufficient community workers proactively focusing on nutrition-related community initiatives.  </a:t>
          </a:r>
        </a:p>
      </dsp:txBody>
      <dsp:txXfrm>
        <a:off x="0" y="4090440"/>
        <a:ext cx="6666833" cy="13634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4844E-35B1-4567-8ECA-4866A197ECBD}">
      <dsp:nvSpPr>
        <dsp:cNvPr id="0" name=""/>
        <dsp:cNvSpPr/>
      </dsp:nvSpPr>
      <dsp:spPr>
        <a:xfrm>
          <a:off x="1041" y="0"/>
          <a:ext cx="2708671" cy="5418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Maintenance of SUN MCDP II Budget</a:t>
          </a:r>
        </a:p>
      </dsp:txBody>
      <dsp:txXfrm>
        <a:off x="1041" y="0"/>
        <a:ext cx="2708671" cy="1625600"/>
      </dsp:txXfrm>
    </dsp:sp>
    <dsp:sp modelId="{8D81BDBE-B43E-4152-84A4-DE3563E52432}">
      <dsp:nvSpPr>
        <dsp:cNvPr id="0" name=""/>
        <dsp:cNvSpPr/>
      </dsp:nvSpPr>
      <dsp:spPr>
        <a:xfrm>
          <a:off x="271908" y="1626063"/>
          <a:ext cx="2166937" cy="10645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rPr>
            <a:t>Maintenance of an annual budget for SUN/MCDP II or Nutrition interventions at MUs</a:t>
          </a:r>
          <a:r>
            <a:rPr lang="en-US" sz="1000" kern="1200" dirty="0">
              <a:solidFill>
                <a:srgbClr val="FFFF00"/>
              </a:solidFill>
            </a:rPr>
            <a:t> compared to local SDP</a:t>
          </a:r>
          <a:endParaRPr lang="en-GB" sz="1000" kern="1200" dirty="0">
            <a:solidFill>
              <a:srgbClr val="FFFF00"/>
            </a:solidFill>
          </a:endParaRPr>
        </a:p>
      </dsp:txBody>
      <dsp:txXfrm>
        <a:off x="303088" y="1657243"/>
        <a:ext cx="2104577" cy="1002191"/>
      </dsp:txXfrm>
    </dsp:sp>
    <dsp:sp modelId="{19D8D5EB-794A-4DC2-8FA2-9E5C4EC0AB13}">
      <dsp:nvSpPr>
        <dsp:cNvPr id="0" name=""/>
        <dsp:cNvSpPr/>
      </dsp:nvSpPr>
      <dsp:spPr>
        <a:xfrm>
          <a:off x="271908" y="2854391"/>
          <a:ext cx="2166937" cy="106455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altLang="en-US" sz="1000" kern="1200" dirty="0">
              <a:solidFill>
                <a:srgbClr val="FFFF00"/>
              </a:solidFill>
            </a:rPr>
            <a:t>Proportion of SDPs /MUs that engage in a systematic SUN budget forecasting exercises.</a:t>
          </a:r>
          <a:endParaRPr lang="en-GB" sz="1000" kern="1200" dirty="0">
            <a:solidFill>
              <a:srgbClr val="FFFF00"/>
            </a:solidFill>
          </a:endParaRPr>
        </a:p>
      </dsp:txBody>
      <dsp:txXfrm>
        <a:off x="303088" y="2885571"/>
        <a:ext cx="2104577" cy="1002191"/>
      </dsp:txXfrm>
    </dsp:sp>
    <dsp:sp modelId="{4840D598-42F6-4DCE-A085-731E4F6BDEA8}">
      <dsp:nvSpPr>
        <dsp:cNvPr id="0" name=""/>
        <dsp:cNvSpPr/>
      </dsp:nvSpPr>
      <dsp:spPr>
        <a:xfrm>
          <a:off x="271908" y="4082719"/>
          <a:ext cx="2166937" cy="10645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altLang="en-US" sz="1000" kern="1200" dirty="0">
              <a:solidFill>
                <a:srgbClr val="FFFF00"/>
              </a:solidFill>
            </a:rPr>
            <a:t>Proportion of the budget that is directed to administrative vs direct implementation</a:t>
          </a:r>
          <a:endParaRPr lang="en-GB" sz="1000" kern="1200" dirty="0">
            <a:solidFill>
              <a:srgbClr val="FFFF00"/>
            </a:solidFill>
          </a:endParaRPr>
        </a:p>
      </dsp:txBody>
      <dsp:txXfrm>
        <a:off x="303088" y="4113899"/>
        <a:ext cx="2104577" cy="1002191"/>
      </dsp:txXfrm>
    </dsp:sp>
    <dsp:sp modelId="{CE2B5204-8970-42A2-AA01-EA609D667C37}">
      <dsp:nvSpPr>
        <dsp:cNvPr id="0" name=""/>
        <dsp:cNvSpPr/>
      </dsp:nvSpPr>
      <dsp:spPr>
        <a:xfrm>
          <a:off x="2912864" y="0"/>
          <a:ext cx="2708671" cy="5418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altLang="en-US" sz="3200" kern="1200" dirty="0"/>
            <a:t>Existence of FMIS</a:t>
          </a:r>
          <a:endParaRPr lang="en-GB" sz="3200" kern="1200" dirty="0"/>
        </a:p>
      </dsp:txBody>
      <dsp:txXfrm>
        <a:off x="2912864" y="0"/>
        <a:ext cx="2708671" cy="1625600"/>
      </dsp:txXfrm>
    </dsp:sp>
    <dsp:sp modelId="{F406E684-9EF9-4344-B161-ECC34ECD2867}">
      <dsp:nvSpPr>
        <dsp:cNvPr id="0" name=""/>
        <dsp:cNvSpPr/>
      </dsp:nvSpPr>
      <dsp:spPr>
        <a:xfrm>
          <a:off x="3183731" y="1625864"/>
          <a:ext cx="2166937" cy="5202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rPr>
            <a:t>Maintenance/use of a FMIS for SDPs/MUs to track revenue and expenditure flows</a:t>
          </a:r>
        </a:p>
      </dsp:txBody>
      <dsp:txXfrm>
        <a:off x="3198968" y="1641101"/>
        <a:ext cx="2136463" cy="489763"/>
      </dsp:txXfrm>
    </dsp:sp>
    <dsp:sp modelId="{00802A07-644E-4A4F-9358-374855052345}">
      <dsp:nvSpPr>
        <dsp:cNvPr id="0" name=""/>
        <dsp:cNvSpPr/>
      </dsp:nvSpPr>
      <dsp:spPr>
        <a:xfrm>
          <a:off x="3183731" y="2226138"/>
          <a:ext cx="2166937" cy="52023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rPr>
            <a:t>Stability of flow of SUN/MCDP II funds (GRZ) to SDPs and MUs</a:t>
          </a:r>
        </a:p>
      </dsp:txBody>
      <dsp:txXfrm>
        <a:off x="3198968" y="2241375"/>
        <a:ext cx="2136463" cy="489763"/>
      </dsp:txXfrm>
    </dsp:sp>
    <dsp:sp modelId="{980BF0A5-5BEA-4381-B7BA-F79C887FBB82}">
      <dsp:nvSpPr>
        <dsp:cNvPr id="0" name=""/>
        <dsp:cNvSpPr/>
      </dsp:nvSpPr>
      <dsp:spPr>
        <a:xfrm>
          <a:off x="3183731" y="2826411"/>
          <a:ext cx="2166937" cy="5202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rPr>
            <a:t>Timeliness of flow of GRZ SUN/MCDP II funds to SDPs and MUs</a:t>
          </a:r>
        </a:p>
      </dsp:txBody>
      <dsp:txXfrm>
        <a:off x="3198968" y="2841648"/>
        <a:ext cx="2136463" cy="489763"/>
      </dsp:txXfrm>
    </dsp:sp>
    <dsp:sp modelId="{7D3A3F14-8994-420C-BDEB-5AE4C040E427}">
      <dsp:nvSpPr>
        <dsp:cNvPr id="0" name=""/>
        <dsp:cNvSpPr/>
      </dsp:nvSpPr>
      <dsp:spPr>
        <a:xfrm>
          <a:off x="3183731" y="3426685"/>
          <a:ext cx="2166937" cy="5202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altLang="en-US" sz="1000" kern="1200" dirty="0">
              <a:solidFill>
                <a:srgbClr val="FFFF00"/>
              </a:solidFill>
            </a:rPr>
            <a:t>Timeliness of flow of IP SUN/MCDP II funds to SDPs and Mus</a:t>
          </a:r>
          <a:endParaRPr lang="en-GB" sz="1000" kern="1200" dirty="0">
            <a:solidFill>
              <a:srgbClr val="FFFF00"/>
            </a:solidFill>
          </a:endParaRPr>
        </a:p>
      </dsp:txBody>
      <dsp:txXfrm>
        <a:off x="3198968" y="3441922"/>
        <a:ext cx="2136463" cy="489763"/>
      </dsp:txXfrm>
    </dsp:sp>
    <dsp:sp modelId="{6B950922-3088-4869-9FD0-CB92DBFFC4F7}">
      <dsp:nvSpPr>
        <dsp:cNvPr id="0" name=""/>
        <dsp:cNvSpPr/>
      </dsp:nvSpPr>
      <dsp:spPr>
        <a:xfrm>
          <a:off x="3183731" y="4026958"/>
          <a:ext cx="2166937" cy="52023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rPr>
            <a:t>Predictability of flow of GRZ SUN funds to SDP and Mus</a:t>
          </a:r>
        </a:p>
      </dsp:txBody>
      <dsp:txXfrm>
        <a:off x="3198968" y="4042195"/>
        <a:ext cx="2136463" cy="489763"/>
      </dsp:txXfrm>
    </dsp:sp>
    <dsp:sp modelId="{C2076278-F398-477F-8DD8-5BA79D2A460A}">
      <dsp:nvSpPr>
        <dsp:cNvPr id="0" name=""/>
        <dsp:cNvSpPr/>
      </dsp:nvSpPr>
      <dsp:spPr>
        <a:xfrm>
          <a:off x="3183731" y="4627232"/>
          <a:ext cx="2166937" cy="5202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rPr>
            <a:t>Predictability of flow of IP SUN funds to SDP and MUs</a:t>
          </a:r>
        </a:p>
      </dsp:txBody>
      <dsp:txXfrm>
        <a:off x="3198968" y="4642469"/>
        <a:ext cx="2136463" cy="489763"/>
      </dsp:txXfrm>
    </dsp:sp>
    <dsp:sp modelId="{659BC5BB-8B3C-4081-BB5B-1C4B747628DD}">
      <dsp:nvSpPr>
        <dsp:cNvPr id="0" name=""/>
        <dsp:cNvSpPr/>
      </dsp:nvSpPr>
      <dsp:spPr>
        <a:xfrm>
          <a:off x="5824686" y="0"/>
          <a:ext cx="2708671" cy="5418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altLang="en-US" sz="3200" kern="1200" dirty="0"/>
            <a:t>Remuneration of community volunteers</a:t>
          </a:r>
          <a:endParaRPr lang="en-GB" sz="3200" kern="1200" dirty="0"/>
        </a:p>
      </dsp:txBody>
      <dsp:txXfrm>
        <a:off x="5824686" y="0"/>
        <a:ext cx="2708671" cy="1625600"/>
      </dsp:txXfrm>
    </dsp:sp>
    <dsp:sp modelId="{1EF47D06-9C2E-4E29-BD1F-907A9372934E}">
      <dsp:nvSpPr>
        <dsp:cNvPr id="0" name=""/>
        <dsp:cNvSpPr/>
      </dsp:nvSpPr>
      <dsp:spPr>
        <a:xfrm>
          <a:off x="6095553" y="1626063"/>
          <a:ext cx="2166937" cy="10645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FFFF00"/>
              </a:solidFill>
            </a:rPr>
            <a:t>Stability of remuneration at ward level</a:t>
          </a:r>
        </a:p>
      </dsp:txBody>
      <dsp:txXfrm>
        <a:off x="6126733" y="1657243"/>
        <a:ext cx="2104577" cy="1002191"/>
      </dsp:txXfrm>
    </dsp:sp>
    <dsp:sp modelId="{ACCFDA87-2FAF-4606-B67A-048CD75A4CB7}">
      <dsp:nvSpPr>
        <dsp:cNvPr id="0" name=""/>
        <dsp:cNvSpPr/>
      </dsp:nvSpPr>
      <dsp:spPr>
        <a:xfrm>
          <a:off x="6095553" y="2854391"/>
          <a:ext cx="2166937" cy="10645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altLang="en-US" sz="1000" kern="1200" dirty="0">
              <a:solidFill>
                <a:srgbClr val="FFFF00"/>
              </a:solidFill>
            </a:rPr>
            <a:t>Remunerations typically made in time</a:t>
          </a:r>
          <a:endParaRPr lang="en-GB" sz="1000" kern="1200" dirty="0">
            <a:solidFill>
              <a:srgbClr val="FFFF00"/>
            </a:solidFill>
          </a:endParaRPr>
        </a:p>
      </dsp:txBody>
      <dsp:txXfrm>
        <a:off x="6126733" y="2885571"/>
        <a:ext cx="2104577" cy="1002191"/>
      </dsp:txXfrm>
    </dsp:sp>
    <dsp:sp modelId="{8B1E4C05-B3FC-4C35-9F5F-0EDB59DDF431}">
      <dsp:nvSpPr>
        <dsp:cNvPr id="0" name=""/>
        <dsp:cNvSpPr/>
      </dsp:nvSpPr>
      <dsp:spPr>
        <a:xfrm>
          <a:off x="6095553" y="4082719"/>
          <a:ext cx="2166937" cy="106455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GB" altLang="en-US" sz="1000" kern="1200" dirty="0">
              <a:solidFill>
                <a:srgbClr val="FFFF00"/>
              </a:solidFill>
            </a:rPr>
            <a:t>Predictability of volunteer remuneration at ward level</a:t>
          </a:r>
          <a:endParaRPr lang="en-GB" sz="1000" kern="1200" dirty="0">
            <a:solidFill>
              <a:srgbClr val="FFFF00"/>
            </a:solidFill>
          </a:endParaRPr>
        </a:p>
      </dsp:txBody>
      <dsp:txXfrm>
        <a:off x="6126733" y="4113899"/>
        <a:ext cx="2104577" cy="10021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BFF63-A4C9-4688-A050-412389FE8991}">
      <dsp:nvSpPr>
        <dsp:cNvPr id="0" name=""/>
        <dsp:cNvSpPr/>
      </dsp:nvSpPr>
      <dsp:spPr>
        <a:xfrm>
          <a:off x="0"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baseline="0" dirty="0"/>
            <a:t>USAID/Zambia </a:t>
          </a:r>
          <a:r>
            <a:rPr lang="en-US" sz="2300" kern="1200" baseline="0" dirty="0"/>
            <a:t>for financial and technical support</a:t>
          </a:r>
          <a:endParaRPr lang="en-US" sz="2300" kern="1200" dirty="0"/>
        </a:p>
      </dsp:txBody>
      <dsp:txXfrm>
        <a:off x="0" y="39687"/>
        <a:ext cx="3286125" cy="1971675"/>
      </dsp:txXfrm>
    </dsp:sp>
    <dsp:sp modelId="{863180D0-39BB-4403-86FA-E43A8147E57C}">
      <dsp:nvSpPr>
        <dsp:cNvPr id="0" name=""/>
        <dsp:cNvSpPr/>
      </dsp:nvSpPr>
      <dsp:spPr>
        <a:xfrm>
          <a:off x="3614737"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baseline="0" dirty="0"/>
            <a:t>Government of Zambia (GRZ)</a:t>
          </a:r>
          <a:r>
            <a:rPr lang="en-GB" sz="2300" kern="1200" baseline="0" dirty="0"/>
            <a:t> staff through various line ministries for input in design and participation in interviews </a:t>
          </a:r>
          <a:endParaRPr lang="en-US" sz="2300" kern="1200" dirty="0"/>
        </a:p>
      </dsp:txBody>
      <dsp:txXfrm>
        <a:off x="3614737" y="39687"/>
        <a:ext cx="3286125" cy="1971675"/>
      </dsp:txXfrm>
    </dsp:sp>
    <dsp:sp modelId="{2A6D719A-8173-4E8C-ABBF-48C64C0BBFC0}">
      <dsp:nvSpPr>
        <dsp:cNvPr id="0" name=""/>
        <dsp:cNvSpPr/>
      </dsp:nvSpPr>
      <dsp:spPr>
        <a:xfrm>
          <a:off x="7229475"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baseline="0" dirty="0"/>
            <a:t>Multilateral and bi-lateral donors, Cooperating Partners, and NGOs </a:t>
          </a:r>
          <a:r>
            <a:rPr lang="en-GB" sz="2300" kern="1200" baseline="0" dirty="0"/>
            <a:t>for their valued technical contribution</a:t>
          </a:r>
          <a:endParaRPr lang="en-US" sz="2300" kern="1200" dirty="0"/>
        </a:p>
      </dsp:txBody>
      <dsp:txXfrm>
        <a:off x="7229475" y="39687"/>
        <a:ext cx="3286125" cy="1971675"/>
      </dsp:txXfrm>
    </dsp:sp>
    <dsp:sp modelId="{A729F6AC-714A-48EE-A1FF-9C17E6676EFF}">
      <dsp:nvSpPr>
        <dsp:cNvPr id="0" name=""/>
        <dsp:cNvSpPr/>
      </dsp:nvSpPr>
      <dsp:spPr>
        <a:xfrm>
          <a:off x="1807368"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baseline="0" dirty="0"/>
            <a:t>NFNC </a:t>
          </a:r>
          <a:r>
            <a:rPr lang="en-US" sz="2300" kern="1200" baseline="0" dirty="0"/>
            <a:t>for leadership in design, implementation, and coordination</a:t>
          </a:r>
          <a:endParaRPr lang="en-US" sz="2300" kern="1200" dirty="0"/>
        </a:p>
      </dsp:txBody>
      <dsp:txXfrm>
        <a:off x="1807368" y="2339975"/>
        <a:ext cx="3286125" cy="1971675"/>
      </dsp:txXfrm>
    </dsp:sp>
    <dsp:sp modelId="{DFF15C86-66BD-41E9-BD4F-D0D489A942EF}">
      <dsp:nvSpPr>
        <dsp:cNvPr id="0" name=""/>
        <dsp:cNvSpPr/>
      </dsp:nvSpPr>
      <dsp:spPr>
        <a:xfrm>
          <a:off x="5422106"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baseline="0" dirty="0"/>
            <a:t>Assessors</a:t>
          </a:r>
          <a:r>
            <a:rPr lang="en-US" sz="2300" kern="1200" baseline="0" dirty="0"/>
            <a:t> for their dedication in ensuring that quality data was collected</a:t>
          </a:r>
          <a:endParaRPr lang="en-US" sz="2300" kern="1200" dirty="0"/>
        </a:p>
      </dsp:txBody>
      <dsp:txXfrm>
        <a:off x="5422106" y="2339975"/>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E63DD-1BE3-485A-9F71-044E8A9F1062}">
      <dsp:nvSpPr>
        <dsp:cNvPr id="0" name=""/>
        <dsp:cNvSpPr/>
      </dsp:nvSpPr>
      <dsp:spPr>
        <a:xfrm>
          <a:off x="3953" y="84500"/>
          <a:ext cx="2377306" cy="84562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Clr>
              <a:srgbClr val="000000"/>
            </a:buClr>
            <a:buFont typeface="Arial" panose="020B0604020202020204" pitchFamily="34" charset="0"/>
            <a:buNone/>
          </a:pPr>
          <a:r>
            <a:rPr lang="en-GB" sz="1600" b="1" i="0" u="none" strike="noStrike" kern="1200" cap="none">
              <a:latin typeface="Gill Sans Nova" panose="020B0602020104020203" pitchFamily="34" charset="0"/>
              <a:ea typeface="Calibri" panose="020F0502020204030204" pitchFamily="34" charset="0"/>
              <a:cs typeface="Arial"/>
              <a:sym typeface="Arial"/>
            </a:rPr>
            <a:t>1.  </a:t>
          </a:r>
          <a:r>
            <a:rPr lang="en-GB" sz="1600" b="1" i="0" u="none" strike="noStrike" kern="1200" cap="none">
              <a:latin typeface="Gill Sans Nova" panose="020B0602020104020203" pitchFamily="34" charset="0"/>
              <a:cs typeface="Arial"/>
              <a:sym typeface="Arial"/>
            </a:rPr>
            <a:t>Governance</a:t>
          </a:r>
          <a:r>
            <a:rPr lang="en-GB" sz="1600" b="1" i="0" u="none" strike="noStrike" kern="1200" cap="none">
              <a:latin typeface="Gill Sans Nova" panose="020B0602020104020203" pitchFamily="34" charset="0"/>
              <a:ea typeface="Calibri" panose="020F0502020204030204" pitchFamily="34" charset="0"/>
              <a:cs typeface="Arial"/>
              <a:sym typeface="Arial"/>
            </a:rPr>
            <a:t> and Leadership</a:t>
          </a:r>
          <a:endParaRPr lang="en-ZM" sz="1600" b="1" kern="1200"/>
        </a:p>
      </dsp:txBody>
      <dsp:txXfrm>
        <a:off x="3953" y="84500"/>
        <a:ext cx="2377306" cy="845622"/>
      </dsp:txXfrm>
    </dsp:sp>
    <dsp:sp modelId="{4FA766CF-0FE2-4C1A-AA93-8BF712A0B6EC}">
      <dsp:nvSpPr>
        <dsp:cNvPr id="0" name=""/>
        <dsp:cNvSpPr/>
      </dsp:nvSpPr>
      <dsp:spPr>
        <a:xfrm>
          <a:off x="3953" y="930123"/>
          <a:ext cx="2377306" cy="33379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14300" lvl="1" indent="-114300" algn="l" defTabSz="577850">
            <a:lnSpc>
              <a:spcPct val="90000"/>
            </a:lnSpc>
            <a:spcBef>
              <a:spcPct val="0"/>
            </a:spcBef>
            <a:spcAft>
              <a:spcPct val="15000"/>
            </a:spcAft>
            <a:buFont typeface="Gill Sans MT" panose="020B0502020104020203"/>
            <a:buNone/>
          </a:pPr>
          <a:r>
            <a:rPr lang="en-GB" sz="1600" b="0" i="0" u="none" strike="noStrike" kern="1200" cap="none">
              <a:latin typeface="Gill Sans Nova" panose="020B0602020104020203" pitchFamily="34" charset="0"/>
              <a:ea typeface="Calibri" panose="020F0502020204030204" pitchFamily="34" charset="0"/>
              <a:cs typeface="Arial"/>
              <a:sym typeface="Arial"/>
            </a:rPr>
            <a:t>1. Nutrition leadership</a:t>
          </a:r>
          <a:endParaRPr lang="en-ZM" sz="1600" b="0" i="0" u="none" strike="noStrike" kern="1200" cap="none">
            <a:latin typeface="Gill Sans Nova" panose="020B0602020104020203" pitchFamily="34" charset="0"/>
            <a:ea typeface="Calibri" panose="020F0502020204030204" pitchFamily="34" charset="0"/>
            <a:cs typeface="Arial"/>
          </a:endParaRPr>
        </a:p>
        <a:p>
          <a:pPr marL="114300" lvl="1" indent="-114300" algn="l" defTabSz="577850">
            <a:lnSpc>
              <a:spcPct val="90000"/>
            </a:lnSpc>
            <a:spcBef>
              <a:spcPct val="0"/>
            </a:spcBef>
            <a:spcAft>
              <a:spcPct val="15000"/>
            </a:spcAft>
            <a:buClr>
              <a:srgbClr val="000000"/>
            </a:buClr>
            <a:buFont typeface="Gill Sans MT" panose="020B0502020104020203"/>
            <a:buNone/>
          </a:pPr>
          <a:r>
            <a:rPr lang="en-GB" sz="1600" b="0" i="0" u="none" strike="noStrike" kern="1200" cap="none">
              <a:latin typeface="Gill Sans Nova" panose="020B0602020104020203" pitchFamily="34" charset="0"/>
              <a:ea typeface="Calibri" panose="020F0502020204030204" pitchFamily="34" charset="0"/>
              <a:cs typeface="Arial"/>
              <a:sym typeface="Arial"/>
            </a:rPr>
            <a:t>2. Leadership</a:t>
          </a:r>
          <a:endParaRPr lang="aa-ET" sz="16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Clr>
              <a:srgbClr val="000000"/>
            </a:buClr>
            <a:buFont typeface="Gill Sans MT" panose="020B0502020104020203"/>
            <a:buNone/>
          </a:pPr>
          <a:r>
            <a:rPr lang="en-GB" sz="1600" b="0" i="0" u="none" strike="noStrike" kern="1200" cap="none">
              <a:latin typeface="Gill Sans Nova" panose="020B0602020104020203" pitchFamily="34" charset="0"/>
              <a:ea typeface="Calibri" panose="020F0502020204030204" pitchFamily="34" charset="0"/>
              <a:cs typeface="Arial"/>
              <a:sym typeface="Arial"/>
            </a:rPr>
            <a:t>3. Quality Management Infrastructure </a:t>
          </a:r>
          <a:endParaRPr lang="aa-ET" sz="16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Clr>
              <a:srgbClr val="000000"/>
            </a:buClr>
            <a:buFont typeface="Gill Sans MT" panose="020B0502020104020203"/>
            <a:buNone/>
          </a:pPr>
          <a:r>
            <a:rPr lang="en-GB" sz="1600" b="0" i="0" u="none" strike="noStrike" kern="1200" cap="none">
              <a:latin typeface="Gill Sans Nova" panose="020B0602020104020203" pitchFamily="34" charset="0"/>
              <a:ea typeface="Calibri" panose="020F0502020204030204" pitchFamily="34" charset="0"/>
              <a:cs typeface="Arial"/>
              <a:sym typeface="Arial"/>
            </a:rPr>
            <a:t>4. Social Accountability (collaboration with external stakeholders) </a:t>
          </a:r>
          <a:endParaRPr lang="aa-ET" sz="16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Clr>
              <a:srgbClr val="000000"/>
            </a:buClr>
            <a:buFont typeface="Gill Sans MT" panose="020B0502020104020203"/>
            <a:buNone/>
          </a:pPr>
          <a:r>
            <a:rPr lang="en-GB" sz="1600" b="0" i="0" u="none" strike="noStrike" kern="1200" cap="none">
              <a:latin typeface="Gill Sans Nova" panose="020B0602020104020203" pitchFamily="34" charset="0"/>
              <a:ea typeface="Calibri" panose="020F0502020204030204" pitchFamily="34" charset="0"/>
              <a:cs typeface="Arial"/>
              <a:sym typeface="Arial"/>
            </a:rPr>
            <a:t>5. Social Accountability – multi-sectoral action (within Government sectors)</a:t>
          </a:r>
          <a:endParaRPr lang="aa-ET" sz="1600" b="0" i="0" u="none" strike="noStrike" kern="1200" cap="none">
            <a:latin typeface="Gill Sans Nova" panose="020B0602020104020203" pitchFamily="34" charset="0"/>
            <a:ea typeface="Calibri" panose="020F0502020204030204" pitchFamily="34" charset="0"/>
            <a:cs typeface="Arial"/>
            <a:sym typeface="Arial"/>
          </a:endParaRPr>
        </a:p>
        <a:p>
          <a:pPr marL="114300" lvl="1" indent="0" algn="l" defTabSz="577850">
            <a:lnSpc>
              <a:spcPct val="90000"/>
            </a:lnSpc>
            <a:spcBef>
              <a:spcPct val="0"/>
            </a:spcBef>
            <a:spcAft>
              <a:spcPct val="15000"/>
            </a:spcAft>
            <a:buClr>
              <a:srgbClr val="000000"/>
            </a:buClr>
            <a:buFont typeface="+mj-lt"/>
            <a:buNone/>
          </a:pPr>
          <a:endParaRPr lang="aa-ET" sz="1600" b="0" i="0" u="none" strike="noStrike" kern="1200" cap="none">
            <a:latin typeface="Gill Sans Nova" panose="020B0602020104020203" pitchFamily="34" charset="0"/>
            <a:ea typeface="Calibri" panose="020F0502020204030204" pitchFamily="34" charset="0"/>
            <a:cs typeface="Arial"/>
            <a:sym typeface="Arial"/>
          </a:endParaRPr>
        </a:p>
      </dsp:txBody>
      <dsp:txXfrm>
        <a:off x="3953" y="930123"/>
        <a:ext cx="2377306" cy="3337920"/>
      </dsp:txXfrm>
    </dsp:sp>
    <dsp:sp modelId="{0835846E-CC4E-4108-8A1D-9A6B80373237}">
      <dsp:nvSpPr>
        <dsp:cNvPr id="0" name=""/>
        <dsp:cNvSpPr/>
      </dsp:nvSpPr>
      <dsp:spPr>
        <a:xfrm>
          <a:off x="2714082" y="84500"/>
          <a:ext cx="2377306" cy="84562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Clr>
              <a:srgbClr val="000000"/>
            </a:buClr>
            <a:buFont typeface="Arial" panose="020B0604020202020204" pitchFamily="34" charset="0"/>
            <a:buNone/>
          </a:pPr>
          <a:r>
            <a:rPr lang="en-GB" sz="1600" b="1" i="0" u="none" strike="noStrike" kern="1200" cap="none">
              <a:latin typeface="Gill Sans Nova" panose="020B0602020104020203" pitchFamily="34" charset="0"/>
              <a:ea typeface="Calibri" panose="020F0502020204030204" pitchFamily="34" charset="0"/>
              <a:cs typeface="Arial"/>
              <a:sym typeface="Arial"/>
            </a:rPr>
            <a:t>2.  </a:t>
          </a:r>
          <a:r>
            <a:rPr lang="en-GB" sz="1600" b="1" i="0" u="none" strike="noStrike" kern="1200" cap="none">
              <a:latin typeface="Gill Sans Nova" panose="020B0602020104020203" pitchFamily="34" charset="0"/>
              <a:cs typeface="Arial"/>
              <a:sym typeface="Arial"/>
            </a:rPr>
            <a:t>Adjustment</a:t>
          </a:r>
          <a:r>
            <a:rPr lang="en-GB" sz="1600" b="1" i="0" u="none" strike="noStrike" kern="1200" cap="none">
              <a:latin typeface="Gill Sans Nova" panose="020B0602020104020203" pitchFamily="34" charset="0"/>
              <a:ea typeface="Calibri" panose="020F0502020204030204" pitchFamily="34" charset="0"/>
              <a:cs typeface="Arial"/>
              <a:sym typeface="Arial"/>
            </a:rPr>
            <a:t> to Population Needs</a:t>
          </a:r>
          <a:endParaRPr lang="en-ZM" sz="1600" b="1" kern="1200"/>
        </a:p>
      </dsp:txBody>
      <dsp:txXfrm>
        <a:off x="2714082" y="84500"/>
        <a:ext cx="2377306" cy="845622"/>
      </dsp:txXfrm>
    </dsp:sp>
    <dsp:sp modelId="{3570AFDE-B413-4EA3-90F6-9CC500867F32}">
      <dsp:nvSpPr>
        <dsp:cNvPr id="0" name=""/>
        <dsp:cNvSpPr/>
      </dsp:nvSpPr>
      <dsp:spPr>
        <a:xfrm>
          <a:off x="2714082" y="930123"/>
          <a:ext cx="2377306" cy="333792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14300" lvl="1" indent="-114300" algn="l" defTabSz="577850">
            <a:lnSpc>
              <a:spcPct val="90000"/>
            </a:lnSpc>
            <a:spcBef>
              <a:spcPct val="0"/>
            </a:spcBef>
            <a:spcAft>
              <a:spcPct val="15000"/>
            </a:spcAft>
            <a:buFont typeface="+mj-lt"/>
            <a:buAutoNum type="arabicPeriod" startAt="6"/>
          </a:pPr>
          <a:r>
            <a:rPr lang="en-GB" sz="1600" b="0" i="0" u="none" strike="noStrike" kern="1200" cap="none">
              <a:latin typeface="Gill Sans Nova" panose="020B0602020104020203" pitchFamily="34" charset="0"/>
              <a:ea typeface="Calibri" panose="020F0502020204030204" pitchFamily="34" charset="0"/>
              <a:cs typeface="Arial"/>
              <a:sym typeface="Arial"/>
            </a:rPr>
            <a:t> Surveillance of nutritional related AEs</a:t>
          </a:r>
          <a:endParaRPr lang="en-ZM" sz="1600" b="0" i="0" u="none" strike="noStrike" kern="1200" cap="none">
            <a:latin typeface="Gill Sans Nova" panose="020B0602020104020203" pitchFamily="34" charset="0"/>
            <a:ea typeface="Calibri" panose="020F0502020204030204" pitchFamily="34" charset="0"/>
            <a:cs typeface="Arial"/>
          </a:endParaRPr>
        </a:p>
        <a:p>
          <a:pPr marL="114300" lvl="1" indent="-114300" algn="l" defTabSz="577850">
            <a:lnSpc>
              <a:spcPct val="90000"/>
            </a:lnSpc>
            <a:spcBef>
              <a:spcPct val="0"/>
            </a:spcBef>
            <a:spcAft>
              <a:spcPct val="15000"/>
            </a:spcAft>
            <a:buFont typeface="Arial"/>
            <a:buAutoNum type="arabicPeriod" startAt="6"/>
          </a:pPr>
          <a:r>
            <a:rPr lang="en-GB" sz="1600" b="0" i="0" u="none" strike="noStrike" kern="1200" cap="none">
              <a:latin typeface="Gill Sans Nova" panose="020B0602020104020203" pitchFamily="34" charset="0"/>
              <a:ea typeface="Calibri" panose="020F0502020204030204" pitchFamily="34" charset="0"/>
              <a:cs typeface="Arial"/>
              <a:sym typeface="Arial"/>
            </a:rPr>
            <a:t> Priority setting (and allocation of resources) </a:t>
          </a:r>
          <a:endParaRPr lang="aa-ET" sz="16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Font typeface="Arial"/>
            <a:buAutoNum type="arabicPeriod" startAt="6"/>
          </a:pPr>
          <a:r>
            <a:rPr lang="en-GB" sz="1600" b="0" i="0" u="none" strike="noStrike" kern="1200" cap="none">
              <a:latin typeface="Gill Sans Nova" panose="020B0602020104020203" pitchFamily="34" charset="0"/>
              <a:ea typeface="Calibri" panose="020F0502020204030204" pitchFamily="34" charset="0"/>
              <a:cs typeface="Arial"/>
              <a:sym typeface="Arial"/>
            </a:rPr>
            <a:t> Learning and Innovation </a:t>
          </a:r>
          <a:endParaRPr lang="aa-ET" sz="1600" b="0" i="0" u="none" strike="noStrike" kern="1200" cap="none">
            <a:latin typeface="Gill Sans Nova" panose="020B0602020104020203" pitchFamily="34" charset="0"/>
            <a:ea typeface="Calibri" panose="020F0502020204030204" pitchFamily="34" charset="0"/>
            <a:cs typeface="Arial"/>
            <a:sym typeface="Arial"/>
          </a:endParaRPr>
        </a:p>
      </dsp:txBody>
      <dsp:txXfrm>
        <a:off x="2714082" y="930123"/>
        <a:ext cx="2377306" cy="3337920"/>
      </dsp:txXfrm>
    </dsp:sp>
    <dsp:sp modelId="{DFED3493-297F-4789-A293-74BABE2FF0D3}">
      <dsp:nvSpPr>
        <dsp:cNvPr id="0" name=""/>
        <dsp:cNvSpPr/>
      </dsp:nvSpPr>
      <dsp:spPr>
        <a:xfrm>
          <a:off x="5424211" y="84500"/>
          <a:ext cx="2377306" cy="84562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Clr>
              <a:srgbClr val="000000"/>
            </a:buClr>
            <a:buFont typeface="Arial" panose="020B0604020202020204" pitchFamily="34" charset="0"/>
            <a:buNone/>
          </a:pPr>
          <a:r>
            <a:rPr lang="en-GB" sz="1600" b="1" i="0" u="none" strike="noStrike" kern="1200" cap="none">
              <a:latin typeface="Gill Sans Nova" panose="020B0602020104020203" pitchFamily="34" charset="0"/>
              <a:ea typeface="Calibri" panose="020F0502020204030204" pitchFamily="34" charset="0"/>
              <a:cs typeface="Arial"/>
              <a:sym typeface="Arial"/>
            </a:rPr>
            <a:t>3. </a:t>
          </a:r>
          <a:r>
            <a:rPr lang="en-GB" sz="1600" b="1" i="0" u="none" strike="noStrike" kern="1200" cap="none">
              <a:latin typeface="Gill Sans Nova" panose="020B0602020104020203" pitchFamily="34" charset="0"/>
              <a:ea typeface="Calibri" panose="020F0502020204030204" pitchFamily="34" charset="0"/>
              <a:cs typeface="Arial"/>
            </a:rPr>
            <a:t>Commodities</a:t>
          </a:r>
          <a:r>
            <a:rPr lang="en-GB" sz="1600" b="1" i="0" u="none" strike="noStrike" kern="1200" cap="none">
              <a:latin typeface="Gill Sans Nova" panose="020B0602020104020203" pitchFamily="34" charset="0"/>
              <a:ea typeface="Calibri" panose="020F0502020204030204" pitchFamily="34" charset="0"/>
              <a:cs typeface="Arial"/>
              <a:sym typeface="Arial"/>
            </a:rPr>
            <a:t>,  Supplies, &amp; Service infrastructure</a:t>
          </a:r>
          <a:endParaRPr lang="en-ZM" sz="1600" b="1" kern="1200"/>
        </a:p>
      </dsp:txBody>
      <dsp:txXfrm>
        <a:off x="5424211" y="84500"/>
        <a:ext cx="2377306" cy="845622"/>
      </dsp:txXfrm>
    </dsp:sp>
    <dsp:sp modelId="{276B914C-9B46-4AAA-BE2F-815CBEE2E76D}">
      <dsp:nvSpPr>
        <dsp:cNvPr id="0" name=""/>
        <dsp:cNvSpPr/>
      </dsp:nvSpPr>
      <dsp:spPr>
        <a:xfrm>
          <a:off x="5424211" y="930123"/>
          <a:ext cx="2377306" cy="333792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14300" lvl="1" indent="-114300" algn="l" defTabSz="577850">
            <a:lnSpc>
              <a:spcPct val="90000"/>
            </a:lnSpc>
            <a:spcBef>
              <a:spcPct val="0"/>
            </a:spcBef>
            <a:spcAft>
              <a:spcPct val="15000"/>
            </a:spcAft>
            <a:buFont typeface="+mj-lt"/>
            <a:buAutoNum type="arabicPeriod" startAt="9"/>
          </a:pPr>
          <a:r>
            <a:rPr lang="en-GB" sz="1600" b="0" i="0" u="none" strike="noStrike" kern="1200" cap="none">
              <a:latin typeface="Gill Sans Nova" panose="020B0602020104020203" pitchFamily="34" charset="0"/>
              <a:ea typeface="Calibri" panose="020F0502020204030204" pitchFamily="34" charset="0"/>
              <a:cs typeface="Arial"/>
              <a:sym typeface="Arial"/>
            </a:rPr>
            <a:t> Availability of essential commodities</a:t>
          </a:r>
          <a:endParaRPr lang="en-ZM" sz="1600" b="0" i="0" u="none" strike="noStrike" kern="1200" cap="none">
            <a:latin typeface="Gill Sans Nova" panose="020B0602020104020203" pitchFamily="34" charset="0"/>
            <a:ea typeface="Calibri" panose="020F0502020204030204" pitchFamily="34" charset="0"/>
            <a:cs typeface="Arial"/>
          </a:endParaRPr>
        </a:p>
        <a:p>
          <a:pPr marL="114300" lvl="1" indent="-114300" algn="l" defTabSz="577850">
            <a:lnSpc>
              <a:spcPct val="90000"/>
            </a:lnSpc>
            <a:spcBef>
              <a:spcPct val="0"/>
            </a:spcBef>
            <a:spcAft>
              <a:spcPct val="15000"/>
            </a:spcAft>
            <a:buFont typeface="Arial"/>
            <a:buAutoNum type="arabicPeriod" startAt="9"/>
          </a:pPr>
          <a:r>
            <a:rPr lang="en-GB" sz="1600" b="0" i="0" u="none" strike="noStrike" kern="1200" cap="none">
              <a:latin typeface="Gill Sans Nova" panose="020B0602020104020203" pitchFamily="34" charset="0"/>
              <a:ea typeface="Calibri" panose="020F0502020204030204" pitchFamily="34" charset="0"/>
              <a:cs typeface="Arial"/>
              <a:sym typeface="Arial"/>
            </a:rPr>
            <a:t> Availability of basic equipment</a:t>
          </a:r>
          <a:endParaRPr lang="aa-ET" sz="16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Font typeface="Arial"/>
            <a:buAutoNum type="arabicPeriod" startAt="9"/>
          </a:pPr>
          <a:r>
            <a:rPr lang="en-GB" sz="1600" b="0" i="0" u="none" strike="noStrike" kern="1200" cap="none">
              <a:latin typeface="Gill Sans Nova" panose="020B0602020104020203" pitchFamily="34" charset="0"/>
              <a:ea typeface="Calibri" panose="020F0502020204030204" pitchFamily="34" charset="0"/>
              <a:cs typeface="Arial"/>
              <a:sym typeface="Arial"/>
            </a:rPr>
            <a:t> Coverage of the package of services, distribution, and convergence</a:t>
          </a:r>
          <a:endParaRPr lang="aa-ET" sz="1600" b="0" i="0" u="none" strike="noStrike" kern="1200" cap="none">
            <a:latin typeface="Gill Sans Nova" panose="020B0602020104020203" pitchFamily="34" charset="0"/>
            <a:ea typeface="Calibri" panose="020F0502020204030204" pitchFamily="34" charset="0"/>
            <a:cs typeface="Arial"/>
            <a:sym typeface="Arial"/>
          </a:endParaRPr>
        </a:p>
      </dsp:txBody>
      <dsp:txXfrm>
        <a:off x="5424211" y="930123"/>
        <a:ext cx="2377306" cy="3337920"/>
      </dsp:txXfrm>
    </dsp:sp>
    <dsp:sp modelId="{53AEC32E-79E7-4327-A9D9-B70CA0A49040}">
      <dsp:nvSpPr>
        <dsp:cNvPr id="0" name=""/>
        <dsp:cNvSpPr/>
      </dsp:nvSpPr>
      <dsp:spPr>
        <a:xfrm>
          <a:off x="8134340" y="84500"/>
          <a:ext cx="2377306" cy="84562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Clr>
              <a:srgbClr val="000000"/>
            </a:buClr>
            <a:buFont typeface="Arial" panose="020B0604020202020204" pitchFamily="34" charset="0"/>
            <a:buNone/>
          </a:pPr>
          <a:r>
            <a:rPr lang="en-GB" sz="1600" b="1" i="0" u="none" strike="noStrike" kern="1200" cap="none">
              <a:latin typeface="Gill Sans Nova" panose="020B0602020104020203" pitchFamily="34" charset="0"/>
              <a:ea typeface="Calibri" panose="020F0502020204030204" pitchFamily="34" charset="0"/>
              <a:cs typeface="Arial"/>
              <a:sym typeface="Arial"/>
            </a:rPr>
            <a:t>4. Information Systems </a:t>
          </a:r>
          <a:endParaRPr lang="aa-ET" sz="1600" b="1" i="0" u="none" strike="noStrike" kern="1200" cap="none">
            <a:latin typeface="Gill Sans Nova" panose="020B0602020104020203" pitchFamily="34" charset="0"/>
            <a:ea typeface="Calibri" panose="020F0502020204030204" pitchFamily="34" charset="0"/>
            <a:cs typeface="Arial"/>
            <a:sym typeface="Arial"/>
          </a:endParaRPr>
        </a:p>
      </dsp:txBody>
      <dsp:txXfrm>
        <a:off x="8134340" y="84500"/>
        <a:ext cx="2377306" cy="845622"/>
      </dsp:txXfrm>
    </dsp:sp>
    <dsp:sp modelId="{53F38537-A2D4-4CCD-A25F-BBBFF5D7E46D}">
      <dsp:nvSpPr>
        <dsp:cNvPr id="0" name=""/>
        <dsp:cNvSpPr/>
      </dsp:nvSpPr>
      <dsp:spPr>
        <a:xfrm>
          <a:off x="8134340" y="930123"/>
          <a:ext cx="2377306" cy="333792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14300" lvl="1" indent="-114300" algn="l" defTabSz="577850">
            <a:lnSpc>
              <a:spcPct val="90000"/>
            </a:lnSpc>
            <a:spcBef>
              <a:spcPct val="0"/>
            </a:spcBef>
            <a:spcAft>
              <a:spcPct val="15000"/>
            </a:spcAft>
            <a:buClr>
              <a:srgbClr val="000000"/>
            </a:buClr>
            <a:buFont typeface="+mj-lt"/>
            <a:buNone/>
          </a:pPr>
          <a:r>
            <a:rPr lang="en-GB" sz="1600" b="0" i="0" u="none" strike="noStrike" kern="1200" cap="none">
              <a:latin typeface="Gill Sans Nova" panose="020B0602020104020203" pitchFamily="34" charset="0"/>
              <a:ea typeface="Calibri" panose="020F0502020204030204" pitchFamily="34" charset="0"/>
              <a:cs typeface="Arial"/>
              <a:sym typeface="Arial"/>
            </a:rPr>
            <a:t>12. Management information system (both multi-sectoral coordination and sector specific) </a:t>
          </a:r>
          <a:endParaRPr lang="en-ZM" sz="1600" b="0" i="0" u="none" strike="noStrike" kern="1200" cap="none">
            <a:latin typeface="Gill Sans Nova" panose="020B0602020104020203" pitchFamily="34" charset="0"/>
            <a:ea typeface="Calibri" panose="020F0502020204030204" pitchFamily="34" charset="0"/>
            <a:cs typeface="Arial"/>
          </a:endParaRPr>
        </a:p>
        <a:p>
          <a:pPr marL="114300" lvl="1" indent="-114300" algn="l" defTabSz="577850">
            <a:lnSpc>
              <a:spcPct val="90000"/>
            </a:lnSpc>
            <a:spcBef>
              <a:spcPct val="0"/>
            </a:spcBef>
            <a:spcAft>
              <a:spcPct val="15000"/>
            </a:spcAft>
            <a:buClr>
              <a:srgbClr val="000000"/>
            </a:buClr>
            <a:buFont typeface="Arial"/>
            <a:buNone/>
          </a:pPr>
          <a:r>
            <a:rPr lang="en-GB" sz="1600" b="0" i="0" u="none" strike="noStrike" kern="1200" cap="none">
              <a:latin typeface="Gill Sans Nova" panose="020B0602020104020203" pitchFamily="34" charset="0"/>
              <a:ea typeface="Calibri" panose="020F0502020204030204" pitchFamily="34" charset="0"/>
              <a:cs typeface="Arial"/>
              <a:sym typeface="Arial"/>
            </a:rPr>
            <a:t>13.  Beneficiary records (for individuals and households)</a:t>
          </a:r>
          <a:endParaRPr lang="aa-ET" sz="1600" b="0" i="0" u="none" strike="noStrike" kern="1200" cap="none">
            <a:latin typeface="Gill Sans Nova" panose="020B0602020104020203" pitchFamily="34" charset="0"/>
            <a:ea typeface="Calibri" panose="020F0502020204030204" pitchFamily="34" charset="0"/>
            <a:cs typeface="Arial"/>
            <a:sym typeface="Arial"/>
          </a:endParaRPr>
        </a:p>
      </dsp:txBody>
      <dsp:txXfrm>
        <a:off x="8134340" y="930123"/>
        <a:ext cx="2377306" cy="3337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2CE3E-CCDA-4CAA-A78D-0C8DFCB59791}">
      <dsp:nvSpPr>
        <dsp:cNvPr id="0" name=""/>
        <dsp:cNvSpPr/>
      </dsp:nvSpPr>
      <dsp:spPr>
        <a:xfrm>
          <a:off x="3953" y="224545"/>
          <a:ext cx="2377306" cy="81713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Clr>
              <a:srgbClr val="000000"/>
            </a:buClr>
            <a:buFont typeface="Arial" panose="020B0604020202020204" pitchFamily="34" charset="0"/>
            <a:buNone/>
          </a:pPr>
          <a:r>
            <a:rPr lang="en-GB" sz="1500" b="1" i="0" u="none" strike="noStrike" kern="1200" cap="none">
              <a:latin typeface="Gill Sans Nova" panose="020B0602020104020203" pitchFamily="34" charset="0"/>
              <a:ea typeface="Calibri" panose="020F0502020204030204" pitchFamily="34" charset="0"/>
              <a:cs typeface="Arial"/>
              <a:sym typeface="Arial"/>
            </a:rPr>
            <a:t>5. Workforce</a:t>
          </a:r>
          <a:endParaRPr lang="en-ZM" sz="1500" b="1" i="0" u="none" strike="noStrike" kern="1200" cap="none">
            <a:latin typeface="Gill Sans Nova" panose="020B0602020104020203" pitchFamily="34" charset="0"/>
            <a:ea typeface="Calibri" panose="020F0502020204030204" pitchFamily="34" charset="0"/>
            <a:cs typeface="Arial"/>
          </a:endParaRPr>
        </a:p>
      </dsp:txBody>
      <dsp:txXfrm>
        <a:off x="3953" y="224545"/>
        <a:ext cx="2377306" cy="817137"/>
      </dsp:txXfrm>
    </dsp:sp>
    <dsp:sp modelId="{BC6D65A4-D4E0-48C6-BFAC-43F76ECEC856}">
      <dsp:nvSpPr>
        <dsp:cNvPr id="0" name=""/>
        <dsp:cNvSpPr/>
      </dsp:nvSpPr>
      <dsp:spPr>
        <a:xfrm>
          <a:off x="3953" y="1041683"/>
          <a:ext cx="2377306" cy="308631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577850">
            <a:lnSpc>
              <a:spcPct val="90000"/>
            </a:lnSpc>
            <a:spcBef>
              <a:spcPct val="0"/>
            </a:spcBef>
            <a:spcAft>
              <a:spcPct val="15000"/>
            </a:spcAft>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14. Workforce density and distribution (based on defined complement of staff)</a:t>
          </a:r>
          <a:endParaRPr lang="en-ZM" sz="1500" b="0" i="0" u="none" strike="noStrike" kern="1200" cap="none">
            <a:latin typeface="Gill Sans Nova" panose="020B0602020104020203" pitchFamily="34" charset="0"/>
            <a:ea typeface="Calibri" panose="020F0502020204030204" pitchFamily="34" charset="0"/>
            <a:cs typeface="Arial"/>
          </a:endParaRPr>
        </a:p>
        <a:p>
          <a:pPr marL="114300" lvl="1" indent="-114300" algn="l" defTabSz="577850">
            <a:lnSpc>
              <a:spcPct val="90000"/>
            </a:lnSpc>
            <a:spcBef>
              <a:spcPct val="0"/>
            </a:spcBef>
            <a:spcAft>
              <a:spcPct val="15000"/>
            </a:spcAft>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15. Workforce competencies</a:t>
          </a:r>
          <a:endParaRPr lang="aa-ET" sz="15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16. Community workers</a:t>
          </a:r>
          <a:endParaRPr lang="aa-ET" sz="15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Font typeface="Arial"/>
            <a:buNone/>
          </a:pPr>
          <a:endParaRPr lang="aa-ET" sz="1500" b="0" i="0" u="none" strike="noStrike" kern="1200" cap="none">
            <a:latin typeface="Gill Sans Nova" panose="020B0602020104020203" pitchFamily="34" charset="0"/>
            <a:ea typeface="Calibri" panose="020F0502020204030204" pitchFamily="34" charset="0"/>
            <a:cs typeface="Arial"/>
            <a:sym typeface="Arial"/>
          </a:endParaRPr>
        </a:p>
      </dsp:txBody>
      <dsp:txXfrm>
        <a:off x="3953" y="1041683"/>
        <a:ext cx="2377306" cy="3086315"/>
      </dsp:txXfrm>
    </dsp:sp>
    <dsp:sp modelId="{BDE68B7F-8B25-464A-BBE5-C077CC505D91}">
      <dsp:nvSpPr>
        <dsp:cNvPr id="0" name=""/>
        <dsp:cNvSpPr/>
      </dsp:nvSpPr>
      <dsp:spPr>
        <a:xfrm>
          <a:off x="2714082" y="224545"/>
          <a:ext cx="2377306" cy="817137"/>
        </a:xfrm>
        <a:prstGeom prst="rect">
          <a:avLst/>
        </a:prstGeom>
        <a:solidFill>
          <a:schemeClr val="accent5">
            <a:hueOff val="-6838269"/>
            <a:satOff val="-18865"/>
            <a:lumOff val="8170"/>
            <a:alphaOff val="0"/>
          </a:schemeClr>
        </a:solidFill>
        <a:ln w="12700" cap="flat" cmpd="sng" algn="ctr">
          <a:solidFill>
            <a:schemeClr val="accent5">
              <a:hueOff val="-6838269"/>
              <a:satOff val="-18865"/>
              <a:lumOff val="81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Clr>
              <a:srgbClr val="000000"/>
            </a:buClr>
            <a:buFont typeface="Arial" panose="020B0604020202020204" pitchFamily="34" charset="0"/>
            <a:buNone/>
          </a:pPr>
          <a:r>
            <a:rPr lang="en-GB" sz="1500" b="1" i="0" u="none" strike="noStrike" kern="1200" cap="none">
              <a:latin typeface="Gill Sans Nova" panose="020B0602020104020203" pitchFamily="34" charset="0"/>
              <a:ea typeface="Calibri" panose="020F0502020204030204" pitchFamily="34" charset="0"/>
              <a:cs typeface="Arial"/>
              <a:sym typeface="Arial"/>
            </a:rPr>
            <a:t>6. Funding</a:t>
          </a:r>
          <a:endParaRPr lang="en-ZM" sz="1500" b="1" i="0" u="none" strike="noStrike" kern="1200" cap="none">
            <a:latin typeface="Gill Sans Nova" panose="020B0602020104020203" pitchFamily="34" charset="0"/>
            <a:ea typeface="Calibri" panose="020F0502020204030204" pitchFamily="34" charset="0"/>
            <a:cs typeface="Arial"/>
          </a:endParaRPr>
        </a:p>
      </dsp:txBody>
      <dsp:txXfrm>
        <a:off x="2714082" y="224545"/>
        <a:ext cx="2377306" cy="817137"/>
      </dsp:txXfrm>
    </dsp:sp>
    <dsp:sp modelId="{367636B5-3E0F-46EA-9094-9F2AF1DD6AD2}">
      <dsp:nvSpPr>
        <dsp:cNvPr id="0" name=""/>
        <dsp:cNvSpPr/>
      </dsp:nvSpPr>
      <dsp:spPr>
        <a:xfrm>
          <a:off x="2714082" y="1041683"/>
          <a:ext cx="2377306" cy="3086315"/>
        </a:xfrm>
        <a:prstGeom prst="rect">
          <a:avLst/>
        </a:prstGeom>
        <a:solidFill>
          <a:schemeClr val="accent5">
            <a:tint val="40000"/>
            <a:alpha val="90000"/>
            <a:hueOff val="-6990718"/>
            <a:satOff val="-2452"/>
            <a:lumOff val="1064"/>
            <a:alphaOff val="0"/>
          </a:schemeClr>
        </a:solidFill>
        <a:ln w="12700" cap="flat" cmpd="sng" algn="ctr">
          <a:solidFill>
            <a:schemeClr val="accent5">
              <a:tint val="40000"/>
              <a:alpha val="90000"/>
              <a:hueOff val="-6990718"/>
              <a:satOff val="-2452"/>
              <a:lumOff val="10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577850">
            <a:lnSpc>
              <a:spcPct val="90000"/>
            </a:lnSpc>
            <a:spcBef>
              <a:spcPct val="0"/>
            </a:spcBef>
            <a:spcAft>
              <a:spcPct val="15000"/>
            </a:spcAft>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17. Budgets </a:t>
          </a:r>
          <a:endParaRPr lang="en-ZM" sz="1500" b="0" i="0" u="none" strike="noStrike" kern="1200" cap="none">
            <a:latin typeface="Gill Sans Nova" panose="020B0602020104020203" pitchFamily="34" charset="0"/>
            <a:ea typeface="Calibri" panose="020F0502020204030204" pitchFamily="34" charset="0"/>
            <a:cs typeface="Arial"/>
          </a:endParaRPr>
        </a:p>
        <a:p>
          <a:pPr marL="114300" lvl="1" indent="-114300" algn="l" defTabSz="577850">
            <a:lnSpc>
              <a:spcPct val="90000"/>
            </a:lnSpc>
            <a:spcBef>
              <a:spcPct val="0"/>
            </a:spcBef>
            <a:spcAft>
              <a:spcPct val="15000"/>
            </a:spcAft>
            <a:buClr>
              <a:srgbClr val="000000"/>
            </a:buClr>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18. Financial Management Information System</a:t>
          </a:r>
          <a:endParaRPr lang="aa-ET" sz="15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Clr>
              <a:srgbClr val="000000"/>
            </a:buClr>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19. Remuneration (community workers)</a:t>
          </a:r>
          <a:endParaRPr lang="aa-ET" sz="1500" b="0" i="0" u="none" strike="noStrike" kern="1200" cap="none">
            <a:latin typeface="Gill Sans Nova" panose="020B0602020104020203" pitchFamily="34" charset="0"/>
            <a:ea typeface="Calibri" panose="020F0502020204030204" pitchFamily="34" charset="0"/>
            <a:cs typeface="Arial"/>
            <a:sym typeface="Arial"/>
          </a:endParaRPr>
        </a:p>
      </dsp:txBody>
      <dsp:txXfrm>
        <a:off x="2714082" y="1041683"/>
        <a:ext cx="2377306" cy="3086315"/>
      </dsp:txXfrm>
    </dsp:sp>
    <dsp:sp modelId="{A5A691B7-597E-40D1-9250-94AA740C4A4C}">
      <dsp:nvSpPr>
        <dsp:cNvPr id="0" name=""/>
        <dsp:cNvSpPr/>
      </dsp:nvSpPr>
      <dsp:spPr>
        <a:xfrm>
          <a:off x="5424211" y="224545"/>
          <a:ext cx="2377306" cy="817137"/>
        </a:xfrm>
        <a:prstGeom prst="rect">
          <a:avLst/>
        </a:prstGeom>
        <a:solidFill>
          <a:schemeClr val="accent5">
            <a:hueOff val="-13676538"/>
            <a:satOff val="-37729"/>
            <a:lumOff val="16340"/>
            <a:alphaOff val="0"/>
          </a:schemeClr>
        </a:solidFill>
        <a:ln w="12700" cap="flat" cmpd="sng" algn="ctr">
          <a:solidFill>
            <a:schemeClr val="accent5">
              <a:hueOff val="-13676538"/>
              <a:satOff val="-37729"/>
              <a:lumOff val="163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Clr>
              <a:srgbClr val="000000"/>
            </a:buClr>
            <a:buFont typeface="Arial" panose="020B0604020202020204" pitchFamily="34" charset="0"/>
            <a:buNone/>
          </a:pPr>
          <a:r>
            <a:rPr lang="en-GB" sz="1500" b="1" i="0" u="none" strike="noStrike" kern="1200" cap="none">
              <a:latin typeface="Gill Sans Nova" panose="020B0602020104020203" pitchFamily="34" charset="0"/>
              <a:ea typeface="Calibri" panose="020F0502020204030204" pitchFamily="34" charset="0"/>
              <a:cs typeface="Arial"/>
              <a:sym typeface="Arial"/>
            </a:rPr>
            <a:t>7.  Population Nutrition Mgt </a:t>
          </a:r>
          <a:endParaRPr lang="en-ZM" sz="1500" b="1" i="0" u="none" strike="noStrike" kern="1200" cap="none">
            <a:latin typeface="Gill Sans Nova" panose="020B0602020104020203" pitchFamily="34" charset="0"/>
            <a:ea typeface="Calibri" panose="020F0502020204030204" pitchFamily="34" charset="0"/>
            <a:cs typeface="Arial"/>
          </a:endParaRPr>
        </a:p>
      </dsp:txBody>
      <dsp:txXfrm>
        <a:off x="5424211" y="224545"/>
        <a:ext cx="2377306" cy="817137"/>
      </dsp:txXfrm>
    </dsp:sp>
    <dsp:sp modelId="{88199A10-77F9-4987-811C-0D1D9F7E10E6}">
      <dsp:nvSpPr>
        <dsp:cNvPr id="0" name=""/>
        <dsp:cNvSpPr/>
      </dsp:nvSpPr>
      <dsp:spPr>
        <a:xfrm>
          <a:off x="5424211" y="1041683"/>
          <a:ext cx="2377306" cy="3086315"/>
        </a:xfrm>
        <a:prstGeom prst="rect">
          <a:avLst/>
        </a:prstGeom>
        <a:solidFill>
          <a:schemeClr val="accent5">
            <a:tint val="40000"/>
            <a:alpha val="90000"/>
            <a:hueOff val="-13981436"/>
            <a:satOff val="-4904"/>
            <a:lumOff val="2129"/>
            <a:alphaOff val="0"/>
          </a:schemeClr>
        </a:solidFill>
        <a:ln w="12700" cap="flat" cmpd="sng" algn="ctr">
          <a:solidFill>
            <a:schemeClr val="accent5">
              <a:tint val="40000"/>
              <a:alpha val="90000"/>
              <a:hueOff val="-13981436"/>
              <a:satOff val="-4904"/>
              <a:lumOff val="21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577850">
            <a:lnSpc>
              <a:spcPct val="90000"/>
            </a:lnSpc>
            <a:spcBef>
              <a:spcPct val="0"/>
            </a:spcBef>
            <a:spcAft>
              <a:spcPct val="15000"/>
            </a:spcAft>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20. Local priority setting</a:t>
          </a:r>
          <a:endParaRPr lang="en-ZM" sz="1500" b="0" i="0" u="none" strike="noStrike" kern="1200" cap="none">
            <a:latin typeface="Gill Sans Nova" panose="020B0602020104020203" pitchFamily="34" charset="0"/>
            <a:ea typeface="Calibri" panose="020F0502020204030204" pitchFamily="34" charset="0"/>
            <a:cs typeface="Arial"/>
          </a:endParaRPr>
        </a:p>
        <a:p>
          <a:pPr marL="114300" lvl="1" indent="-114300" algn="l" defTabSz="577850">
            <a:lnSpc>
              <a:spcPct val="90000"/>
            </a:lnSpc>
            <a:spcBef>
              <a:spcPct val="0"/>
            </a:spcBef>
            <a:spcAft>
              <a:spcPct val="15000"/>
            </a:spcAft>
            <a:buClr>
              <a:srgbClr val="000000"/>
            </a:buClr>
            <a:buFont typeface="Arial"/>
            <a:buNone/>
          </a:pPr>
          <a:r>
            <a:rPr lang="en-GB" sz="1500" b="0" i="0" u="none" strike="noStrike" kern="1200" cap="none" dirty="0">
              <a:latin typeface="Gill Sans Nova" panose="020B0602020104020203" pitchFamily="34" charset="0"/>
              <a:ea typeface="Calibri" panose="020F0502020204030204" pitchFamily="34" charset="0"/>
              <a:cs typeface="Arial"/>
              <a:sym typeface="Arial"/>
            </a:rPr>
            <a:t>21. </a:t>
          </a:r>
          <a:r>
            <a:rPr lang="en-GB" sz="1500" b="0" i="0" u="none" strike="noStrike" kern="1200" cap="none">
              <a:latin typeface="Gill Sans Nova" panose="020B0602020104020203" pitchFamily="34" charset="0"/>
              <a:ea typeface="Calibri" panose="020F0502020204030204" pitchFamily="34" charset="0"/>
              <a:cs typeface="Arial"/>
              <a:sym typeface="Arial"/>
            </a:rPr>
            <a:t>Community engagement (in design, financing, governance, and implementation) </a:t>
          </a:r>
          <a:endParaRPr lang="aa-ET" sz="1500" b="0" i="0" u="none" strike="noStrike" kern="1200" cap="none" dirty="0">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Clr>
              <a:srgbClr val="000000"/>
            </a:buClr>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22. Empanelment (providers know who they are responsible for and how many)</a:t>
          </a:r>
          <a:endParaRPr lang="aa-ET" sz="15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Clr>
              <a:srgbClr val="000000"/>
            </a:buClr>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23. Proactive population outreach</a:t>
          </a:r>
          <a:endParaRPr lang="aa-ET" sz="1500" b="0" i="0" u="none" strike="noStrike" kern="1200" cap="none">
            <a:latin typeface="Gill Sans Nova" panose="020B0602020104020203" pitchFamily="34" charset="0"/>
            <a:ea typeface="Calibri" panose="020F0502020204030204" pitchFamily="34" charset="0"/>
            <a:cs typeface="Arial"/>
            <a:sym typeface="Arial"/>
          </a:endParaRPr>
        </a:p>
      </dsp:txBody>
      <dsp:txXfrm>
        <a:off x="5424211" y="1041683"/>
        <a:ext cx="2377306" cy="3086315"/>
      </dsp:txXfrm>
    </dsp:sp>
    <dsp:sp modelId="{F69848B6-A25B-4257-9ECE-6CD879814C5C}">
      <dsp:nvSpPr>
        <dsp:cNvPr id="0" name=""/>
        <dsp:cNvSpPr/>
      </dsp:nvSpPr>
      <dsp:spPr>
        <a:xfrm>
          <a:off x="8134340" y="224545"/>
          <a:ext cx="2377306" cy="817137"/>
        </a:xfrm>
        <a:prstGeom prst="rect">
          <a:avLst/>
        </a:prstGeom>
        <a:solidFill>
          <a:schemeClr val="accent5">
            <a:hueOff val="-20514807"/>
            <a:satOff val="-56594"/>
            <a:lumOff val="24510"/>
            <a:alphaOff val="0"/>
          </a:schemeClr>
        </a:solidFill>
        <a:ln w="12700" cap="flat" cmpd="sng" algn="ctr">
          <a:solidFill>
            <a:schemeClr val="accent5">
              <a:hueOff val="-20514807"/>
              <a:satOff val="-56594"/>
              <a:lumOff val="245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Clr>
              <a:srgbClr val="000000"/>
            </a:buClr>
            <a:buFont typeface="Arial" panose="020B0604020202020204" pitchFamily="34" charset="0"/>
            <a:buNone/>
          </a:pPr>
          <a:r>
            <a:rPr lang="en-GB" sz="1500" b="1" i="0" u="none" strike="noStrike" kern="1200" cap="none">
              <a:latin typeface="Gill Sans Nova" panose="020B0602020104020203" pitchFamily="34" charset="0"/>
              <a:ea typeface="Calibri" panose="020F0502020204030204" pitchFamily="34" charset="0"/>
              <a:cs typeface="Arial"/>
              <a:sym typeface="Arial"/>
            </a:rPr>
            <a:t>8.  Service Organization and  Management</a:t>
          </a:r>
          <a:endParaRPr lang="aa-ET" sz="1500" b="1" i="0" u="none" strike="noStrike" kern="1200" cap="none">
            <a:latin typeface="Gill Sans Nova" panose="020B0602020104020203" pitchFamily="34" charset="0"/>
            <a:ea typeface="Calibri" panose="020F0502020204030204" pitchFamily="34" charset="0"/>
            <a:cs typeface="Arial"/>
            <a:sym typeface="Arial"/>
          </a:endParaRPr>
        </a:p>
      </dsp:txBody>
      <dsp:txXfrm>
        <a:off x="8134340" y="224545"/>
        <a:ext cx="2377306" cy="817137"/>
      </dsp:txXfrm>
    </dsp:sp>
    <dsp:sp modelId="{F12E4427-6EB3-4504-8E88-281A17AEA9F3}">
      <dsp:nvSpPr>
        <dsp:cNvPr id="0" name=""/>
        <dsp:cNvSpPr/>
      </dsp:nvSpPr>
      <dsp:spPr>
        <a:xfrm>
          <a:off x="8134340" y="1041683"/>
          <a:ext cx="2377306" cy="3086315"/>
        </a:xfrm>
        <a:prstGeom prst="rect">
          <a:avLst/>
        </a:prstGeom>
        <a:solidFill>
          <a:schemeClr val="accent5">
            <a:tint val="40000"/>
            <a:alpha val="90000"/>
            <a:hueOff val="-20972153"/>
            <a:satOff val="-7356"/>
            <a:lumOff val="3193"/>
            <a:alphaOff val="0"/>
          </a:schemeClr>
        </a:solidFill>
        <a:ln w="12700" cap="flat" cmpd="sng" algn="ctr">
          <a:solidFill>
            <a:schemeClr val="accent5">
              <a:tint val="40000"/>
              <a:alpha val="90000"/>
              <a:hueOff val="-20972153"/>
              <a:satOff val="-7356"/>
              <a:lumOff val="31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577850">
            <a:lnSpc>
              <a:spcPct val="90000"/>
            </a:lnSpc>
            <a:spcBef>
              <a:spcPct val="0"/>
            </a:spcBef>
            <a:spcAft>
              <a:spcPct val="15000"/>
            </a:spcAft>
            <a:buClr>
              <a:srgbClr val="000000"/>
            </a:buClr>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24. Team-based services delivery (single unit, shared identity, coordinated)</a:t>
          </a:r>
          <a:endParaRPr lang="en-ZM" sz="1500" b="0" i="0" u="none" strike="noStrike" kern="1200" cap="none">
            <a:latin typeface="Gill Sans Nova" panose="020B0602020104020203" pitchFamily="34" charset="0"/>
            <a:ea typeface="Calibri" panose="020F0502020204030204" pitchFamily="34" charset="0"/>
            <a:cs typeface="Arial"/>
          </a:endParaRPr>
        </a:p>
        <a:p>
          <a:pPr marL="114300" lvl="1" indent="-114300" algn="l" defTabSz="577850">
            <a:lnSpc>
              <a:spcPct val="90000"/>
            </a:lnSpc>
            <a:spcBef>
              <a:spcPct val="0"/>
            </a:spcBef>
            <a:spcAft>
              <a:spcPct val="15000"/>
            </a:spcAft>
            <a:buClr>
              <a:srgbClr val="000000"/>
            </a:buClr>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25. Existence of service management capability and leadership (professionalised, service trained and evaluated)</a:t>
          </a:r>
          <a:endParaRPr lang="aa-ET" sz="15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Clr>
              <a:srgbClr val="000000"/>
            </a:buClr>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26. Information system use </a:t>
          </a:r>
          <a:endParaRPr lang="aa-ET" sz="1500" b="0" i="0" u="none" strike="noStrike" kern="1200" cap="none">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Clr>
              <a:srgbClr val="000000"/>
            </a:buClr>
            <a:buFont typeface="Arial"/>
            <a:buNone/>
          </a:pPr>
          <a:r>
            <a:rPr lang="en-GB" sz="1500" b="0" i="0" u="none" strike="noStrike" kern="1200" cap="none" dirty="0">
              <a:latin typeface="Gill Sans Nova" panose="020B0602020104020203" pitchFamily="34" charset="0"/>
              <a:ea typeface="Calibri" panose="020F0502020204030204" pitchFamily="34" charset="0"/>
              <a:cs typeface="Arial"/>
              <a:sym typeface="Arial"/>
            </a:rPr>
            <a:t>27. Performance  targets</a:t>
          </a:r>
          <a:endParaRPr lang="aa-ET" sz="1500" b="0" i="0" u="none" strike="noStrike" kern="1200" cap="none" dirty="0">
            <a:latin typeface="Gill Sans Nova" panose="020B0602020104020203" pitchFamily="34" charset="0"/>
            <a:ea typeface="Calibri" panose="020F0502020204030204" pitchFamily="34" charset="0"/>
            <a:cs typeface="Arial"/>
            <a:sym typeface="Arial"/>
          </a:endParaRPr>
        </a:p>
        <a:p>
          <a:pPr marL="114300" lvl="1" indent="-114300" algn="l" defTabSz="577850">
            <a:lnSpc>
              <a:spcPct val="90000"/>
            </a:lnSpc>
            <a:spcBef>
              <a:spcPct val="0"/>
            </a:spcBef>
            <a:spcAft>
              <a:spcPct val="15000"/>
            </a:spcAft>
            <a:buClr>
              <a:srgbClr val="000000"/>
            </a:buClr>
            <a:buFont typeface="Arial"/>
            <a:buNone/>
          </a:pPr>
          <a:r>
            <a:rPr lang="en-GB" sz="1500" b="0" i="0" u="none" strike="noStrike" kern="1200" cap="none">
              <a:latin typeface="Gill Sans Nova" panose="020B0602020104020203" pitchFamily="34" charset="0"/>
              <a:ea typeface="Calibri" panose="020F0502020204030204" pitchFamily="34" charset="0"/>
              <a:cs typeface="Arial"/>
              <a:sym typeface="Arial"/>
            </a:rPr>
            <a:t>28. Supportive supervision </a:t>
          </a:r>
          <a:endParaRPr lang="aa-ET" sz="1500" b="0" i="0" u="none" strike="noStrike" kern="1200" cap="none">
            <a:latin typeface="Gill Sans Nova" panose="020B0602020104020203" pitchFamily="34" charset="0"/>
            <a:ea typeface="Calibri" panose="020F0502020204030204" pitchFamily="34" charset="0"/>
            <a:cs typeface="Arial"/>
            <a:sym typeface="Arial"/>
          </a:endParaRPr>
        </a:p>
      </dsp:txBody>
      <dsp:txXfrm>
        <a:off x="8134340" y="1041683"/>
        <a:ext cx="2377306" cy="30863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F71B4-B481-4C6B-9BBC-83A9246B6BA5}">
      <dsp:nvSpPr>
        <dsp:cNvPr id="0" name=""/>
        <dsp:cNvSpPr/>
      </dsp:nvSpPr>
      <dsp:spPr>
        <a:xfrm>
          <a:off x="517538" y="0"/>
          <a:ext cx="5865435" cy="5536141"/>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7DA41-75E7-4FD4-A4E6-9E685F32EC2A}">
      <dsp:nvSpPr>
        <dsp:cNvPr id="0" name=""/>
        <dsp:cNvSpPr/>
      </dsp:nvSpPr>
      <dsp:spPr>
        <a:xfrm>
          <a:off x="560076" y="1660842"/>
          <a:ext cx="2806028" cy="22144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Conducted as a group discussion, with at least two respondents per group. </a:t>
          </a:r>
          <a:endParaRPr lang="en-US" sz="2500" kern="1200" dirty="0"/>
        </a:p>
      </dsp:txBody>
      <dsp:txXfrm>
        <a:off x="668177" y="1768943"/>
        <a:ext cx="2589826" cy="1998254"/>
      </dsp:txXfrm>
    </dsp:sp>
    <dsp:sp modelId="{4CD226FD-DBE3-4118-91A7-C6B001DAF5AF}">
      <dsp:nvSpPr>
        <dsp:cNvPr id="0" name=""/>
        <dsp:cNvSpPr/>
      </dsp:nvSpPr>
      <dsp:spPr>
        <a:xfrm>
          <a:off x="3534406" y="1660842"/>
          <a:ext cx="2806028" cy="2214456"/>
        </a:xfrm>
        <a:prstGeom prst="roundRect">
          <a:avLst/>
        </a:prstGeom>
        <a:solidFill>
          <a:schemeClr val="accent5">
            <a:hueOff val="-20514807"/>
            <a:satOff val="-56594"/>
            <a:lumOff val="2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In addition, records were requested to verify responses (where necessary)</a:t>
          </a:r>
          <a:endParaRPr lang="en-US" sz="2500" kern="1200" dirty="0"/>
        </a:p>
      </dsp:txBody>
      <dsp:txXfrm>
        <a:off x="3642507" y="1768943"/>
        <a:ext cx="2589826" cy="19982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FA940-8071-4B48-AA35-CBA27DE370C2}">
      <dsp:nvSpPr>
        <dsp:cNvPr id="0" name=""/>
        <dsp:cNvSpPr/>
      </dsp:nvSpPr>
      <dsp:spPr>
        <a:xfrm>
          <a:off x="0" y="2288"/>
          <a:ext cx="6364224" cy="115984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C6D769-6953-4D02-93C4-F17BCB9B5D4B}">
      <dsp:nvSpPr>
        <dsp:cNvPr id="0" name=""/>
        <dsp:cNvSpPr/>
      </dsp:nvSpPr>
      <dsp:spPr>
        <a:xfrm>
          <a:off x="350852" y="263253"/>
          <a:ext cx="637913" cy="637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B3E556-BA28-448A-80B0-D2BF2CFFA82F}">
      <dsp:nvSpPr>
        <dsp:cNvPr id="0" name=""/>
        <dsp:cNvSpPr/>
      </dsp:nvSpPr>
      <dsp:spPr>
        <a:xfrm>
          <a:off x="1339618" y="2288"/>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844550">
            <a:lnSpc>
              <a:spcPct val="90000"/>
            </a:lnSpc>
            <a:spcBef>
              <a:spcPct val="0"/>
            </a:spcBef>
            <a:spcAft>
              <a:spcPct val="35000"/>
            </a:spcAft>
            <a:buNone/>
          </a:pPr>
          <a:r>
            <a:rPr lang="en-GB" sz="1900" kern="1200"/>
            <a:t>Participation in SUN LE’s previous PA (26) and (4) new members with experience in previous surveys</a:t>
          </a:r>
          <a:endParaRPr lang="en-US" sz="1900" kern="1200"/>
        </a:p>
      </dsp:txBody>
      <dsp:txXfrm>
        <a:off x="1339618" y="2288"/>
        <a:ext cx="5024605" cy="1159843"/>
      </dsp:txXfrm>
    </dsp:sp>
    <dsp:sp modelId="{62255188-0BF1-4040-BFC4-61CAEC251912}">
      <dsp:nvSpPr>
        <dsp:cNvPr id="0" name=""/>
        <dsp:cNvSpPr/>
      </dsp:nvSpPr>
      <dsp:spPr>
        <a:xfrm>
          <a:off x="0" y="1452092"/>
          <a:ext cx="6364224" cy="115984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192FDE-4A2C-4E5D-9620-69B687CB0D06}">
      <dsp:nvSpPr>
        <dsp:cNvPr id="0" name=""/>
        <dsp:cNvSpPr/>
      </dsp:nvSpPr>
      <dsp:spPr>
        <a:xfrm>
          <a:off x="350852" y="1713057"/>
          <a:ext cx="637913" cy="637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58FF3-A31B-4A42-BEB1-C9F5DF4303C1}">
      <dsp:nvSpPr>
        <dsp:cNvPr id="0" name=""/>
        <dsp:cNvSpPr/>
      </dsp:nvSpPr>
      <dsp:spPr>
        <a:xfrm>
          <a:off x="1339618" y="1452092"/>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844550">
            <a:lnSpc>
              <a:spcPct val="90000"/>
            </a:lnSpc>
            <a:spcBef>
              <a:spcPct val="0"/>
            </a:spcBef>
            <a:spcAft>
              <a:spcPct val="35000"/>
            </a:spcAft>
            <a:buNone/>
          </a:pPr>
          <a:r>
            <a:rPr lang="en-GB" sz="1900" kern="1200"/>
            <a:t>2 senior assessors and 30 assessors participated in a 10-day training workshop</a:t>
          </a:r>
          <a:endParaRPr lang="en-US" sz="1900" kern="1200"/>
        </a:p>
      </dsp:txBody>
      <dsp:txXfrm>
        <a:off x="1339618" y="1452092"/>
        <a:ext cx="5024605" cy="1159843"/>
      </dsp:txXfrm>
    </dsp:sp>
    <dsp:sp modelId="{86443DAC-B92D-4A9F-B457-1A74CC9B3AD1}">
      <dsp:nvSpPr>
        <dsp:cNvPr id="0" name=""/>
        <dsp:cNvSpPr/>
      </dsp:nvSpPr>
      <dsp:spPr>
        <a:xfrm>
          <a:off x="0" y="2901896"/>
          <a:ext cx="6364224" cy="115984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AAC616-8C37-4172-914F-858E0AACD9C8}">
      <dsp:nvSpPr>
        <dsp:cNvPr id="0" name=""/>
        <dsp:cNvSpPr/>
      </dsp:nvSpPr>
      <dsp:spPr>
        <a:xfrm>
          <a:off x="350852" y="3162861"/>
          <a:ext cx="637913" cy="6379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B388F6-8721-4E2E-A883-0169691B2870}">
      <dsp:nvSpPr>
        <dsp:cNvPr id="0" name=""/>
        <dsp:cNvSpPr/>
      </dsp:nvSpPr>
      <dsp:spPr>
        <a:xfrm>
          <a:off x="1339618" y="2901896"/>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844550">
            <a:lnSpc>
              <a:spcPct val="90000"/>
            </a:lnSpc>
            <a:spcBef>
              <a:spcPct val="0"/>
            </a:spcBef>
            <a:spcAft>
              <a:spcPct val="35000"/>
            </a:spcAft>
            <a:buNone/>
          </a:pPr>
          <a:r>
            <a:rPr lang="en-GB" sz="1900" kern="1200"/>
            <a:t>Training conducted by 2 senior assessors and SUN-LE’s Zambia staff</a:t>
          </a:r>
          <a:endParaRPr lang="en-US" sz="1900" kern="1200"/>
        </a:p>
      </dsp:txBody>
      <dsp:txXfrm>
        <a:off x="1339618" y="2901896"/>
        <a:ext cx="5024605" cy="1159843"/>
      </dsp:txXfrm>
    </dsp:sp>
    <dsp:sp modelId="{4E37FC91-3461-4EFB-BFF7-0D7B9FA06959}">
      <dsp:nvSpPr>
        <dsp:cNvPr id="0" name=""/>
        <dsp:cNvSpPr/>
      </dsp:nvSpPr>
      <dsp:spPr>
        <a:xfrm>
          <a:off x="0" y="4351700"/>
          <a:ext cx="6364224" cy="115984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8CD6CD-C97A-4890-80E4-258FB712A3B4}">
      <dsp:nvSpPr>
        <dsp:cNvPr id="0" name=""/>
        <dsp:cNvSpPr/>
      </dsp:nvSpPr>
      <dsp:spPr>
        <a:xfrm>
          <a:off x="350852" y="4612665"/>
          <a:ext cx="637913" cy="6379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441CC3-3884-4395-AFC0-B7262B2E3B5A}">
      <dsp:nvSpPr>
        <dsp:cNvPr id="0" name=""/>
        <dsp:cNvSpPr/>
      </dsp:nvSpPr>
      <dsp:spPr>
        <a:xfrm>
          <a:off x="1339618" y="4351700"/>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844550">
            <a:lnSpc>
              <a:spcPct val="90000"/>
            </a:lnSpc>
            <a:spcBef>
              <a:spcPct val="0"/>
            </a:spcBef>
            <a:spcAft>
              <a:spcPct val="35000"/>
            </a:spcAft>
            <a:buNone/>
          </a:pPr>
          <a:r>
            <a:rPr lang="en-GB" sz="1900" kern="1200"/>
            <a:t>Training involved going through each question in the PA and associated guidance, role plays, and correctly scoring the domains and measures.</a:t>
          </a:r>
          <a:endParaRPr lang="en-US" sz="1900" kern="1200"/>
        </a:p>
      </dsp:txBody>
      <dsp:txXfrm>
        <a:off x="1339618" y="4351700"/>
        <a:ext cx="5024605" cy="11598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7C078-731C-43E0-A6C5-6FFD5F30854D}">
      <dsp:nvSpPr>
        <dsp:cNvPr id="0" name=""/>
        <dsp:cNvSpPr/>
      </dsp:nvSpPr>
      <dsp:spPr>
        <a:xfrm>
          <a:off x="0" y="501"/>
          <a:ext cx="10515600" cy="11741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042DF-D6FA-42B0-AEE7-9ECF488C2166}">
      <dsp:nvSpPr>
        <dsp:cNvPr id="0" name=""/>
        <dsp:cNvSpPr/>
      </dsp:nvSpPr>
      <dsp:spPr>
        <a:xfrm>
          <a:off x="355185" y="264689"/>
          <a:ext cx="645792" cy="645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3AE647-0144-47E6-9E69-7485BFD14457}">
      <dsp:nvSpPr>
        <dsp:cNvPr id="0" name=""/>
        <dsp:cNvSpPr/>
      </dsp:nvSpPr>
      <dsp:spPr>
        <a:xfrm>
          <a:off x="1356164" y="501"/>
          <a:ext cx="9159435" cy="1174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66" tIns="124266" rIns="124266" bIns="124266" numCol="1" spcCol="1270" anchor="ctr" anchorCtr="0">
          <a:noAutofit/>
        </a:bodyPr>
        <a:lstStyle/>
        <a:p>
          <a:pPr marL="0" lvl="0" indent="0" algn="l" defTabSz="977900">
            <a:lnSpc>
              <a:spcPct val="90000"/>
            </a:lnSpc>
            <a:spcBef>
              <a:spcPct val="0"/>
            </a:spcBef>
            <a:spcAft>
              <a:spcPct val="35000"/>
            </a:spcAft>
            <a:buNone/>
          </a:pPr>
          <a:r>
            <a:rPr lang="en-GB" sz="2200" kern="1200"/>
            <a:t>Completed questionnaires were checked by the assessors and team supervisors before submission.</a:t>
          </a:r>
          <a:endParaRPr lang="en-US" sz="2200" kern="1200"/>
        </a:p>
      </dsp:txBody>
      <dsp:txXfrm>
        <a:off x="1356164" y="501"/>
        <a:ext cx="9159435" cy="1174168"/>
      </dsp:txXfrm>
    </dsp:sp>
    <dsp:sp modelId="{5CD34E38-EEC2-4039-9373-C518B9E69149}">
      <dsp:nvSpPr>
        <dsp:cNvPr id="0" name=""/>
        <dsp:cNvSpPr/>
      </dsp:nvSpPr>
      <dsp:spPr>
        <a:xfrm>
          <a:off x="0" y="1468212"/>
          <a:ext cx="10515600" cy="11741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33108F-CB4E-4FC3-8DEA-0AAFAF0E2418}">
      <dsp:nvSpPr>
        <dsp:cNvPr id="0" name=""/>
        <dsp:cNvSpPr/>
      </dsp:nvSpPr>
      <dsp:spPr>
        <a:xfrm>
          <a:off x="355185" y="1732400"/>
          <a:ext cx="645792" cy="6457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8DDE2A-7C55-4B0C-A344-A5DCEFF8E134}">
      <dsp:nvSpPr>
        <dsp:cNvPr id="0" name=""/>
        <dsp:cNvSpPr/>
      </dsp:nvSpPr>
      <dsp:spPr>
        <a:xfrm>
          <a:off x="1356164" y="1468212"/>
          <a:ext cx="9159435" cy="1174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66" tIns="124266" rIns="124266" bIns="124266" numCol="1" spcCol="1270" anchor="ctr" anchorCtr="0">
          <a:noAutofit/>
        </a:bodyPr>
        <a:lstStyle/>
        <a:p>
          <a:pPr marL="0" lvl="0" indent="0" algn="l" defTabSz="977900">
            <a:lnSpc>
              <a:spcPct val="90000"/>
            </a:lnSpc>
            <a:spcBef>
              <a:spcPct val="0"/>
            </a:spcBef>
            <a:spcAft>
              <a:spcPct val="35000"/>
            </a:spcAft>
            <a:buNone/>
          </a:pPr>
          <a:r>
            <a:rPr lang="en-GB" sz="2200" kern="1200" dirty="0"/>
            <a:t>Submitted data was randomly checked by senior assessors who provided comments for the teams to address/rectify before final submission/uploading on to the server.</a:t>
          </a:r>
          <a:endParaRPr lang="en-US" sz="2200" kern="1200" dirty="0"/>
        </a:p>
      </dsp:txBody>
      <dsp:txXfrm>
        <a:off x="1356164" y="1468212"/>
        <a:ext cx="9159435" cy="1174168"/>
      </dsp:txXfrm>
    </dsp:sp>
    <dsp:sp modelId="{6F9D9DF1-F68F-44E4-BCE5-5AD4DA5C3EC7}">
      <dsp:nvSpPr>
        <dsp:cNvPr id="0" name=""/>
        <dsp:cNvSpPr/>
      </dsp:nvSpPr>
      <dsp:spPr>
        <a:xfrm>
          <a:off x="0" y="2935922"/>
          <a:ext cx="10515600" cy="11741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7ABE8-1D36-4159-8FE7-33D1C502DA19}">
      <dsp:nvSpPr>
        <dsp:cNvPr id="0" name=""/>
        <dsp:cNvSpPr/>
      </dsp:nvSpPr>
      <dsp:spPr>
        <a:xfrm>
          <a:off x="355185" y="3200110"/>
          <a:ext cx="645792" cy="6457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1E57B2-E020-4A8F-A752-18F8EE0569AD}">
      <dsp:nvSpPr>
        <dsp:cNvPr id="0" name=""/>
        <dsp:cNvSpPr/>
      </dsp:nvSpPr>
      <dsp:spPr>
        <a:xfrm>
          <a:off x="1356164" y="2935922"/>
          <a:ext cx="9159435" cy="1174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66" tIns="124266" rIns="124266" bIns="124266" numCol="1" spcCol="1270" anchor="ctr" anchorCtr="0">
          <a:noAutofit/>
        </a:bodyPr>
        <a:lstStyle/>
        <a:p>
          <a:pPr marL="0" lvl="0" indent="0" algn="l" defTabSz="977900">
            <a:lnSpc>
              <a:spcPct val="90000"/>
            </a:lnSpc>
            <a:spcBef>
              <a:spcPct val="0"/>
            </a:spcBef>
            <a:spcAft>
              <a:spcPct val="35000"/>
            </a:spcAft>
            <a:buNone/>
          </a:pPr>
          <a:r>
            <a:rPr lang="en-GB" sz="2200" kern="1200"/>
            <a:t>Weekly meetings were held with team leads to ensure that assessors were correctly scoring the sectors and providing appropriate comments and evidence to justify the scores.</a:t>
          </a:r>
          <a:endParaRPr lang="en-US" sz="2200" kern="1200"/>
        </a:p>
      </dsp:txBody>
      <dsp:txXfrm>
        <a:off x="1356164" y="2935922"/>
        <a:ext cx="9159435" cy="11741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07F39-2341-467F-A4DB-92FE9964A6F6}">
      <dsp:nvSpPr>
        <dsp:cNvPr id="0" name=""/>
        <dsp:cNvSpPr/>
      </dsp:nvSpPr>
      <dsp:spPr>
        <a:xfrm>
          <a:off x="0" y="597"/>
          <a:ext cx="480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77D0E-3CB4-4553-A7E5-2C657440DB41}">
      <dsp:nvSpPr>
        <dsp:cNvPr id="0" name=""/>
        <dsp:cNvSpPr/>
      </dsp:nvSpPr>
      <dsp:spPr>
        <a:xfrm>
          <a:off x="0" y="597"/>
          <a:ext cx="4800600" cy="979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1" kern="1200" baseline="0" dirty="0"/>
            <a:t>Nutrition / SUN Policies </a:t>
          </a:r>
          <a:endParaRPr lang="en-US" sz="2700" b="1" kern="1200" dirty="0"/>
        </a:p>
      </dsp:txBody>
      <dsp:txXfrm>
        <a:off x="0" y="597"/>
        <a:ext cx="4800600" cy="979428"/>
      </dsp:txXfrm>
    </dsp:sp>
    <dsp:sp modelId="{05B16155-4973-4714-ADC1-691A8E12DDF0}">
      <dsp:nvSpPr>
        <dsp:cNvPr id="0" name=""/>
        <dsp:cNvSpPr/>
      </dsp:nvSpPr>
      <dsp:spPr>
        <a:xfrm>
          <a:off x="0" y="980026"/>
          <a:ext cx="480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23DFE0-8D13-4096-B094-7988042D75B5}">
      <dsp:nvSpPr>
        <dsp:cNvPr id="0" name=""/>
        <dsp:cNvSpPr/>
      </dsp:nvSpPr>
      <dsp:spPr>
        <a:xfrm>
          <a:off x="0" y="980026"/>
          <a:ext cx="4800600" cy="979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1" kern="1200" baseline="0"/>
            <a:t>Quality Management </a:t>
          </a:r>
          <a:endParaRPr lang="en-US" sz="2700" b="1" kern="1200"/>
        </a:p>
      </dsp:txBody>
      <dsp:txXfrm>
        <a:off x="0" y="980026"/>
        <a:ext cx="4800600" cy="979428"/>
      </dsp:txXfrm>
    </dsp:sp>
    <dsp:sp modelId="{BC24EE7D-AC3F-4130-988D-EC464CB68E68}">
      <dsp:nvSpPr>
        <dsp:cNvPr id="0" name=""/>
        <dsp:cNvSpPr/>
      </dsp:nvSpPr>
      <dsp:spPr>
        <a:xfrm>
          <a:off x="0" y="1959454"/>
          <a:ext cx="480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63EF48-F98B-4DC6-8AAA-8C3F47DB6DD3}">
      <dsp:nvSpPr>
        <dsp:cNvPr id="0" name=""/>
        <dsp:cNvSpPr/>
      </dsp:nvSpPr>
      <dsp:spPr>
        <a:xfrm>
          <a:off x="0" y="1959454"/>
          <a:ext cx="4800600" cy="979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1" kern="1200" baseline="0"/>
            <a:t>Collaboration within Government sectors </a:t>
          </a:r>
          <a:endParaRPr lang="en-US" sz="2700" b="1" kern="1200"/>
        </a:p>
      </dsp:txBody>
      <dsp:txXfrm>
        <a:off x="0" y="1959454"/>
        <a:ext cx="4800600" cy="979428"/>
      </dsp:txXfrm>
    </dsp:sp>
    <dsp:sp modelId="{297B789E-205A-4B62-B3E5-ED706A76DBBC}">
      <dsp:nvSpPr>
        <dsp:cNvPr id="0" name=""/>
        <dsp:cNvSpPr/>
      </dsp:nvSpPr>
      <dsp:spPr>
        <a:xfrm>
          <a:off x="0" y="2938882"/>
          <a:ext cx="480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266391-715E-43D7-BB27-AD20536E080E}">
      <dsp:nvSpPr>
        <dsp:cNvPr id="0" name=""/>
        <dsp:cNvSpPr/>
      </dsp:nvSpPr>
      <dsp:spPr>
        <a:xfrm>
          <a:off x="0" y="2938882"/>
          <a:ext cx="4800600" cy="979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1" kern="1200" baseline="0"/>
            <a:t>Collaboration with External stakeholders </a:t>
          </a:r>
          <a:endParaRPr lang="en-US" sz="2700" b="1" kern="1200"/>
        </a:p>
      </dsp:txBody>
      <dsp:txXfrm>
        <a:off x="0" y="2938882"/>
        <a:ext cx="4800600" cy="979428"/>
      </dsp:txXfrm>
    </dsp:sp>
    <dsp:sp modelId="{3EA1C381-DBD2-49F2-AA7E-FBA706AFBC23}">
      <dsp:nvSpPr>
        <dsp:cNvPr id="0" name=""/>
        <dsp:cNvSpPr/>
      </dsp:nvSpPr>
      <dsp:spPr>
        <a:xfrm>
          <a:off x="0" y="3918310"/>
          <a:ext cx="480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3EB94C-FC39-45C0-8F8C-2BBC2EFECBD9}">
      <dsp:nvSpPr>
        <dsp:cNvPr id="0" name=""/>
        <dsp:cNvSpPr/>
      </dsp:nvSpPr>
      <dsp:spPr>
        <a:xfrm>
          <a:off x="0" y="3918310"/>
          <a:ext cx="4800600" cy="979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b="1" kern="1200" baseline="0"/>
            <a:t>Leadership </a:t>
          </a:r>
          <a:endParaRPr lang="en-US" sz="2700" b="1" kern="1200"/>
        </a:p>
      </dsp:txBody>
      <dsp:txXfrm>
        <a:off x="0" y="3918310"/>
        <a:ext cx="4800600" cy="9794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1580E-E80F-4329-97D2-1E48BCD61609}">
      <dsp:nvSpPr>
        <dsp:cNvPr id="0" name=""/>
        <dsp:cNvSpPr/>
      </dsp:nvSpPr>
      <dsp:spPr>
        <a:xfrm>
          <a:off x="0" y="5211"/>
          <a:ext cx="6651253" cy="15454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FE6CC0-C9B8-494B-BDFF-611F995F6E44}">
      <dsp:nvSpPr>
        <dsp:cNvPr id="0" name=""/>
        <dsp:cNvSpPr/>
      </dsp:nvSpPr>
      <dsp:spPr>
        <a:xfrm>
          <a:off x="467491" y="352932"/>
          <a:ext cx="850815" cy="8499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B8455A-3750-40E4-815A-E881195002C4}">
      <dsp:nvSpPr>
        <dsp:cNvPr id="0" name=""/>
        <dsp:cNvSpPr/>
      </dsp:nvSpPr>
      <dsp:spPr>
        <a:xfrm>
          <a:off x="1785799" y="5211"/>
          <a:ext cx="4723432" cy="154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718" tIns="163718" rIns="163718" bIns="163718" numCol="1" spcCol="1270" anchor="ctr" anchorCtr="0">
          <a:noAutofit/>
        </a:bodyPr>
        <a:lstStyle/>
        <a:p>
          <a:pPr marL="0" lvl="0" indent="0" algn="l" defTabSz="889000">
            <a:lnSpc>
              <a:spcPct val="90000"/>
            </a:lnSpc>
            <a:spcBef>
              <a:spcPct val="0"/>
            </a:spcBef>
            <a:spcAft>
              <a:spcPct val="35000"/>
            </a:spcAft>
            <a:buNone/>
          </a:pPr>
          <a:r>
            <a:rPr lang="en-GB" sz="2000" kern="1200" dirty="0"/>
            <a:t>Implementation of quality assurance interventions, such as registration and accreditation of staff working in the sector, inspection of institutions for minimum quality standards, etc.</a:t>
          </a:r>
          <a:endParaRPr lang="en-US" sz="2000" kern="1200" dirty="0"/>
        </a:p>
      </dsp:txBody>
      <dsp:txXfrm>
        <a:off x="1785799" y="5211"/>
        <a:ext cx="4723432" cy="1546937"/>
      </dsp:txXfrm>
    </dsp:sp>
    <dsp:sp modelId="{14CFCC0D-98EA-47F6-8D97-8560C7507948}">
      <dsp:nvSpPr>
        <dsp:cNvPr id="0" name=""/>
        <dsp:cNvSpPr/>
      </dsp:nvSpPr>
      <dsp:spPr>
        <a:xfrm>
          <a:off x="0" y="1895913"/>
          <a:ext cx="6651253" cy="15454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F380E-BDED-4BF5-BFAF-B9EA424A53ED}">
      <dsp:nvSpPr>
        <dsp:cNvPr id="0" name=""/>
        <dsp:cNvSpPr/>
      </dsp:nvSpPr>
      <dsp:spPr>
        <a:xfrm>
          <a:off x="467491" y="2243634"/>
          <a:ext cx="850815" cy="8499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7E0580-E2FE-4E3F-9501-3F0D2AA9CFEE}">
      <dsp:nvSpPr>
        <dsp:cNvPr id="0" name=""/>
        <dsp:cNvSpPr/>
      </dsp:nvSpPr>
      <dsp:spPr>
        <a:xfrm>
          <a:off x="1785799" y="1895913"/>
          <a:ext cx="4723432" cy="154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718" tIns="163718" rIns="163718" bIns="163718" numCol="1" spcCol="1270" anchor="ctr" anchorCtr="0">
          <a:noAutofit/>
        </a:bodyPr>
        <a:lstStyle/>
        <a:p>
          <a:pPr marL="0" lvl="0" indent="0" algn="l" defTabSz="889000">
            <a:lnSpc>
              <a:spcPct val="90000"/>
            </a:lnSpc>
            <a:spcBef>
              <a:spcPct val="0"/>
            </a:spcBef>
            <a:spcAft>
              <a:spcPct val="35000"/>
            </a:spcAft>
            <a:buNone/>
          </a:pPr>
          <a:r>
            <a:rPr lang="en-GB" sz="2000" kern="1200" dirty="0"/>
            <a:t>Commitment to institutionalise quality</a:t>
          </a:r>
          <a:endParaRPr lang="en-US" sz="2000" kern="1200" dirty="0"/>
        </a:p>
      </dsp:txBody>
      <dsp:txXfrm>
        <a:off x="1785799" y="1895913"/>
        <a:ext cx="4723432" cy="1546937"/>
      </dsp:txXfrm>
    </dsp:sp>
    <dsp:sp modelId="{30FA5972-41C5-476B-98B7-EC52429F9118}">
      <dsp:nvSpPr>
        <dsp:cNvPr id="0" name=""/>
        <dsp:cNvSpPr/>
      </dsp:nvSpPr>
      <dsp:spPr>
        <a:xfrm>
          <a:off x="0" y="3786614"/>
          <a:ext cx="6651253" cy="15454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DC151-DB6D-4398-881D-2A9893F052B1}">
      <dsp:nvSpPr>
        <dsp:cNvPr id="0" name=""/>
        <dsp:cNvSpPr/>
      </dsp:nvSpPr>
      <dsp:spPr>
        <a:xfrm>
          <a:off x="467491" y="4134336"/>
          <a:ext cx="850815" cy="8499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C9E450-8449-4DE2-B383-A7B52A548BE4}">
      <dsp:nvSpPr>
        <dsp:cNvPr id="0" name=""/>
        <dsp:cNvSpPr/>
      </dsp:nvSpPr>
      <dsp:spPr>
        <a:xfrm>
          <a:off x="1785799" y="3786614"/>
          <a:ext cx="4723432" cy="1546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718" tIns="163718" rIns="163718" bIns="163718" numCol="1" spcCol="1270" anchor="ctr" anchorCtr="0">
          <a:noAutofit/>
        </a:bodyPr>
        <a:lstStyle/>
        <a:p>
          <a:pPr marL="0" lvl="0" indent="0" algn="l" defTabSz="889000">
            <a:lnSpc>
              <a:spcPct val="90000"/>
            </a:lnSpc>
            <a:spcBef>
              <a:spcPct val="0"/>
            </a:spcBef>
            <a:spcAft>
              <a:spcPct val="35000"/>
            </a:spcAft>
            <a:buNone/>
          </a:pPr>
          <a:r>
            <a:rPr lang="en-GB" sz="2000" kern="1200"/>
            <a:t>Culture of learning around provision of quality services</a:t>
          </a:r>
          <a:endParaRPr lang="en-US" sz="2000" kern="1200"/>
        </a:p>
      </dsp:txBody>
      <dsp:txXfrm>
        <a:off x="1785799" y="3786614"/>
        <a:ext cx="4723432" cy="15469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6.png"/></Relationships>
</file>

<file path=ppt/drawings/_rels/drawing2.xml.rels><?xml version="1.0" encoding="UTF-8" standalone="yes"?>
<Relationships xmlns="http://schemas.openxmlformats.org/package/2006/relationships"><Relationship Id="rId1" Type="http://schemas.openxmlformats.org/officeDocument/2006/relationships/image" Target="../media/image56.png"/></Relationships>
</file>

<file path=ppt/drawings/_rels/drawing3.xml.rels><?xml version="1.0" encoding="UTF-8" standalone="yes"?>
<Relationships xmlns="http://schemas.openxmlformats.org/package/2006/relationships"><Relationship Id="rId1" Type="http://schemas.openxmlformats.org/officeDocument/2006/relationships/image" Target="../media/image56.png"/></Relationships>
</file>

<file path=ppt/drawings/drawing1.xml><?xml version="1.0" encoding="utf-8"?>
<c:userShapes xmlns:c="http://schemas.openxmlformats.org/drawingml/2006/chart">
  <cdr:relSizeAnchor xmlns:cdr="http://schemas.openxmlformats.org/drawingml/2006/chartDrawing">
    <cdr:from>
      <cdr:x>0.95933</cdr:x>
      <cdr:y>0.10691</cdr:y>
    </cdr:from>
    <cdr:to>
      <cdr:x>0.97611</cdr:x>
      <cdr:y>0.84961</cdr:y>
    </cdr:to>
    <cdr:pic>
      <cdr:nvPicPr>
        <cdr:cNvPr id="2" name="Picture 1">
          <a:extLst xmlns:a="http://schemas.openxmlformats.org/drawingml/2006/main">
            <a:ext uri="{FF2B5EF4-FFF2-40B4-BE49-F238E27FC236}">
              <a16:creationId xmlns:a16="http://schemas.microsoft.com/office/drawing/2014/main" id="{4DE4D5E7-6A5B-C820-7F51-76473C17562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456266" y="374745"/>
          <a:ext cx="130451" cy="260331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0.04642</cdr:x>
      <cdr:y>0.22168</cdr:y>
    </cdr:from>
    <cdr:to>
      <cdr:x>0.95358</cdr:x>
      <cdr:y>0.28247</cdr:y>
    </cdr:to>
    <cdr:pic>
      <cdr:nvPicPr>
        <cdr:cNvPr id="3" name="Picture 2">
          <a:extLst xmlns:a="http://schemas.openxmlformats.org/drawingml/2006/main">
            <a:ext uri="{FF2B5EF4-FFF2-40B4-BE49-F238E27FC236}">
              <a16:creationId xmlns:a16="http://schemas.microsoft.com/office/drawing/2014/main" id="{A8DAB067-53FC-8906-02E4-9C3F6B208A7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rot="16200000">
          <a:off x="3738524" y="-2775610"/>
          <a:ext cx="166764" cy="6934202"/>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0.04553</cdr:x>
      <cdr:y>0.13186</cdr:y>
    </cdr:from>
    <cdr:to>
      <cdr:x>0.99995</cdr:x>
      <cdr:y>0.162</cdr:y>
    </cdr:to>
    <cdr:pic>
      <cdr:nvPicPr>
        <cdr:cNvPr id="2" name="Picture 1">
          <a:extLst xmlns:a="http://schemas.openxmlformats.org/drawingml/2006/main">
            <a:ext uri="{FF2B5EF4-FFF2-40B4-BE49-F238E27FC236}">
              <a16:creationId xmlns:a16="http://schemas.microsoft.com/office/drawing/2014/main" id="{6E5718AA-4959-4817-1D59-9A7B390934F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rot="16200000">
          <a:off x="3538767" y="-2587609"/>
          <a:ext cx="145504" cy="6593897"/>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8484EC-2C65-9941-7E23-157F385062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ZM"/>
          </a:p>
        </p:txBody>
      </p:sp>
      <p:sp>
        <p:nvSpPr>
          <p:cNvPr id="3" name="Date Placeholder 2">
            <a:extLst>
              <a:ext uri="{FF2B5EF4-FFF2-40B4-BE49-F238E27FC236}">
                <a16:creationId xmlns:a16="http://schemas.microsoft.com/office/drawing/2014/main" id="{9B852E47-20A7-9713-3590-649EB4ACBA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F612029-DA1A-4564-8C15-0646E13E3D0A}" type="datetimeFigureOut">
              <a:rPr lang="LID4096"/>
              <a:pPr>
                <a:defRPr/>
              </a:pPr>
              <a:t>09/12/2023</a:t>
            </a:fld>
            <a:endParaRPr lang="en-ZM"/>
          </a:p>
        </p:txBody>
      </p:sp>
      <p:sp>
        <p:nvSpPr>
          <p:cNvPr id="4" name="Footer Placeholder 3">
            <a:extLst>
              <a:ext uri="{FF2B5EF4-FFF2-40B4-BE49-F238E27FC236}">
                <a16:creationId xmlns:a16="http://schemas.microsoft.com/office/drawing/2014/main" id="{9A73EFEF-40A0-E83E-6D8C-DAF063E222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ZM"/>
          </a:p>
        </p:txBody>
      </p:sp>
      <p:sp>
        <p:nvSpPr>
          <p:cNvPr id="5" name="Slide Number Placeholder 4">
            <a:extLst>
              <a:ext uri="{FF2B5EF4-FFF2-40B4-BE49-F238E27FC236}">
                <a16:creationId xmlns:a16="http://schemas.microsoft.com/office/drawing/2014/main" id="{D3D17B05-BB17-C7B3-F625-F93512FA217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333078B-FB03-475E-AFA2-DC1145EFF27C}" type="slidenum">
              <a:rPr lang="LID4096" altLang="LID4096"/>
              <a:pPr/>
              <a:t>‹#›</a:t>
            </a:fld>
            <a:endParaRPr lang="LID4096" altLang="LID4096"/>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67B7C7-0551-C170-2739-50CEF7E9BB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ZM"/>
          </a:p>
        </p:txBody>
      </p:sp>
      <p:sp>
        <p:nvSpPr>
          <p:cNvPr id="3" name="Date Placeholder 2">
            <a:extLst>
              <a:ext uri="{FF2B5EF4-FFF2-40B4-BE49-F238E27FC236}">
                <a16:creationId xmlns:a16="http://schemas.microsoft.com/office/drawing/2014/main" id="{07DB25F4-7C2D-7674-1D18-A15F2977ACA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CF6B977-3B94-4FCE-83A2-F3E207141498}" type="datetimeFigureOut">
              <a:rPr lang="LID4096"/>
              <a:pPr>
                <a:defRPr/>
              </a:pPr>
              <a:t>09/12/2023</a:t>
            </a:fld>
            <a:endParaRPr lang="en-ZM"/>
          </a:p>
        </p:txBody>
      </p:sp>
      <p:sp>
        <p:nvSpPr>
          <p:cNvPr id="4" name="Slide Image Placeholder 3">
            <a:extLst>
              <a:ext uri="{FF2B5EF4-FFF2-40B4-BE49-F238E27FC236}">
                <a16:creationId xmlns:a16="http://schemas.microsoft.com/office/drawing/2014/main" id="{28697766-8E01-3EAC-0FD0-9251301D493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ZM" noProof="0"/>
          </a:p>
        </p:txBody>
      </p:sp>
      <p:sp>
        <p:nvSpPr>
          <p:cNvPr id="5" name="Notes Placeholder 4">
            <a:extLst>
              <a:ext uri="{FF2B5EF4-FFF2-40B4-BE49-F238E27FC236}">
                <a16:creationId xmlns:a16="http://schemas.microsoft.com/office/drawing/2014/main" id="{330FEFD3-1A5C-E3AF-7E89-1F99CE7041B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M" noProof="0"/>
          </a:p>
        </p:txBody>
      </p:sp>
      <p:sp>
        <p:nvSpPr>
          <p:cNvPr id="6" name="Footer Placeholder 5">
            <a:extLst>
              <a:ext uri="{FF2B5EF4-FFF2-40B4-BE49-F238E27FC236}">
                <a16:creationId xmlns:a16="http://schemas.microsoft.com/office/drawing/2014/main" id="{66FA5F65-4069-9B1C-E7EE-90FE9591DA4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ZM"/>
          </a:p>
        </p:txBody>
      </p:sp>
      <p:sp>
        <p:nvSpPr>
          <p:cNvPr id="7" name="Slide Number Placeholder 6">
            <a:extLst>
              <a:ext uri="{FF2B5EF4-FFF2-40B4-BE49-F238E27FC236}">
                <a16:creationId xmlns:a16="http://schemas.microsoft.com/office/drawing/2014/main" id="{CEAB8E7A-B96D-E6A7-8524-FC284B09F89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2E76D911-CD3E-453D-A307-222248AC6E05}" type="slidenum">
              <a:rPr lang="LID4096" altLang="LID4096"/>
              <a:pPr/>
              <a:t>‹#›</a:t>
            </a:fld>
            <a:endParaRPr lang="LID4096" altLang="LID4096"/>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3E14CF7-BDB2-77D6-4728-9808045A1D1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4E39572B-769F-AD14-7838-538AD2AB6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GB" dirty="0"/>
          </a:p>
        </p:txBody>
      </p:sp>
      <p:sp>
        <p:nvSpPr>
          <p:cNvPr id="45060" name="Slide Number Placeholder 3">
            <a:extLst>
              <a:ext uri="{FF2B5EF4-FFF2-40B4-BE49-F238E27FC236}">
                <a16:creationId xmlns:a16="http://schemas.microsoft.com/office/drawing/2014/main" id="{53E894E8-2490-EC7F-7CFF-B341D2B16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9C5F5325-9E3E-478D-9BDD-8B5A3C37EF6D}" type="slidenum">
              <a:rPr lang="en-GB" altLang="en-GB">
                <a:latin typeface="Calibri" panose="020F0502020204030204" pitchFamily="34" charset="0"/>
              </a:rPr>
              <a:pPr/>
              <a:t>1</a:t>
            </a:fld>
            <a:endParaRPr lang="en-GB" altLang="en-GB">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347;p6:notes">
            <a:extLst>
              <a:ext uri="{FF2B5EF4-FFF2-40B4-BE49-F238E27FC236}">
                <a16:creationId xmlns:a16="http://schemas.microsoft.com/office/drawing/2014/main" id="{82A2EF59-B7F6-9573-E491-856DFE0DF541}"/>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68611" name="Google Shape;348;p6:notes">
            <a:extLst>
              <a:ext uri="{FF2B5EF4-FFF2-40B4-BE49-F238E27FC236}">
                <a16:creationId xmlns:a16="http://schemas.microsoft.com/office/drawing/2014/main" id="{8A8F0C2F-C9DE-285A-D0AE-636BA86F640B}"/>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8" name="Google Shape;347;p6:notes">
            <a:extLst>
              <a:ext uri="{FF2B5EF4-FFF2-40B4-BE49-F238E27FC236}">
                <a16:creationId xmlns:a16="http://schemas.microsoft.com/office/drawing/2014/main" id="{386C2C94-933D-F6D9-FE76-F985D1D79E27}"/>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70659" name="Google Shape;348;p6:notes">
            <a:extLst>
              <a:ext uri="{FF2B5EF4-FFF2-40B4-BE49-F238E27FC236}">
                <a16:creationId xmlns:a16="http://schemas.microsoft.com/office/drawing/2014/main" id="{09640BBF-1164-4C70-2C47-43F282BDB5F5}"/>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47;p6:notes">
            <a:extLst>
              <a:ext uri="{FF2B5EF4-FFF2-40B4-BE49-F238E27FC236}">
                <a16:creationId xmlns:a16="http://schemas.microsoft.com/office/drawing/2014/main" id="{C7F7A741-40CD-CFDD-3AA5-0DB4E2479663}"/>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73731" name="Google Shape;348;p6:notes">
            <a:extLst>
              <a:ext uri="{FF2B5EF4-FFF2-40B4-BE49-F238E27FC236}">
                <a16:creationId xmlns:a16="http://schemas.microsoft.com/office/drawing/2014/main" id="{E6110291-78CE-8193-2AF4-F829947D6ADF}"/>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Google Shape;347;p6:notes">
            <a:extLst>
              <a:ext uri="{FF2B5EF4-FFF2-40B4-BE49-F238E27FC236}">
                <a16:creationId xmlns:a16="http://schemas.microsoft.com/office/drawing/2014/main" id="{FB8A53AA-B8E0-9B3A-5D27-AEB25F34E18B}"/>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75779" name="Google Shape;348;p6:notes">
            <a:extLst>
              <a:ext uri="{FF2B5EF4-FFF2-40B4-BE49-F238E27FC236}">
                <a16:creationId xmlns:a16="http://schemas.microsoft.com/office/drawing/2014/main" id="{92ABB3DA-0211-A23B-5D0B-A653E85C6E7F}"/>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Google Shape;570;p21:notes">
            <a:extLst>
              <a:ext uri="{FF2B5EF4-FFF2-40B4-BE49-F238E27FC236}">
                <a16:creationId xmlns:a16="http://schemas.microsoft.com/office/drawing/2014/main" id="{55C74023-3DC2-0DD2-D441-3A0E12F85426}"/>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78851" name="Google Shape;571;p21:notes">
            <a:extLst>
              <a:ext uri="{FF2B5EF4-FFF2-40B4-BE49-F238E27FC236}">
                <a16:creationId xmlns:a16="http://schemas.microsoft.com/office/drawing/2014/main" id="{056B97E9-17FE-B0CC-6F9F-EB41CC3AC92A}"/>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78852" name="Google Shape;572;p21:notes">
            <a:extLst>
              <a:ext uri="{FF2B5EF4-FFF2-40B4-BE49-F238E27FC236}">
                <a16:creationId xmlns:a16="http://schemas.microsoft.com/office/drawing/2014/main" id="{B40589E6-6F1A-DD87-CDA6-7BF1610AAA07}"/>
              </a:ext>
            </a:extLst>
          </p:cNvPr>
          <p:cNvSpPr>
            <a:spLocks noGrp="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5" rIns="93150" bIns="46575"/>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04BA87B1-14B8-4BAE-9D8A-6768FD33F61C}" type="slidenum">
              <a:rPr lang="en-US" altLang="en-GB">
                <a:latin typeface="Calibri" panose="020F0502020204030204" pitchFamily="34" charset="0"/>
              </a:rPr>
              <a:pPr/>
              <a:t>25</a:t>
            </a:fld>
            <a:endParaRPr lang="en-GB" altLang="en-GB">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BE991A63-A4ED-0366-471F-EB6AF9EC9260}"/>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F73648B-2873-D48D-F55D-359BC4B3473B}"/>
              </a:ext>
            </a:extLst>
          </p:cNvPr>
          <p:cNvSpPr>
            <a:spLocks noGrp="1"/>
          </p:cNvSpPr>
          <p:nvPr>
            <p:ph type="body" idx="1"/>
          </p:nvPr>
        </p:nvSpPr>
        <p:spPr/>
        <p:txBody>
          <a:bodyPr/>
          <a:lstStyle/>
          <a:p>
            <a:pPr eaLnBrk="1" fontAlgn="auto" hangingPunct="1">
              <a:spcBef>
                <a:spcPts val="0"/>
              </a:spcBef>
              <a:spcAft>
                <a:spcPts val="0"/>
              </a:spcAft>
              <a:defRPr/>
            </a:pPr>
            <a:r>
              <a:rPr lang="en-GB" b="1" cap="small" dirty="0"/>
              <a:t>Nutrition/SUN policies</a:t>
            </a:r>
            <a:r>
              <a:rPr lang="en-GB" b="1" cap="small" dirty="0">
                <a:latin typeface="Arial"/>
              </a:rPr>
              <a:t> </a:t>
            </a:r>
          </a:p>
          <a:p>
            <a:pPr eaLnBrk="1" fontAlgn="auto" hangingPunct="1">
              <a:spcBef>
                <a:spcPts val="0"/>
              </a:spcBef>
              <a:spcAft>
                <a:spcPts val="0"/>
              </a:spcAft>
              <a:defRPr/>
            </a:pPr>
            <a:r>
              <a:rPr lang="en-GB" dirty="0"/>
              <a:t>This measure is designed to assess Zambia’s governmental commitment to SUN/nutrition both in theory and in practice</a:t>
            </a:r>
          </a:p>
          <a:p>
            <a:pPr eaLnBrk="1" fontAlgn="auto" hangingPunct="1">
              <a:spcBef>
                <a:spcPts val="0"/>
              </a:spcBef>
              <a:spcAft>
                <a:spcPts val="0"/>
              </a:spcAft>
              <a:defRPr/>
            </a:pPr>
            <a:r>
              <a:rPr lang="en-GB" dirty="0">
                <a:latin typeface="Arial"/>
              </a:rPr>
              <a:t> </a:t>
            </a:r>
            <a:r>
              <a:rPr lang="en-GB" b="1" cap="small" dirty="0"/>
              <a:t>Leadership</a:t>
            </a:r>
          </a:p>
          <a:p>
            <a:pPr eaLnBrk="1" fontAlgn="auto" hangingPunct="1">
              <a:spcBef>
                <a:spcPts val="0"/>
              </a:spcBef>
              <a:spcAft>
                <a:spcPts val="0"/>
              </a:spcAft>
              <a:defRPr/>
            </a:pPr>
            <a:r>
              <a:rPr lang="en-ZA" dirty="0"/>
              <a:t>This measure is about leadership for coordinating, monitoring, integrating, and implementing SUN-related policies.  It assesses Zambia’s ability to follow through on policies and strategies, specifically through the leadership of a national coordinating entity</a:t>
            </a:r>
            <a:endParaRPr lang="en-ZM" dirty="0"/>
          </a:p>
          <a:p>
            <a:pPr eaLnBrk="1" fontAlgn="auto" hangingPunct="1">
              <a:spcBef>
                <a:spcPts val="0"/>
              </a:spcBef>
              <a:spcAft>
                <a:spcPts val="0"/>
              </a:spcAft>
              <a:defRPr/>
            </a:pPr>
            <a:r>
              <a:rPr lang="en-GB" dirty="0">
                <a:latin typeface="Arial"/>
              </a:rPr>
              <a:t> </a:t>
            </a:r>
            <a:r>
              <a:rPr lang="en-GB" b="1" cap="small" dirty="0"/>
              <a:t>Leadership</a:t>
            </a:r>
          </a:p>
          <a:p>
            <a:pPr eaLnBrk="1" fontAlgn="auto" hangingPunct="1">
              <a:spcBef>
                <a:spcPts val="0"/>
              </a:spcBef>
              <a:spcAft>
                <a:spcPts val="0"/>
              </a:spcAft>
              <a:defRPr/>
            </a:pPr>
            <a:r>
              <a:rPr lang="en-ZA" dirty="0"/>
              <a:t>This measure is about leadership for coordinating, monitoring, integrating, and implementing SUN-related policies.  It assesses Zambia’s ability to follow through on policies and strategies, specifically through the leadership of a national coordinating entity</a:t>
            </a:r>
            <a:endParaRPr lang="en-ZM" dirty="0"/>
          </a:p>
          <a:p>
            <a:pPr eaLnBrk="1" fontAlgn="auto" hangingPunct="1">
              <a:spcBef>
                <a:spcPts val="0"/>
              </a:spcBef>
              <a:spcAft>
                <a:spcPts val="0"/>
              </a:spcAft>
              <a:defRPr/>
            </a:pPr>
            <a:r>
              <a:rPr lang="en-GB" dirty="0"/>
              <a:t> </a:t>
            </a:r>
            <a:r>
              <a:rPr lang="en-GB" b="1" cap="small" dirty="0">
                <a:latin typeface="Arial"/>
              </a:rPr>
              <a:t>Collaboration between Government</a:t>
            </a:r>
            <a:r>
              <a:rPr lang="en-GB" b="1" cap="small" dirty="0"/>
              <a:t> sectors</a:t>
            </a:r>
          </a:p>
          <a:p>
            <a:pPr eaLnBrk="1" fontAlgn="auto" hangingPunct="1">
              <a:spcBef>
                <a:spcPts val="0"/>
              </a:spcBef>
              <a:spcAft>
                <a:spcPts val="0"/>
              </a:spcAft>
              <a:defRPr/>
            </a:pPr>
            <a:r>
              <a:rPr lang="en-GB" dirty="0"/>
              <a:t>social accountability addresses national-level collaboration and input</a:t>
            </a:r>
          </a:p>
          <a:p>
            <a:pPr eaLnBrk="1" fontAlgn="auto" hangingPunct="1">
              <a:spcBef>
                <a:spcPts val="0"/>
              </a:spcBef>
              <a:spcAft>
                <a:spcPts val="0"/>
              </a:spcAft>
              <a:defRPr/>
            </a:pPr>
            <a:r>
              <a:rPr lang="en-GB" b="1" cap="small" dirty="0">
                <a:latin typeface="Arial"/>
              </a:rPr>
              <a:t>Collaboration</a:t>
            </a:r>
            <a:r>
              <a:rPr lang="en-GB" b="1" cap="small" dirty="0"/>
              <a:t> with external stakeholders</a:t>
            </a:r>
          </a:p>
          <a:p>
            <a:pPr eaLnBrk="1" fontAlgn="auto" hangingPunct="1">
              <a:spcBef>
                <a:spcPts val="0"/>
              </a:spcBef>
              <a:spcAft>
                <a:spcPts val="0"/>
              </a:spcAft>
              <a:defRPr/>
            </a:pPr>
            <a:r>
              <a:rPr lang="en-GB" dirty="0"/>
              <a:t>This measure is specifically about multi-sectoral action across relevant government ministries/sectors whose work relate to Nutrition</a:t>
            </a:r>
          </a:p>
          <a:p>
            <a:pPr eaLnBrk="1" fontAlgn="auto" hangingPunct="1">
              <a:spcBef>
                <a:spcPts val="0"/>
              </a:spcBef>
              <a:spcAft>
                <a:spcPts val="0"/>
              </a:spcAft>
              <a:defRPr/>
            </a:pPr>
            <a:endParaRPr lang="en-GB" dirty="0"/>
          </a:p>
          <a:p>
            <a:pPr eaLnBrk="1" fontAlgn="auto" hangingPunct="1">
              <a:spcBef>
                <a:spcPts val="0"/>
              </a:spcBef>
              <a:spcAft>
                <a:spcPts val="0"/>
              </a:spcAft>
              <a:defRPr/>
            </a:pPr>
            <a:endParaRPr lang="en-ZM" dirty="0"/>
          </a:p>
        </p:txBody>
      </p:sp>
      <p:sp>
        <p:nvSpPr>
          <p:cNvPr id="81924" name="Slide Number Placeholder 3">
            <a:extLst>
              <a:ext uri="{FF2B5EF4-FFF2-40B4-BE49-F238E27FC236}">
                <a16:creationId xmlns:a16="http://schemas.microsoft.com/office/drawing/2014/main" id="{7F049C28-7C62-FD4C-EEF8-1B926331B3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9160C3CF-EE65-4CFC-8FB1-6FF06D3CC78D}"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26</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7887FB9C-52AB-1F77-1D89-DADD029C5F0C}"/>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C85F900F-AD95-8A51-0130-AB3105607C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latin typeface="Gill Sans Nova" panose="020B0602020104020203" pitchFamily="34" charset="0"/>
              </a:rPr>
              <a:t>The Governance and Leadership domain focused on assessing whether strategic policy frameworks exist and are combined with effective oversight, coalition-building, regulation, attention to system-design, and accountability</a:t>
            </a:r>
            <a:endParaRPr lang="en-GB" altLang="en-GB"/>
          </a:p>
        </p:txBody>
      </p:sp>
      <p:sp>
        <p:nvSpPr>
          <p:cNvPr id="83972" name="Slide Number Placeholder 3">
            <a:extLst>
              <a:ext uri="{FF2B5EF4-FFF2-40B4-BE49-F238E27FC236}">
                <a16:creationId xmlns:a16="http://schemas.microsoft.com/office/drawing/2014/main" id="{6AC340FE-288A-0372-456A-BA5CBEF398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FE1BEEBB-ACE0-401D-BBE2-9817B7968347}" type="slidenum">
              <a:rPr lang="en-GB" altLang="en-GB">
                <a:latin typeface="Calibri" panose="020F0502020204030204" pitchFamily="34" charset="0"/>
              </a:rPr>
              <a:pPr/>
              <a:t>27</a:t>
            </a:fld>
            <a:endParaRPr lang="en-GB" altLang="en-GB">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DE8F7966-E51B-FD47-A581-C94FA978AACF}"/>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7A1B6707-9E34-EE96-B03E-447FA14C2D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t>The score of 2 indicates that some attributes of governance are in place, but significant effort is required to ensure that we reach the ideal of 4.</a:t>
            </a:r>
          </a:p>
          <a:p>
            <a:pPr eaLnBrk="1" hangingPunct="1">
              <a:spcBef>
                <a:spcPct val="0"/>
              </a:spcBef>
            </a:pPr>
            <a:r>
              <a:rPr lang="en-GB" altLang="en-GB"/>
              <a:t>Compared to 2020 Nutrition has sufficiently featured in the government plans in 2022</a:t>
            </a:r>
          </a:p>
        </p:txBody>
      </p:sp>
      <p:sp>
        <p:nvSpPr>
          <p:cNvPr id="86020" name="Slide Number Placeholder 3">
            <a:extLst>
              <a:ext uri="{FF2B5EF4-FFF2-40B4-BE49-F238E27FC236}">
                <a16:creationId xmlns:a16="http://schemas.microsoft.com/office/drawing/2014/main" id="{A36CCC58-A303-454E-186B-D01BB6437C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C8EF680F-ABF2-4382-AD1D-E8A5AEF39DB0}"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28</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40C0909-3B59-9F73-D02A-7F47C700762A}"/>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6259164F-F17E-A602-43C8-029F0CB6C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t>The score of 3 indicates that some attributes of governance are in place, but significant effort is required to reach the ideal. </a:t>
            </a:r>
          </a:p>
        </p:txBody>
      </p:sp>
      <p:sp>
        <p:nvSpPr>
          <p:cNvPr id="89092" name="Slide Number Placeholder 3">
            <a:extLst>
              <a:ext uri="{FF2B5EF4-FFF2-40B4-BE49-F238E27FC236}">
                <a16:creationId xmlns:a16="http://schemas.microsoft.com/office/drawing/2014/main" id="{0B3EFFEE-62B5-21E2-3924-FB19424F79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1C769E02-4B71-4FB5-AEFD-B774DD5AFC0B}"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29</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C29EF400-FA7E-CE2B-C4BD-C5E12F510CD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A4AA0CEC-2C9B-13C6-A430-E3D5962EB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t>The score of 2 indicates that some attributes of governance are in place, but significant effort is required. </a:t>
            </a:r>
          </a:p>
        </p:txBody>
      </p:sp>
      <p:sp>
        <p:nvSpPr>
          <p:cNvPr id="91140" name="Slide Number Placeholder 3">
            <a:extLst>
              <a:ext uri="{FF2B5EF4-FFF2-40B4-BE49-F238E27FC236}">
                <a16:creationId xmlns:a16="http://schemas.microsoft.com/office/drawing/2014/main" id="{9FC057B6-4984-6882-7414-514CED5483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655532A8-A35B-4330-8931-20FD9EB18C35}"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30</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38" name="Google Shape;338;p5: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0386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4A72EBE1-A20F-E93E-2F02-51D3C7A343D1}"/>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8DF467A8-7727-1591-5998-A0ABDBBFD0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tLang="en-GB"/>
              <a:t>All districts have weak governance structure</a:t>
            </a:r>
          </a:p>
        </p:txBody>
      </p:sp>
      <p:sp>
        <p:nvSpPr>
          <p:cNvPr id="93188" name="Slide Number Placeholder 3">
            <a:extLst>
              <a:ext uri="{FF2B5EF4-FFF2-40B4-BE49-F238E27FC236}">
                <a16:creationId xmlns:a16="http://schemas.microsoft.com/office/drawing/2014/main" id="{49D79759-9435-7037-5F72-E606C8D105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97DFCCCB-C404-4365-A24A-6A16F822A954}"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32</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AF523FEB-6DAB-DE7A-C4A4-25ACB6841042}"/>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DCC6DAC6-3C36-8C84-AAD4-8942E491A0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tLang="en-GB"/>
              <a:t>All districts have weak governance structure </a:t>
            </a:r>
          </a:p>
        </p:txBody>
      </p:sp>
      <p:sp>
        <p:nvSpPr>
          <p:cNvPr id="95236" name="Slide Number Placeholder 3">
            <a:extLst>
              <a:ext uri="{FF2B5EF4-FFF2-40B4-BE49-F238E27FC236}">
                <a16:creationId xmlns:a16="http://schemas.microsoft.com/office/drawing/2014/main" id="{EBE52CFC-3112-77B3-240C-DBD7A81C6A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172E9C5C-248A-45CA-B646-006E581A16B7}"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33</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57F7E337-63D0-B6B1-3490-6DA6CAD9927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FAAEA345-59E8-93EE-2D96-AC57ED4CB8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tLang="en-GB"/>
              <a:t>All districts have weak governance structure </a:t>
            </a:r>
          </a:p>
        </p:txBody>
      </p:sp>
      <p:sp>
        <p:nvSpPr>
          <p:cNvPr id="97284" name="Slide Number Placeholder 3">
            <a:extLst>
              <a:ext uri="{FF2B5EF4-FFF2-40B4-BE49-F238E27FC236}">
                <a16:creationId xmlns:a16="http://schemas.microsoft.com/office/drawing/2014/main" id="{D0243857-A0CF-2161-D74D-886D4C5F2C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DBC6E977-FEDE-493D-8A53-3459BEA7175A}"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34</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070A53E6-4634-3929-0E46-CE425202CC0C}"/>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F37B540C-0D2D-2180-8035-ABF40CAA50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t>The score of 2 indicates that some attributes of governance are in place, but significant effort is required. </a:t>
            </a:r>
          </a:p>
        </p:txBody>
      </p:sp>
      <p:sp>
        <p:nvSpPr>
          <p:cNvPr id="99332" name="Slide Number Placeholder 3">
            <a:extLst>
              <a:ext uri="{FF2B5EF4-FFF2-40B4-BE49-F238E27FC236}">
                <a16:creationId xmlns:a16="http://schemas.microsoft.com/office/drawing/2014/main" id="{BF3713EE-0FBD-E307-EC8B-39E0B97477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EC242238-F189-4AB9-8A25-5A2224A93CDF}"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35</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Google Shape;570;p21:notes">
            <a:extLst>
              <a:ext uri="{FF2B5EF4-FFF2-40B4-BE49-F238E27FC236}">
                <a16:creationId xmlns:a16="http://schemas.microsoft.com/office/drawing/2014/main" id="{1C252383-FEAE-40AF-D38E-9276CF9538A3}"/>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01379" name="Google Shape;571;p21:notes">
            <a:extLst>
              <a:ext uri="{FF2B5EF4-FFF2-40B4-BE49-F238E27FC236}">
                <a16:creationId xmlns:a16="http://schemas.microsoft.com/office/drawing/2014/main" id="{75B8F53C-4FAC-FA0C-51BF-2817F1727C2D}"/>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r>
              <a:rPr lang="en-GB" altLang="en-US">
                <a:solidFill>
                  <a:srgbClr val="202124"/>
                </a:solidFill>
                <a:latin typeface="Roboto" panose="02000000000000000000" pitchFamily="2" charset="0"/>
              </a:rPr>
              <a:t>This domain examined 3 measures related to the SUN /MCDP II programme’s capacity to adjust to population nutrition needs. </a:t>
            </a:r>
          </a:p>
          <a:p>
            <a:pPr eaLnBrk="1" hangingPunct="1">
              <a:spcBef>
                <a:spcPct val="0"/>
              </a:spcBef>
            </a:pPr>
            <a:r>
              <a:rPr lang="en-GB" altLang="en-GB">
                <a:solidFill>
                  <a:srgbClr val="202124"/>
                </a:solidFill>
                <a:latin typeface="Roboto" panose="02000000000000000000" pitchFamily="2" charset="0"/>
              </a:rPr>
              <a:t>These measures include Surveillance, Priority Setting and Learning and Innovation</a:t>
            </a:r>
            <a:endParaRPr lang="en-GB" altLang="en-GB"/>
          </a:p>
        </p:txBody>
      </p:sp>
      <p:sp>
        <p:nvSpPr>
          <p:cNvPr id="101380" name="Google Shape;572;p21:notes">
            <a:extLst>
              <a:ext uri="{FF2B5EF4-FFF2-40B4-BE49-F238E27FC236}">
                <a16:creationId xmlns:a16="http://schemas.microsoft.com/office/drawing/2014/main" id="{7E1B3AA3-50B1-04A5-3F4E-BE5427B5ED40}"/>
              </a:ext>
            </a:extLst>
          </p:cNvPr>
          <p:cNvSpPr>
            <a:spLocks noGrp="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5" rIns="93150" bIns="46575"/>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63515995-3A54-4971-AFA5-899E9B5442AF}" type="slidenum">
              <a:rPr lang="en-US" altLang="en-GB">
                <a:latin typeface="Calibri" panose="020F0502020204030204" pitchFamily="34" charset="0"/>
              </a:rPr>
              <a:pPr/>
              <a:t>36</a:t>
            </a:fld>
            <a:endParaRPr lang="en-GB" altLang="en-GB">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D364DE6E-4924-C0B2-47DF-10A50EFE58C5}"/>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59DFCA05-0B59-49C0-F8ED-BDCFACD7BC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GB"/>
          </a:p>
        </p:txBody>
      </p:sp>
      <p:sp>
        <p:nvSpPr>
          <p:cNvPr id="103428" name="Slide Number Placeholder 3">
            <a:extLst>
              <a:ext uri="{FF2B5EF4-FFF2-40B4-BE49-F238E27FC236}">
                <a16:creationId xmlns:a16="http://schemas.microsoft.com/office/drawing/2014/main" id="{17937592-3E2E-B3DC-34D5-369517FE7E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D7DDB74E-B322-48F2-A7DF-7B04E491BA5A}"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37</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71D12D9-7CAD-6C16-1DAC-E1DEC614466F}"/>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E527D30E-B895-2482-BC1B-F2E7514036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t>The improvement observed under priority setting can be attributed to data usage for decision making at national and provincial levels</a:t>
            </a:r>
          </a:p>
        </p:txBody>
      </p:sp>
      <p:sp>
        <p:nvSpPr>
          <p:cNvPr id="105476" name="Slide Number Placeholder 3">
            <a:extLst>
              <a:ext uri="{FF2B5EF4-FFF2-40B4-BE49-F238E27FC236}">
                <a16:creationId xmlns:a16="http://schemas.microsoft.com/office/drawing/2014/main" id="{657016BF-476E-4780-62DF-93FAE5E347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620A6CC5-6FF7-4D59-9233-49DE96CFAB8D}"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38</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CFC49EDA-6A66-9B2B-9F03-2CFC0E5A0B3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94402FE5-89D6-D4A4-A386-D5100FD55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t>The score of 2 indicates that some attributes of governance are in place, but significant effort is required. </a:t>
            </a:r>
          </a:p>
        </p:txBody>
      </p:sp>
      <p:sp>
        <p:nvSpPr>
          <p:cNvPr id="107524" name="Slide Number Placeholder 3">
            <a:extLst>
              <a:ext uri="{FF2B5EF4-FFF2-40B4-BE49-F238E27FC236}">
                <a16:creationId xmlns:a16="http://schemas.microsoft.com/office/drawing/2014/main" id="{BE84BCED-778F-CADA-173B-F278BA269E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63EB6A00-095F-4638-8832-5D6B47B30BD2}"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39</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59679166-5A82-EE98-4F45-D0963BE30081}"/>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8A6711B5-93AD-1CD3-64A2-2E5164FA52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t>The score of 2 indicates that some attributes of governance are in place, but significant effort is required. </a:t>
            </a:r>
          </a:p>
        </p:txBody>
      </p:sp>
      <p:sp>
        <p:nvSpPr>
          <p:cNvPr id="109572" name="Slide Number Placeholder 3">
            <a:extLst>
              <a:ext uri="{FF2B5EF4-FFF2-40B4-BE49-F238E27FC236}">
                <a16:creationId xmlns:a16="http://schemas.microsoft.com/office/drawing/2014/main" id="{8328CE34-CBC5-593A-A6F9-77921D5BDA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EB362EB2-CDE6-4E0F-8637-4D8AFBFD45CE}"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40</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E2574CB0-904B-CF20-744A-AC1BE003D80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CDE67CB8-294B-54E2-685A-DA4313F874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t>The score of 2 indicates that some attributes of governance are in place, but significant effort is required. </a:t>
            </a:r>
          </a:p>
        </p:txBody>
      </p:sp>
      <p:sp>
        <p:nvSpPr>
          <p:cNvPr id="111620" name="Slide Number Placeholder 3">
            <a:extLst>
              <a:ext uri="{FF2B5EF4-FFF2-40B4-BE49-F238E27FC236}">
                <a16:creationId xmlns:a16="http://schemas.microsoft.com/office/drawing/2014/main" id="{3921BF0D-7211-83C7-D787-246E6F66A1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588AE1C2-7583-475D-9479-01A7FF20682E}"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41</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76D911-CD3E-453D-A307-222248AC6E05}" type="slidenum">
              <a:rPr lang="LID4096" altLang="LID4096" smtClean="0"/>
              <a:pPr/>
              <a:t>6</a:t>
            </a:fld>
            <a:endParaRPr lang="LID4096" altLang="LID4096"/>
          </a:p>
        </p:txBody>
      </p:sp>
    </p:spTree>
    <p:extLst>
      <p:ext uri="{BB962C8B-B14F-4D97-AF65-F5344CB8AC3E}">
        <p14:creationId xmlns:p14="http://schemas.microsoft.com/office/powerpoint/2010/main" val="488932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7FD14C92-1FEE-88D3-4766-14D75A01A201}"/>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A76FD72E-55E8-2527-8530-E238E0E001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t>The score of 2 indicates that some attributes of governance are in place, but significant effort is required. </a:t>
            </a:r>
          </a:p>
        </p:txBody>
      </p:sp>
      <p:sp>
        <p:nvSpPr>
          <p:cNvPr id="113668" name="Slide Number Placeholder 3">
            <a:extLst>
              <a:ext uri="{FF2B5EF4-FFF2-40B4-BE49-F238E27FC236}">
                <a16:creationId xmlns:a16="http://schemas.microsoft.com/office/drawing/2014/main" id="{29914B1E-7D68-33F1-63FD-4EA3E0C855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2C782F9A-2468-452D-B0E0-8F6B23DFB7B4}"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42</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6910F094-9A06-60C9-A36A-F8393638D09C}"/>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330F25DA-CF85-4DC4-B68F-78533FB023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GB"/>
              <a:t>The score of 2 indicates that some attributes of governance are in place, but significant effort is required. </a:t>
            </a:r>
          </a:p>
        </p:txBody>
      </p:sp>
      <p:sp>
        <p:nvSpPr>
          <p:cNvPr id="115716" name="Slide Number Placeholder 3">
            <a:extLst>
              <a:ext uri="{FF2B5EF4-FFF2-40B4-BE49-F238E27FC236}">
                <a16:creationId xmlns:a16="http://schemas.microsoft.com/office/drawing/2014/main" id="{32605DCB-2B05-5706-6E97-B5C6921D1C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1C6922E2-5022-420E-B231-8FC46849BA62}"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43</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9714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2" name="Google Shape;570;p21:notes">
            <a:extLst>
              <a:ext uri="{FF2B5EF4-FFF2-40B4-BE49-F238E27FC236}">
                <a16:creationId xmlns:a16="http://schemas.microsoft.com/office/drawing/2014/main" id="{138E9BFD-4C77-C26B-11E4-1A2B63DC1072}"/>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7763" name="Google Shape;571;p21:notes">
            <a:extLst>
              <a:ext uri="{FF2B5EF4-FFF2-40B4-BE49-F238E27FC236}">
                <a16:creationId xmlns:a16="http://schemas.microsoft.com/office/drawing/2014/main" id="{BD664CDD-100A-0A74-C451-260CC875F7F7}"/>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117764" name="Google Shape;572;p21:notes">
            <a:extLst>
              <a:ext uri="{FF2B5EF4-FFF2-40B4-BE49-F238E27FC236}">
                <a16:creationId xmlns:a16="http://schemas.microsoft.com/office/drawing/2014/main" id="{BABBFF33-6323-DF07-D282-C3A5783EA5D5}"/>
              </a:ext>
            </a:extLst>
          </p:cNvPr>
          <p:cNvSpPr>
            <a:spLocks noGrp="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5" rIns="93150" bIns="46575"/>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D1B4ADD9-82C6-4640-8559-D00F00F0271D}" type="slidenum">
              <a:rPr lang="en-US" altLang="en-GB">
                <a:latin typeface="Calibri" panose="020F0502020204030204" pitchFamily="34" charset="0"/>
              </a:rPr>
              <a:pPr/>
              <a:t>44</a:t>
            </a:fld>
            <a:endParaRPr lang="en-GB" altLang="en-GB">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32228D46-553E-DC24-FBF4-78BE7F40B95B}"/>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794CC437-1EE6-15A6-55F2-D7EA4B7B1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GB"/>
          </a:p>
        </p:txBody>
      </p:sp>
      <p:sp>
        <p:nvSpPr>
          <p:cNvPr id="120836" name="Slide Number Placeholder 3">
            <a:extLst>
              <a:ext uri="{FF2B5EF4-FFF2-40B4-BE49-F238E27FC236}">
                <a16:creationId xmlns:a16="http://schemas.microsoft.com/office/drawing/2014/main" id="{CA3337EC-EDA1-4677-CE38-71EB302D2B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254444A4-760B-44CE-A96E-7EEA25F7E631}" type="slidenum">
              <a:rPr lang="en-US" altLang="en-GB" sz="1300">
                <a:solidFill>
                  <a:srgbClr val="000000"/>
                </a:solidFill>
                <a:latin typeface="Calibri" panose="020F0502020204030204" pitchFamily="34" charset="0"/>
              </a:rPr>
              <a:pPr/>
              <a:t>46</a:t>
            </a:fld>
            <a:endParaRPr lang="en-US" altLang="en-GB" sz="1300">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F0A59698-10FB-20B5-7982-9761440E0471}"/>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A4AAF4D-037D-27B0-2626-3AF5A7F1CE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a:t>All ministries had less than one third of the inputs assessed. Essentail nutrition consumables and diagnostic tools continued to perform very poorly in 2022.</a:t>
            </a:r>
            <a:endParaRPr lang="LID4096" altLang="en-GB"/>
          </a:p>
        </p:txBody>
      </p:sp>
      <p:sp>
        <p:nvSpPr>
          <p:cNvPr id="122884" name="Slide Number Placeholder 3">
            <a:extLst>
              <a:ext uri="{FF2B5EF4-FFF2-40B4-BE49-F238E27FC236}">
                <a16:creationId xmlns:a16="http://schemas.microsoft.com/office/drawing/2014/main" id="{BC911884-C6CC-94C8-2C1F-88D40C1C8E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B0A8FAA2-D485-4AB0-BC96-A3FFB92FC39F}" type="slidenum">
              <a:rPr lang="en-US" altLang="en-GB" sz="1300">
                <a:latin typeface="Calibri" panose="020F0502020204030204" pitchFamily="34" charset="0"/>
              </a:rPr>
              <a:pPr/>
              <a:t>47</a:t>
            </a:fld>
            <a:endParaRPr lang="en-US" altLang="en-GB" sz="13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B383A17A-EB20-0754-9F45-D4EA2688904C}"/>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C19C41F7-EFE9-EAFA-3C3C-1AB71CC3B8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a:t>All ministries had less than one third of the inputs assessed. </a:t>
            </a:r>
          </a:p>
          <a:p>
            <a:pPr eaLnBrk="1" hangingPunct="1">
              <a:spcBef>
                <a:spcPct val="0"/>
              </a:spcBef>
            </a:pPr>
            <a:r>
              <a:rPr lang="en-US" altLang="en-GB"/>
              <a:t>MCDSS performance worsed</a:t>
            </a:r>
            <a:endParaRPr lang="LID4096" altLang="en-GB"/>
          </a:p>
        </p:txBody>
      </p:sp>
      <p:sp>
        <p:nvSpPr>
          <p:cNvPr id="124932" name="Slide Number Placeholder 3">
            <a:extLst>
              <a:ext uri="{FF2B5EF4-FFF2-40B4-BE49-F238E27FC236}">
                <a16:creationId xmlns:a16="http://schemas.microsoft.com/office/drawing/2014/main" id="{AF7BFF45-4764-DB31-A3AA-CFC1415FF8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EDE1EC87-A653-44B1-96C3-057485DF7711}" type="slidenum">
              <a:rPr lang="en-US" altLang="en-GB" sz="1300">
                <a:latin typeface="Calibri" panose="020F0502020204030204" pitchFamily="34" charset="0"/>
              </a:rPr>
              <a:pPr/>
              <a:t>48</a:t>
            </a:fld>
            <a:endParaRPr lang="en-US" altLang="en-GB" sz="13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70BCB4A2-01E4-E39A-E736-5CACEE99BDFC}"/>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6F91CF0A-09F4-F45B-CBAB-5A6F08E8CC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a:t>All ministries had less than one third of the inputs assessed </a:t>
            </a:r>
            <a:endParaRPr lang="LID4096" altLang="en-GB"/>
          </a:p>
        </p:txBody>
      </p:sp>
      <p:sp>
        <p:nvSpPr>
          <p:cNvPr id="126980" name="Slide Number Placeholder 3">
            <a:extLst>
              <a:ext uri="{FF2B5EF4-FFF2-40B4-BE49-F238E27FC236}">
                <a16:creationId xmlns:a16="http://schemas.microsoft.com/office/drawing/2014/main" id="{D5A5B062-D08E-F440-EF4B-48598CAAF0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262F6C2B-63B8-424D-AA02-EA4F7CEEAAD8}" type="slidenum">
              <a:rPr lang="en-US" altLang="en-GB" sz="1300">
                <a:latin typeface="Calibri" panose="020F0502020204030204" pitchFamily="34" charset="0"/>
              </a:rPr>
              <a:pPr/>
              <a:t>49</a:t>
            </a:fld>
            <a:endParaRPr lang="en-US" altLang="en-GB" sz="13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6" name="Google Shape;570;p21:notes">
            <a:extLst>
              <a:ext uri="{FF2B5EF4-FFF2-40B4-BE49-F238E27FC236}">
                <a16:creationId xmlns:a16="http://schemas.microsoft.com/office/drawing/2014/main" id="{AFCA3267-EAE1-0F25-9B64-4D9CA1B70B0C}"/>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29027" name="Google Shape;571;p21:notes">
            <a:extLst>
              <a:ext uri="{FF2B5EF4-FFF2-40B4-BE49-F238E27FC236}">
                <a16:creationId xmlns:a16="http://schemas.microsoft.com/office/drawing/2014/main" id="{39E2C5BD-02CE-FC61-2723-604C3EB99568}"/>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129028" name="Google Shape;572;p21:notes">
            <a:extLst>
              <a:ext uri="{FF2B5EF4-FFF2-40B4-BE49-F238E27FC236}">
                <a16:creationId xmlns:a16="http://schemas.microsoft.com/office/drawing/2014/main" id="{B0CA1B31-92CE-45E1-828B-92958E9093DB}"/>
              </a:ext>
            </a:extLst>
          </p:cNvPr>
          <p:cNvSpPr>
            <a:spLocks noGrp="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5" rIns="93150" bIns="46575"/>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C8876766-3B14-4E5E-AB89-99BD3A687107}" type="slidenum">
              <a:rPr lang="en-US" altLang="en-GB">
                <a:solidFill>
                  <a:srgbClr val="000000"/>
                </a:solidFill>
                <a:latin typeface="Calibri" panose="020F0502020204030204" pitchFamily="34" charset="0"/>
              </a:rPr>
              <a:pPr/>
              <a:t>50</a:t>
            </a:fld>
            <a:endParaRPr lang="en-GB" altLang="en-GB">
              <a:solidFill>
                <a:srgbClr val="000000"/>
              </a:solidFill>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8AAE958-3807-4978-9773-C8EF07A9471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763693B-9066-BA47-9CAD-91214E559DF8}"/>
              </a:ext>
            </a:extLst>
          </p:cNvPr>
          <p:cNvSpPr>
            <a:spLocks noGrp="1"/>
          </p:cNvSpPr>
          <p:nvPr>
            <p:ph type="body" idx="1"/>
          </p:nvPr>
        </p:nvSpPr>
        <p:spPr/>
        <p:txBody>
          <a:bodyPr/>
          <a:lstStyle/>
          <a:p>
            <a:pPr eaLnBrk="1" fontAlgn="auto" hangingPunct="1">
              <a:spcBef>
                <a:spcPts val="0"/>
              </a:spcBef>
              <a:spcAft>
                <a:spcPts val="0"/>
              </a:spcAft>
              <a:defRPr/>
            </a:pPr>
            <a:r>
              <a:rPr lang="en-GB" dirty="0">
                <a:solidFill>
                  <a:schemeClr val="tx1">
                    <a:lumMod val="95000"/>
                    <a:lumOff val="5000"/>
                  </a:schemeClr>
                </a:solidFill>
                <a:latin typeface="Gill Sans Nova" panose="020B0602020104020203" pitchFamily="34" charset="0"/>
              </a:rPr>
              <a:t>Domain 4 examines availability, coordination, and interoperability of vital statistics, routine MIS, and beneficiary records systems and infrastructure</a:t>
            </a:r>
          </a:p>
          <a:p>
            <a:pPr eaLnBrk="1" fontAlgn="auto" hangingPunct="1">
              <a:spcBef>
                <a:spcPts val="0"/>
              </a:spcBef>
              <a:spcAft>
                <a:spcPts val="0"/>
              </a:spcAft>
              <a:defRPr/>
            </a:pPr>
            <a:r>
              <a:rPr lang="en-GB" dirty="0" err="1">
                <a:solidFill>
                  <a:schemeClr val="tx1">
                    <a:lumMod val="95000"/>
                    <a:lumOff val="5000"/>
                  </a:schemeClr>
                </a:solidFill>
                <a:latin typeface="Gill Sans Nova" panose="020B0602020104020203" pitchFamily="34" charset="0"/>
              </a:rPr>
              <a:t>Mgt</a:t>
            </a:r>
            <a:r>
              <a:rPr lang="en-GB" dirty="0">
                <a:solidFill>
                  <a:schemeClr val="tx1">
                    <a:lumMod val="95000"/>
                    <a:lumOff val="5000"/>
                  </a:schemeClr>
                </a:solidFill>
                <a:latin typeface="Gill Sans Nova" panose="020B0602020104020203" pitchFamily="34" charset="0"/>
              </a:rPr>
              <a:t> information system - </a:t>
            </a:r>
            <a:r>
              <a:rPr lang="en-GB" dirty="0">
                <a:solidFill>
                  <a:srgbClr val="FFFF00"/>
                </a:solidFill>
                <a:latin typeface="Gill Sans Nova" panose="020B0602020104020203" pitchFamily="34" charset="0"/>
              </a:rPr>
              <a:t>(for both multi-sectoral coordination and sector specific).  </a:t>
            </a:r>
          </a:p>
          <a:p>
            <a:pPr eaLnBrk="1" fontAlgn="auto" hangingPunct="1">
              <a:spcBef>
                <a:spcPts val="0"/>
              </a:spcBef>
              <a:spcAft>
                <a:spcPts val="0"/>
              </a:spcAft>
              <a:defRPr/>
            </a:pPr>
            <a:r>
              <a:rPr lang="en-GB" dirty="0">
                <a:solidFill>
                  <a:srgbClr val="FFFF00"/>
                </a:solidFill>
                <a:latin typeface="Gill Sans Nova" panose="020B0602020104020203" pitchFamily="34" charset="0"/>
              </a:rPr>
              <a:t>Beneficiary records- records (for individuals and households) documenting their history and experience with the programme </a:t>
            </a:r>
            <a:endParaRPr lang="en-ZM" dirty="0"/>
          </a:p>
          <a:p>
            <a:pPr eaLnBrk="1" fontAlgn="auto" hangingPunct="1">
              <a:spcBef>
                <a:spcPts val="0"/>
              </a:spcBef>
              <a:spcAft>
                <a:spcPts val="0"/>
              </a:spcAft>
              <a:defRPr/>
            </a:pPr>
            <a:endParaRPr lang="en-ZM" dirty="0"/>
          </a:p>
          <a:p>
            <a:pPr eaLnBrk="1" fontAlgn="auto" hangingPunct="1">
              <a:spcBef>
                <a:spcPts val="0"/>
              </a:spcBef>
              <a:spcAft>
                <a:spcPts val="0"/>
              </a:spcAft>
              <a:defRPr/>
            </a:pPr>
            <a:endParaRPr lang="en-ZM" dirty="0"/>
          </a:p>
          <a:p>
            <a:pPr eaLnBrk="1" fontAlgn="auto" hangingPunct="1">
              <a:spcBef>
                <a:spcPts val="0"/>
              </a:spcBef>
              <a:spcAft>
                <a:spcPts val="0"/>
              </a:spcAft>
              <a:defRPr/>
            </a:pPr>
            <a:endParaRPr lang="en-US" dirty="0"/>
          </a:p>
        </p:txBody>
      </p:sp>
      <p:sp>
        <p:nvSpPr>
          <p:cNvPr id="131076" name="Slide Number Placeholder 3">
            <a:extLst>
              <a:ext uri="{FF2B5EF4-FFF2-40B4-BE49-F238E27FC236}">
                <a16:creationId xmlns:a16="http://schemas.microsoft.com/office/drawing/2014/main" id="{001A4BB3-DF00-6A06-D33F-5E671CBD8E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3D10C88B-ABB9-4A36-B4C1-0F7A443B7325}"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51</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242CD6B1-D45D-1F15-4646-01DAFC617988}"/>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A086671-BDB9-CC29-3308-D71DFE27FCB2}"/>
              </a:ext>
            </a:extLst>
          </p:cNvPr>
          <p:cNvSpPr>
            <a:spLocks noGrp="1"/>
          </p:cNvSpPr>
          <p:nvPr>
            <p:ph type="body" idx="1"/>
          </p:nvPr>
        </p:nvSpPr>
        <p:spPr/>
        <p:txBody>
          <a:bodyPr/>
          <a:lstStyle/>
          <a:p>
            <a:pPr eaLnBrk="1" fontAlgn="auto" hangingPunct="1">
              <a:spcBef>
                <a:spcPts val="0"/>
              </a:spcBef>
              <a:spcAft>
                <a:spcPts val="0"/>
              </a:spcAft>
              <a:defRPr/>
            </a:pPr>
            <a:r>
              <a:rPr lang="en-GB" dirty="0">
                <a:solidFill>
                  <a:schemeClr val="tx1">
                    <a:lumMod val="95000"/>
                    <a:lumOff val="5000"/>
                  </a:schemeClr>
                </a:solidFill>
                <a:latin typeface="Gill Sans Nova" panose="020B0602020104020203" pitchFamily="34" charset="0"/>
              </a:rPr>
              <a:t>Domain 4 examines availability, coordination, and interoperability of vital statistics, routine MIS, and beneficiary records systems and infrastructure</a:t>
            </a:r>
          </a:p>
          <a:p>
            <a:pPr eaLnBrk="1" fontAlgn="auto" hangingPunct="1">
              <a:spcBef>
                <a:spcPts val="0"/>
              </a:spcBef>
              <a:spcAft>
                <a:spcPts val="0"/>
              </a:spcAft>
              <a:defRPr/>
            </a:pPr>
            <a:r>
              <a:rPr lang="en-GB" dirty="0" err="1">
                <a:solidFill>
                  <a:schemeClr val="tx1">
                    <a:lumMod val="95000"/>
                    <a:lumOff val="5000"/>
                  </a:schemeClr>
                </a:solidFill>
                <a:latin typeface="Gill Sans Nova" panose="020B0602020104020203" pitchFamily="34" charset="0"/>
              </a:rPr>
              <a:t>Mgt</a:t>
            </a:r>
            <a:r>
              <a:rPr lang="en-GB" dirty="0">
                <a:solidFill>
                  <a:schemeClr val="tx1">
                    <a:lumMod val="95000"/>
                    <a:lumOff val="5000"/>
                  </a:schemeClr>
                </a:solidFill>
                <a:latin typeface="Gill Sans Nova" panose="020B0602020104020203" pitchFamily="34" charset="0"/>
              </a:rPr>
              <a:t> information system - </a:t>
            </a:r>
            <a:r>
              <a:rPr lang="en-GB" dirty="0">
                <a:solidFill>
                  <a:srgbClr val="FFFF00"/>
                </a:solidFill>
                <a:latin typeface="Gill Sans Nova" panose="020B0602020104020203" pitchFamily="34" charset="0"/>
              </a:rPr>
              <a:t>(for both multi-sectoral coordination and sector specific).  </a:t>
            </a:r>
          </a:p>
          <a:p>
            <a:pPr eaLnBrk="1" fontAlgn="auto" hangingPunct="1">
              <a:spcBef>
                <a:spcPts val="0"/>
              </a:spcBef>
              <a:spcAft>
                <a:spcPts val="0"/>
              </a:spcAft>
              <a:defRPr/>
            </a:pPr>
            <a:r>
              <a:rPr lang="en-GB" dirty="0">
                <a:solidFill>
                  <a:srgbClr val="FFFF00"/>
                </a:solidFill>
                <a:latin typeface="Gill Sans Nova" panose="020B0602020104020203" pitchFamily="34" charset="0"/>
              </a:rPr>
              <a:t>Beneficiary records- records (for individuals and households) documenting their history and experience with the programme </a:t>
            </a:r>
            <a:endParaRPr lang="en-ZM" dirty="0"/>
          </a:p>
          <a:p>
            <a:pPr eaLnBrk="1" fontAlgn="auto" hangingPunct="1">
              <a:spcBef>
                <a:spcPts val="0"/>
              </a:spcBef>
              <a:spcAft>
                <a:spcPts val="0"/>
              </a:spcAft>
              <a:defRPr/>
            </a:pPr>
            <a:endParaRPr lang="en-ZM" dirty="0"/>
          </a:p>
          <a:p>
            <a:pPr eaLnBrk="1" fontAlgn="auto" hangingPunct="1">
              <a:spcBef>
                <a:spcPts val="0"/>
              </a:spcBef>
              <a:spcAft>
                <a:spcPts val="0"/>
              </a:spcAft>
              <a:defRPr/>
            </a:pPr>
            <a:endParaRPr lang="en-ZM" dirty="0"/>
          </a:p>
          <a:p>
            <a:pPr eaLnBrk="1" fontAlgn="auto" hangingPunct="1">
              <a:spcBef>
                <a:spcPts val="0"/>
              </a:spcBef>
              <a:spcAft>
                <a:spcPts val="0"/>
              </a:spcAft>
              <a:defRPr/>
            </a:pPr>
            <a:endParaRPr lang="en-US" dirty="0"/>
          </a:p>
        </p:txBody>
      </p:sp>
      <p:sp>
        <p:nvSpPr>
          <p:cNvPr id="133124" name="Slide Number Placeholder 3">
            <a:extLst>
              <a:ext uri="{FF2B5EF4-FFF2-40B4-BE49-F238E27FC236}">
                <a16:creationId xmlns:a16="http://schemas.microsoft.com/office/drawing/2014/main" id="{933574AC-C27F-1E07-C882-F383664380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0194C9F0-EA37-42BF-ACCF-BCA31C5F8F04}"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52</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76D911-CD3E-453D-A307-222248AC6E05}" type="slidenum">
              <a:rPr lang="LID4096" altLang="LID4096" smtClean="0"/>
              <a:pPr/>
              <a:t>11</a:t>
            </a:fld>
            <a:endParaRPr lang="LID4096" altLang="LID4096"/>
          </a:p>
        </p:txBody>
      </p:sp>
    </p:spTree>
    <p:extLst>
      <p:ext uri="{BB962C8B-B14F-4D97-AF65-F5344CB8AC3E}">
        <p14:creationId xmlns:p14="http://schemas.microsoft.com/office/powerpoint/2010/main" val="633046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FB0782CF-1F0C-0580-4535-78B86C5E6D0A}"/>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C2E941B0-38AA-DC69-6235-78227485C1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GB"/>
          </a:p>
        </p:txBody>
      </p:sp>
      <p:sp>
        <p:nvSpPr>
          <p:cNvPr id="135172" name="Slide Number Placeholder 3">
            <a:extLst>
              <a:ext uri="{FF2B5EF4-FFF2-40B4-BE49-F238E27FC236}">
                <a16:creationId xmlns:a16="http://schemas.microsoft.com/office/drawing/2014/main" id="{66D8BF12-B847-BCF0-EB04-450E57D431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7DB5BD94-A80E-4D94-BE8F-7BF3EF72730F}"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53</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E6B9AFBD-7A73-98F2-FFCA-BD269A1FF2F0}"/>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921DE74D-9846-EDE2-CD0F-104E151E1C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lnSpc>
                <a:spcPct val="150000"/>
              </a:lnSpc>
              <a:spcBef>
                <a:spcPct val="0"/>
              </a:spcBef>
              <a:buFont typeface="Wingdings" panose="05000000000000000000" pitchFamily="2" charset="2"/>
              <a:buChar char="v"/>
            </a:pPr>
            <a:r>
              <a:rPr lang="en-GB" altLang="en-GB" sz="2200">
                <a:latin typeface="Gill Sans Nova" panose="020B0602020104020203" pitchFamily="34" charset="0"/>
                <a:cs typeface="Segoe UI" panose="020B0502040204020203" pitchFamily="34" charset="0"/>
              </a:rPr>
              <a:t>The objectives were to:</a:t>
            </a:r>
            <a:r>
              <a:rPr lang="en-US" altLang="en-GB" sz="2200">
                <a:latin typeface="Gill Sans Nova" panose="020B0602020104020203" pitchFamily="34" charset="0"/>
                <a:cs typeface="Segoe UI" panose="020B0502040204020203" pitchFamily="34" charset="0"/>
              </a:rPr>
              <a:t>​</a:t>
            </a:r>
          </a:p>
          <a:p>
            <a:pPr marL="2057400" lvl="4" indent="-228600" eaLnBrk="1" hangingPunct="1">
              <a:lnSpc>
                <a:spcPct val="150000"/>
              </a:lnSpc>
              <a:spcBef>
                <a:spcPct val="0"/>
              </a:spcBef>
              <a:buFontTx/>
              <a:buChar char="•"/>
            </a:pPr>
            <a:r>
              <a:rPr lang="en-GB" altLang="en-GB" sz="2200">
                <a:latin typeface="Gill Sans Nova" panose="020B0602020104020203" pitchFamily="34" charset="0"/>
                <a:cs typeface="Arial" panose="020B0604020202020204" pitchFamily="34" charset="0"/>
              </a:rPr>
              <a:t>examine the sufficiency of the number and distribution of nutrition workers to meet population needs in order to promote equitable access to quality care, service delivery, and</a:t>
            </a:r>
          </a:p>
          <a:p>
            <a:pPr marL="2057400" lvl="4" indent="-228600" eaLnBrk="1" hangingPunct="1">
              <a:lnSpc>
                <a:spcPct val="150000"/>
              </a:lnSpc>
              <a:spcBef>
                <a:spcPct val="0"/>
              </a:spcBef>
              <a:buFontTx/>
              <a:buChar char="•"/>
            </a:pPr>
            <a:r>
              <a:rPr lang="en-GB" altLang="en-GB" sz="2200">
                <a:latin typeface="Gill Sans Nova" panose="020B0602020104020203" pitchFamily="34" charset="0"/>
                <a:cs typeface="Arial" panose="020B0604020202020204" pitchFamily="34" charset="0"/>
              </a:rPr>
              <a:t>Assess the ability of the system to ensure quality of workforce education and practice. </a:t>
            </a:r>
            <a:endParaRPr lang="en-GB" altLang="en-GB" sz="2200">
              <a:cs typeface="Arial" panose="020B0604020202020204" pitchFamily="34" charset="0"/>
            </a:endParaRPr>
          </a:p>
          <a:p>
            <a:pPr marL="342900" indent="-342900" eaLnBrk="1" hangingPunct="1">
              <a:spcBef>
                <a:spcPct val="0"/>
              </a:spcBef>
            </a:pPr>
            <a:endParaRPr lang="en-GB" altLang="en-GB"/>
          </a:p>
        </p:txBody>
      </p:sp>
      <p:sp>
        <p:nvSpPr>
          <p:cNvPr id="142340" name="Slide Number Placeholder 3">
            <a:extLst>
              <a:ext uri="{FF2B5EF4-FFF2-40B4-BE49-F238E27FC236}">
                <a16:creationId xmlns:a16="http://schemas.microsoft.com/office/drawing/2014/main" id="{14E857DA-E34F-C293-965C-81C8279721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EC161BBF-E8F0-49C7-A8B0-8C3CF92E34CE}"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59</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85F4D188-418D-7B01-7EC4-E8F1A658BEED}"/>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89280738-6B3D-30C7-6D04-EE8450AEAA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Community-based workers have been shown to effectively deliver a range of preventive, promotive, and curative nutrition services, and they can contribute to reducing inequalities in access.</a:t>
            </a:r>
          </a:p>
        </p:txBody>
      </p:sp>
      <p:sp>
        <p:nvSpPr>
          <p:cNvPr id="146436" name="Slide Number Placeholder 3">
            <a:extLst>
              <a:ext uri="{FF2B5EF4-FFF2-40B4-BE49-F238E27FC236}">
                <a16:creationId xmlns:a16="http://schemas.microsoft.com/office/drawing/2014/main" id="{FAA8F8A3-5DBE-424A-D8A5-C1A281469B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8106AE85-74FA-45B0-A5DA-2739CFC4C9A5}" type="slidenum">
              <a:rPr lang="LID4096" altLang="LID4096">
                <a:latin typeface="Calibri" panose="020F0502020204030204" pitchFamily="34" charset="0"/>
              </a:rPr>
              <a:pPr/>
              <a:t>62</a:t>
            </a:fld>
            <a:endParaRPr lang="LID4096" altLang="LID4096">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30" name="Google Shape;570;p21:notes">
            <a:extLst>
              <a:ext uri="{FF2B5EF4-FFF2-40B4-BE49-F238E27FC236}">
                <a16:creationId xmlns:a16="http://schemas.microsoft.com/office/drawing/2014/main" id="{A99741A6-223C-AB89-BE40-B00E5DF665E0}"/>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50531" name="Google Shape;571;p21:notes">
            <a:extLst>
              <a:ext uri="{FF2B5EF4-FFF2-40B4-BE49-F238E27FC236}">
                <a16:creationId xmlns:a16="http://schemas.microsoft.com/office/drawing/2014/main" id="{773158ED-4CF2-340A-982F-67C04A8F9578}"/>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150532" name="Google Shape;572;p21:notes">
            <a:extLst>
              <a:ext uri="{FF2B5EF4-FFF2-40B4-BE49-F238E27FC236}">
                <a16:creationId xmlns:a16="http://schemas.microsoft.com/office/drawing/2014/main" id="{1F51F7AE-5128-66AC-9CDE-79AA6E1BDED7}"/>
              </a:ext>
            </a:extLst>
          </p:cNvPr>
          <p:cNvSpPr>
            <a:spLocks noGrp="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5" rIns="93150" bIns="46575"/>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4D14E6AA-8139-4AC4-A44F-52B17C31B006}" type="slidenum">
              <a:rPr lang="en-US" altLang="en-GB">
                <a:solidFill>
                  <a:srgbClr val="000000"/>
                </a:solidFill>
                <a:latin typeface="Calibri" panose="020F0502020204030204" pitchFamily="34" charset="0"/>
              </a:rPr>
              <a:pPr/>
              <a:t>65</a:t>
            </a:fld>
            <a:endParaRPr lang="en-GB" altLang="en-GB">
              <a:solidFill>
                <a:srgbClr val="000000"/>
              </a:solidFill>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2D3D46BA-7655-956A-6671-D0CADB1F435A}"/>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68FA4B79-10DA-42D9-0DB9-264A4B8B1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05000"/>
              </a:lnSpc>
              <a:spcBef>
                <a:spcPct val="0"/>
              </a:spcBef>
              <a:spcAft>
                <a:spcPts val="600"/>
              </a:spcAft>
            </a:pPr>
            <a:r>
              <a:rPr lang="en-US" altLang="en-US" dirty="0">
                <a:latin typeface="Gill Sans Nova" panose="020B0602020104020203" pitchFamily="34" charset="0"/>
                <a:cs typeface="Times New Roman" panose="02020603050405020304" pitchFamily="18" charset="0"/>
              </a:rPr>
              <a:t>On the whole, funding systems to facilitate appropriate management of funds was poor.</a:t>
            </a:r>
          </a:p>
          <a:p>
            <a:pPr algn="just" eaLnBrk="1" hangingPunct="1">
              <a:lnSpc>
                <a:spcPct val="105000"/>
              </a:lnSpc>
              <a:spcBef>
                <a:spcPct val="0"/>
              </a:spcBef>
              <a:spcAft>
                <a:spcPts val="600"/>
              </a:spcAft>
            </a:pPr>
            <a:r>
              <a:rPr lang="en-US" altLang="en-US" b="1" dirty="0">
                <a:latin typeface="Gill Sans Nova" panose="020B0602020104020203" pitchFamily="34" charset="0"/>
                <a:cs typeface="Times New Roman" panose="02020603050405020304" pitchFamily="18" charset="0"/>
              </a:rPr>
              <a:t>Budget</a:t>
            </a:r>
          </a:p>
          <a:p>
            <a:pPr algn="just" eaLnBrk="1" hangingPunct="1">
              <a:lnSpc>
                <a:spcPct val="105000"/>
              </a:lnSpc>
              <a:spcBef>
                <a:spcPct val="0"/>
              </a:spcBef>
              <a:spcAft>
                <a:spcPts val="600"/>
              </a:spcAft>
              <a:buFontTx/>
              <a:buChar char="•"/>
            </a:pPr>
            <a:r>
              <a:rPr lang="en-GB" altLang="en-US" dirty="0">
                <a:latin typeface="Gill Sans Nova" panose="020B0602020104020203" pitchFamily="34" charset="0"/>
                <a:cs typeface="Times New Roman" panose="02020603050405020304" pitchFamily="18" charset="0"/>
              </a:rPr>
              <a:t>Only a few management units maintained an annual budget for SUN, engaged in budget forecasting</a:t>
            </a:r>
            <a:r>
              <a:rPr lang="en-US" altLang="en-US" dirty="0">
                <a:latin typeface="Gill Sans Nova" panose="020B0602020104020203" pitchFamily="34" charset="0"/>
                <a:cs typeface="Times New Roman" panose="02020603050405020304" pitchFamily="18" charset="0"/>
              </a:rPr>
              <a:t> and</a:t>
            </a:r>
            <a:r>
              <a:rPr lang="en-GB" altLang="en-US" dirty="0">
                <a:latin typeface="Gill Sans Nova" panose="020B0602020104020203" pitchFamily="34" charset="0"/>
                <a:cs typeface="Times New Roman" panose="02020603050405020304" pitchFamily="18" charset="0"/>
              </a:rPr>
              <a:t> </a:t>
            </a:r>
          </a:p>
          <a:p>
            <a:pPr algn="just" eaLnBrk="1" hangingPunct="1">
              <a:lnSpc>
                <a:spcPct val="105000"/>
              </a:lnSpc>
              <a:spcBef>
                <a:spcPct val="0"/>
              </a:spcBef>
              <a:spcAft>
                <a:spcPts val="600"/>
              </a:spcAft>
              <a:buFontTx/>
              <a:buChar char="•"/>
            </a:pPr>
            <a:r>
              <a:rPr lang="en-GB" altLang="en-US" dirty="0">
                <a:latin typeface="Gill Sans Nova" panose="020B0602020104020203" pitchFamily="34" charset="0"/>
                <a:cs typeface="Times New Roman" panose="02020603050405020304" pitchFamily="18" charset="0"/>
              </a:rPr>
              <a:t>proportion of the budget that is directed to administrative vs direct implementation</a:t>
            </a:r>
            <a:r>
              <a:rPr lang="en-US" altLang="en-US" dirty="0">
                <a:latin typeface="Gill Sans Nova" panose="020B0602020104020203" pitchFamily="34" charset="0"/>
                <a:cs typeface="Times New Roman" panose="02020603050405020304" pitchFamily="18" charset="0"/>
              </a:rPr>
              <a:t> was moderate i.e. </a:t>
            </a:r>
            <a:r>
              <a:rPr lang="en-GB" altLang="en-US" dirty="0">
                <a:latin typeface="Gill Sans Nova" panose="020B0602020104020203" pitchFamily="34" charset="0"/>
                <a:cs typeface="Times New Roman" panose="02020603050405020304" pitchFamily="18" charset="0"/>
              </a:rPr>
              <a:t>(50-79%) of the total budget</a:t>
            </a:r>
            <a:endParaRPr lang="en-US" altLang="en-US" dirty="0">
              <a:latin typeface="Gill Sans Nova" panose="020B0602020104020203" pitchFamily="34" charset="0"/>
              <a:cs typeface="Times New Roman" panose="02020603050405020304" pitchFamily="18" charset="0"/>
            </a:endParaRPr>
          </a:p>
          <a:p>
            <a:pPr eaLnBrk="1" hangingPunct="1">
              <a:spcBef>
                <a:spcPct val="0"/>
              </a:spcBef>
            </a:pPr>
            <a:endParaRPr lang="LID4096" altLang="en-US" dirty="0"/>
          </a:p>
        </p:txBody>
      </p:sp>
      <p:sp>
        <p:nvSpPr>
          <p:cNvPr id="153604" name="Slide Number Placeholder 3">
            <a:extLst>
              <a:ext uri="{FF2B5EF4-FFF2-40B4-BE49-F238E27FC236}">
                <a16:creationId xmlns:a16="http://schemas.microsoft.com/office/drawing/2014/main" id="{A3D80CBA-ADE6-8BDC-2929-1789BD2350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E63F062E-F75A-44F7-AE60-B02849B892CB}" type="slidenum">
              <a:rPr lang="en-GB" altLang="en-GB">
                <a:solidFill>
                  <a:srgbClr val="000000"/>
                </a:solidFill>
                <a:latin typeface="Calibri" panose="020F0502020204030204" pitchFamily="34" charset="0"/>
              </a:rPr>
              <a:pPr/>
              <a:t>67</a:t>
            </a:fld>
            <a:endParaRPr lang="en-GB" altLang="en-GB">
              <a:solidFill>
                <a:srgbClr val="000000"/>
              </a:solidFill>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BB31E699-C61E-386D-9DCB-F69B5CF6CC20}"/>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E477EFAD-249B-BB21-7C92-666F130BF3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Categorization of the FMIS levels. Level 3 meets any of the three criteria</a:t>
            </a:r>
          </a:p>
          <a:p>
            <a:r>
              <a:rPr lang="en-US" altLang="en-US"/>
              <a:t>1.The system and its processes clearly defined and understood.</a:t>
            </a:r>
          </a:p>
          <a:p>
            <a:r>
              <a:rPr lang="en-US" altLang="en-US"/>
              <a:t>2.The system is consistently used across SDP/management unit types</a:t>
            </a:r>
          </a:p>
          <a:p>
            <a:r>
              <a:rPr lang="en-US" altLang="en-US"/>
              <a:t>3.The system is Electronic.</a:t>
            </a:r>
          </a:p>
          <a:p>
            <a:r>
              <a:rPr lang="en-US" altLang="en-US"/>
              <a:t>4.The system account for Line-item SUN budgets; Internally generated funds &amp; Other income</a:t>
            </a:r>
          </a:p>
          <a:p>
            <a:endParaRPr lang="en-US" altLang="en-US"/>
          </a:p>
        </p:txBody>
      </p:sp>
      <p:sp>
        <p:nvSpPr>
          <p:cNvPr id="160772" name="Slide Number Placeholder 3">
            <a:extLst>
              <a:ext uri="{FF2B5EF4-FFF2-40B4-BE49-F238E27FC236}">
                <a16:creationId xmlns:a16="http://schemas.microsoft.com/office/drawing/2014/main" id="{DE5D69D8-C284-9EDC-18FC-EF96121316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4C907DDB-22E9-4379-A1F8-A5BEBBDA80D9}" type="slidenum">
              <a:rPr lang="LID4096" altLang="LID4096">
                <a:latin typeface="Calibri" panose="020F0502020204030204" pitchFamily="34" charset="0"/>
              </a:rPr>
              <a:pPr/>
              <a:t>73</a:t>
            </a:fld>
            <a:endParaRPr lang="LID4096" altLang="LID4096">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2" name="Google Shape;570;p21:notes">
            <a:extLst>
              <a:ext uri="{FF2B5EF4-FFF2-40B4-BE49-F238E27FC236}">
                <a16:creationId xmlns:a16="http://schemas.microsoft.com/office/drawing/2014/main" id="{AE890A06-E380-5C1D-6387-E6D7CDCDC6AD}"/>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43" name="Google Shape;571;p21:notes">
            <a:extLst>
              <a:ext uri="{FF2B5EF4-FFF2-40B4-BE49-F238E27FC236}">
                <a16:creationId xmlns:a16="http://schemas.microsoft.com/office/drawing/2014/main" id="{2F8365A8-AF08-CD6D-2542-7388E9B9A8BD}"/>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163844" name="Google Shape;572;p21:notes">
            <a:extLst>
              <a:ext uri="{FF2B5EF4-FFF2-40B4-BE49-F238E27FC236}">
                <a16:creationId xmlns:a16="http://schemas.microsoft.com/office/drawing/2014/main" id="{DFEAEE9C-7D21-5B97-0DBF-B7BB43677A14}"/>
              </a:ext>
            </a:extLst>
          </p:cNvPr>
          <p:cNvSpPr>
            <a:spLocks noGrp="1" noChangeArrowheads="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5" rIns="93150" bIns="46575"/>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buClr>
                <a:srgbClr val="000000"/>
              </a:buClr>
              <a:buFont typeface="Arial" panose="020B0604020202020204" pitchFamily="34" charset="0"/>
              <a:buNone/>
            </a:pPr>
            <a:fld id="{1323630A-2B5F-456C-A806-2BDFFC76A51B}" type="slidenum">
              <a:rPr lang="en-US" altLang="en-GB" sz="1400">
                <a:solidFill>
                  <a:srgbClr val="000000"/>
                </a:solidFill>
                <a:latin typeface="Arial" panose="020B0604020202020204" pitchFamily="34" charset="0"/>
                <a:cs typeface="Arial" panose="020B0604020202020204" pitchFamily="34" charset="0"/>
                <a:sym typeface="Arial" panose="020B0604020202020204" pitchFamily="34" charset="0"/>
              </a:rPr>
              <a:pPr>
                <a:buClr>
                  <a:srgbClr val="000000"/>
                </a:buClr>
                <a:buFont typeface="Arial" panose="020B0604020202020204" pitchFamily="34" charset="0"/>
                <a:buNone/>
              </a:pPr>
              <a:t>75</a:t>
            </a:fld>
            <a:endParaRPr lang="en-GB" altLang="en-GB"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0716AE7B-B6B7-1CAD-D7FA-F84A965160C5}"/>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0BB4604D-52EC-AD5D-561D-0636EEC55B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tLang="en-GB">
                <a:latin typeface="Gill Sans Nova" panose="020B0602020104020203" pitchFamily="34" charset="0"/>
              </a:rPr>
              <a:t>Refers to the translation of national or provincial policies into local strategic action plans that respond to the needs and preferences of the population</a:t>
            </a:r>
          </a:p>
          <a:p>
            <a:pPr eaLnBrk="1" hangingPunct="1">
              <a:spcBef>
                <a:spcPct val="0"/>
              </a:spcBef>
            </a:pPr>
            <a:r>
              <a:rPr lang="en-ZA" altLang="en-GB">
                <a:latin typeface="Gill Sans Nova" panose="020B0602020104020203" pitchFamily="34" charset="0"/>
              </a:rPr>
              <a:t>2. a process of developing relationships that enable stakeholders to work together to address nutrition-related issues and promote well-being to achieve positive nutrition impact and outcomes</a:t>
            </a:r>
            <a:endParaRPr lang="LID4096" altLang="en-GB">
              <a:latin typeface="Gill Sans Nova" panose="020B0602020104020203" pitchFamily="34" charset="0"/>
            </a:endParaRPr>
          </a:p>
          <a:p>
            <a:pPr eaLnBrk="1" hangingPunct="1">
              <a:spcBef>
                <a:spcPct val="0"/>
              </a:spcBef>
            </a:pPr>
            <a:r>
              <a:rPr lang="en-GB" altLang="en-GB">
                <a:latin typeface="Gill Sans Nova" panose="020B0602020104020203" pitchFamily="34" charset="0"/>
              </a:rPr>
              <a:t>3. (sometimes referred to as rostering) is a continuous, iterative process to identify and assign populations to services, teams, or providers who have a responsibility to know the individuals in their assigned population and to proactively deliver coordinated nutrition services to them</a:t>
            </a:r>
          </a:p>
          <a:p>
            <a:pPr eaLnBrk="1" hangingPunct="1">
              <a:spcBef>
                <a:spcPct val="0"/>
              </a:spcBef>
            </a:pPr>
            <a:r>
              <a:rPr lang="en-GB" altLang="en-GB">
                <a:latin typeface="Gill Sans Nova" panose="020B0602020104020203" pitchFamily="34" charset="0"/>
              </a:rPr>
              <a:t>4. nutrition systems put in place to actively  reach out to communities, particularly those that are underserved or marginalized, to provide necessary services aligned with local priorities and burden of disease, and link those in need to SUN</a:t>
            </a:r>
            <a:endParaRPr lang="LID4096" altLang="en-GB">
              <a:latin typeface="Gill Sans Nova" panose="020B0602020104020203" pitchFamily="34" charset="0"/>
            </a:endParaRPr>
          </a:p>
          <a:p>
            <a:pPr eaLnBrk="1" hangingPunct="1">
              <a:spcBef>
                <a:spcPct val="0"/>
              </a:spcBef>
            </a:pPr>
            <a:endParaRPr lang="LID4096" altLang="en-GB">
              <a:latin typeface="Gill Sans Nova" panose="020B0602020104020203" pitchFamily="34" charset="0"/>
            </a:endParaRPr>
          </a:p>
          <a:p>
            <a:pPr eaLnBrk="1" hangingPunct="1">
              <a:spcBef>
                <a:spcPct val="0"/>
              </a:spcBef>
            </a:pPr>
            <a:endParaRPr lang="LID4096" altLang="en-GB">
              <a:latin typeface="Gill Sans Nova" panose="020B0602020104020203" pitchFamily="34" charset="0"/>
            </a:endParaRPr>
          </a:p>
          <a:p>
            <a:pPr eaLnBrk="1" hangingPunct="1">
              <a:spcBef>
                <a:spcPct val="0"/>
              </a:spcBef>
            </a:pPr>
            <a:endParaRPr lang="en-GB" altLang="en-GB"/>
          </a:p>
        </p:txBody>
      </p:sp>
      <p:sp>
        <p:nvSpPr>
          <p:cNvPr id="166916" name="Slide Number Placeholder 3">
            <a:extLst>
              <a:ext uri="{FF2B5EF4-FFF2-40B4-BE49-F238E27FC236}">
                <a16:creationId xmlns:a16="http://schemas.microsoft.com/office/drawing/2014/main" id="{A9B2DD5F-F45A-3183-2FEE-EBAE6DED96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05779161-F35D-4E0A-A5F6-FE8889773EA6}" type="slidenum">
              <a:rPr lang="en-GB" altLang="en-GB">
                <a:solidFill>
                  <a:srgbClr val="000000"/>
                </a:solidFill>
                <a:latin typeface="Calibri" panose="020F0502020204030204" pitchFamily="34" charset="0"/>
              </a:rPr>
              <a:pPr/>
              <a:t>77</a:t>
            </a:fld>
            <a:endParaRPr lang="en-GB" altLang="en-GB">
              <a:solidFill>
                <a:srgbClr val="000000"/>
              </a:solidFill>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0FBE16F6-F1E1-C80E-442F-23D66279CAF1}"/>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5B32089-CA26-E55F-5702-43DB65B1D0E0}"/>
              </a:ext>
            </a:extLst>
          </p:cNvPr>
          <p:cNvSpPr>
            <a:spLocks noGrp="1"/>
          </p:cNvSpPr>
          <p:nvPr>
            <p:ph type="body" idx="1"/>
          </p:nvPr>
        </p:nvSpPr>
        <p:spPr/>
        <p:txBody>
          <a:bodyPr/>
          <a:lstStyle/>
          <a:p>
            <a:pPr eaLnBrk="1" fontAlgn="auto" hangingPunct="1">
              <a:spcBef>
                <a:spcPts val="0"/>
              </a:spcBef>
              <a:spcAft>
                <a:spcPts val="0"/>
              </a:spcAft>
              <a:defRPr/>
            </a:pPr>
            <a:r>
              <a:rPr lang="en-US" dirty="0">
                <a:latin typeface="Gill Sans Nova" panose="020B0602020104020203" pitchFamily="34" charset="0"/>
              </a:rPr>
              <a:t>Implication </a:t>
            </a:r>
          </a:p>
          <a:p>
            <a:pPr eaLnBrk="1" fontAlgn="auto" hangingPunct="1">
              <a:spcBef>
                <a:spcPts val="0"/>
              </a:spcBef>
              <a:spcAft>
                <a:spcPts val="0"/>
              </a:spcAft>
              <a:defRPr/>
            </a:pPr>
            <a:r>
              <a:rPr lang="en-US" b="1" i="1" dirty="0">
                <a:solidFill>
                  <a:schemeClr val="accent6">
                    <a:lumMod val="75000"/>
                  </a:schemeClr>
                </a:solidFill>
                <a:latin typeface="Gill Sans Nova" panose="020B0602020104020203" pitchFamily="34" charset="0"/>
              </a:rPr>
              <a:t>Conditions and factors that influence the services were similar across the ministries and implementing agencies.  Indicating no major variations in service delivery across SUN programme implementers  </a:t>
            </a:r>
            <a:endParaRPr lang="en-US" b="1" i="1" dirty="0">
              <a:solidFill>
                <a:schemeClr val="accent6">
                  <a:lumMod val="75000"/>
                </a:schemeClr>
              </a:solidFill>
            </a:endParaRPr>
          </a:p>
          <a:p>
            <a:pPr eaLnBrk="1" fontAlgn="auto" hangingPunct="1">
              <a:spcBef>
                <a:spcPts val="0"/>
              </a:spcBef>
              <a:spcAft>
                <a:spcPts val="0"/>
              </a:spcAft>
              <a:defRPr/>
            </a:pPr>
            <a:endParaRPr lang="en-ZM" dirty="0"/>
          </a:p>
        </p:txBody>
      </p:sp>
      <p:sp>
        <p:nvSpPr>
          <p:cNvPr id="168964" name="Slide Number Placeholder 3">
            <a:extLst>
              <a:ext uri="{FF2B5EF4-FFF2-40B4-BE49-F238E27FC236}">
                <a16:creationId xmlns:a16="http://schemas.microsoft.com/office/drawing/2014/main" id="{88831B30-DF52-C228-A15E-335F64986D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D53B98A4-4566-43EA-B310-00CCEE89EC4F}"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78</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7F024F29-91E1-C14F-DF47-8F1002AADFA1}"/>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BFF90F9-3D3E-09FF-BFC8-1511C2F3CDF5}"/>
              </a:ext>
            </a:extLst>
          </p:cNvPr>
          <p:cNvSpPr>
            <a:spLocks noGrp="1"/>
          </p:cNvSpPr>
          <p:nvPr>
            <p:ph type="body" idx="1"/>
          </p:nvPr>
        </p:nvSpPr>
        <p:spPr/>
        <p:txBody>
          <a:bodyPr/>
          <a:lstStyle/>
          <a:p>
            <a:pPr eaLnBrk="1" fontAlgn="auto" hangingPunct="1">
              <a:spcBef>
                <a:spcPts val="0"/>
              </a:spcBef>
              <a:spcAft>
                <a:spcPts val="0"/>
              </a:spcAft>
              <a:defRPr/>
            </a:pPr>
            <a:r>
              <a:rPr lang="en-US" dirty="0">
                <a:latin typeface="Gill Sans Nova" panose="020B0602020104020203" pitchFamily="34" charset="0"/>
              </a:rPr>
              <a:t>Implication </a:t>
            </a:r>
          </a:p>
          <a:p>
            <a:pPr eaLnBrk="1" fontAlgn="auto" hangingPunct="1">
              <a:spcBef>
                <a:spcPts val="0"/>
              </a:spcBef>
              <a:spcAft>
                <a:spcPts val="0"/>
              </a:spcAft>
              <a:defRPr/>
            </a:pPr>
            <a:r>
              <a:rPr lang="en-US" b="1" i="1" dirty="0">
                <a:solidFill>
                  <a:schemeClr val="accent6">
                    <a:lumMod val="75000"/>
                  </a:schemeClr>
                </a:solidFill>
                <a:latin typeface="Gill Sans Nova" panose="020B0602020104020203" pitchFamily="34" charset="0"/>
              </a:rPr>
              <a:t>Conditions and factors that influence the services were similar across the ministries and implementing agencies.  Indicating no major variations in service delivery across SUN programme implementers.</a:t>
            </a:r>
          </a:p>
          <a:p>
            <a:pPr eaLnBrk="1" fontAlgn="auto" hangingPunct="1">
              <a:spcBef>
                <a:spcPts val="0"/>
              </a:spcBef>
              <a:spcAft>
                <a:spcPts val="0"/>
              </a:spcAft>
              <a:defRPr/>
            </a:pPr>
            <a:endParaRPr lang="en-US" b="1" i="1" dirty="0">
              <a:solidFill>
                <a:schemeClr val="accent6">
                  <a:lumMod val="75000"/>
                </a:schemeClr>
              </a:solidFill>
              <a:latin typeface="Gill Sans Nova" panose="020B0602020104020203" pitchFamily="34" charset="0"/>
            </a:endParaRPr>
          </a:p>
          <a:p>
            <a:pPr eaLnBrk="1" fontAlgn="auto" hangingPunct="1">
              <a:spcBef>
                <a:spcPts val="0"/>
              </a:spcBef>
              <a:spcAft>
                <a:spcPts val="0"/>
              </a:spcAft>
              <a:defRPr/>
            </a:pPr>
            <a:endParaRPr lang="en-US" b="1" i="1" dirty="0">
              <a:solidFill>
                <a:schemeClr val="accent6">
                  <a:lumMod val="75000"/>
                </a:schemeClr>
              </a:solidFill>
            </a:endParaRPr>
          </a:p>
          <a:p>
            <a:pPr eaLnBrk="1" fontAlgn="auto" hangingPunct="1">
              <a:spcBef>
                <a:spcPts val="0"/>
              </a:spcBef>
              <a:spcAft>
                <a:spcPts val="0"/>
              </a:spcAft>
              <a:defRPr/>
            </a:pPr>
            <a:endParaRPr lang="en-ZM" dirty="0"/>
          </a:p>
        </p:txBody>
      </p:sp>
      <p:sp>
        <p:nvSpPr>
          <p:cNvPr id="171012" name="Slide Number Placeholder 3">
            <a:extLst>
              <a:ext uri="{FF2B5EF4-FFF2-40B4-BE49-F238E27FC236}">
                <a16:creationId xmlns:a16="http://schemas.microsoft.com/office/drawing/2014/main" id="{45A222B5-5793-15A3-7F17-553DBE7A09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E2288D7E-012D-448A-928E-35AE115850A3}"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79</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Google Shape;347;p6:notes">
            <a:extLst>
              <a:ext uri="{FF2B5EF4-FFF2-40B4-BE49-F238E27FC236}">
                <a16:creationId xmlns:a16="http://schemas.microsoft.com/office/drawing/2014/main" id="{1ABFBA80-1425-D25D-1985-1EA2D7EF75CE}"/>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58371" name="Google Shape;348;p6:notes">
            <a:extLst>
              <a:ext uri="{FF2B5EF4-FFF2-40B4-BE49-F238E27FC236}">
                <a16:creationId xmlns:a16="http://schemas.microsoft.com/office/drawing/2014/main" id="{D6B1200C-6A39-446E-FB19-AF0BB7700F32}"/>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AAC4FE5E-53F6-7156-03B1-FC8291328325}"/>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9C47011-06D3-6AAD-911C-FD14B9C2A23A}"/>
              </a:ext>
            </a:extLst>
          </p:cNvPr>
          <p:cNvSpPr>
            <a:spLocks noGrp="1"/>
          </p:cNvSpPr>
          <p:nvPr>
            <p:ph type="body" idx="1"/>
          </p:nvPr>
        </p:nvSpPr>
        <p:spPr/>
        <p:txBody>
          <a:bodyPr/>
          <a:lstStyle/>
          <a:p>
            <a:pPr eaLnBrk="1" fontAlgn="auto" hangingPunct="1">
              <a:spcBef>
                <a:spcPts val="0"/>
              </a:spcBef>
              <a:spcAft>
                <a:spcPts val="0"/>
              </a:spcAft>
              <a:defRPr/>
            </a:pPr>
            <a:r>
              <a:rPr lang="en-US" dirty="0">
                <a:latin typeface="Gill Sans Nova" panose="020B0602020104020203" pitchFamily="34" charset="0"/>
              </a:rPr>
              <a:t>Implication </a:t>
            </a:r>
          </a:p>
          <a:p>
            <a:pPr eaLnBrk="1" fontAlgn="auto" hangingPunct="1">
              <a:spcBef>
                <a:spcPts val="0"/>
              </a:spcBef>
              <a:spcAft>
                <a:spcPts val="0"/>
              </a:spcAft>
              <a:defRPr/>
            </a:pPr>
            <a:r>
              <a:rPr lang="en-US" b="1" i="1" dirty="0">
                <a:solidFill>
                  <a:schemeClr val="accent6">
                    <a:lumMod val="75000"/>
                  </a:schemeClr>
                </a:solidFill>
                <a:latin typeface="Gill Sans Nova" panose="020B0602020104020203" pitchFamily="34" charset="0"/>
              </a:rPr>
              <a:t>Conditions and factors that influence the services were similar across the ministries and implementing agencies.  Indicating no major variations in service delivery across SUN programme implementers.</a:t>
            </a:r>
          </a:p>
          <a:p>
            <a:pPr eaLnBrk="1" fontAlgn="auto" hangingPunct="1">
              <a:spcBef>
                <a:spcPts val="0"/>
              </a:spcBef>
              <a:spcAft>
                <a:spcPts val="0"/>
              </a:spcAft>
              <a:defRPr/>
            </a:pPr>
            <a:endParaRPr lang="en-US" b="1" i="1" dirty="0">
              <a:solidFill>
                <a:schemeClr val="accent6">
                  <a:lumMod val="75000"/>
                </a:schemeClr>
              </a:solidFill>
              <a:latin typeface="Gill Sans Nova" panose="020B0602020104020203" pitchFamily="34" charset="0"/>
            </a:endParaRPr>
          </a:p>
          <a:p>
            <a:pPr eaLnBrk="1" fontAlgn="auto" hangingPunct="1">
              <a:spcBef>
                <a:spcPts val="0"/>
              </a:spcBef>
              <a:spcAft>
                <a:spcPts val="0"/>
              </a:spcAft>
              <a:defRPr/>
            </a:pPr>
            <a:r>
              <a:rPr lang="en-US" i="1" dirty="0">
                <a:solidFill>
                  <a:schemeClr val="accent6">
                    <a:lumMod val="75000"/>
                  </a:schemeClr>
                </a:solidFill>
                <a:latin typeface="Gill Sans Nova" panose="020B0602020104020203" pitchFamily="34" charset="0"/>
              </a:rPr>
              <a:t>Moderate involvement-Communities are informed of relevant data and given the opportunity to provide feedback on analysis, alternatives and/or decisions throughout the priority-setting process  </a:t>
            </a:r>
            <a:endParaRPr lang="en-US" i="1" dirty="0">
              <a:solidFill>
                <a:schemeClr val="accent6">
                  <a:lumMod val="75000"/>
                </a:schemeClr>
              </a:solidFill>
            </a:endParaRPr>
          </a:p>
          <a:p>
            <a:pPr eaLnBrk="1" fontAlgn="auto" hangingPunct="1">
              <a:spcBef>
                <a:spcPts val="0"/>
              </a:spcBef>
              <a:spcAft>
                <a:spcPts val="0"/>
              </a:spcAft>
              <a:defRPr/>
            </a:pPr>
            <a:endParaRPr lang="en-ZM" dirty="0"/>
          </a:p>
        </p:txBody>
      </p:sp>
      <p:sp>
        <p:nvSpPr>
          <p:cNvPr id="173060" name="Slide Number Placeholder 3">
            <a:extLst>
              <a:ext uri="{FF2B5EF4-FFF2-40B4-BE49-F238E27FC236}">
                <a16:creationId xmlns:a16="http://schemas.microsoft.com/office/drawing/2014/main" id="{F8E61373-E230-04B3-6486-0A39E4E21D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DC3286F9-E7E5-44AB-92C3-9207CD996D3C}" type="slidenum">
              <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rPr>
              <a:pPr/>
              <a:t>80</a:t>
            </a:fld>
            <a:endParaRPr lang="en-US" altLang="en-GB" sz="13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5106" name="Google Shape;570;p21:notes">
            <a:extLst>
              <a:ext uri="{FF2B5EF4-FFF2-40B4-BE49-F238E27FC236}">
                <a16:creationId xmlns:a16="http://schemas.microsoft.com/office/drawing/2014/main" id="{DCA0C069-994B-91F4-DAF3-DE5D1A7E5359}"/>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75107" name="Google Shape;571;p21:notes">
            <a:extLst>
              <a:ext uri="{FF2B5EF4-FFF2-40B4-BE49-F238E27FC236}">
                <a16:creationId xmlns:a16="http://schemas.microsoft.com/office/drawing/2014/main" id="{20D10F78-6A2B-491E-D63C-220BF6FC982D}"/>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175108" name="Google Shape;572;p21:notes">
            <a:extLst>
              <a:ext uri="{FF2B5EF4-FFF2-40B4-BE49-F238E27FC236}">
                <a16:creationId xmlns:a16="http://schemas.microsoft.com/office/drawing/2014/main" id="{26C9D8B0-1D4F-2140-1973-2D05630BB248}"/>
              </a:ext>
            </a:extLst>
          </p:cNvPr>
          <p:cNvSpPr>
            <a:spLocks noGrp="1" noChangeArrowheads="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5" rIns="93150" bIns="46575"/>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buClr>
                <a:srgbClr val="000000"/>
              </a:buClr>
              <a:buFont typeface="Arial" panose="020B0604020202020204" pitchFamily="34" charset="0"/>
              <a:buNone/>
            </a:pPr>
            <a:fld id="{2DA83810-B028-499F-8AE8-376D11E63E16}" type="slidenum">
              <a:rPr lang="en-US" altLang="en-GB" sz="1400">
                <a:solidFill>
                  <a:srgbClr val="000000"/>
                </a:solidFill>
                <a:latin typeface="Arial" panose="020B0604020202020204" pitchFamily="34" charset="0"/>
                <a:cs typeface="Arial" panose="020B0604020202020204" pitchFamily="34" charset="0"/>
                <a:sym typeface="Arial" panose="020B0604020202020204" pitchFamily="34" charset="0"/>
              </a:rPr>
              <a:pPr>
                <a:buClr>
                  <a:srgbClr val="000000"/>
                </a:buClr>
                <a:buFont typeface="Arial" panose="020B0604020202020204" pitchFamily="34" charset="0"/>
                <a:buNone/>
              </a:pPr>
              <a:t>81</a:t>
            </a:fld>
            <a:endParaRPr lang="en-GB" altLang="en-GB"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8054DEF0-9343-99D1-12C4-DFC51875B9DD}"/>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DB90199A-D680-BF5A-6358-C2E424E30E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Availability of the multisectoral platform as well as availability of a system to ensure that multi-sectoral committees (e.g. DNCCs, WNCCs) systematically document the priority services to be carried out, or the beneficiaries to be targeted, by the individual sectors</a:t>
            </a:r>
          </a:p>
        </p:txBody>
      </p:sp>
      <p:sp>
        <p:nvSpPr>
          <p:cNvPr id="178180" name="Slide Number Placeholder 3">
            <a:extLst>
              <a:ext uri="{FF2B5EF4-FFF2-40B4-BE49-F238E27FC236}">
                <a16:creationId xmlns:a16="http://schemas.microsoft.com/office/drawing/2014/main" id="{F0B8EC84-36B9-F375-8C8F-3927BEFE19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71854BC8-28E0-4AAB-A79D-83DA6A7B15DA}" type="slidenum">
              <a:rPr lang="LID4096" altLang="LID4096">
                <a:latin typeface="Calibri" panose="020F0502020204030204" pitchFamily="34" charset="0"/>
              </a:rPr>
              <a:pPr/>
              <a:t>83</a:t>
            </a:fld>
            <a:endParaRPr lang="LID4096" altLang="LID4096">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DB7A20A1-10C4-3D9D-039B-6B23B852252D}"/>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9D9351CF-EA6C-A69E-DEB4-0E7856DFD5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Include an explanation on the observations. </a:t>
            </a:r>
          </a:p>
        </p:txBody>
      </p:sp>
      <p:sp>
        <p:nvSpPr>
          <p:cNvPr id="182276" name="Slide Number Placeholder 3">
            <a:extLst>
              <a:ext uri="{FF2B5EF4-FFF2-40B4-BE49-F238E27FC236}">
                <a16:creationId xmlns:a16="http://schemas.microsoft.com/office/drawing/2014/main" id="{15635830-4F78-6D94-47BD-3EFC18D3C2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5982D5E2-E93E-43E6-881E-8C8FF5EEBA4A}" type="slidenum">
              <a:rPr lang="LID4096" altLang="LID4096">
                <a:latin typeface="Calibri" panose="020F0502020204030204" pitchFamily="34" charset="0"/>
              </a:rPr>
              <a:pPr/>
              <a:t>86</a:t>
            </a:fld>
            <a:endParaRPr lang="LID4096" altLang="LID4096">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22" name="Google Shape;570;p21:notes">
            <a:extLst>
              <a:ext uri="{FF2B5EF4-FFF2-40B4-BE49-F238E27FC236}">
                <a16:creationId xmlns:a16="http://schemas.microsoft.com/office/drawing/2014/main" id="{FCB81D89-A5F4-E485-657C-6748D146E010}"/>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84323" name="Google Shape;571;p21:notes">
            <a:extLst>
              <a:ext uri="{FF2B5EF4-FFF2-40B4-BE49-F238E27FC236}">
                <a16:creationId xmlns:a16="http://schemas.microsoft.com/office/drawing/2014/main" id="{0CCEC0E5-0FA6-1727-B449-5C6F95AD3129}"/>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184324" name="Google Shape;572;p21:notes">
            <a:extLst>
              <a:ext uri="{FF2B5EF4-FFF2-40B4-BE49-F238E27FC236}">
                <a16:creationId xmlns:a16="http://schemas.microsoft.com/office/drawing/2014/main" id="{1B6A2AC5-0047-D836-DB8C-B702EA059886}"/>
              </a:ext>
            </a:extLst>
          </p:cNvPr>
          <p:cNvSpPr>
            <a:spLocks noGrp="1" noChangeArrowheads="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5" rIns="93150" bIns="46575"/>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buClr>
                <a:srgbClr val="000000"/>
              </a:buClr>
              <a:buFont typeface="Arial" panose="020B0604020202020204" pitchFamily="34" charset="0"/>
              <a:buNone/>
            </a:pPr>
            <a:fld id="{D9AD11C2-0A35-4575-9146-D983C00E24E5}" type="slidenum">
              <a:rPr lang="en-US" altLang="en-GB" sz="1400">
                <a:solidFill>
                  <a:srgbClr val="000000"/>
                </a:solidFill>
                <a:latin typeface="Arial" panose="020B0604020202020204" pitchFamily="34" charset="0"/>
                <a:cs typeface="Arial" panose="020B0604020202020204" pitchFamily="34" charset="0"/>
                <a:sym typeface="Arial" panose="020B0604020202020204" pitchFamily="34" charset="0"/>
              </a:rPr>
              <a:pPr>
                <a:buClr>
                  <a:srgbClr val="000000"/>
                </a:buClr>
                <a:buFont typeface="Arial" panose="020B0604020202020204" pitchFamily="34" charset="0"/>
                <a:buNone/>
              </a:pPr>
              <a:t>87</a:t>
            </a:fld>
            <a:endParaRPr lang="en-GB" altLang="en-GB"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4" name="Google Shape;570;p21:notes">
            <a:extLst>
              <a:ext uri="{FF2B5EF4-FFF2-40B4-BE49-F238E27FC236}">
                <a16:creationId xmlns:a16="http://schemas.microsoft.com/office/drawing/2014/main" id="{C6094B1A-7543-6021-FCDF-C87D19E8C228}"/>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87395" name="Google Shape;571;p21:notes">
            <a:extLst>
              <a:ext uri="{FF2B5EF4-FFF2-40B4-BE49-F238E27FC236}">
                <a16:creationId xmlns:a16="http://schemas.microsoft.com/office/drawing/2014/main" id="{EC5E34C2-9DAC-5C16-A31A-45567A410C97}"/>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187396" name="Google Shape;572;p21:notes">
            <a:extLst>
              <a:ext uri="{FF2B5EF4-FFF2-40B4-BE49-F238E27FC236}">
                <a16:creationId xmlns:a16="http://schemas.microsoft.com/office/drawing/2014/main" id="{1C25F593-102A-C7E7-40C8-6D2289AF3F54}"/>
              </a:ext>
            </a:extLst>
          </p:cNvPr>
          <p:cNvSpPr>
            <a:spLocks noGrp="1" noChangeArrowheads="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5" rIns="93150" bIns="46575"/>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buClr>
                <a:srgbClr val="000000"/>
              </a:buClr>
              <a:buFont typeface="Arial" panose="020B0604020202020204" pitchFamily="34" charset="0"/>
              <a:buNone/>
            </a:pPr>
            <a:fld id="{8155F74A-231E-42D2-B21C-539778943D02}" type="slidenum">
              <a:rPr lang="en-US" altLang="en-GB" sz="1400">
                <a:solidFill>
                  <a:srgbClr val="000000"/>
                </a:solidFill>
                <a:latin typeface="Arial" panose="020B0604020202020204" pitchFamily="34" charset="0"/>
                <a:cs typeface="Arial" panose="020B0604020202020204" pitchFamily="34" charset="0"/>
                <a:sym typeface="Arial" panose="020B0604020202020204" pitchFamily="34" charset="0"/>
              </a:rPr>
              <a:pPr>
                <a:buClr>
                  <a:srgbClr val="000000"/>
                </a:buClr>
                <a:buFont typeface="Arial" panose="020B0604020202020204" pitchFamily="34" charset="0"/>
                <a:buNone/>
              </a:pPr>
              <a:t>89</a:t>
            </a:fld>
            <a:endParaRPr lang="en-GB" altLang="en-GB"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Google Shape;347;p6:notes">
            <a:extLst>
              <a:ext uri="{FF2B5EF4-FFF2-40B4-BE49-F238E27FC236}">
                <a16:creationId xmlns:a16="http://schemas.microsoft.com/office/drawing/2014/main" id="{BB7482CC-C5D5-FB0A-F0EE-6E876193FCC7}"/>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60419" name="Google Shape;348;p6:notes">
            <a:extLst>
              <a:ext uri="{FF2B5EF4-FFF2-40B4-BE49-F238E27FC236}">
                <a16:creationId xmlns:a16="http://schemas.microsoft.com/office/drawing/2014/main" id="{206930F2-F10C-C510-06C0-6034BA2E8758}"/>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Google Shape;347;p6:notes">
            <a:extLst>
              <a:ext uri="{FF2B5EF4-FFF2-40B4-BE49-F238E27FC236}">
                <a16:creationId xmlns:a16="http://schemas.microsoft.com/office/drawing/2014/main" id="{40D027CF-92B0-39BA-104C-DE16E28ACB16}"/>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62467" name="Google Shape;348;p6:notes">
            <a:extLst>
              <a:ext uri="{FF2B5EF4-FFF2-40B4-BE49-F238E27FC236}">
                <a16:creationId xmlns:a16="http://schemas.microsoft.com/office/drawing/2014/main" id="{41200A31-6CD6-5208-AFAD-4E35D33FFB6B}"/>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Google Shape;347;p6:notes">
            <a:extLst>
              <a:ext uri="{FF2B5EF4-FFF2-40B4-BE49-F238E27FC236}">
                <a16:creationId xmlns:a16="http://schemas.microsoft.com/office/drawing/2014/main" id="{12DCFC7F-3DD8-BF98-1401-ADA1BEA8BAAA}"/>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64515" name="Google Shape;348;p6:notes">
            <a:extLst>
              <a:ext uri="{FF2B5EF4-FFF2-40B4-BE49-F238E27FC236}">
                <a16:creationId xmlns:a16="http://schemas.microsoft.com/office/drawing/2014/main" id="{5D06EF46-0DEC-2549-19FD-1D90403524BC}"/>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Google Shape;347;p6:notes">
            <a:extLst>
              <a:ext uri="{FF2B5EF4-FFF2-40B4-BE49-F238E27FC236}">
                <a16:creationId xmlns:a16="http://schemas.microsoft.com/office/drawing/2014/main" id="{7D29A8CE-3190-5692-749E-B7936F3899E9}"/>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t" anchorCtr="0" compatLnSpc="1">
            <a:prstTxWarp prst="textNoShape">
              <a:avLst/>
            </a:prstTxWarp>
          </a:bodyPr>
          <a:lstStyle/>
          <a:p>
            <a:pPr eaLnBrk="1" hangingPunct="1">
              <a:spcBef>
                <a:spcPct val="0"/>
              </a:spcBef>
            </a:pPr>
            <a:endParaRPr lang="en-GB" altLang="en-GB"/>
          </a:p>
        </p:txBody>
      </p:sp>
      <p:sp>
        <p:nvSpPr>
          <p:cNvPr id="66563" name="Google Shape;348;p6:notes">
            <a:extLst>
              <a:ext uri="{FF2B5EF4-FFF2-40B4-BE49-F238E27FC236}">
                <a16:creationId xmlns:a16="http://schemas.microsoft.com/office/drawing/2014/main" id="{DDFC46B2-2ECD-A454-137A-386A42B42387}"/>
              </a:ext>
            </a:extLst>
          </p:cNvPr>
          <p:cNvSpPr>
            <a:spLocks noGrp="1" noRot="1" noChangeAspect="1" noTextEdit="1"/>
          </p:cNvSpPr>
          <p:nvPr>
            <p:ph type="sldImg" idx="2"/>
          </p:nvPr>
        </p:nvSpPr>
        <p:spPr bwMode="auto">
          <a:xfrm>
            <a:off x="406400" y="698500"/>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22">
            <a:extLst>
              <a:ext uri="{FF2B5EF4-FFF2-40B4-BE49-F238E27FC236}">
                <a16:creationId xmlns:a16="http://schemas.microsoft.com/office/drawing/2014/main" id="{30ED007F-D16A-818B-9286-19F39D6DDC7B}"/>
              </a:ext>
            </a:extLst>
          </p:cNvPr>
          <p:cNvSpPr>
            <a:spLocks noGrp="1"/>
          </p:cNvSpPr>
          <p:nvPr>
            <p:ph type="sldNum" sz="quarter" idx="4"/>
          </p:nvPr>
        </p:nvSpPr>
        <p:spPr>
          <a:xfrm>
            <a:off x="11630286" y="220980"/>
            <a:ext cx="381000" cy="365125"/>
          </a:xfrm>
          <a:prstGeom prst="rect">
            <a:avLst/>
          </a:prstGeom>
        </p:spPr>
        <p:txBody>
          <a:bodyPr vert="horz" lIns="91440" tIns="45720" rIns="91440" bIns="45720" rtlCol="0" anchor="ctr"/>
          <a:lstStyle>
            <a:lvl1pPr algn="ct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1038392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no bullets" userDrawn="1">
  <p:cSld name="1_Title and Content no bullets">
    <p:spTree>
      <p:nvGrpSpPr>
        <p:cNvPr id="1" name="Shape 50"/>
        <p:cNvGrpSpPr/>
        <p:nvPr/>
      </p:nvGrpSpPr>
      <p:grpSpPr>
        <a:xfrm>
          <a:off x="0" y="0"/>
          <a:ext cx="0" cy="0"/>
          <a:chOff x="0" y="0"/>
          <a:chExt cx="0" cy="0"/>
        </a:xfrm>
      </p:grpSpPr>
      <p:sp>
        <p:nvSpPr>
          <p:cNvPr id="57" name="Google Shape;57;p118"/>
          <p:cNvSpPr txBox="1">
            <a:spLocks noGrp="1"/>
          </p:cNvSpPr>
          <p:nvPr>
            <p:ph type="title"/>
          </p:nvPr>
        </p:nvSpPr>
        <p:spPr>
          <a:xfrm>
            <a:off x="685801" y="182879"/>
            <a:ext cx="10944486" cy="1112521"/>
          </a:xfrm>
          <a:prstGeom prst="rect">
            <a:avLst/>
          </a:prstGeom>
          <a:noFill/>
          <a:ln>
            <a:noFill/>
          </a:ln>
        </p:spPr>
        <p:txBody>
          <a:bodyPr spcFirstLastPara="1" lIns="108000" tIns="0" rIns="72000" bIns="0" anchor="ctr" anchorCtr="0">
            <a:noAutofit/>
          </a:bodyPr>
          <a:lstStyle>
            <a:lvl1pPr lvl="0" algn="l">
              <a:lnSpc>
                <a:spcPct val="100000"/>
              </a:lnSpc>
              <a:spcBef>
                <a:spcPts val="0"/>
              </a:spcBef>
              <a:spcAft>
                <a:spcPts val="0"/>
              </a:spcAft>
              <a:buClr>
                <a:schemeClr val="dk2"/>
              </a:buClr>
              <a:buSzPts val="1800"/>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 name="Content Placeholder 2"/>
          <p:cNvSpPr>
            <a:spLocks noGrp="1"/>
          </p:cNvSpPr>
          <p:nvPr>
            <p:ph sz="quarter" idx="13"/>
          </p:nvPr>
        </p:nvSpPr>
        <p:spPr>
          <a:xfrm>
            <a:off x="619760" y="1447800"/>
            <a:ext cx="10944486" cy="4642281"/>
          </a:xfrm>
          <a:prstGeom prst="rect">
            <a:avLst/>
          </a:prstGeom>
        </p:spPr>
        <p:txBody>
          <a:bodyPr lIns="108000" rIns="72000"/>
          <a:lstStyle>
            <a:lvl1pPr marL="0" indent="0">
              <a:spcAft>
                <a:spcPts val="600"/>
              </a:spcAft>
              <a:buFont typeface="Arial" panose="020B0604020202020204" pitchFamily="34" charset="0"/>
              <a:buNone/>
              <a:defRPr sz="2400">
                <a:latin typeface="Gill Sans Nova" panose="020B0602020104020203" pitchFamily="34" charset="0"/>
              </a:defRPr>
            </a:lvl1pPr>
            <a:lvl2pPr marL="266700" indent="0" defTabSz="630238">
              <a:spcAft>
                <a:spcPts val="600"/>
              </a:spcAft>
              <a:buFont typeface="Arial" panose="020B0604020202020204" pitchFamily="34" charset="0"/>
              <a:buNone/>
              <a:defRPr sz="1800">
                <a:latin typeface="Gill Sans Nova" panose="020B0602020104020203" pitchFamily="34" charset="0"/>
              </a:defRPr>
            </a:lvl2pPr>
            <a:lvl3pPr marL="541338" indent="0">
              <a:spcAft>
                <a:spcPts val="600"/>
              </a:spcAft>
              <a:buFont typeface="Arial" panose="020B0604020202020204" pitchFamily="34" charset="0"/>
              <a:buNone/>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Edit Master text styles</a:t>
            </a:r>
          </a:p>
          <a:p>
            <a:pPr lvl="1"/>
            <a:r>
              <a:rPr lang="en-US"/>
              <a:t>Second level</a:t>
            </a:r>
          </a:p>
          <a:p>
            <a:pPr lvl="2"/>
            <a:r>
              <a:rPr lang="en-US"/>
              <a:t>Third level</a:t>
            </a:r>
          </a:p>
        </p:txBody>
      </p:sp>
      <p:sp>
        <p:nvSpPr>
          <p:cNvPr id="3" name="Slide Number Placeholder 22">
            <a:extLst>
              <a:ext uri="{FF2B5EF4-FFF2-40B4-BE49-F238E27FC236}">
                <a16:creationId xmlns:a16="http://schemas.microsoft.com/office/drawing/2014/main" id="{DDC393D2-FA26-782E-06B0-21B860B0CED4}"/>
              </a:ext>
            </a:extLst>
          </p:cNvPr>
          <p:cNvSpPr txBox="1">
            <a:spLocks/>
          </p:cNvSpPr>
          <p:nvPr userDrawn="1"/>
        </p:nvSpPr>
        <p:spPr>
          <a:xfrm>
            <a:off x="11630286" y="220980"/>
            <a:ext cx="3810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100" b="1" kern="1200">
                <a:solidFill>
                  <a:schemeClr val="bg1"/>
                </a:solidFill>
                <a:latin typeface="Gill Sans Nova" panose="020B06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fld id="{4E59BDB9-A51B-4461-8FD5-04C2CE8781D9}" type="slidenum">
              <a:rPr lang="en-GB" smtClean="0"/>
              <a:pPr/>
              <a:t>‹#›</a:t>
            </a:fld>
            <a:endParaRPr lang="en-GB"/>
          </a:p>
        </p:txBody>
      </p:sp>
    </p:spTree>
    <p:extLst>
      <p:ext uri="{BB962C8B-B14F-4D97-AF65-F5344CB8AC3E}">
        <p14:creationId xmlns:p14="http://schemas.microsoft.com/office/powerpoint/2010/main" val="261094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no bullets" preserve="1" userDrawn="1">
  <p:cSld name="2 Contents_no bullets">
    <p:spTree>
      <p:nvGrpSpPr>
        <p:cNvPr id="1" name="Shape 50"/>
        <p:cNvGrpSpPr/>
        <p:nvPr/>
      </p:nvGrpSpPr>
      <p:grpSpPr>
        <a:xfrm>
          <a:off x="0" y="0"/>
          <a:ext cx="0" cy="0"/>
          <a:chOff x="0" y="0"/>
          <a:chExt cx="0" cy="0"/>
        </a:xfrm>
      </p:grpSpPr>
      <p:sp>
        <p:nvSpPr>
          <p:cNvPr id="57" name="Google Shape;57;p118"/>
          <p:cNvSpPr txBox="1">
            <a:spLocks noGrp="1"/>
          </p:cNvSpPr>
          <p:nvPr>
            <p:ph type="title"/>
          </p:nvPr>
        </p:nvSpPr>
        <p:spPr>
          <a:xfrm>
            <a:off x="635001" y="335279"/>
            <a:ext cx="10944486" cy="731521"/>
          </a:xfrm>
          <a:prstGeom prst="rect">
            <a:avLst/>
          </a:prstGeom>
          <a:noFill/>
          <a:ln>
            <a:noFill/>
          </a:ln>
        </p:spPr>
        <p:txBody>
          <a:bodyPr spcFirstLastPara="1" lIns="108000" tIns="0" rIns="72000" bIns="0" anchor="ctr" anchorCtr="0">
            <a:noAutofit/>
          </a:bodyPr>
          <a:lstStyle>
            <a:lvl1pPr lvl="0" algn="l">
              <a:lnSpc>
                <a:spcPct val="100000"/>
              </a:lnSpc>
              <a:spcBef>
                <a:spcPts val="0"/>
              </a:spcBef>
              <a:spcAft>
                <a:spcPts val="0"/>
              </a:spcAft>
              <a:buClr>
                <a:schemeClr val="dk2"/>
              </a:buClr>
              <a:buSzPts val="1800"/>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 name="Content Placeholder 2"/>
          <p:cNvSpPr>
            <a:spLocks noGrp="1"/>
          </p:cNvSpPr>
          <p:nvPr>
            <p:ph sz="quarter" idx="13" hasCustomPrompt="1"/>
          </p:nvPr>
        </p:nvSpPr>
        <p:spPr>
          <a:xfrm>
            <a:off x="645159" y="1143000"/>
            <a:ext cx="10944486" cy="1066800"/>
          </a:xfrm>
          <a:prstGeom prst="rect">
            <a:avLst/>
          </a:prstGeom>
        </p:spPr>
        <p:txBody>
          <a:bodyPr lIns="108000" rIns="72000">
            <a:normAutofit/>
          </a:bodyPr>
          <a:lstStyle>
            <a:lvl1pPr marL="0" indent="0">
              <a:spcAft>
                <a:spcPts val="600"/>
              </a:spcAft>
              <a:buFont typeface="Arial" panose="020B0604020202020204" pitchFamily="34" charset="0"/>
              <a:buNone/>
              <a:defRPr sz="2600">
                <a:latin typeface="Gill Sans Nova" panose="020B0602020104020203" pitchFamily="34" charset="0"/>
              </a:defRPr>
            </a:lvl1pPr>
            <a:lvl2pPr marL="266700" indent="0" defTabSz="630238">
              <a:spcAft>
                <a:spcPts val="600"/>
              </a:spcAft>
              <a:buFont typeface="Arial" panose="020B0604020202020204" pitchFamily="34" charset="0"/>
              <a:buNone/>
              <a:defRPr sz="1800">
                <a:latin typeface="Gill Sans Nova" panose="020B0602020104020203" pitchFamily="34" charset="0"/>
              </a:defRPr>
            </a:lvl2pPr>
            <a:lvl3pPr marL="541338" indent="0">
              <a:spcAft>
                <a:spcPts val="600"/>
              </a:spcAft>
              <a:buFont typeface="Arial" panose="020B0604020202020204" pitchFamily="34" charset="0"/>
              <a:buNone/>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dirty="0"/>
              <a:t>Edit Master text styles</a:t>
            </a:r>
          </a:p>
        </p:txBody>
      </p:sp>
      <p:sp>
        <p:nvSpPr>
          <p:cNvPr id="3" name="Slide Number Placeholder 22">
            <a:extLst>
              <a:ext uri="{FF2B5EF4-FFF2-40B4-BE49-F238E27FC236}">
                <a16:creationId xmlns:a16="http://schemas.microsoft.com/office/drawing/2014/main" id="{DDC393D2-FA26-782E-06B0-21B860B0CED4}"/>
              </a:ext>
            </a:extLst>
          </p:cNvPr>
          <p:cNvSpPr txBox="1">
            <a:spLocks/>
          </p:cNvSpPr>
          <p:nvPr userDrawn="1"/>
        </p:nvSpPr>
        <p:spPr>
          <a:xfrm>
            <a:off x="11630286" y="220980"/>
            <a:ext cx="3810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100" b="1" kern="1200">
                <a:solidFill>
                  <a:schemeClr val="bg1"/>
                </a:solidFill>
                <a:latin typeface="Gill Sans Nova" panose="020B06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lgn="ctr"/>
            <a:fld id="{4E59BDB9-A51B-4461-8FD5-04C2CE8781D9}" type="slidenum">
              <a:rPr lang="en-GB" smtClean="0"/>
              <a:pPr algn="ctr"/>
              <a:t>‹#›</a:t>
            </a:fld>
            <a:endParaRPr lang="en-GB" dirty="0"/>
          </a:p>
        </p:txBody>
      </p:sp>
      <p:sp>
        <p:nvSpPr>
          <p:cNvPr id="5" name="Content Placeholder 4">
            <a:extLst>
              <a:ext uri="{FF2B5EF4-FFF2-40B4-BE49-F238E27FC236}">
                <a16:creationId xmlns:a16="http://schemas.microsoft.com/office/drawing/2014/main" id="{B221243C-3F6B-34C8-BF7B-EEB26C57769E}"/>
              </a:ext>
            </a:extLst>
          </p:cNvPr>
          <p:cNvSpPr>
            <a:spLocks noGrp="1"/>
          </p:cNvSpPr>
          <p:nvPr>
            <p:ph sz="quarter" idx="14"/>
          </p:nvPr>
        </p:nvSpPr>
        <p:spPr>
          <a:xfrm>
            <a:off x="634998" y="2286000"/>
            <a:ext cx="10944485" cy="38100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6057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 titl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914805" y="302374"/>
            <a:ext cx="10363200" cy="949396"/>
          </a:xfrm>
          <a:prstGeom prst="rect">
            <a:avLst/>
          </a:prstGeom>
        </p:spPr>
        <p:txBody>
          <a:bodyPr rtlCol="0" anchor="t">
            <a:noAutofit/>
          </a:bodyPr>
          <a:lstStyle/>
          <a:p>
            <a:r>
              <a:rPr lang="en-US" dirty="0"/>
              <a:t>Click to edit Master title style</a:t>
            </a:r>
          </a:p>
        </p:txBody>
      </p:sp>
      <p:sp>
        <p:nvSpPr>
          <p:cNvPr id="5" name="Slide Number Placeholder 22">
            <a:extLst>
              <a:ext uri="{FF2B5EF4-FFF2-40B4-BE49-F238E27FC236}">
                <a16:creationId xmlns:a16="http://schemas.microsoft.com/office/drawing/2014/main" id="{D5F7A7B5-22C3-BF0D-B8DB-8B24A3AF68C3}"/>
              </a:ext>
            </a:extLst>
          </p:cNvPr>
          <p:cNvSpPr txBox="1">
            <a:spLocks/>
          </p:cNvSpPr>
          <p:nvPr userDrawn="1"/>
        </p:nvSpPr>
        <p:spPr>
          <a:xfrm>
            <a:off x="11630286" y="220980"/>
            <a:ext cx="3810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100" b="1" kern="1200">
                <a:solidFill>
                  <a:schemeClr val="bg1"/>
                </a:solidFill>
                <a:latin typeface="Gill Sans Nova" panose="020B06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lgn="ctr"/>
            <a:fld id="{4E59BDB9-A51B-4461-8FD5-04C2CE8781D9}" type="slidenum">
              <a:rPr lang="en-GB" smtClean="0">
                <a:solidFill>
                  <a:schemeClr val="bg1"/>
                </a:solidFill>
              </a:rPr>
              <a:pPr algn="ctr"/>
              <a:t>‹#›</a:t>
            </a:fld>
            <a:endParaRPr lang="en-GB">
              <a:solidFill>
                <a:schemeClr val="bg1"/>
              </a:solidFill>
            </a:endParaRPr>
          </a:p>
        </p:txBody>
      </p:sp>
    </p:spTree>
    <p:extLst>
      <p:ext uri="{BB962C8B-B14F-4D97-AF65-F5344CB8AC3E}">
        <p14:creationId xmlns:p14="http://schemas.microsoft.com/office/powerpoint/2010/main" val="3057805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Bold Blue" userDrawn="1">
  <p:cSld name="Section Header Bold Blue">
    <p:spTree>
      <p:nvGrpSpPr>
        <p:cNvPr id="1" name="Shape 33"/>
        <p:cNvGrpSpPr/>
        <p:nvPr/>
      </p:nvGrpSpPr>
      <p:grpSpPr>
        <a:xfrm>
          <a:off x="0" y="0"/>
          <a:ext cx="0" cy="0"/>
          <a:chOff x="0" y="0"/>
          <a:chExt cx="0" cy="0"/>
        </a:xfrm>
      </p:grpSpPr>
      <p:sp>
        <p:nvSpPr>
          <p:cNvPr id="2" name="Google Shape;34;p116">
            <a:extLst>
              <a:ext uri="{FF2B5EF4-FFF2-40B4-BE49-F238E27FC236}">
                <a16:creationId xmlns:a16="http://schemas.microsoft.com/office/drawing/2014/main" id="{737B7AF8-2156-660A-D251-A81B5138B7D1}"/>
              </a:ext>
            </a:extLst>
          </p:cNvPr>
          <p:cNvSpPr/>
          <p:nvPr/>
        </p:nvSpPr>
        <p:spPr>
          <a:xfrm>
            <a:off x="0" y="0"/>
            <a:ext cx="12192000" cy="5926138"/>
          </a:xfrm>
          <a:prstGeom prst="rect">
            <a:avLst/>
          </a:prstGeom>
          <a:solidFill>
            <a:schemeClr val="tx2">
              <a:lumMod val="60000"/>
              <a:lumOff val="40000"/>
            </a:schemeClr>
          </a:solidFill>
          <a:ln>
            <a:noFill/>
          </a:ln>
        </p:spPr>
        <p:txBody>
          <a:bodyPr lIns="91425" tIns="45700" rIns="91425" bIns="45700"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eaLnBrk="1" hangingPunct="1">
              <a:defRPr/>
            </a:pPr>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 name="Google Shape;35;p116">
            <a:extLst>
              <a:ext uri="{FF2B5EF4-FFF2-40B4-BE49-F238E27FC236}">
                <a16:creationId xmlns:a16="http://schemas.microsoft.com/office/drawing/2014/main" id="{1C7DF755-355C-13E0-9F14-C1257FEFA3FF}"/>
              </a:ext>
            </a:extLst>
          </p:cNvPr>
          <p:cNvSpPr>
            <a:spLocks noChangeArrowheads="1"/>
          </p:cNvSpPr>
          <p:nvPr/>
        </p:nvSpPr>
        <p:spPr bwMode="auto">
          <a:xfrm>
            <a:off x="613834" y="922339"/>
            <a:ext cx="6849533" cy="3413125"/>
          </a:xfrm>
          <a:prstGeom prst="rect">
            <a:avLst/>
          </a:prstGeom>
          <a:solidFill>
            <a:schemeClr val="bg1"/>
          </a:solidFill>
          <a:ln>
            <a:noFill/>
          </a:ln>
        </p:spPr>
        <p:txBody>
          <a:bodyPr lIns="0" tIns="36000" rIns="0" bIns="36000"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eaLnBrk="1" hangingPunct="1">
              <a:defRPr/>
            </a:pPr>
            <a:endParaRPr lang="LID4096" altLang="LID4096">
              <a:solidFill>
                <a:srgbClr val="000000"/>
              </a:solidFill>
              <a:latin typeface="Gill Sans" charset="0"/>
              <a:cs typeface="Gill Sans" charset="0"/>
              <a:sym typeface="Gill Sans" charset="0"/>
            </a:endParaRPr>
          </a:p>
        </p:txBody>
      </p:sp>
      <p:sp>
        <p:nvSpPr>
          <p:cNvPr id="41" name="Google Shape;41;p116"/>
          <p:cNvSpPr txBox="1">
            <a:spLocks noGrp="1"/>
          </p:cNvSpPr>
          <p:nvPr>
            <p:ph type="title"/>
          </p:nvPr>
        </p:nvSpPr>
        <p:spPr>
          <a:xfrm>
            <a:off x="812800" y="1073328"/>
            <a:ext cx="6368064" cy="3147060"/>
          </a:xfrm>
          <a:prstGeom prst="rect">
            <a:avLst/>
          </a:prstGeom>
          <a:noFill/>
          <a:ln>
            <a:noFill/>
          </a:ln>
        </p:spPr>
        <p:txBody>
          <a:bodyPr spcFirstLastPara="1" lIns="0" tIns="36000" rIns="0" bIns="36000" anchor="t">
            <a:noAutofit/>
          </a:bodyPr>
          <a:lstStyle>
            <a:lvl1pPr lvl="0" algn="l">
              <a:lnSpc>
                <a:spcPct val="100000"/>
              </a:lnSpc>
              <a:spcBef>
                <a:spcPts val="0"/>
              </a:spcBef>
              <a:spcAft>
                <a:spcPts val="0"/>
              </a:spcAft>
              <a:buClr>
                <a:schemeClr val="dk2"/>
              </a:buClr>
              <a:buSzPts val="3600"/>
              <a:buFont typeface="Gill Sans"/>
              <a:buNone/>
              <a:defRPr sz="3600" b="1" cap="none">
                <a:solidFill>
                  <a:schemeClr val="tx2"/>
                </a:solidFill>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921685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_diff sizes" userDrawn="1">
  <p:cSld name="1_Two Content_diff sizes">
    <p:spTree>
      <p:nvGrpSpPr>
        <p:cNvPr id="1" name="Shape 115"/>
        <p:cNvGrpSpPr/>
        <p:nvPr/>
      </p:nvGrpSpPr>
      <p:grpSpPr>
        <a:xfrm>
          <a:off x="0" y="0"/>
          <a:ext cx="0" cy="0"/>
          <a:chOff x="0" y="0"/>
          <a:chExt cx="0" cy="0"/>
        </a:xfrm>
      </p:grpSpPr>
      <p:sp>
        <p:nvSpPr>
          <p:cNvPr id="122" name="Google Shape;122;p125"/>
          <p:cNvSpPr txBox="1">
            <a:spLocks noGrp="1"/>
          </p:cNvSpPr>
          <p:nvPr>
            <p:ph type="title"/>
          </p:nvPr>
        </p:nvSpPr>
        <p:spPr>
          <a:xfrm>
            <a:off x="609600" y="182878"/>
            <a:ext cx="10896600" cy="807722"/>
          </a:xfrm>
          <a:prstGeom prst="rect">
            <a:avLst/>
          </a:prstGeom>
          <a:noFill/>
          <a:ln>
            <a:noFill/>
          </a:ln>
        </p:spPr>
        <p:txBody>
          <a:bodyPr spcFirstLastPara="1" lIns="108000" tIns="0" rIns="72000" bIns="0" anchor="t">
            <a:noAutofit/>
          </a:bodyPr>
          <a:lstStyle>
            <a:lvl1pPr lvl="0" algn="l">
              <a:lnSpc>
                <a:spcPct val="100000"/>
              </a:lnSpc>
              <a:spcBef>
                <a:spcPts val="0"/>
              </a:spcBef>
              <a:spcAft>
                <a:spcPts val="0"/>
              </a:spcAft>
              <a:buClr>
                <a:schemeClr val="dk2"/>
              </a:buClr>
              <a:buSzPts val="2800"/>
              <a:buFont typeface="Gill Sans"/>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Content Placeholder 2"/>
          <p:cNvSpPr>
            <a:spLocks noGrp="1"/>
          </p:cNvSpPr>
          <p:nvPr>
            <p:ph sz="quarter" idx="13"/>
          </p:nvPr>
        </p:nvSpPr>
        <p:spPr>
          <a:xfrm>
            <a:off x="7924800" y="1121462"/>
            <a:ext cx="3657600" cy="4898337"/>
          </a:xfrm>
          <a:prstGeom prst="rect">
            <a:avLst/>
          </a:prstGeom>
        </p:spPr>
        <p:txBody>
          <a:bodyPr/>
          <a:lstStyle>
            <a:lvl1pPr marL="266700" indent="-266700">
              <a:spcBef>
                <a:spcPts val="0"/>
              </a:spcBef>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Bef>
                <a:spcPts val="0"/>
              </a:spcBef>
              <a:spcAft>
                <a:spcPts val="600"/>
              </a:spcAft>
              <a:buFont typeface="Arial" panose="020B0604020202020204" pitchFamily="34" charset="0"/>
              <a:buChar char="•"/>
              <a:defRPr sz="1800">
                <a:latin typeface="Gill Sans Nova" panose="020B0602020104020203" pitchFamily="34" charset="0"/>
              </a:defRPr>
            </a:lvl2pPr>
            <a:lvl3pPr marL="808038" indent="-266700">
              <a:spcBef>
                <a:spcPts val="0"/>
              </a:spcBef>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11651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3" y="365126"/>
            <a:ext cx="10164064" cy="615950"/>
          </a:xfrm>
        </p:spPr>
        <p:txBody>
          <a:bodyPr/>
          <a:lstStyle/>
          <a:p>
            <a:r>
              <a:rPr lang="en-US" dirty="0"/>
              <a:t>Click to edit Master title style</a:t>
            </a:r>
            <a:endParaRPr lang="en-ZA" dirty="0"/>
          </a:p>
        </p:txBody>
      </p:sp>
      <p:sp>
        <p:nvSpPr>
          <p:cNvPr id="3" name="Text Placeholder 2"/>
          <p:cNvSpPr>
            <a:spLocks noGrp="1"/>
          </p:cNvSpPr>
          <p:nvPr>
            <p:ph type="body" idx="1"/>
          </p:nvPr>
        </p:nvSpPr>
        <p:spPr>
          <a:xfrm>
            <a:off x="990600" y="1209676"/>
            <a:ext cx="3216000" cy="738524"/>
          </a:xfrm>
        </p:spPr>
        <p:txBody>
          <a:bodyPr lIns="72000" tIns="0" rIns="72000" bIns="0" anchor="b"/>
          <a:lstStyle>
            <a:lvl1pPr marL="0" indent="0">
              <a:buNone/>
              <a:defRPr sz="2000" b="0" cap="small" baseline="0">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7929003" y="1204914"/>
            <a:ext cx="3216000" cy="738187"/>
          </a:xfrm>
        </p:spPr>
        <p:txBody>
          <a:bodyPr lIns="72000" tIns="0" rIns="72000" bIns="0" anchor="b"/>
          <a:lstStyle>
            <a:lvl1pPr marL="0" indent="0">
              <a:buNone/>
              <a:defRPr sz="2000" b="0" cap="small" baseline="0">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4"/>
          <p:cNvSpPr>
            <a:spLocks noGrp="1"/>
          </p:cNvSpPr>
          <p:nvPr>
            <p:ph type="body" sz="quarter" idx="13"/>
          </p:nvPr>
        </p:nvSpPr>
        <p:spPr>
          <a:xfrm>
            <a:off x="4474603" y="1204914"/>
            <a:ext cx="3216000" cy="738187"/>
          </a:xfrm>
        </p:spPr>
        <p:txBody>
          <a:bodyPr lIns="72000" tIns="0" rIns="72000" bIns="0" anchor="b"/>
          <a:lstStyle>
            <a:lvl1pPr marL="0" indent="0">
              <a:buNone/>
              <a:defRPr sz="2000" b="0" cap="small" baseline="0">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10"/>
          <p:cNvSpPr>
            <a:spLocks noGrp="1"/>
          </p:cNvSpPr>
          <p:nvPr>
            <p:ph sz="quarter" idx="15"/>
          </p:nvPr>
        </p:nvSpPr>
        <p:spPr>
          <a:xfrm>
            <a:off x="990601" y="2005012"/>
            <a:ext cx="3216000" cy="3862388"/>
          </a:xfrm>
          <a:prstGeom prst="rect">
            <a:avLst/>
          </a:prstGeom>
        </p:spPr>
        <p:txBody>
          <a:bodyPr lIns="72000" tIns="0" rIns="72000" bIns="0"/>
          <a:lstStyle>
            <a:lvl1pPr marL="180975" indent="-180975">
              <a:buFont typeface="Arial" panose="020B0604020202020204" pitchFamily="34" charset="0"/>
              <a:buChar char="•"/>
              <a:defRPr sz="1600">
                <a:latin typeface="Gill Sans Nova" panose="020B0602020104020203" pitchFamily="34" charset="0"/>
              </a:defRPr>
            </a:lvl1pPr>
            <a:lvl2pPr marL="180975" indent="-180975">
              <a:buFont typeface="Arial" panose="020B0604020202020204" pitchFamily="34" charset="0"/>
              <a:buChar char="•"/>
              <a:defRPr sz="1600">
                <a:latin typeface="Gill Sans Nova" panose="020B0602020104020203" pitchFamily="34" charset="0"/>
              </a:defRPr>
            </a:lvl2pPr>
            <a:lvl3pPr marL="540000" indent="-180975">
              <a:buFont typeface="Arial" panose="020B0604020202020204" pitchFamily="34" charset="0"/>
              <a:buChar char="•"/>
              <a:defRPr sz="1200">
                <a:latin typeface="Gill Sans Nova" panose="020B0602020104020203" pitchFamily="34" charset="0"/>
              </a:defRPr>
            </a:lvl3pPr>
            <a:lvl4pPr marL="360000" indent="-180975">
              <a:buFont typeface="Arial" panose="020B0604020202020204" pitchFamily="34" charset="0"/>
              <a:buChar char="•"/>
              <a:defRPr sz="1400">
                <a:latin typeface="Gill Sans Nova" panose="020B0602020104020203" pitchFamily="34" charset="0"/>
              </a:defRPr>
            </a:lvl4pPr>
            <a:lvl5pPr marL="180975" indent="-180975">
              <a:buFont typeface="Arial" panose="020B0604020202020204" pitchFamily="34" charset="0"/>
              <a:buChar char="•"/>
              <a:defRPr sz="1600">
                <a:latin typeface="Gill Sans Nova" panose="020B0602020104020203" pitchFamily="34" charset="0"/>
              </a:defRPr>
            </a:lvl5pPr>
          </a:lstStyle>
          <a:p>
            <a:pPr lvl="0"/>
            <a:r>
              <a:rPr lang="en-US"/>
              <a:t>Edit Master text styles</a:t>
            </a:r>
          </a:p>
          <a:p>
            <a:pPr lvl="1"/>
            <a:r>
              <a:rPr lang="en-US"/>
              <a:t>Second level</a:t>
            </a:r>
          </a:p>
          <a:p>
            <a:pPr lvl="2"/>
            <a:r>
              <a:rPr lang="en-US"/>
              <a:t>Third level</a:t>
            </a:r>
          </a:p>
        </p:txBody>
      </p:sp>
      <p:sp>
        <p:nvSpPr>
          <p:cNvPr id="16" name="Content Placeholder 10"/>
          <p:cNvSpPr>
            <a:spLocks noGrp="1"/>
          </p:cNvSpPr>
          <p:nvPr>
            <p:ph sz="quarter" idx="16"/>
          </p:nvPr>
        </p:nvSpPr>
        <p:spPr>
          <a:xfrm>
            <a:off x="4474603" y="2005012"/>
            <a:ext cx="3216000" cy="3862388"/>
          </a:xfrm>
          <a:prstGeom prst="rect">
            <a:avLst/>
          </a:prstGeom>
        </p:spPr>
        <p:txBody>
          <a:bodyPr lIns="72000" tIns="0" rIns="72000" bIns="0"/>
          <a:lstStyle>
            <a:lvl1pPr marL="180975" indent="-180975">
              <a:buFont typeface="Arial" panose="020B0604020202020204" pitchFamily="34" charset="0"/>
              <a:buChar char="•"/>
              <a:defRPr sz="1600">
                <a:latin typeface="Gill Sans Nova" panose="020B0602020104020203" pitchFamily="34" charset="0"/>
              </a:defRPr>
            </a:lvl1pPr>
            <a:lvl2pPr marL="180975" indent="-180975">
              <a:buFont typeface="Arial" panose="020B0604020202020204" pitchFamily="34" charset="0"/>
              <a:buChar char="•"/>
              <a:defRPr sz="1600">
                <a:latin typeface="Gill Sans Nova" panose="020B0602020104020203" pitchFamily="34" charset="0"/>
              </a:defRPr>
            </a:lvl2pPr>
            <a:lvl3pPr marL="540000" indent="-180975">
              <a:buFont typeface="Arial" panose="020B0604020202020204" pitchFamily="34" charset="0"/>
              <a:buChar char="•"/>
              <a:defRPr sz="1200">
                <a:latin typeface="Gill Sans Nova" panose="020B0602020104020203" pitchFamily="34" charset="0"/>
              </a:defRPr>
            </a:lvl3pPr>
            <a:lvl4pPr marL="360000" indent="-180975">
              <a:buFont typeface="Arial" panose="020B0604020202020204" pitchFamily="34" charset="0"/>
              <a:buChar char="•"/>
              <a:defRPr sz="1400">
                <a:latin typeface="Gill Sans Nova" panose="020B0602020104020203" pitchFamily="34" charset="0"/>
              </a:defRPr>
            </a:lvl4pPr>
            <a:lvl5pPr marL="180975" indent="-180975">
              <a:buFont typeface="Arial" panose="020B0604020202020204" pitchFamily="34" charset="0"/>
              <a:buChar char="•"/>
              <a:defRPr sz="1600">
                <a:latin typeface="Gill Sans Nova" panose="020B0602020104020203" pitchFamily="34" charset="0"/>
              </a:defRPr>
            </a:lvl5pPr>
          </a:lstStyle>
          <a:p>
            <a:pPr lvl="0"/>
            <a:r>
              <a:rPr lang="en-US"/>
              <a:t>Edit Master text styles</a:t>
            </a:r>
          </a:p>
          <a:p>
            <a:pPr lvl="1"/>
            <a:r>
              <a:rPr lang="en-US"/>
              <a:t>Second level</a:t>
            </a:r>
          </a:p>
          <a:p>
            <a:pPr lvl="2"/>
            <a:r>
              <a:rPr lang="en-US"/>
              <a:t>Third level</a:t>
            </a:r>
          </a:p>
        </p:txBody>
      </p:sp>
      <p:sp>
        <p:nvSpPr>
          <p:cNvPr id="17" name="Content Placeholder 10"/>
          <p:cNvSpPr>
            <a:spLocks noGrp="1"/>
          </p:cNvSpPr>
          <p:nvPr>
            <p:ph sz="quarter" idx="17"/>
          </p:nvPr>
        </p:nvSpPr>
        <p:spPr>
          <a:xfrm>
            <a:off x="7921872" y="2005012"/>
            <a:ext cx="3216000" cy="3862388"/>
          </a:xfrm>
          <a:prstGeom prst="rect">
            <a:avLst/>
          </a:prstGeom>
        </p:spPr>
        <p:txBody>
          <a:bodyPr lIns="72000" tIns="0" rIns="72000" bIns="0"/>
          <a:lstStyle>
            <a:lvl1pPr marL="180975" indent="-180975">
              <a:buFont typeface="Arial" panose="020B0604020202020204" pitchFamily="34" charset="0"/>
              <a:buChar char="•"/>
              <a:defRPr sz="1600">
                <a:latin typeface="Gill Sans Nova" panose="020B0602020104020203" pitchFamily="34" charset="0"/>
              </a:defRPr>
            </a:lvl1pPr>
            <a:lvl2pPr marL="180975" indent="-180975">
              <a:buFont typeface="Arial" panose="020B0604020202020204" pitchFamily="34" charset="0"/>
              <a:buChar char="•"/>
              <a:defRPr sz="1600">
                <a:latin typeface="Gill Sans Nova" panose="020B0602020104020203" pitchFamily="34" charset="0"/>
              </a:defRPr>
            </a:lvl2pPr>
            <a:lvl3pPr marL="540000" indent="-180975">
              <a:buFont typeface="Arial" panose="020B0604020202020204" pitchFamily="34" charset="0"/>
              <a:buChar char="•"/>
              <a:defRPr sz="1200">
                <a:latin typeface="Gill Sans Nova" panose="020B0602020104020203" pitchFamily="34" charset="0"/>
              </a:defRPr>
            </a:lvl3pPr>
            <a:lvl4pPr marL="360000" indent="-180975">
              <a:buFont typeface="Arial" panose="020B0604020202020204" pitchFamily="34" charset="0"/>
              <a:buChar char="•"/>
              <a:defRPr sz="1400">
                <a:latin typeface="Gill Sans Nova" panose="020B0602020104020203" pitchFamily="34" charset="0"/>
              </a:defRPr>
            </a:lvl4pPr>
            <a:lvl5pPr marL="180975" indent="-180975">
              <a:buFont typeface="Arial" panose="020B0604020202020204" pitchFamily="34" charset="0"/>
              <a:buChar char="•"/>
              <a:defRPr sz="1600">
                <a:latin typeface="Gill Sans Nova" panose="020B0602020104020203" pitchFamily="34" charset="0"/>
              </a:defRPr>
            </a:lvl5pPr>
          </a:lstStyle>
          <a:p>
            <a:pPr lvl="0"/>
            <a:r>
              <a:rPr lang="en-US"/>
              <a:t>Edit Master text styles</a:t>
            </a:r>
          </a:p>
          <a:p>
            <a:pPr lvl="1"/>
            <a:r>
              <a:rPr lang="en-US"/>
              <a:t>Second level</a:t>
            </a:r>
          </a:p>
          <a:p>
            <a:pPr lvl="2"/>
            <a:r>
              <a:rPr lang="en-US"/>
              <a:t>Third level</a:t>
            </a:r>
          </a:p>
        </p:txBody>
      </p:sp>
      <p:sp>
        <p:nvSpPr>
          <p:cNvPr id="6" name="Slide Number Placeholder 22">
            <a:extLst>
              <a:ext uri="{FF2B5EF4-FFF2-40B4-BE49-F238E27FC236}">
                <a16:creationId xmlns:a16="http://schemas.microsoft.com/office/drawing/2014/main" id="{51AB87C8-1189-F49B-957D-549D4981F5E6}"/>
              </a:ext>
            </a:extLst>
          </p:cNvPr>
          <p:cNvSpPr>
            <a:spLocks noGrp="1"/>
          </p:cNvSpPr>
          <p:nvPr>
            <p:ph type="sldNum" sz="quarter" idx="4"/>
          </p:nvPr>
        </p:nvSpPr>
        <p:spPr>
          <a:xfrm>
            <a:off x="11630286" y="220980"/>
            <a:ext cx="381000" cy="365125"/>
          </a:xfrm>
          <a:prstGeom prst="rect">
            <a:avLst/>
          </a:prstGeom>
        </p:spPr>
        <p:txBody>
          <a:bodyPr vert="horz" lIns="91440" tIns="45720" rIns="91440" bIns="45720" rtlCol="0" anchor="ctr"/>
          <a:lstStyle>
            <a:lvl1pPr algn="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1576784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wo Content_diff sizes" preserve="1" userDrawn="1">
  <p:cSld name="2_Two Content_diff sizes">
    <p:spTree>
      <p:nvGrpSpPr>
        <p:cNvPr id="1" name="Shape 115"/>
        <p:cNvGrpSpPr/>
        <p:nvPr/>
      </p:nvGrpSpPr>
      <p:grpSpPr>
        <a:xfrm>
          <a:off x="0" y="0"/>
          <a:ext cx="0" cy="0"/>
          <a:chOff x="0" y="0"/>
          <a:chExt cx="0" cy="0"/>
        </a:xfrm>
      </p:grpSpPr>
      <p:sp>
        <p:nvSpPr>
          <p:cNvPr id="122" name="Google Shape;122;p125"/>
          <p:cNvSpPr txBox="1">
            <a:spLocks noGrp="1"/>
          </p:cNvSpPr>
          <p:nvPr>
            <p:ph type="title"/>
          </p:nvPr>
        </p:nvSpPr>
        <p:spPr>
          <a:xfrm>
            <a:off x="609600" y="182879"/>
            <a:ext cx="10362868" cy="713741"/>
          </a:xfrm>
          <a:prstGeom prst="rect">
            <a:avLst/>
          </a:prstGeom>
          <a:noFill/>
          <a:ln>
            <a:noFill/>
          </a:ln>
        </p:spPr>
        <p:txBody>
          <a:bodyPr spcFirstLastPara="1" lIns="108000" tIns="0" rIns="72000" bIns="0" anchor="t">
            <a:noAutofit/>
          </a:bodyPr>
          <a:lstStyle>
            <a:lvl1pPr lvl="0" algn="l">
              <a:lnSpc>
                <a:spcPct val="100000"/>
              </a:lnSpc>
              <a:spcBef>
                <a:spcPts val="0"/>
              </a:spcBef>
              <a:spcAft>
                <a:spcPts val="0"/>
              </a:spcAft>
              <a:buClr>
                <a:schemeClr val="dk2"/>
              </a:buClr>
              <a:buSzPts val="2800"/>
              <a:buFont typeface="Gill Sans"/>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Content Placeholder 2"/>
          <p:cNvSpPr>
            <a:spLocks noGrp="1"/>
          </p:cNvSpPr>
          <p:nvPr>
            <p:ph sz="quarter" idx="13"/>
          </p:nvPr>
        </p:nvSpPr>
        <p:spPr>
          <a:xfrm>
            <a:off x="644698" y="1055124"/>
            <a:ext cx="3248079" cy="4812276"/>
          </a:xfrm>
          <a:prstGeom prst="rect">
            <a:avLst/>
          </a:prstGeom>
        </p:spPr>
        <p:txBody>
          <a:bodyPr anchor="b" anchorCtr="0"/>
          <a:lstStyle>
            <a:lvl1pPr marL="266700" indent="-266700">
              <a:spcBef>
                <a:spcPts val="0"/>
              </a:spcBef>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Bef>
                <a:spcPts val="0"/>
              </a:spcBef>
              <a:spcAft>
                <a:spcPts val="600"/>
              </a:spcAft>
              <a:buFont typeface="Arial" panose="020B0604020202020204" pitchFamily="34" charset="0"/>
              <a:buChar char="•"/>
              <a:defRPr sz="1800">
                <a:latin typeface="Gill Sans Nova" panose="020B0602020104020203" pitchFamily="34" charset="0"/>
              </a:defRPr>
            </a:lvl2pPr>
            <a:lvl3pPr marL="808038" indent="-266700">
              <a:spcBef>
                <a:spcPts val="0"/>
              </a:spcBef>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 name="Content Placeholder 2"/>
          <p:cNvSpPr>
            <a:spLocks noGrp="1"/>
          </p:cNvSpPr>
          <p:nvPr>
            <p:ph sz="quarter" idx="14"/>
          </p:nvPr>
        </p:nvSpPr>
        <p:spPr>
          <a:xfrm>
            <a:off x="4063999" y="1039813"/>
            <a:ext cx="6908800" cy="4827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Slide Number Placeholder 22">
            <a:extLst>
              <a:ext uri="{FF2B5EF4-FFF2-40B4-BE49-F238E27FC236}">
                <a16:creationId xmlns:a16="http://schemas.microsoft.com/office/drawing/2014/main" id="{B31F006D-3A0D-F80C-A401-52B978579849}"/>
              </a:ext>
            </a:extLst>
          </p:cNvPr>
          <p:cNvSpPr txBox="1">
            <a:spLocks/>
          </p:cNvSpPr>
          <p:nvPr userDrawn="1"/>
        </p:nvSpPr>
        <p:spPr>
          <a:xfrm>
            <a:off x="11630286" y="220980"/>
            <a:ext cx="3810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100" b="1" kern="1200">
                <a:solidFill>
                  <a:schemeClr val="bg1"/>
                </a:solidFill>
                <a:latin typeface="Gill Sans Nova" panose="020B06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fld id="{4E59BDB9-A51B-4461-8FD5-04C2CE8781D9}" type="slidenum">
              <a:rPr lang="en-GB" smtClean="0"/>
              <a:pPr/>
              <a:t>‹#›</a:t>
            </a:fld>
            <a:endParaRPr lang="en-GB"/>
          </a:p>
        </p:txBody>
      </p:sp>
    </p:spTree>
    <p:extLst>
      <p:ext uri="{BB962C8B-B14F-4D97-AF65-F5344CB8AC3E}">
        <p14:creationId xmlns:p14="http://schemas.microsoft.com/office/powerpoint/2010/main" val="3989295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wo Content_diff sizes" preserve="1" userDrawn="1">
  <p:cSld name="2Content_no bull_diff sizes">
    <p:spTree>
      <p:nvGrpSpPr>
        <p:cNvPr id="1" name="Shape 115"/>
        <p:cNvGrpSpPr/>
        <p:nvPr/>
      </p:nvGrpSpPr>
      <p:grpSpPr>
        <a:xfrm>
          <a:off x="0" y="0"/>
          <a:ext cx="0" cy="0"/>
          <a:chOff x="0" y="0"/>
          <a:chExt cx="0" cy="0"/>
        </a:xfrm>
      </p:grpSpPr>
      <p:sp>
        <p:nvSpPr>
          <p:cNvPr id="122" name="Google Shape;122;p125"/>
          <p:cNvSpPr txBox="1">
            <a:spLocks noGrp="1"/>
          </p:cNvSpPr>
          <p:nvPr>
            <p:ph type="title"/>
          </p:nvPr>
        </p:nvSpPr>
        <p:spPr>
          <a:xfrm>
            <a:off x="609600" y="182879"/>
            <a:ext cx="10362868" cy="713741"/>
          </a:xfrm>
          <a:prstGeom prst="rect">
            <a:avLst/>
          </a:prstGeom>
          <a:noFill/>
          <a:ln>
            <a:noFill/>
          </a:ln>
        </p:spPr>
        <p:txBody>
          <a:bodyPr spcFirstLastPara="1" lIns="108000" tIns="0" rIns="72000" bIns="0" anchor="t">
            <a:noAutofit/>
          </a:bodyPr>
          <a:lstStyle>
            <a:lvl1pPr lvl="0" algn="l">
              <a:lnSpc>
                <a:spcPct val="100000"/>
              </a:lnSpc>
              <a:spcBef>
                <a:spcPts val="0"/>
              </a:spcBef>
              <a:spcAft>
                <a:spcPts val="0"/>
              </a:spcAft>
              <a:buClr>
                <a:schemeClr val="dk2"/>
              </a:buClr>
              <a:buSzPts val="2800"/>
              <a:buFont typeface="Gill Sans"/>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Content Placeholder 2"/>
          <p:cNvSpPr>
            <a:spLocks noGrp="1"/>
          </p:cNvSpPr>
          <p:nvPr>
            <p:ph sz="quarter" idx="13"/>
          </p:nvPr>
        </p:nvSpPr>
        <p:spPr>
          <a:xfrm>
            <a:off x="644698" y="1055124"/>
            <a:ext cx="3248079" cy="4812276"/>
          </a:xfrm>
          <a:prstGeom prst="rect">
            <a:avLst/>
          </a:prstGeom>
        </p:spPr>
        <p:txBody>
          <a:bodyPr anchor="b" anchorCtr="0"/>
          <a:lstStyle>
            <a:lvl1pPr marL="0" indent="0">
              <a:spcBef>
                <a:spcPts val="0"/>
              </a:spcBef>
              <a:spcAft>
                <a:spcPts val="600"/>
              </a:spcAft>
              <a:buFont typeface="Arial" panose="020B0604020202020204" pitchFamily="34" charset="0"/>
              <a:buNone/>
              <a:defRPr sz="2400">
                <a:latin typeface="Gill Sans Nova" panose="020B0602020104020203" pitchFamily="34" charset="0"/>
              </a:defRPr>
            </a:lvl1pPr>
            <a:lvl2pPr marL="266700" indent="0" defTabSz="630238">
              <a:spcBef>
                <a:spcPts val="0"/>
              </a:spcBef>
              <a:spcAft>
                <a:spcPts val="600"/>
              </a:spcAft>
              <a:buFont typeface="Arial" panose="020B0604020202020204" pitchFamily="34" charset="0"/>
              <a:buNone/>
              <a:defRPr sz="1800">
                <a:latin typeface="Gill Sans Nova" panose="020B0602020104020203" pitchFamily="34" charset="0"/>
              </a:defRPr>
            </a:lvl2pPr>
            <a:lvl3pPr marL="541338" indent="0">
              <a:spcBef>
                <a:spcPts val="0"/>
              </a:spcBef>
              <a:spcAft>
                <a:spcPts val="600"/>
              </a:spcAft>
              <a:buFont typeface="Arial" panose="020B0604020202020204" pitchFamily="34" charset="0"/>
              <a:buNone/>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 name="Content Placeholder 2"/>
          <p:cNvSpPr>
            <a:spLocks noGrp="1"/>
          </p:cNvSpPr>
          <p:nvPr>
            <p:ph sz="quarter" idx="14"/>
          </p:nvPr>
        </p:nvSpPr>
        <p:spPr>
          <a:xfrm>
            <a:off x="4063999" y="1039813"/>
            <a:ext cx="6908800" cy="4827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Slide Number Placeholder 22">
            <a:extLst>
              <a:ext uri="{FF2B5EF4-FFF2-40B4-BE49-F238E27FC236}">
                <a16:creationId xmlns:a16="http://schemas.microsoft.com/office/drawing/2014/main" id="{B31F006D-3A0D-F80C-A401-52B978579849}"/>
              </a:ext>
            </a:extLst>
          </p:cNvPr>
          <p:cNvSpPr txBox="1">
            <a:spLocks/>
          </p:cNvSpPr>
          <p:nvPr userDrawn="1"/>
        </p:nvSpPr>
        <p:spPr>
          <a:xfrm>
            <a:off x="11630286" y="220980"/>
            <a:ext cx="3810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100" b="1" kern="1200">
                <a:solidFill>
                  <a:schemeClr val="bg1"/>
                </a:solidFill>
                <a:latin typeface="Gill Sans Nova" panose="020B06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fld id="{4E59BDB9-A51B-4461-8FD5-04C2CE8781D9}" type="slidenum">
              <a:rPr lang="en-GB" smtClean="0"/>
              <a:pPr/>
              <a:t>‹#›</a:t>
            </a:fld>
            <a:endParaRPr lang="en-GB"/>
          </a:p>
        </p:txBody>
      </p:sp>
    </p:spTree>
    <p:extLst>
      <p:ext uri="{BB962C8B-B14F-4D97-AF65-F5344CB8AC3E}">
        <p14:creationId xmlns:p14="http://schemas.microsoft.com/office/powerpoint/2010/main" val="2029848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op and Bottom Content" preserve="1" userDrawn="1">
  <p:cSld name="1_Top and Bottom Content">
    <p:spTree>
      <p:nvGrpSpPr>
        <p:cNvPr id="1" name="Shape 124"/>
        <p:cNvGrpSpPr/>
        <p:nvPr/>
      </p:nvGrpSpPr>
      <p:grpSpPr>
        <a:xfrm>
          <a:off x="0" y="0"/>
          <a:ext cx="0" cy="0"/>
          <a:chOff x="0" y="0"/>
          <a:chExt cx="0" cy="0"/>
        </a:xfrm>
      </p:grpSpPr>
      <p:sp>
        <p:nvSpPr>
          <p:cNvPr id="2" name="Google Shape;132;p126">
            <a:extLst>
              <a:ext uri="{FF2B5EF4-FFF2-40B4-BE49-F238E27FC236}">
                <a16:creationId xmlns:a16="http://schemas.microsoft.com/office/drawing/2014/main" id="{350C6036-78B7-B292-0D24-27094FFD1A65}"/>
              </a:ext>
            </a:extLst>
          </p:cNvPr>
          <p:cNvSpPr txBox="1">
            <a:spLocks noChangeArrowheads="1"/>
          </p:cNvSpPr>
          <p:nvPr/>
        </p:nvSpPr>
        <p:spPr bwMode="auto">
          <a:xfrm>
            <a:off x="609601" y="182564"/>
            <a:ext cx="10869084" cy="714375"/>
          </a:xfrm>
          <a:prstGeom prst="rect">
            <a:avLst/>
          </a:prstGeom>
          <a:noFill/>
          <a:ln>
            <a:noFill/>
          </a:ln>
        </p:spPr>
        <p:txBody>
          <a:bodyPr lIns="0" tIns="0" rIns="0" bIns="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eaLnBrk="1" hangingPunct="1">
              <a:buClr>
                <a:srgbClr val="455F51"/>
              </a:buClr>
              <a:buSzPts val="2400"/>
              <a:buFont typeface="Gill Sans" charset="0"/>
              <a:buNone/>
              <a:defRPr/>
            </a:pPr>
            <a:endParaRPr lang="LID4096" altLang="LID4096" sz="2400" b="1">
              <a:solidFill>
                <a:srgbClr val="455F51"/>
              </a:solidFill>
              <a:latin typeface="Gill Sans Nova" pitchFamily="34" charset="0"/>
              <a:cs typeface="Gill Sans" charset="0"/>
              <a:sym typeface="Gill Sans" charset="0"/>
            </a:endParaRPr>
          </a:p>
        </p:txBody>
      </p:sp>
      <p:sp>
        <p:nvSpPr>
          <p:cNvPr id="133" name="Google Shape;133;p126"/>
          <p:cNvSpPr txBox="1">
            <a:spLocks noGrp="1"/>
          </p:cNvSpPr>
          <p:nvPr>
            <p:ph type="title"/>
          </p:nvPr>
        </p:nvSpPr>
        <p:spPr>
          <a:xfrm>
            <a:off x="765664" y="182879"/>
            <a:ext cx="10359536" cy="713741"/>
          </a:xfrm>
          <a:prstGeom prst="rect">
            <a:avLst/>
          </a:prstGeom>
          <a:noFill/>
          <a:ln>
            <a:noFill/>
          </a:ln>
        </p:spPr>
        <p:txBody>
          <a:bodyPr spcFirstLastPara="1" lIns="108000" tIns="0" rIns="72000" bIns="0" anchor="t">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 name="Content Placeholder 2"/>
          <p:cNvSpPr>
            <a:spLocks noGrp="1"/>
          </p:cNvSpPr>
          <p:nvPr>
            <p:ph sz="quarter" idx="13"/>
          </p:nvPr>
        </p:nvSpPr>
        <p:spPr>
          <a:xfrm>
            <a:off x="765664" y="1079045"/>
            <a:ext cx="10359536" cy="3340556"/>
          </a:xfrm>
          <a:prstGeom prst="rect">
            <a:avLst/>
          </a:prstGeom>
        </p:spPr>
        <p:txBody>
          <a:bodyPr/>
          <a:lstStyle>
            <a:lvl1pPr marL="266700" indent="-266700">
              <a:buFont typeface="Arial" panose="020B0604020202020204" pitchFamily="34" charset="0"/>
              <a:buChar char="•"/>
              <a:defRPr sz="2400">
                <a:latin typeface="Gill Sans Nova" panose="020B0602020104020203" pitchFamily="34" charset="0"/>
              </a:defRPr>
            </a:lvl1pPr>
            <a:lvl2pPr marL="541338" indent="-274638" defTabSz="630238">
              <a:buFont typeface="Arial" panose="020B0604020202020204" pitchFamily="34" charset="0"/>
              <a:buChar char="•"/>
              <a:defRPr sz="1800">
                <a:latin typeface="Gill Sans Nova" panose="020B0602020104020203" pitchFamily="34" charset="0"/>
              </a:defRPr>
            </a:lvl2pPr>
            <a:lvl3pPr marL="808038" indent="-266700">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
        <p:nvSpPr>
          <p:cNvPr id="13" name="Content Placeholder 2"/>
          <p:cNvSpPr>
            <a:spLocks noGrp="1"/>
          </p:cNvSpPr>
          <p:nvPr>
            <p:ph sz="quarter" idx="14"/>
          </p:nvPr>
        </p:nvSpPr>
        <p:spPr>
          <a:xfrm>
            <a:off x="765664" y="4495801"/>
            <a:ext cx="10359536" cy="1676399"/>
          </a:xfrm>
          <a:prstGeom prst="rect">
            <a:avLst/>
          </a:prstGeom>
        </p:spPr>
        <p:txBody>
          <a:bodyPr/>
          <a:lstStyle>
            <a:lvl1pPr marL="266700" indent="-266700">
              <a:spcAft>
                <a:spcPts val="300"/>
              </a:spcAft>
              <a:buFont typeface="Arial" panose="020B0604020202020204" pitchFamily="34" charset="0"/>
              <a:buChar char="•"/>
              <a:defRPr sz="2400">
                <a:latin typeface="Gill Sans Nova" panose="020B0602020104020203" pitchFamily="34" charset="0"/>
              </a:defRPr>
            </a:lvl1pPr>
            <a:lvl2pPr marL="541338" indent="-274638" defTabSz="630238">
              <a:spcAft>
                <a:spcPts val="300"/>
              </a:spcAft>
              <a:buFont typeface="Arial" panose="020B0604020202020204" pitchFamily="34" charset="0"/>
              <a:buChar char="•"/>
              <a:defRPr sz="1800">
                <a:latin typeface="Gill Sans Nova" panose="020B0602020104020203" pitchFamily="34" charset="0"/>
              </a:defRPr>
            </a:lvl2pPr>
            <a:lvl3pPr marL="808038" indent="-266700">
              <a:spcAft>
                <a:spcPts val="3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22">
            <a:extLst>
              <a:ext uri="{FF2B5EF4-FFF2-40B4-BE49-F238E27FC236}">
                <a16:creationId xmlns:a16="http://schemas.microsoft.com/office/drawing/2014/main" id="{CAE0B873-19A2-3258-4945-F7E4466A5F5A}"/>
              </a:ext>
            </a:extLst>
          </p:cNvPr>
          <p:cNvSpPr>
            <a:spLocks noGrp="1"/>
          </p:cNvSpPr>
          <p:nvPr>
            <p:ph type="sldNum" sz="quarter" idx="4"/>
          </p:nvPr>
        </p:nvSpPr>
        <p:spPr>
          <a:xfrm>
            <a:off x="11630286" y="220980"/>
            <a:ext cx="381000" cy="365125"/>
          </a:xfrm>
          <a:prstGeom prst="rect">
            <a:avLst/>
          </a:prstGeom>
        </p:spPr>
        <p:txBody>
          <a:bodyPr vert="horz" lIns="91440" tIns="45720" rIns="91440" bIns="45720" rtlCol="0" anchor="ctr"/>
          <a:lstStyle>
            <a:lvl1pPr algn="ct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6648633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op and Bottom Content" preserve="1" userDrawn="1">
  <p:cSld name="2_Top and Bottom Content">
    <p:spTree>
      <p:nvGrpSpPr>
        <p:cNvPr id="1" name="Shape 124"/>
        <p:cNvGrpSpPr/>
        <p:nvPr/>
      </p:nvGrpSpPr>
      <p:grpSpPr>
        <a:xfrm>
          <a:off x="0" y="0"/>
          <a:ext cx="0" cy="0"/>
          <a:chOff x="0" y="0"/>
          <a:chExt cx="0" cy="0"/>
        </a:xfrm>
      </p:grpSpPr>
      <p:sp>
        <p:nvSpPr>
          <p:cNvPr id="2" name="Google Shape;132;p126">
            <a:extLst>
              <a:ext uri="{FF2B5EF4-FFF2-40B4-BE49-F238E27FC236}">
                <a16:creationId xmlns:a16="http://schemas.microsoft.com/office/drawing/2014/main" id="{8711DED1-CD4F-04B7-6252-E9959123D0DF}"/>
              </a:ext>
            </a:extLst>
          </p:cNvPr>
          <p:cNvSpPr txBox="1">
            <a:spLocks noChangeArrowheads="1"/>
          </p:cNvSpPr>
          <p:nvPr/>
        </p:nvSpPr>
        <p:spPr bwMode="auto">
          <a:xfrm>
            <a:off x="609601" y="182564"/>
            <a:ext cx="10869084" cy="714375"/>
          </a:xfrm>
          <a:prstGeom prst="rect">
            <a:avLst/>
          </a:prstGeom>
          <a:noFill/>
          <a:ln>
            <a:noFill/>
          </a:ln>
        </p:spPr>
        <p:txBody>
          <a:bodyPr lIns="0" tIns="0" rIns="0" bIns="0"/>
          <a:lstStyle>
            <a:lvl1pPr defTabSz="685800">
              <a:defRPr>
                <a:solidFill>
                  <a:schemeClr val="tx1"/>
                </a:solidFill>
                <a:latin typeface="Gill Sans MT" panose="020B0502020104020203" pitchFamily="34" charset="0"/>
              </a:defRPr>
            </a:lvl1pPr>
            <a:lvl2pPr marL="742950" indent="-285750" defTabSz="685800">
              <a:defRPr>
                <a:solidFill>
                  <a:schemeClr val="tx1"/>
                </a:solidFill>
                <a:latin typeface="Gill Sans MT" panose="020B0502020104020203" pitchFamily="34" charset="0"/>
              </a:defRPr>
            </a:lvl2pPr>
            <a:lvl3pPr marL="1143000" indent="-228600" defTabSz="685800">
              <a:defRPr>
                <a:solidFill>
                  <a:schemeClr val="tx1"/>
                </a:solidFill>
                <a:latin typeface="Gill Sans MT" panose="020B0502020104020203" pitchFamily="34" charset="0"/>
              </a:defRPr>
            </a:lvl3pPr>
            <a:lvl4pPr marL="1600200" indent="-228600" defTabSz="685800">
              <a:defRPr>
                <a:solidFill>
                  <a:schemeClr val="tx1"/>
                </a:solidFill>
                <a:latin typeface="Gill Sans MT" panose="020B0502020104020203" pitchFamily="34" charset="0"/>
              </a:defRPr>
            </a:lvl4pPr>
            <a:lvl5pPr marL="2057400" indent="-228600" defTabSz="685800">
              <a:defRPr>
                <a:solidFill>
                  <a:schemeClr val="tx1"/>
                </a:solidFill>
                <a:latin typeface="Gill Sans MT" panose="020B0502020104020203" pitchFamily="34" charset="0"/>
              </a:defRPr>
            </a:lvl5pPr>
            <a:lvl6pPr marL="2514600" indent="-228600" defTabSz="6858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6858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6858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685800" eaLnBrk="0" fontAlgn="base" hangingPunct="0">
              <a:spcBef>
                <a:spcPct val="0"/>
              </a:spcBef>
              <a:spcAft>
                <a:spcPct val="0"/>
              </a:spcAft>
              <a:defRPr>
                <a:solidFill>
                  <a:schemeClr val="tx1"/>
                </a:solidFill>
                <a:latin typeface="Gill Sans MT" panose="020B0502020104020203" pitchFamily="34" charset="0"/>
              </a:defRPr>
            </a:lvl9pPr>
          </a:lstStyle>
          <a:p>
            <a:pPr eaLnBrk="1" hangingPunct="1">
              <a:buClr>
                <a:srgbClr val="455F51"/>
              </a:buClr>
              <a:buSzPts val="2400"/>
              <a:buFont typeface="Gill Sans" charset="0"/>
              <a:buNone/>
              <a:defRPr/>
            </a:pPr>
            <a:endParaRPr lang="LID4096" altLang="LID4096" b="1">
              <a:solidFill>
                <a:srgbClr val="455F51"/>
              </a:solidFill>
              <a:latin typeface="Gill Sans Nova" pitchFamily="34" charset="0"/>
              <a:cs typeface="Gill Sans" charset="0"/>
              <a:sym typeface="Gill Sans" charset="0"/>
            </a:endParaRPr>
          </a:p>
        </p:txBody>
      </p:sp>
      <p:sp>
        <p:nvSpPr>
          <p:cNvPr id="133" name="Google Shape;133;p126"/>
          <p:cNvSpPr txBox="1">
            <a:spLocks noGrp="1"/>
          </p:cNvSpPr>
          <p:nvPr>
            <p:ph type="title"/>
          </p:nvPr>
        </p:nvSpPr>
        <p:spPr>
          <a:xfrm>
            <a:off x="789517" y="182881"/>
            <a:ext cx="10564283" cy="713741"/>
          </a:xfrm>
          <a:prstGeom prst="rect">
            <a:avLst/>
          </a:prstGeom>
          <a:noFill/>
          <a:ln>
            <a:noFill/>
          </a:ln>
        </p:spPr>
        <p:txBody>
          <a:bodyPr spcFirstLastPara="1" lIns="108000" tIns="0" rIns="72000" bIns="0" anchor="t">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 name="Content Placeholder 2"/>
          <p:cNvSpPr>
            <a:spLocks noGrp="1"/>
          </p:cNvSpPr>
          <p:nvPr>
            <p:ph sz="quarter" idx="13"/>
          </p:nvPr>
        </p:nvSpPr>
        <p:spPr>
          <a:xfrm>
            <a:off x="789517" y="1079045"/>
            <a:ext cx="10564283" cy="3340556"/>
          </a:xfrm>
          <a:prstGeom prst="rect">
            <a:avLst/>
          </a:prstGeom>
        </p:spPr>
        <p:txBody>
          <a:bodyPr/>
          <a:lstStyle>
            <a:lvl1pPr marL="200025" indent="-200025">
              <a:buFont typeface="Arial" panose="020B0604020202020204" pitchFamily="34" charset="0"/>
              <a:buChar char="•"/>
              <a:defRPr sz="1800">
                <a:latin typeface="Gill Sans Nova" panose="020B0602020104020203" pitchFamily="34" charset="0"/>
              </a:defRPr>
            </a:lvl1pPr>
            <a:lvl2pPr marL="406004" indent="-205979" defTabSz="472679">
              <a:buFont typeface="Arial" panose="020B0604020202020204" pitchFamily="34" charset="0"/>
              <a:buChar char="•"/>
              <a:defRPr sz="1350">
                <a:latin typeface="Gill Sans Nova" panose="020B0602020104020203" pitchFamily="34" charset="0"/>
              </a:defRPr>
            </a:lvl2pPr>
            <a:lvl3pPr marL="606029" indent="-200025">
              <a:buFont typeface="Arial" panose="020B0604020202020204" pitchFamily="34" charset="0"/>
              <a:buChar char="•"/>
              <a:defRPr sz="1200">
                <a:latin typeface="Gill Sans Nova" panose="020B0602020104020203" pitchFamily="34" charset="0"/>
              </a:defRPr>
            </a:lvl3pPr>
            <a:lvl4pPr marL="257175" indent="-257175">
              <a:buFont typeface="Arial" panose="020B0604020202020204" pitchFamily="34" charset="0"/>
              <a:buChar char="•"/>
              <a:defRPr sz="1500">
                <a:latin typeface="Gill Sans Nova" panose="020B0602020104020203" pitchFamily="34" charset="0"/>
              </a:defRPr>
            </a:lvl4pPr>
            <a:lvl5pPr marL="257175" indent="-257175">
              <a:buFont typeface="Arial" panose="020B0604020202020204" pitchFamily="34" charset="0"/>
              <a:buChar char="•"/>
              <a:defRPr sz="15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
        <p:nvSpPr>
          <p:cNvPr id="13" name="Content Placeholder 2"/>
          <p:cNvSpPr>
            <a:spLocks noGrp="1"/>
          </p:cNvSpPr>
          <p:nvPr>
            <p:ph sz="quarter" idx="14"/>
          </p:nvPr>
        </p:nvSpPr>
        <p:spPr>
          <a:xfrm>
            <a:off x="789517" y="4495803"/>
            <a:ext cx="10564283" cy="1283157"/>
          </a:xfrm>
          <a:prstGeom prst="rect">
            <a:avLst/>
          </a:prstGeom>
        </p:spPr>
        <p:txBody>
          <a:bodyPr/>
          <a:lstStyle>
            <a:lvl1pPr marL="200025" indent="-200025">
              <a:buFont typeface="Arial" panose="020B0604020202020204" pitchFamily="34" charset="0"/>
              <a:buChar char="•"/>
              <a:defRPr sz="1800">
                <a:latin typeface="Gill Sans Nova" panose="020B0602020104020203" pitchFamily="34" charset="0"/>
              </a:defRPr>
            </a:lvl1pPr>
            <a:lvl2pPr marL="406004" indent="-205979" defTabSz="472679">
              <a:buFont typeface="Arial" panose="020B0604020202020204" pitchFamily="34" charset="0"/>
              <a:buChar char="•"/>
              <a:defRPr sz="1350">
                <a:latin typeface="Gill Sans Nova" panose="020B0602020104020203" pitchFamily="34" charset="0"/>
              </a:defRPr>
            </a:lvl2pPr>
            <a:lvl3pPr marL="606029" indent="-200025">
              <a:buFont typeface="Arial" panose="020B0604020202020204" pitchFamily="34" charset="0"/>
              <a:buChar char="•"/>
              <a:defRPr sz="1200">
                <a:latin typeface="Gill Sans Nova" panose="020B0602020104020203" pitchFamily="34" charset="0"/>
              </a:defRPr>
            </a:lvl3pPr>
            <a:lvl4pPr marL="257175" indent="-257175">
              <a:buFont typeface="Arial" panose="020B0604020202020204" pitchFamily="34" charset="0"/>
              <a:buChar char="•"/>
              <a:defRPr sz="1500">
                <a:latin typeface="Gill Sans Nova" panose="020B0602020104020203" pitchFamily="34" charset="0"/>
              </a:defRPr>
            </a:lvl4pPr>
            <a:lvl5pPr marL="257175" indent="-257175">
              <a:buFont typeface="Arial" panose="020B0604020202020204" pitchFamily="34" charset="0"/>
              <a:buChar char="•"/>
              <a:defRPr sz="1500">
                <a:latin typeface="Gill Sans Nova" panose="020B0602020104020203"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9026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914400"/>
            <a:ext cx="10515600" cy="2852737"/>
          </a:xfrm>
        </p:spPr>
        <p:txBody>
          <a:bodyPr anchor="b">
            <a:normAutofit/>
          </a:bodyPr>
          <a:lstStyle>
            <a:lvl1pPr>
              <a:defRPr sz="6000">
                <a:solidFill>
                  <a:schemeClr val="accent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37941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22">
            <a:extLst>
              <a:ext uri="{FF2B5EF4-FFF2-40B4-BE49-F238E27FC236}">
                <a16:creationId xmlns:a16="http://schemas.microsoft.com/office/drawing/2014/main" id="{EBED3087-0773-EC2D-EF5F-8D0737EB3FF2}"/>
              </a:ext>
            </a:extLst>
          </p:cNvPr>
          <p:cNvSpPr>
            <a:spLocks noGrp="1"/>
          </p:cNvSpPr>
          <p:nvPr>
            <p:ph type="sldNum" sz="quarter" idx="4"/>
          </p:nvPr>
        </p:nvSpPr>
        <p:spPr>
          <a:xfrm>
            <a:off x="11630286" y="220980"/>
            <a:ext cx="381000" cy="365125"/>
          </a:xfrm>
          <a:prstGeom prst="rect">
            <a:avLst/>
          </a:prstGeom>
        </p:spPr>
        <p:txBody>
          <a:bodyPr vert="horz" lIns="91440" tIns="45720" rIns="91440" bIns="45720" rtlCol="0" anchor="ctr"/>
          <a:lstStyle>
            <a:lvl1pPr algn="ct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252895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22">
            <a:extLst>
              <a:ext uri="{FF2B5EF4-FFF2-40B4-BE49-F238E27FC236}">
                <a16:creationId xmlns:a16="http://schemas.microsoft.com/office/drawing/2014/main" id="{930ADE67-77CC-3C48-9BCA-291DB8D23674}"/>
              </a:ext>
            </a:extLst>
          </p:cNvPr>
          <p:cNvSpPr>
            <a:spLocks noGrp="1"/>
          </p:cNvSpPr>
          <p:nvPr>
            <p:ph type="sldNum" sz="quarter" idx="4"/>
          </p:nvPr>
        </p:nvSpPr>
        <p:spPr>
          <a:xfrm>
            <a:off x="11630286" y="220980"/>
            <a:ext cx="381000" cy="365125"/>
          </a:xfrm>
          <a:prstGeom prst="rect">
            <a:avLst/>
          </a:prstGeom>
        </p:spPr>
        <p:txBody>
          <a:bodyPr vert="horz" lIns="91440" tIns="45720" rIns="91440" bIns="45720" rtlCol="0" anchor="ctr"/>
          <a:lstStyle>
            <a:lvl1pPr algn="ct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2418269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22">
            <a:extLst>
              <a:ext uri="{FF2B5EF4-FFF2-40B4-BE49-F238E27FC236}">
                <a16:creationId xmlns:a16="http://schemas.microsoft.com/office/drawing/2014/main" id="{E9B11BC2-3A5A-DB9B-6EE5-AD8AD666323C}"/>
              </a:ext>
            </a:extLst>
          </p:cNvPr>
          <p:cNvSpPr>
            <a:spLocks noGrp="1"/>
          </p:cNvSpPr>
          <p:nvPr>
            <p:ph type="sldNum" sz="quarter" idx="10"/>
          </p:nvPr>
        </p:nvSpPr>
        <p:spPr>
          <a:xfrm>
            <a:off x="11630286" y="220980"/>
            <a:ext cx="381000" cy="365125"/>
          </a:xfrm>
          <a:prstGeom prst="rect">
            <a:avLst/>
          </a:prstGeom>
        </p:spPr>
        <p:txBody>
          <a:bodyPr vert="horz" lIns="91440" tIns="45720" rIns="91440" bIns="45720" rtlCol="0" anchor="ctr"/>
          <a:lstStyle>
            <a:lvl1pPr algn="ct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2200716349"/>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2675"/>
          </a:xfrm>
        </p:spPr>
        <p:txBody>
          <a:bodyPr/>
          <a:lstStyle/>
          <a:p>
            <a:r>
              <a:rPr lang="en-US"/>
              <a:t>Click to edit Master title style</a:t>
            </a:r>
            <a:endParaRPr lang="en-US" dirty="0"/>
          </a:p>
        </p:txBody>
      </p:sp>
      <p:sp>
        <p:nvSpPr>
          <p:cNvPr id="7" name="Slide Number Placeholder 22">
            <a:extLst>
              <a:ext uri="{FF2B5EF4-FFF2-40B4-BE49-F238E27FC236}">
                <a16:creationId xmlns:a16="http://schemas.microsoft.com/office/drawing/2014/main" id="{5697128D-5D80-1423-A2F1-C3FA9C0F2A3C}"/>
              </a:ext>
            </a:extLst>
          </p:cNvPr>
          <p:cNvSpPr>
            <a:spLocks noGrp="1"/>
          </p:cNvSpPr>
          <p:nvPr>
            <p:ph type="sldNum" sz="quarter" idx="4"/>
          </p:nvPr>
        </p:nvSpPr>
        <p:spPr>
          <a:xfrm>
            <a:off x="11630286" y="220980"/>
            <a:ext cx="381000" cy="365125"/>
          </a:xfrm>
          <a:prstGeom prst="rect">
            <a:avLst/>
          </a:prstGeom>
        </p:spPr>
        <p:txBody>
          <a:bodyPr vert="horz" lIns="91440" tIns="45720" rIns="91440" bIns="45720" rtlCol="0" anchor="ctr"/>
          <a:lstStyle>
            <a:lvl1pPr algn="ct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3058726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_compressed">
    <p:spTree>
      <p:nvGrpSpPr>
        <p:cNvPr id="1" name=""/>
        <p:cNvGrpSpPr/>
        <p:nvPr/>
      </p:nvGrpSpPr>
      <p:grpSpPr>
        <a:xfrm>
          <a:off x="0" y="0"/>
          <a:ext cx="0" cy="0"/>
          <a:chOff x="0" y="0"/>
          <a:chExt cx="0" cy="0"/>
        </a:xfrm>
      </p:grpSpPr>
      <p:sp>
        <p:nvSpPr>
          <p:cNvPr id="2" name="Title 1"/>
          <p:cNvSpPr>
            <a:spLocks noGrp="1"/>
          </p:cNvSpPr>
          <p:nvPr>
            <p:ph type="title"/>
          </p:nvPr>
        </p:nvSpPr>
        <p:spPr>
          <a:xfrm>
            <a:off x="533400" y="334259"/>
            <a:ext cx="2895600" cy="3063875"/>
          </a:xfrm>
        </p:spPr>
        <p:txBody>
          <a:bodyPr anchor="t" anchorCtr="0"/>
          <a:lstStyle/>
          <a:p>
            <a:r>
              <a:rPr lang="en-US"/>
              <a:t>Click to edit Master title style</a:t>
            </a:r>
            <a:endParaRPr lang="en-US" dirty="0"/>
          </a:p>
        </p:txBody>
      </p:sp>
      <p:sp>
        <p:nvSpPr>
          <p:cNvPr id="7" name="Slide Number Placeholder 22">
            <a:extLst>
              <a:ext uri="{FF2B5EF4-FFF2-40B4-BE49-F238E27FC236}">
                <a16:creationId xmlns:a16="http://schemas.microsoft.com/office/drawing/2014/main" id="{5697128D-5D80-1423-A2F1-C3FA9C0F2A3C}"/>
              </a:ext>
            </a:extLst>
          </p:cNvPr>
          <p:cNvSpPr>
            <a:spLocks noGrp="1"/>
          </p:cNvSpPr>
          <p:nvPr>
            <p:ph type="sldNum" sz="quarter" idx="4"/>
          </p:nvPr>
        </p:nvSpPr>
        <p:spPr>
          <a:xfrm>
            <a:off x="11630286" y="220980"/>
            <a:ext cx="381000" cy="365125"/>
          </a:xfrm>
          <a:prstGeom prst="rect">
            <a:avLst/>
          </a:prstGeom>
        </p:spPr>
        <p:txBody>
          <a:bodyPr vert="horz" lIns="91440" tIns="45720" rIns="91440" bIns="45720" rtlCol="0" anchor="ctr"/>
          <a:lstStyle>
            <a:lvl1pPr algn="ct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16484288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22">
            <a:extLst>
              <a:ext uri="{FF2B5EF4-FFF2-40B4-BE49-F238E27FC236}">
                <a16:creationId xmlns:a16="http://schemas.microsoft.com/office/drawing/2014/main" id="{53FC153B-63E2-9C0F-E653-75288CD36914}"/>
              </a:ext>
            </a:extLst>
          </p:cNvPr>
          <p:cNvSpPr>
            <a:spLocks noGrp="1"/>
          </p:cNvSpPr>
          <p:nvPr>
            <p:ph type="sldNum" sz="quarter" idx="4"/>
          </p:nvPr>
        </p:nvSpPr>
        <p:spPr>
          <a:xfrm>
            <a:off x="11630286" y="220980"/>
            <a:ext cx="381000" cy="365125"/>
          </a:xfrm>
          <a:prstGeom prst="rect">
            <a:avLst/>
          </a:prstGeom>
        </p:spPr>
        <p:txBody>
          <a:bodyPr vert="horz" lIns="91440" tIns="45720" rIns="91440" bIns="45720" rtlCol="0" anchor="ctr"/>
          <a:lstStyle>
            <a:lvl1pPr algn="ct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478204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3932237" cy="1600200"/>
          </a:xfrm>
        </p:spPr>
        <p:txBody>
          <a:bodyPr anchor="ctr" anchorCtr="0"/>
          <a:lstStyle>
            <a:lvl1pPr>
              <a:defRPr sz="3200" b="1"/>
            </a:lvl1pPr>
          </a:lstStyle>
          <a:p>
            <a:r>
              <a:rPr lang="en-US" dirty="0"/>
              <a:t>Click to edit Master title style</a:t>
            </a:r>
          </a:p>
        </p:txBody>
      </p:sp>
      <p:sp>
        <p:nvSpPr>
          <p:cNvPr id="3" name="Content Placeholder 2"/>
          <p:cNvSpPr>
            <a:spLocks noGrp="1"/>
          </p:cNvSpPr>
          <p:nvPr>
            <p:ph idx="1"/>
          </p:nvPr>
        </p:nvSpPr>
        <p:spPr>
          <a:xfrm>
            <a:off x="4876800" y="586105"/>
            <a:ext cx="6478588" cy="55098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800" y="2057399"/>
            <a:ext cx="3932237" cy="4038601"/>
          </a:xfrm>
          <a:solidFill>
            <a:schemeClr val="tx2">
              <a:lumMod val="20000"/>
              <a:lumOff val="80000"/>
            </a:schemeClr>
          </a:solidFill>
        </p:spPr>
        <p:txBody>
          <a:bodyPr anchor="ctr" anchorCtr="0">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22">
            <a:extLst>
              <a:ext uri="{FF2B5EF4-FFF2-40B4-BE49-F238E27FC236}">
                <a16:creationId xmlns:a16="http://schemas.microsoft.com/office/drawing/2014/main" id="{1628518C-73C2-BFEF-7453-E548310B3D75}"/>
              </a:ext>
            </a:extLst>
          </p:cNvPr>
          <p:cNvSpPr>
            <a:spLocks noGrp="1"/>
          </p:cNvSpPr>
          <p:nvPr>
            <p:ph type="sldNum" sz="quarter" idx="4"/>
          </p:nvPr>
        </p:nvSpPr>
        <p:spPr>
          <a:xfrm>
            <a:off x="11630286" y="220980"/>
            <a:ext cx="381000" cy="365125"/>
          </a:xfrm>
          <a:prstGeom prst="rect">
            <a:avLst/>
          </a:prstGeom>
        </p:spPr>
        <p:txBody>
          <a:bodyPr vert="horz" lIns="91440" tIns="45720" rIns="91440" bIns="45720" rtlCol="0" anchor="ctr"/>
          <a:lstStyle>
            <a:lvl1pPr algn="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596107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685800" y="381000"/>
            <a:ext cx="10104120" cy="1472184"/>
          </a:xfrm>
        </p:spPr>
        <p:txBody>
          <a:bodyPr anchor="ctr" anchorCtr="0">
            <a:normAutofit/>
          </a:bodyPr>
          <a:lstStyle>
            <a:lvl1pPr algn="l">
              <a:defRPr sz="4800">
                <a:solidFill>
                  <a:schemeClr val="accent2">
                    <a:lumMod val="75000"/>
                  </a:schemeClr>
                </a:solidFill>
              </a:defRPr>
            </a:lvl1pPr>
            <a:extLst/>
          </a:lstStyle>
          <a:p>
            <a:r>
              <a:rPr lang="en-US" dirty="0"/>
              <a:t>Click to edit Master title style</a:t>
            </a:r>
          </a:p>
        </p:txBody>
      </p:sp>
      <p:sp>
        <p:nvSpPr>
          <p:cNvPr id="22" name="Subtitle 21"/>
          <p:cNvSpPr>
            <a:spLocks noGrp="1"/>
          </p:cNvSpPr>
          <p:nvPr>
            <p:ph type="subTitle" idx="1"/>
          </p:nvPr>
        </p:nvSpPr>
        <p:spPr>
          <a:xfrm>
            <a:off x="685800" y="4128517"/>
            <a:ext cx="5257800" cy="1752600"/>
          </a:xfrm>
        </p:spPr>
        <p:txBody>
          <a:bodyPr tIns="0" anchor="ctr" anchorCtr="0"/>
          <a:lstStyle>
            <a:lvl1pPr marL="27432" indent="0" algn="l">
              <a:spcBef>
                <a:spcPts val="0"/>
              </a:spcBef>
              <a:spcAft>
                <a:spcPts val="600"/>
              </a:spcAft>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a:t>Click to edit Master subtitle style</a:t>
            </a:r>
          </a:p>
        </p:txBody>
      </p:sp>
      <p:sp>
        <p:nvSpPr>
          <p:cNvPr id="3" name="Picture Placeholder 2"/>
          <p:cNvSpPr>
            <a:spLocks noGrp="1"/>
          </p:cNvSpPr>
          <p:nvPr>
            <p:ph type="pic" sz="quarter" idx="13"/>
          </p:nvPr>
        </p:nvSpPr>
        <p:spPr>
          <a:xfrm>
            <a:off x="6116320" y="1871166"/>
            <a:ext cx="5085080" cy="3996234"/>
          </a:xfrm>
        </p:spPr>
        <p:txBody>
          <a:bodyPr rtlCol="0">
            <a:normAutofit/>
          </a:bodyPr>
          <a:lstStyle/>
          <a:p>
            <a:pPr lvl="0"/>
            <a:endParaRPr lang="en-ZA" noProof="0"/>
          </a:p>
        </p:txBody>
      </p:sp>
    </p:spTree>
    <p:extLst>
      <p:ext uri="{BB962C8B-B14F-4D97-AF65-F5344CB8AC3E}">
        <p14:creationId xmlns:p14="http://schemas.microsoft.com/office/powerpoint/2010/main" val="281086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595F1547-CA65-72B5-00D1-798A7459B38A}"/>
              </a:ext>
            </a:extLst>
          </p:cNvPr>
          <p:cNvSpPr/>
          <p:nvPr userDrawn="1"/>
        </p:nvSpPr>
        <p:spPr>
          <a:xfrm>
            <a:off x="0" y="6172200"/>
            <a:ext cx="12192000" cy="460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5" name="Group 24">
            <a:extLst>
              <a:ext uri="{FF2B5EF4-FFF2-40B4-BE49-F238E27FC236}">
                <a16:creationId xmlns:a16="http://schemas.microsoft.com/office/drawing/2014/main" id="{8882502D-781E-0899-6FA9-59AD8C987FAE}"/>
              </a:ext>
            </a:extLst>
          </p:cNvPr>
          <p:cNvGrpSpPr/>
          <p:nvPr userDrawn="1"/>
        </p:nvGrpSpPr>
        <p:grpSpPr>
          <a:xfrm>
            <a:off x="660773" y="6289040"/>
            <a:ext cx="10870453" cy="432000"/>
            <a:chOff x="660773" y="6289040"/>
            <a:chExt cx="10870453" cy="432000"/>
          </a:xfrm>
        </p:grpSpPr>
        <p:pic>
          <p:nvPicPr>
            <p:cNvPr id="11" name="Picture 3" descr="C:\Users\user\Desktop\Conference Materials 2021\Materials\NFNC.jpg">
              <a:extLst>
                <a:ext uri="{FF2B5EF4-FFF2-40B4-BE49-F238E27FC236}">
                  <a16:creationId xmlns:a16="http://schemas.microsoft.com/office/drawing/2014/main" id="{D516D633-E9AA-DCA3-0BA8-D528A71B065E}"/>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user\Desktop\Conference Materials 2021\Materials\1000 Days Logo.jpg">
              <a:extLst>
                <a:ext uri="{FF2B5EF4-FFF2-40B4-BE49-F238E27FC236}">
                  <a16:creationId xmlns:a16="http://schemas.microsoft.com/office/drawing/2014/main" id="{4E50B3FB-EE7C-CE45-989B-635B652E7826}"/>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BDFFFEC2-8A55-C935-537D-8489A7D5596D}"/>
                </a:ext>
              </a:extLst>
            </p:cNvPr>
            <p:cNvPicPr>
              <a:picLocks noChangeAspect="1"/>
            </p:cNvPicPr>
            <p:nvPr userDrawn="1"/>
          </p:nvPicPr>
          <p:blipFill>
            <a:blip r:embed="rId23"/>
            <a:stretch>
              <a:fillRect/>
            </a:stretch>
          </p:blipFill>
          <p:spPr>
            <a:xfrm>
              <a:off x="10878672" y="6339880"/>
              <a:ext cx="652554" cy="327229"/>
            </a:xfrm>
            <a:prstGeom prst="rect">
              <a:avLst/>
            </a:prstGeom>
          </p:spPr>
        </p:pic>
        <p:pic>
          <p:nvPicPr>
            <p:cNvPr id="17" name="Picture 16">
              <a:extLst>
                <a:ext uri="{FF2B5EF4-FFF2-40B4-BE49-F238E27FC236}">
                  <a16:creationId xmlns:a16="http://schemas.microsoft.com/office/drawing/2014/main" id="{0DCEBBAF-A39B-CA7F-B065-4943326B31E4}"/>
                </a:ext>
              </a:extLst>
            </p:cNvPr>
            <p:cNvPicPr>
              <a:picLocks noChangeAspect="1"/>
            </p:cNvPicPr>
            <p:nvPr userDrawn="1"/>
          </p:nvPicPr>
          <p:blipFill>
            <a:blip r:embed="rId24"/>
            <a:stretch>
              <a:fillRect/>
            </a:stretch>
          </p:blipFill>
          <p:spPr>
            <a:xfrm>
              <a:off x="660773" y="6370842"/>
              <a:ext cx="1703784" cy="286742"/>
            </a:xfrm>
            <a:prstGeom prst="rect">
              <a:avLst/>
            </a:prstGeom>
          </p:spPr>
        </p:pic>
        <p:pic>
          <p:nvPicPr>
            <p:cNvPr id="18" name="Picture 12" descr="C:\Users\user\Desktop\Graphic1.JPG">
              <a:extLst>
                <a:ext uri="{FF2B5EF4-FFF2-40B4-BE49-F238E27FC236}">
                  <a16:creationId xmlns:a16="http://schemas.microsoft.com/office/drawing/2014/main" id="{22DE66E5-2D73-E829-7491-8827E53B8523}"/>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ubtitle 2">
              <a:extLst>
                <a:ext uri="{FF2B5EF4-FFF2-40B4-BE49-F238E27FC236}">
                  <a16:creationId xmlns:a16="http://schemas.microsoft.com/office/drawing/2014/main" id="{7070EF33-DF9C-4AA7-1414-6F8335479B19}"/>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
        <p:nvSpPr>
          <p:cNvPr id="22" name="Trapezoid 21">
            <a:extLst>
              <a:ext uri="{FF2B5EF4-FFF2-40B4-BE49-F238E27FC236}">
                <a16:creationId xmlns:a16="http://schemas.microsoft.com/office/drawing/2014/main" id="{B9B8F009-64AE-5653-5504-710C94E280C4}"/>
              </a:ext>
            </a:extLst>
          </p:cNvPr>
          <p:cNvSpPr/>
          <p:nvPr userDrawn="1"/>
        </p:nvSpPr>
        <p:spPr>
          <a:xfrm>
            <a:off x="11531226" y="0"/>
            <a:ext cx="584574" cy="639762"/>
          </a:xfrm>
          <a:prstGeom prst="trapezoid">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22">
            <a:extLst>
              <a:ext uri="{FF2B5EF4-FFF2-40B4-BE49-F238E27FC236}">
                <a16:creationId xmlns:a16="http://schemas.microsoft.com/office/drawing/2014/main" id="{2636E437-E0F2-AF67-30AB-B3ACCB734176}"/>
              </a:ext>
            </a:extLst>
          </p:cNvPr>
          <p:cNvSpPr>
            <a:spLocks noGrp="1"/>
          </p:cNvSpPr>
          <p:nvPr userDrawn="1">
            <p:ph type="sldNum" sz="quarter" idx="4"/>
          </p:nvPr>
        </p:nvSpPr>
        <p:spPr>
          <a:xfrm>
            <a:off x="11630286" y="220980"/>
            <a:ext cx="381000" cy="365125"/>
          </a:xfrm>
          <a:prstGeom prst="rect">
            <a:avLst/>
          </a:prstGeom>
        </p:spPr>
        <p:txBody>
          <a:bodyPr vert="horz" lIns="91440" tIns="45720" rIns="91440" bIns="45720" rtlCol="0" anchor="ctr"/>
          <a:lstStyle>
            <a:lvl1pPr algn="ctr">
              <a:defRPr sz="1100" b="1">
                <a:solidFill>
                  <a:schemeClr val="bg1"/>
                </a:solidFill>
                <a:latin typeface="Gill Sans Nova" panose="020B0602020104020203" pitchFamily="34" charset="0"/>
              </a:defRPr>
            </a:lvl1pPr>
          </a:lstStyle>
          <a:p>
            <a:fld id="{4E59BDB9-A51B-4461-8FD5-04C2CE8781D9}" type="slidenum">
              <a:rPr lang="en-GB" smtClean="0"/>
              <a:pPr/>
              <a:t>‹#›</a:t>
            </a:fld>
            <a:endParaRPr lang="en-GB"/>
          </a:p>
        </p:txBody>
      </p:sp>
    </p:spTree>
    <p:extLst>
      <p:ext uri="{BB962C8B-B14F-4D97-AF65-F5344CB8AC3E}">
        <p14:creationId xmlns:p14="http://schemas.microsoft.com/office/powerpoint/2010/main" val="3458795625"/>
      </p:ext>
    </p:extLst>
  </p:cSld>
  <p:clrMap bg1="lt1" tx1="dk1" bg2="lt2" tx2="dk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56" r:id="rId6"/>
    <p:sldLayoutId id="2147485608" r:id="rId7"/>
    <p:sldLayoutId id="2147485609" r:id="rId8"/>
    <p:sldLayoutId id="2147485613" r:id="rId9"/>
    <p:sldLayoutId id="2147485614" r:id="rId10"/>
    <p:sldLayoutId id="2147485655" r:id="rId11"/>
    <p:sldLayoutId id="2147485615" r:id="rId12"/>
    <p:sldLayoutId id="2147485617" r:id="rId13"/>
    <p:sldLayoutId id="2147485618" r:id="rId14"/>
    <p:sldLayoutId id="2147485619" r:id="rId15"/>
    <p:sldLayoutId id="2147485578" r:id="rId16"/>
    <p:sldLayoutId id="2147485657" r:id="rId17"/>
    <p:sldLayoutId id="2147485579" r:id="rId18"/>
    <p:sldLayoutId id="2147485599" r:id="rId19"/>
  </p:sldLayoutIdLst>
  <p:hf hdr="0" ftr="0"/>
  <p:txStyles>
    <p:titleStyle>
      <a:lvl1pPr algn="l" defTabSz="914400" rtl="0" eaLnBrk="1" latinLnBrk="0" hangingPunct="1">
        <a:lnSpc>
          <a:spcPct val="100000"/>
        </a:lnSpc>
        <a:spcBef>
          <a:spcPts val="0"/>
        </a:spcBef>
        <a:spcAft>
          <a:spcPts val="600"/>
        </a:spcAft>
        <a:buNone/>
        <a:defRPr sz="4400" kern="1200" baseline="0">
          <a:solidFill>
            <a:schemeClr val="tx1"/>
          </a:solidFill>
          <a:latin typeface="Gill Sans Nova" panose="020B0602020104020203" pitchFamily="34" charset="0"/>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800" kern="1200" baseline="0">
          <a:solidFill>
            <a:schemeClr val="tx1"/>
          </a:solidFill>
          <a:latin typeface="Gill Sans Nova" panose="020B0602020104020203"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baseline="0">
          <a:solidFill>
            <a:schemeClr val="tx1"/>
          </a:solidFill>
          <a:latin typeface="Gill Sans Nova" panose="020B0602020104020203" pitchFamily="34" charset="0"/>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solidFill>
          <a:latin typeface="Gill Sans Nova" panose="020B0602020104020203" pitchFamily="34" charset="0"/>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solidFill>
          <a:latin typeface="Gill Sans Nova" panose="020B0602020104020203"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solidFill>
          <a:latin typeface="Gill Sans Nova" panose="020B06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3.xml"/><Relationship Id="rId7" Type="http://schemas.openxmlformats.org/officeDocument/2006/relationships/image" Target="../media/image1.jpe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11" Type="http://schemas.openxmlformats.org/officeDocument/2006/relationships/image" Target="../media/image5.jpeg"/><Relationship Id="rId5" Type="http://schemas.openxmlformats.org/officeDocument/2006/relationships/diagramColors" Target="../diagrams/colors3.xml"/><Relationship Id="rId10" Type="http://schemas.openxmlformats.org/officeDocument/2006/relationships/image" Target="../media/image4.png"/><Relationship Id="rId4" Type="http://schemas.openxmlformats.org/officeDocument/2006/relationships/diagramQuickStyle" Target="../diagrams/quickStyle3.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image" Target="../media/image4.png"/><Relationship Id="rId5" Type="http://schemas.openxmlformats.org/officeDocument/2006/relationships/diagramQuickStyle" Target="../diagrams/quickStyle4.xml"/><Relationship Id="rId10" Type="http://schemas.openxmlformats.org/officeDocument/2006/relationships/image" Target="../media/image3.png"/><Relationship Id="rId4" Type="http://schemas.openxmlformats.org/officeDocument/2006/relationships/diagramLayout" Target="../diagrams/layout4.xml"/><Relationship Id="rId9"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image" Target="../media/image4.png"/><Relationship Id="rId5" Type="http://schemas.openxmlformats.org/officeDocument/2006/relationships/diagramQuickStyle" Target="../diagrams/quickStyle5.xml"/><Relationship Id="rId10" Type="http://schemas.openxmlformats.org/officeDocument/2006/relationships/image" Target="../media/image3.png"/><Relationship Id="rId4" Type="http://schemas.openxmlformats.org/officeDocument/2006/relationships/diagramLayout" Target="../diagrams/layout5.xml"/><Relationship Id="rId9"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7.xml"/><Relationship Id="rId11" Type="http://schemas.openxmlformats.org/officeDocument/2006/relationships/image" Target="../media/image4.png"/><Relationship Id="rId5" Type="http://schemas.openxmlformats.org/officeDocument/2006/relationships/diagramQuickStyle" Target="../diagrams/quickStyle7.xml"/><Relationship Id="rId10" Type="http://schemas.openxmlformats.org/officeDocument/2006/relationships/image" Target="../media/image3.png"/><Relationship Id="rId4" Type="http://schemas.openxmlformats.org/officeDocument/2006/relationships/diagramLayout" Target="../diagrams/layout7.xml"/><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5.jpeg"/><Relationship Id="rId5" Type="http://schemas.openxmlformats.org/officeDocument/2006/relationships/diagramColors" Target="../diagrams/colors1.xml"/><Relationship Id="rId10" Type="http://schemas.openxmlformats.org/officeDocument/2006/relationships/image" Target="../media/image4.png"/><Relationship Id="rId4" Type="http://schemas.openxmlformats.org/officeDocument/2006/relationships/diagramQuickStyle" Target="../diagrams/quickStyle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4.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4.png"/><Relationship Id="rId5" Type="http://schemas.openxmlformats.org/officeDocument/2006/relationships/diagramQuickStyle" Target="../diagrams/quickStyle2.xml"/><Relationship Id="rId10" Type="http://schemas.openxmlformats.org/officeDocument/2006/relationships/image" Target="../media/image3.png"/><Relationship Id="rId4" Type="http://schemas.openxmlformats.org/officeDocument/2006/relationships/diagramLayout" Target="../diagrams/layout2.xml"/><Relationship Id="rId9"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9.xml"/><Relationship Id="rId7" Type="http://schemas.openxmlformats.org/officeDocument/2006/relationships/image" Target="../media/image1.jpeg"/><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11" Type="http://schemas.openxmlformats.org/officeDocument/2006/relationships/image" Target="../media/image5.jpeg"/><Relationship Id="rId5" Type="http://schemas.openxmlformats.org/officeDocument/2006/relationships/diagramColors" Target="../diagrams/colors9.xml"/><Relationship Id="rId10" Type="http://schemas.openxmlformats.org/officeDocument/2006/relationships/image" Target="../media/image4.png"/><Relationship Id="rId4" Type="http://schemas.openxmlformats.org/officeDocument/2006/relationships/diagramQuickStyle" Target="../diagrams/quickStyle9.xml"/><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1.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image" Target="../media/image1.jpeg"/><Relationship Id="rId4" Type="http://schemas.microsoft.com/office/2007/relationships/hdphoto" Target="../media/hdphoto1.wdp"/><Relationship Id="rId9"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61.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42" name="Rectangle 44041">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Title 1">
            <a:extLst>
              <a:ext uri="{FF2B5EF4-FFF2-40B4-BE49-F238E27FC236}">
                <a16:creationId xmlns:a16="http://schemas.microsoft.com/office/drawing/2014/main" id="{206154E4-1D0F-60EF-0085-3BC265DD65E8}"/>
              </a:ext>
            </a:extLst>
          </p:cNvPr>
          <p:cNvSpPr>
            <a:spLocks noGrp="1" noChangeArrowheads="1"/>
          </p:cNvSpPr>
          <p:nvPr>
            <p:ph type="ctrTitle"/>
          </p:nvPr>
        </p:nvSpPr>
        <p:spPr>
          <a:xfrm>
            <a:off x="477981" y="1122363"/>
            <a:ext cx="4023360" cy="3204134"/>
          </a:xfrm>
        </p:spPr>
        <p:txBody>
          <a:bodyPr vert="horz" lIns="91440" tIns="45720" rIns="91440" bIns="45720" rtlCol="0" anchor="b">
            <a:normAutofit/>
          </a:bodyPr>
          <a:lstStyle/>
          <a:p>
            <a:pPr>
              <a:lnSpc>
                <a:spcPct val="90000"/>
              </a:lnSpc>
              <a:spcBef>
                <a:spcPct val="0"/>
              </a:spcBef>
            </a:pPr>
            <a:r>
              <a:rPr lang="en-US" altLang="en-GB">
                <a:solidFill>
                  <a:schemeClr val="tx1"/>
                </a:solidFill>
                <a:latin typeface="+mj-lt"/>
              </a:rPr>
              <a:t>SUN/MCDP II 2022 Performance Assessment</a:t>
            </a:r>
          </a:p>
        </p:txBody>
      </p:sp>
      <p:sp>
        <p:nvSpPr>
          <p:cNvPr id="3" name="Subtitle 2">
            <a:extLst>
              <a:ext uri="{FF2B5EF4-FFF2-40B4-BE49-F238E27FC236}">
                <a16:creationId xmlns:a16="http://schemas.microsoft.com/office/drawing/2014/main" id="{9AF3A341-A4C4-752D-E54A-9CB1D657760D}"/>
              </a:ext>
            </a:extLst>
          </p:cNvPr>
          <p:cNvSpPr>
            <a:spLocks noGrp="1"/>
          </p:cNvSpPr>
          <p:nvPr>
            <p:ph type="subTitle" idx="1"/>
          </p:nvPr>
        </p:nvSpPr>
        <p:spPr>
          <a:xfrm>
            <a:off x="477980" y="4872922"/>
            <a:ext cx="4023359" cy="1208141"/>
          </a:xfrm>
        </p:spPr>
        <p:txBody>
          <a:bodyPr vert="horz" lIns="91440" tIns="45720" rIns="91440" bIns="45720" rtlCol="0">
            <a:normAutofit/>
          </a:bodyPr>
          <a:lstStyle/>
          <a:p>
            <a:pPr marL="0" algn="ctr">
              <a:lnSpc>
                <a:spcPct val="90000"/>
              </a:lnSpc>
              <a:spcBef>
                <a:spcPts val="600"/>
              </a:spcBef>
              <a:spcAft>
                <a:spcPts val="0"/>
              </a:spcAft>
            </a:pPr>
            <a:r>
              <a:rPr lang="en-US" sz="2000" dirty="0">
                <a:solidFill>
                  <a:schemeClr val="tx1"/>
                </a:solidFill>
                <a:latin typeface="+mn-lt"/>
              </a:rPr>
              <a:t>National Nutrition conference </a:t>
            </a:r>
          </a:p>
          <a:p>
            <a:pPr marL="0" algn="ctr">
              <a:lnSpc>
                <a:spcPct val="90000"/>
              </a:lnSpc>
              <a:spcBef>
                <a:spcPts val="600"/>
              </a:spcBef>
              <a:spcAft>
                <a:spcPts val="0"/>
              </a:spcAft>
            </a:pPr>
            <a:r>
              <a:rPr lang="en-US" sz="2000" dirty="0">
                <a:solidFill>
                  <a:schemeClr val="tx1"/>
                </a:solidFill>
                <a:latin typeface="+mn-lt"/>
              </a:rPr>
              <a:t>13 September 2023</a:t>
            </a:r>
          </a:p>
          <a:p>
            <a:pPr marL="0" algn="ctr">
              <a:lnSpc>
                <a:spcPct val="90000"/>
              </a:lnSpc>
              <a:spcBef>
                <a:spcPts val="600"/>
              </a:spcBef>
              <a:spcAft>
                <a:spcPts val="0"/>
              </a:spcAft>
            </a:pPr>
            <a:r>
              <a:rPr lang="en-US" sz="2000" dirty="0">
                <a:solidFill>
                  <a:schemeClr val="tx1"/>
                </a:solidFill>
                <a:latin typeface="+mn-lt"/>
              </a:rPr>
              <a:t>Radisson Blue Hotel, Lusaka</a:t>
            </a:r>
          </a:p>
        </p:txBody>
      </p:sp>
      <p:sp>
        <p:nvSpPr>
          <p:cNvPr id="44044"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046" name="Rectangle 4404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4" name="Picture 2">
            <a:extLst>
              <a:ext uri="{FF2B5EF4-FFF2-40B4-BE49-F238E27FC236}">
                <a16:creationId xmlns:a16="http://schemas.microsoft.com/office/drawing/2014/main" id="{3B2E2117-5DBA-E0E2-8D15-F5EE87B980C0}"/>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9954" r="9955"/>
          <a:stretch/>
        </p:blipFill>
        <p:spPr>
          <a:xfrm>
            <a:off x="4868487" y="10"/>
            <a:ext cx="7323513" cy="6857990"/>
          </a:xfrm>
          <a:prstGeom prst="rect">
            <a:avLst/>
          </a:prstGeom>
        </p:spPr>
      </p:pic>
      <p:sp>
        <p:nvSpPr>
          <p:cNvPr id="44037" name="Slide Number Placeholder 3">
            <a:extLst>
              <a:ext uri="{FF2B5EF4-FFF2-40B4-BE49-F238E27FC236}">
                <a16:creationId xmlns:a16="http://schemas.microsoft.com/office/drawing/2014/main" id="{B3BA5D3E-F329-A80A-E797-D46085C283D3}"/>
              </a:ext>
            </a:extLst>
          </p:cNvPr>
          <p:cNvSpPr>
            <a:spLocks noGrp="1" noChangeArrowheads="1"/>
          </p:cNvSpPr>
          <p:nvPr>
            <p:ph type="sldNum" sz="quarter" idx="4294967295"/>
          </p:nvPr>
        </p:nvSpPr>
        <p:spPr bwMode="auto">
          <a:xfrm>
            <a:off x="9830907" y="6356350"/>
            <a:ext cx="1883111"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fontAlgn="auto" hangingPunct="1">
              <a:spcBef>
                <a:spcPts val="0"/>
              </a:spcBef>
              <a:spcAft>
                <a:spcPts val="600"/>
              </a:spcAft>
              <a:defRPr/>
            </a:pPr>
            <a:fld id="{CFBF37DE-1FE4-4E8B-8C14-18383E67743D}" type="slidenum">
              <a:rPr lang="en-US" altLang="en-GB" sz="1200" b="0">
                <a:solidFill>
                  <a:schemeClr val="bg1"/>
                </a:solidFill>
                <a:latin typeface="Calibri" panose="020F0502020204030204"/>
              </a:rPr>
              <a:pPr algn="r" eaLnBrk="1" fontAlgn="auto" hangingPunct="1">
                <a:spcBef>
                  <a:spcPts val="0"/>
                </a:spcBef>
                <a:spcAft>
                  <a:spcPts val="600"/>
                </a:spcAft>
                <a:defRPr/>
              </a:pPr>
              <a:t>1</a:t>
            </a:fld>
            <a:endParaRPr lang="en-US" altLang="en-GB" sz="1200" b="0">
              <a:solidFill>
                <a:schemeClr val="bg1"/>
              </a:solidFill>
              <a:latin typeface="Calibri" panose="020F0502020204030204"/>
            </a:endParaRPr>
          </a:p>
        </p:txBody>
      </p:sp>
      <p:sp>
        <p:nvSpPr>
          <p:cNvPr id="10" name="Title 1">
            <a:extLst>
              <a:ext uri="{FF2B5EF4-FFF2-40B4-BE49-F238E27FC236}">
                <a16:creationId xmlns:a16="http://schemas.microsoft.com/office/drawing/2014/main" id="{AFF42971-E927-3C60-B0A9-F65951438D3A}"/>
              </a:ext>
            </a:extLst>
          </p:cNvPr>
          <p:cNvSpPr txBox="1">
            <a:spLocks/>
          </p:cNvSpPr>
          <p:nvPr/>
        </p:nvSpPr>
        <p:spPr>
          <a:xfrm>
            <a:off x="3413125" y="4384676"/>
            <a:ext cx="6172200" cy="817563"/>
          </a:xfrm>
          <a:prstGeom prst="rect">
            <a:avLst/>
          </a:prstGeom>
        </p:spPr>
        <p:txBody>
          <a:bodyPr anchor="b">
            <a:normAutofit lnSpcReduction="1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fontAlgn="auto">
              <a:lnSpc>
                <a:spcPct val="90000"/>
              </a:lnSpc>
              <a:spcAft>
                <a:spcPts val="600"/>
              </a:spcAft>
              <a:defRPr/>
            </a:pPr>
            <a:br>
              <a:rPr lang="en-US" sz="2900" b="1">
                <a:effectLst>
                  <a:outerShdw blurRad="38100" dist="38100" dir="2700000" algn="tl">
                    <a:srgbClr val="000000">
                      <a:alpha val="43137"/>
                    </a:srgbClr>
                  </a:outerShdw>
                </a:effectLst>
              </a:rPr>
            </a:br>
            <a:endParaRPr lang="en-US" sz="2900" b="1">
              <a:effectLst>
                <a:outerShdw blurRad="38100" dist="38100" dir="2700000" algn="tl">
                  <a:srgbClr val="000000">
                    <a:alpha val="43137"/>
                  </a:srgbClr>
                </a:outerShdw>
              </a:effectLst>
            </a:endParaRPr>
          </a:p>
        </p:txBody>
      </p:sp>
      <p:grpSp>
        <p:nvGrpSpPr>
          <p:cNvPr id="2" name="Group 1">
            <a:extLst>
              <a:ext uri="{FF2B5EF4-FFF2-40B4-BE49-F238E27FC236}">
                <a16:creationId xmlns:a16="http://schemas.microsoft.com/office/drawing/2014/main" id="{891A9D86-6884-8A8E-50E2-6ECD81F3CD92}"/>
              </a:ext>
            </a:extLst>
          </p:cNvPr>
          <p:cNvGrpSpPr/>
          <p:nvPr/>
        </p:nvGrpSpPr>
        <p:grpSpPr>
          <a:xfrm>
            <a:off x="660773" y="6289040"/>
            <a:ext cx="10870453" cy="432000"/>
            <a:chOff x="660773" y="6289040"/>
            <a:chExt cx="10870453" cy="432000"/>
          </a:xfrm>
        </p:grpSpPr>
        <p:pic>
          <p:nvPicPr>
            <p:cNvPr id="4" name="Picture 3" descr="C:\Users\user\Desktop\Conference Materials 2021\Materials\NFNC.jpg">
              <a:extLst>
                <a:ext uri="{FF2B5EF4-FFF2-40B4-BE49-F238E27FC236}">
                  <a16:creationId xmlns:a16="http://schemas.microsoft.com/office/drawing/2014/main" id="{121F165D-B86C-088F-0C03-1FC1180AE66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user\Desktop\Conference Materials 2021\Materials\1000 Days Logo.jpg">
              <a:extLst>
                <a:ext uri="{FF2B5EF4-FFF2-40B4-BE49-F238E27FC236}">
                  <a16:creationId xmlns:a16="http://schemas.microsoft.com/office/drawing/2014/main" id="{C8E37298-12F7-1627-BF33-7EC71A510D3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BBE9AE0-D4B4-0163-22E6-75A56D8D5DEF}"/>
                </a:ext>
              </a:extLst>
            </p:cNvPr>
            <p:cNvPicPr>
              <a:picLocks noChangeAspect="1"/>
            </p:cNvPicPr>
            <p:nvPr userDrawn="1"/>
          </p:nvPicPr>
          <p:blipFill>
            <a:blip r:embed="rId6"/>
            <a:stretch>
              <a:fillRect/>
            </a:stretch>
          </p:blipFill>
          <p:spPr>
            <a:xfrm>
              <a:off x="10878672" y="6339880"/>
              <a:ext cx="652554" cy="327229"/>
            </a:xfrm>
            <a:prstGeom prst="rect">
              <a:avLst/>
            </a:prstGeom>
          </p:spPr>
        </p:pic>
        <p:pic>
          <p:nvPicPr>
            <p:cNvPr id="7" name="Picture 6">
              <a:extLst>
                <a:ext uri="{FF2B5EF4-FFF2-40B4-BE49-F238E27FC236}">
                  <a16:creationId xmlns:a16="http://schemas.microsoft.com/office/drawing/2014/main" id="{FBC41073-561C-6052-991D-0BF59A4270E1}"/>
                </a:ext>
              </a:extLst>
            </p:cNvPr>
            <p:cNvPicPr>
              <a:picLocks noChangeAspect="1"/>
            </p:cNvPicPr>
            <p:nvPr userDrawn="1"/>
          </p:nvPicPr>
          <p:blipFill>
            <a:blip r:embed="rId7"/>
            <a:stretch>
              <a:fillRect/>
            </a:stretch>
          </p:blipFill>
          <p:spPr>
            <a:xfrm>
              <a:off x="660773" y="6370842"/>
              <a:ext cx="1703784" cy="286742"/>
            </a:xfrm>
            <a:prstGeom prst="rect">
              <a:avLst/>
            </a:prstGeom>
          </p:spPr>
        </p:pic>
        <p:pic>
          <p:nvPicPr>
            <p:cNvPr id="8" name="Picture 12" descr="C:\Users\user\Desktop\Graphic1.JPG">
              <a:extLst>
                <a:ext uri="{FF2B5EF4-FFF2-40B4-BE49-F238E27FC236}">
                  <a16:creationId xmlns:a16="http://schemas.microsoft.com/office/drawing/2014/main" id="{784F3DBE-D4CE-5395-DBC0-0A3889C3AD3F}"/>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83801A8B-E7BD-D6C3-0D50-49AB13814AA3}"/>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solidFill>
                    <a:schemeClr val="bg1"/>
                  </a:solidFill>
                </a:rPr>
                <a:t>“</a:t>
              </a:r>
              <a:r>
                <a:rPr lang="en-GB" sz="2600" i="1" noProof="0" dirty="0">
                  <a:solidFill>
                    <a:schemeClr val="bg1"/>
                  </a:solidFill>
                </a:rPr>
                <a:t>Sustaining stunting reduction through creating an enabling environment for nutrition programmes</a:t>
              </a:r>
              <a:r>
                <a:rPr lang="en-GB" sz="2600" noProof="0" dirty="0">
                  <a:solidFill>
                    <a:schemeClr val="bg1"/>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par>
                                <p:cTn id="16" presetID="10" presetClass="entr" presetSubtype="0" fill="hold" grpId="0" nodeType="withEffect">
                                  <p:stCondLst>
                                    <p:cond delay="1000"/>
                                  </p:stCondLst>
                                  <p:iterate>
                                    <p:tmPct val="10000"/>
                                  </p:iterate>
                                  <p:childTnLst>
                                    <p:set>
                                      <p:cBhvr>
                                        <p:cTn id="17" dur="1" fill="hold">
                                          <p:stCondLst>
                                            <p:cond delay="0"/>
                                          </p:stCondLst>
                                        </p:cTn>
                                        <p:tgtEl>
                                          <p:spTgt spid="44034"/>
                                        </p:tgtEl>
                                        <p:attrNameLst>
                                          <p:attrName>style.visibility</p:attrName>
                                        </p:attrNameLst>
                                      </p:cBhvr>
                                      <p:to>
                                        <p:strVal val="visible"/>
                                      </p:to>
                                    </p:set>
                                    <p:animEffect transition="in" filter="fade">
                                      <p:cBhvr>
                                        <p:cTn id="18" dur="7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6" name="Rectangle 5325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Title 2">
            <a:extLst>
              <a:ext uri="{FF2B5EF4-FFF2-40B4-BE49-F238E27FC236}">
                <a16:creationId xmlns:a16="http://schemas.microsoft.com/office/drawing/2014/main" id="{30566A83-A51B-6684-E09A-72A0A63AB759}"/>
              </a:ext>
            </a:extLst>
          </p:cNvPr>
          <p:cNvSpPr>
            <a:spLocks noGrp="1" noChangeArrowheads="1"/>
          </p:cNvSpPr>
          <p:nvPr>
            <p:ph type="title"/>
          </p:nvPr>
        </p:nvSpPr>
        <p:spPr>
          <a:xfrm>
            <a:off x="838200" y="557188"/>
            <a:ext cx="10515600" cy="1133499"/>
          </a:xfrm>
        </p:spPr>
        <p:txBody>
          <a:bodyPr vert="horz" lIns="91440" tIns="45720" rIns="91440" bIns="45720" rtlCol="0" anchor="ctr">
            <a:normAutofit/>
          </a:bodyPr>
          <a:lstStyle/>
          <a:p>
            <a:pPr algn="ctr">
              <a:lnSpc>
                <a:spcPct val="90000"/>
              </a:lnSpc>
              <a:spcBef>
                <a:spcPct val="0"/>
              </a:spcBef>
            </a:pPr>
            <a:r>
              <a:rPr lang="en-US" altLang="en-GB" sz="4800" kern="1200" dirty="0">
                <a:solidFill>
                  <a:schemeClr val="tx1"/>
                </a:solidFill>
                <a:latin typeface="+mj-lt"/>
                <a:ea typeface="+mj-ea"/>
                <a:cs typeface="+mj-cs"/>
              </a:rPr>
              <a:t>PA: 8 Domains &amp; 28 Measures Assessed</a:t>
            </a:r>
          </a:p>
        </p:txBody>
      </p:sp>
      <p:sp>
        <p:nvSpPr>
          <p:cNvPr id="53251" name="Slide Number Placeholder 1">
            <a:extLst>
              <a:ext uri="{FF2B5EF4-FFF2-40B4-BE49-F238E27FC236}">
                <a16:creationId xmlns:a16="http://schemas.microsoft.com/office/drawing/2014/main" id="{3C8907AA-2F8B-3D5A-340F-0CC0E7F445A7}"/>
              </a:ext>
            </a:extLst>
          </p:cNvPr>
          <p:cNvSpPr>
            <a:spLocks noGrp="1" noChangeArrowheads="1"/>
          </p:cNvSpPr>
          <p:nvPr>
            <p:ph type="sldNum" idx="4294967295"/>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spcAft>
                <a:spcPts val="600"/>
              </a:spcAft>
            </a:pPr>
            <a:fld id="{FA77AD11-5C65-41F9-BBB8-7845B0BA57EB}" type="slidenum">
              <a:rPr lang="en-US" altLang="en-GB" sz="1200">
                <a:solidFill>
                  <a:schemeClr val="tx1">
                    <a:tint val="75000"/>
                  </a:schemeClr>
                </a:solidFill>
                <a:latin typeface="+mn-lt"/>
              </a:rPr>
              <a:pPr algn="r" eaLnBrk="1" hangingPunct="1">
                <a:spcAft>
                  <a:spcPts val="600"/>
                </a:spcAft>
              </a:pPr>
              <a:t>10</a:t>
            </a:fld>
            <a:endParaRPr lang="en-US" altLang="en-GB" sz="1200">
              <a:solidFill>
                <a:schemeClr val="tx1">
                  <a:tint val="75000"/>
                </a:schemeClr>
              </a:solidFill>
              <a:latin typeface="+mn-lt"/>
            </a:endParaRPr>
          </a:p>
        </p:txBody>
      </p:sp>
      <p:graphicFrame>
        <p:nvGraphicFramePr>
          <p:cNvPr id="5" name="Diagram 4">
            <a:extLst>
              <a:ext uri="{FF2B5EF4-FFF2-40B4-BE49-F238E27FC236}">
                <a16:creationId xmlns:a16="http://schemas.microsoft.com/office/drawing/2014/main" id="{FDD65049-663B-930F-F4B6-5C911C762614}"/>
              </a:ext>
            </a:extLst>
          </p:cNvPr>
          <p:cNvGraphicFramePr/>
          <p:nvPr>
            <p:extLst>
              <p:ext uri="{D42A27DB-BD31-4B8C-83A1-F6EECF244321}">
                <p14:modId xmlns:p14="http://schemas.microsoft.com/office/powerpoint/2010/main" val="98516260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a:extLst>
              <a:ext uri="{FF2B5EF4-FFF2-40B4-BE49-F238E27FC236}">
                <a16:creationId xmlns:a16="http://schemas.microsoft.com/office/drawing/2014/main" id="{D1A0807A-28C9-0CC6-766A-70E8DD301427}"/>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EA4E179C-B3B9-427E-2EA7-0F1E5D6C162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01F60521-D1D9-5C3E-D36B-AC73F828F44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6C6B6AD-F558-8706-6245-45B46AA520A9}"/>
                </a:ext>
              </a:extLst>
            </p:cNvPr>
            <p:cNvPicPr>
              <a:picLocks noChangeAspect="1"/>
            </p:cNvPicPr>
            <p:nvPr userDrawn="1"/>
          </p:nvPicPr>
          <p:blipFill>
            <a:blip r:embed="rId9"/>
            <a:stretch>
              <a:fillRect/>
            </a:stretch>
          </p:blipFill>
          <p:spPr>
            <a:xfrm>
              <a:off x="10878672" y="6339880"/>
              <a:ext cx="652554" cy="327229"/>
            </a:xfrm>
            <a:prstGeom prst="rect">
              <a:avLst/>
            </a:prstGeom>
          </p:spPr>
        </p:pic>
        <p:pic>
          <p:nvPicPr>
            <p:cNvPr id="7" name="Picture 6">
              <a:extLst>
                <a:ext uri="{FF2B5EF4-FFF2-40B4-BE49-F238E27FC236}">
                  <a16:creationId xmlns:a16="http://schemas.microsoft.com/office/drawing/2014/main" id="{A71A69FE-9F46-8EEB-539A-28B71A54B254}"/>
                </a:ext>
              </a:extLst>
            </p:cNvPr>
            <p:cNvPicPr>
              <a:picLocks noChangeAspect="1"/>
            </p:cNvPicPr>
            <p:nvPr userDrawn="1"/>
          </p:nvPicPr>
          <p:blipFill>
            <a:blip r:embed="rId10"/>
            <a:stretch>
              <a:fillRect/>
            </a:stretch>
          </p:blipFill>
          <p:spPr>
            <a:xfrm>
              <a:off x="660773" y="6370842"/>
              <a:ext cx="1703784" cy="286742"/>
            </a:xfrm>
            <a:prstGeom prst="rect">
              <a:avLst/>
            </a:prstGeom>
          </p:spPr>
        </p:pic>
        <p:pic>
          <p:nvPicPr>
            <p:cNvPr id="8" name="Picture 12" descr="C:\Users\user\Desktop\Graphic1.JPG">
              <a:extLst>
                <a:ext uri="{FF2B5EF4-FFF2-40B4-BE49-F238E27FC236}">
                  <a16:creationId xmlns:a16="http://schemas.microsoft.com/office/drawing/2014/main" id="{99BD28D4-351A-E86F-CFEF-E273E1D5392B}"/>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CA049334-EAC6-4C5F-B6AF-7CB565C45EA1}"/>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277" name="Rectangle 5427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4" name="Title 2">
            <a:extLst>
              <a:ext uri="{FF2B5EF4-FFF2-40B4-BE49-F238E27FC236}">
                <a16:creationId xmlns:a16="http://schemas.microsoft.com/office/drawing/2014/main" id="{71C898A5-ABDA-5C1B-11D5-B0B3CB60EC25}"/>
              </a:ext>
            </a:extLst>
          </p:cNvPr>
          <p:cNvSpPr>
            <a:spLocks noGrp="1" noChangeArrowheads="1"/>
          </p:cNvSpPr>
          <p:nvPr>
            <p:ph type="title"/>
          </p:nvPr>
        </p:nvSpPr>
        <p:spPr>
          <a:xfrm>
            <a:off x="838200" y="557188"/>
            <a:ext cx="10515600" cy="1133499"/>
          </a:xfrm>
        </p:spPr>
        <p:txBody>
          <a:bodyPr vert="horz" lIns="91440" tIns="45720" rIns="91440" bIns="45720" rtlCol="0" anchor="ctr">
            <a:normAutofit/>
          </a:bodyPr>
          <a:lstStyle/>
          <a:p>
            <a:pPr algn="ctr">
              <a:lnSpc>
                <a:spcPct val="90000"/>
              </a:lnSpc>
              <a:spcBef>
                <a:spcPct val="0"/>
              </a:spcBef>
            </a:pPr>
            <a:r>
              <a:rPr lang="en-US" altLang="en-GB" sz="4800" kern="1200" dirty="0">
                <a:solidFill>
                  <a:schemeClr val="tx1"/>
                </a:solidFill>
                <a:latin typeface="+mj-lt"/>
                <a:ea typeface="+mj-ea"/>
                <a:cs typeface="+mj-cs"/>
              </a:rPr>
              <a:t>PA Domains &amp; Measures Assessed</a:t>
            </a:r>
          </a:p>
        </p:txBody>
      </p:sp>
      <p:sp>
        <p:nvSpPr>
          <p:cNvPr id="54275" name="Slide Number Placeholder 1">
            <a:extLst>
              <a:ext uri="{FF2B5EF4-FFF2-40B4-BE49-F238E27FC236}">
                <a16:creationId xmlns:a16="http://schemas.microsoft.com/office/drawing/2014/main" id="{1AB670A1-BC6E-ECE8-F98B-6378DFA801EF}"/>
              </a:ext>
            </a:extLst>
          </p:cNvPr>
          <p:cNvSpPr>
            <a:spLocks noGrp="1" noChangeArrowheads="1"/>
          </p:cNvSpPr>
          <p:nvPr>
            <p:ph type="sldNum" idx="4294967295"/>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spcAft>
                <a:spcPts val="600"/>
              </a:spcAft>
            </a:pPr>
            <a:fld id="{2CA76621-E50F-4538-B2EA-D67AB1A56887}" type="slidenum">
              <a:rPr lang="en-US" altLang="en-GB" sz="1200">
                <a:solidFill>
                  <a:schemeClr val="tx1">
                    <a:tint val="75000"/>
                  </a:schemeClr>
                </a:solidFill>
                <a:latin typeface="+mn-lt"/>
              </a:rPr>
              <a:pPr algn="r" eaLnBrk="1" hangingPunct="1">
                <a:spcAft>
                  <a:spcPts val="600"/>
                </a:spcAft>
              </a:pPr>
              <a:t>11</a:t>
            </a:fld>
            <a:endParaRPr lang="en-US" altLang="en-GB" sz="1200">
              <a:solidFill>
                <a:schemeClr val="tx1">
                  <a:tint val="75000"/>
                </a:schemeClr>
              </a:solidFill>
              <a:latin typeface="+mn-lt"/>
            </a:endParaRPr>
          </a:p>
        </p:txBody>
      </p:sp>
      <p:graphicFrame>
        <p:nvGraphicFramePr>
          <p:cNvPr id="5" name="Diagram 4">
            <a:extLst>
              <a:ext uri="{FF2B5EF4-FFF2-40B4-BE49-F238E27FC236}">
                <a16:creationId xmlns:a16="http://schemas.microsoft.com/office/drawing/2014/main" id="{1248CB07-68BA-2443-5890-CEB9AA59435B}"/>
              </a:ext>
            </a:extLst>
          </p:cNvPr>
          <p:cNvGraphicFramePr/>
          <p:nvPr>
            <p:extLst>
              <p:ext uri="{D42A27DB-BD31-4B8C-83A1-F6EECF244321}">
                <p14:modId xmlns:p14="http://schemas.microsoft.com/office/powerpoint/2010/main" val="186942770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03A741BA-CFAA-C1E3-046F-0E03BF3502D2}"/>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54C2A1FD-7D16-B858-EA94-4A804F04209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CBA7AD8B-EC13-189F-ACD3-69EF86AFCD5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161F1FD-23A8-9A11-B58F-0865DFB5EAF3}"/>
                </a:ext>
              </a:extLst>
            </p:cNvPr>
            <p:cNvPicPr>
              <a:picLocks noChangeAspect="1"/>
            </p:cNvPicPr>
            <p:nvPr userDrawn="1"/>
          </p:nvPicPr>
          <p:blipFill>
            <a:blip r:embed="rId10"/>
            <a:stretch>
              <a:fillRect/>
            </a:stretch>
          </p:blipFill>
          <p:spPr>
            <a:xfrm>
              <a:off x="10878672" y="6339880"/>
              <a:ext cx="652554" cy="327229"/>
            </a:xfrm>
            <a:prstGeom prst="rect">
              <a:avLst/>
            </a:prstGeom>
          </p:spPr>
        </p:pic>
        <p:pic>
          <p:nvPicPr>
            <p:cNvPr id="7" name="Picture 6">
              <a:extLst>
                <a:ext uri="{FF2B5EF4-FFF2-40B4-BE49-F238E27FC236}">
                  <a16:creationId xmlns:a16="http://schemas.microsoft.com/office/drawing/2014/main" id="{A25BF4B3-59EE-A350-E194-D097A566E4E6}"/>
                </a:ext>
              </a:extLst>
            </p:cNvPr>
            <p:cNvPicPr>
              <a:picLocks noChangeAspect="1"/>
            </p:cNvPicPr>
            <p:nvPr userDrawn="1"/>
          </p:nvPicPr>
          <p:blipFill>
            <a:blip r:embed="rId11"/>
            <a:stretch>
              <a:fillRect/>
            </a:stretch>
          </p:blipFill>
          <p:spPr>
            <a:xfrm>
              <a:off x="660773" y="6370842"/>
              <a:ext cx="1703784" cy="286742"/>
            </a:xfrm>
            <a:prstGeom prst="rect">
              <a:avLst/>
            </a:prstGeom>
          </p:spPr>
        </p:pic>
        <p:pic>
          <p:nvPicPr>
            <p:cNvPr id="8" name="Picture 12" descr="C:\Users\user\Desktop\Graphic1.JPG">
              <a:extLst>
                <a:ext uri="{FF2B5EF4-FFF2-40B4-BE49-F238E27FC236}">
                  <a16:creationId xmlns:a16="http://schemas.microsoft.com/office/drawing/2014/main" id="{E399D448-5713-BF45-5FB3-F3A933EC86A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EC3E6EC2-6F43-BA85-F1DE-7F3D7284F6FB}"/>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AF0B-4DC8-0693-DD42-D8498ED1B728}"/>
              </a:ext>
            </a:extLst>
          </p:cNvPr>
          <p:cNvSpPr>
            <a:spLocks noGrp="1"/>
          </p:cNvSpPr>
          <p:nvPr>
            <p:ph type="title"/>
          </p:nvPr>
        </p:nvSpPr>
        <p:spPr/>
        <p:txBody>
          <a:bodyPr rtlCol="0">
            <a:normAutofit/>
          </a:bodyPr>
          <a:lstStyle/>
          <a:p>
            <a:r>
              <a:rPr lang="en-GB" dirty="0"/>
              <a:t>Focus of the 2022 PA</a:t>
            </a:r>
            <a:endParaRPr lang="en-ZM" dirty="0"/>
          </a:p>
        </p:txBody>
      </p:sp>
      <p:sp>
        <p:nvSpPr>
          <p:cNvPr id="13" name="Text Placeholder 12">
            <a:extLst>
              <a:ext uri="{FF2B5EF4-FFF2-40B4-BE49-F238E27FC236}">
                <a16:creationId xmlns:a16="http://schemas.microsoft.com/office/drawing/2014/main" id="{CB7A8A73-6146-33BE-F672-B81C4E895F21}"/>
              </a:ext>
            </a:extLst>
          </p:cNvPr>
          <p:cNvSpPr>
            <a:spLocks noGrp="1"/>
          </p:cNvSpPr>
          <p:nvPr>
            <p:ph type="body" idx="1"/>
          </p:nvPr>
        </p:nvSpPr>
        <p:spPr/>
        <p:txBody>
          <a:bodyPr/>
          <a:lstStyle/>
          <a:p>
            <a:r>
              <a:rPr lang="en-GB" altLang="en-GB" dirty="0"/>
              <a:t>Horizontal (sectoral) levels</a:t>
            </a:r>
          </a:p>
        </p:txBody>
      </p:sp>
      <p:sp>
        <p:nvSpPr>
          <p:cNvPr id="55299" name="Content Placeholder 2">
            <a:extLst>
              <a:ext uri="{FF2B5EF4-FFF2-40B4-BE49-F238E27FC236}">
                <a16:creationId xmlns:a16="http://schemas.microsoft.com/office/drawing/2014/main" id="{13B88047-150C-3B5A-FCB3-DCC8BCB35B42}"/>
              </a:ext>
            </a:extLst>
          </p:cNvPr>
          <p:cNvSpPr>
            <a:spLocks noGrp="1" noChangeArrowheads="1"/>
          </p:cNvSpPr>
          <p:nvPr>
            <p:ph sz="half" idx="2"/>
          </p:nvPr>
        </p:nvSpPr>
        <p:spPr/>
        <p:txBody>
          <a:bodyPr>
            <a:normAutofit fontScale="92500" lnSpcReduction="10000"/>
          </a:bodyPr>
          <a:lstStyle/>
          <a:p>
            <a:pPr lvl="1">
              <a:lnSpc>
                <a:spcPct val="120000"/>
              </a:lnSpc>
            </a:pPr>
            <a:r>
              <a:rPr lang="en-GB" dirty="0"/>
              <a:t>Health </a:t>
            </a:r>
          </a:p>
          <a:p>
            <a:pPr lvl="1">
              <a:lnSpc>
                <a:spcPct val="120000"/>
              </a:lnSpc>
            </a:pPr>
            <a:r>
              <a:rPr lang="en-GB" dirty="0"/>
              <a:t>Agriculture </a:t>
            </a:r>
          </a:p>
          <a:p>
            <a:pPr lvl="1">
              <a:lnSpc>
                <a:spcPct val="120000"/>
              </a:lnSpc>
            </a:pPr>
            <a:r>
              <a:rPr lang="en-US" dirty="0"/>
              <a:t>Fisheries and Livestock </a:t>
            </a:r>
          </a:p>
          <a:p>
            <a:pPr lvl="1">
              <a:lnSpc>
                <a:spcPct val="120000"/>
              </a:lnSpc>
            </a:pPr>
            <a:r>
              <a:rPr lang="en-US" dirty="0"/>
              <a:t>Community Development and Social Services </a:t>
            </a:r>
          </a:p>
          <a:p>
            <a:pPr lvl="1">
              <a:lnSpc>
                <a:spcPct val="120000"/>
              </a:lnSpc>
            </a:pPr>
            <a:r>
              <a:rPr lang="en-US" dirty="0"/>
              <a:t>Water Development, Sanitation, and Environmental Protection </a:t>
            </a:r>
          </a:p>
          <a:p>
            <a:pPr lvl="1">
              <a:lnSpc>
                <a:spcPct val="120000"/>
              </a:lnSpc>
            </a:pPr>
            <a:r>
              <a:rPr lang="en-US" dirty="0"/>
              <a:t>Education</a:t>
            </a:r>
          </a:p>
          <a:p>
            <a:pPr lvl="1">
              <a:lnSpc>
                <a:spcPct val="120000"/>
              </a:lnSpc>
            </a:pPr>
            <a:endParaRPr lang="en-GB" altLang="en-GB" dirty="0"/>
          </a:p>
          <a:p>
            <a:pPr>
              <a:lnSpc>
                <a:spcPct val="120000"/>
              </a:lnSpc>
            </a:pPr>
            <a:endParaRPr lang="en-GB" altLang="en-GB" dirty="0"/>
          </a:p>
        </p:txBody>
      </p:sp>
      <p:sp>
        <p:nvSpPr>
          <p:cNvPr id="14" name="Text Placeholder 13">
            <a:extLst>
              <a:ext uri="{FF2B5EF4-FFF2-40B4-BE49-F238E27FC236}">
                <a16:creationId xmlns:a16="http://schemas.microsoft.com/office/drawing/2014/main" id="{EAEEEA1F-DD2E-2BE8-3ACF-A2774FA64843}"/>
              </a:ext>
            </a:extLst>
          </p:cNvPr>
          <p:cNvSpPr>
            <a:spLocks noGrp="1"/>
          </p:cNvSpPr>
          <p:nvPr>
            <p:ph type="body" sz="quarter" idx="3"/>
          </p:nvPr>
        </p:nvSpPr>
        <p:spPr/>
        <p:txBody>
          <a:bodyPr/>
          <a:lstStyle/>
          <a:p>
            <a:r>
              <a:rPr lang="en-GB" altLang="en-GB" dirty="0"/>
              <a:t>Vertical Levels</a:t>
            </a:r>
          </a:p>
        </p:txBody>
      </p:sp>
      <p:sp>
        <p:nvSpPr>
          <p:cNvPr id="15" name="Content Placeholder 14">
            <a:extLst>
              <a:ext uri="{FF2B5EF4-FFF2-40B4-BE49-F238E27FC236}">
                <a16:creationId xmlns:a16="http://schemas.microsoft.com/office/drawing/2014/main" id="{AEA44AC8-9484-C93D-DB14-4F51A320E64B}"/>
              </a:ext>
            </a:extLst>
          </p:cNvPr>
          <p:cNvSpPr>
            <a:spLocks noGrp="1"/>
          </p:cNvSpPr>
          <p:nvPr>
            <p:ph sz="quarter" idx="4"/>
          </p:nvPr>
        </p:nvSpPr>
        <p:spPr/>
        <p:txBody>
          <a:bodyPr>
            <a:normAutofit fontScale="92500" lnSpcReduction="10000"/>
          </a:bodyPr>
          <a:lstStyle/>
          <a:p>
            <a:pPr lvl="1">
              <a:lnSpc>
                <a:spcPct val="120000"/>
              </a:lnSpc>
            </a:pPr>
            <a:r>
              <a:rPr lang="en-GB" altLang="en-GB" dirty="0"/>
              <a:t>National</a:t>
            </a:r>
          </a:p>
          <a:p>
            <a:pPr lvl="1">
              <a:lnSpc>
                <a:spcPct val="120000"/>
              </a:lnSpc>
            </a:pPr>
            <a:r>
              <a:rPr lang="en-GB" altLang="en-GB" dirty="0"/>
              <a:t>Provincial</a:t>
            </a:r>
          </a:p>
          <a:p>
            <a:pPr lvl="1">
              <a:lnSpc>
                <a:spcPct val="120000"/>
              </a:lnSpc>
            </a:pPr>
            <a:r>
              <a:rPr lang="en-GB" altLang="en-GB" dirty="0"/>
              <a:t>District</a:t>
            </a:r>
          </a:p>
          <a:p>
            <a:pPr lvl="1">
              <a:lnSpc>
                <a:spcPct val="120000"/>
              </a:lnSpc>
            </a:pPr>
            <a:r>
              <a:rPr lang="en-GB" altLang="en-GB" dirty="0"/>
              <a:t>Wards</a:t>
            </a:r>
            <a:endParaRPr lang="en-GB" dirty="0"/>
          </a:p>
        </p:txBody>
      </p:sp>
      <p:sp>
        <p:nvSpPr>
          <p:cNvPr id="55300" name="Slide Number Placeholder 3">
            <a:extLst>
              <a:ext uri="{FF2B5EF4-FFF2-40B4-BE49-F238E27FC236}">
                <a16:creationId xmlns:a16="http://schemas.microsoft.com/office/drawing/2014/main" id="{306CC2E0-48C5-54A0-0C21-979F9FDBF8B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582B1DA1-4AB5-473F-AEDB-2D4ACB644391}" type="slidenum">
              <a:rPr lang="en-US" altLang="en-GB"/>
              <a:pPr/>
              <a:t>12</a:t>
            </a:fld>
            <a:endParaRPr lang="en-US" altLang="en-GB"/>
          </a:p>
        </p:txBody>
      </p:sp>
      <p:sp>
        <p:nvSpPr>
          <p:cNvPr id="16" name="TextBox 15">
            <a:extLst>
              <a:ext uri="{FF2B5EF4-FFF2-40B4-BE49-F238E27FC236}">
                <a16:creationId xmlns:a16="http://schemas.microsoft.com/office/drawing/2014/main" id="{1858AA1F-9812-3024-C458-2A2169B486F8}"/>
              </a:ext>
            </a:extLst>
          </p:cNvPr>
          <p:cNvSpPr txBox="1"/>
          <p:nvPr/>
        </p:nvSpPr>
        <p:spPr>
          <a:xfrm>
            <a:off x="7239000" y="381000"/>
            <a:ext cx="4113212" cy="1569660"/>
          </a:xfrm>
          <a:prstGeom prst="rect">
            <a:avLst/>
          </a:prstGeom>
          <a:solidFill>
            <a:schemeClr val="accent2">
              <a:lumMod val="40000"/>
              <a:lumOff val="60000"/>
            </a:schemeClr>
          </a:solidFill>
        </p:spPr>
        <p:txBody>
          <a:bodyPr wrap="square" rtlCol="0">
            <a:spAutoFit/>
          </a:bodyPr>
          <a:lstStyle/>
          <a:p>
            <a:pPr algn="ctr"/>
            <a:r>
              <a:rPr lang="en-US" sz="2400" dirty="0">
                <a:latin typeface="Gill Sans Nova" panose="020B0602020104020203" pitchFamily="34" charset="0"/>
                <a:ea typeface="Cambria" panose="02040503050406030204" pitchFamily="18" charset="0"/>
              </a:rPr>
              <a:t>The PA was designed to allow for common measurement of performance across GRZ vertical and horizontal levels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29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29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55299" grpId="0" build="p"/>
      <p:bldP spid="14" grpId="0" build="p"/>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28" name="Rectangle 5632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326" name="Rectangle 5632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8018430-B08A-1C92-D63D-63566000982A}"/>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lnSpc>
                <a:spcPct val="90000"/>
              </a:lnSpc>
              <a:spcBef>
                <a:spcPct val="0"/>
              </a:spcBef>
            </a:pPr>
            <a:r>
              <a:rPr lang="en-US" sz="6600" kern="1200">
                <a:solidFill>
                  <a:schemeClr val="tx1"/>
                </a:solidFill>
                <a:latin typeface="+mj-lt"/>
                <a:ea typeface="+mj-ea"/>
                <a:cs typeface="+mj-cs"/>
              </a:rPr>
              <a:t>Assessment Methodology</a:t>
            </a:r>
          </a:p>
        </p:txBody>
      </p:sp>
      <p:sp>
        <p:nvSpPr>
          <p:cNvPr id="56332" name="Rectangle: Rounded Corners 5633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51CF8EC-962E-29E4-B720-C7C9017A32D2}"/>
              </a:ext>
            </a:extLst>
          </p:cNvPr>
          <p:cNvSpPr>
            <a:spLocks noGrp="1"/>
          </p:cNvSpPr>
          <p:nvPr>
            <p:ph type="body" idx="1"/>
          </p:nvPr>
        </p:nvSpPr>
        <p:spPr>
          <a:xfrm>
            <a:off x="2566988" y="3962400"/>
            <a:ext cx="7058025" cy="581025"/>
          </a:xfrm>
        </p:spPr>
        <p:txBody>
          <a:bodyPr vert="horz" lIns="91440" tIns="45720" rIns="91440" bIns="45720" rtlCol="0" anchor="ctr">
            <a:normAutofit/>
          </a:bodyPr>
          <a:lstStyle/>
          <a:p>
            <a:pPr algn="ctr">
              <a:lnSpc>
                <a:spcPct val="90000"/>
              </a:lnSpc>
              <a:spcBef>
                <a:spcPts val="1000"/>
              </a:spcBef>
            </a:pPr>
            <a:endParaRPr lang="en-US" sz="2800" kern="1200">
              <a:solidFill>
                <a:srgbClr val="FFFFFF"/>
              </a:solidFill>
              <a:latin typeface="+mn-lt"/>
              <a:ea typeface="+mn-ea"/>
              <a:cs typeface="+mn-cs"/>
            </a:endParaRPr>
          </a:p>
        </p:txBody>
      </p:sp>
      <p:sp>
        <p:nvSpPr>
          <p:cNvPr id="56323" name="Slide Number Placeholder 2">
            <a:extLst>
              <a:ext uri="{FF2B5EF4-FFF2-40B4-BE49-F238E27FC236}">
                <a16:creationId xmlns:a16="http://schemas.microsoft.com/office/drawing/2014/main" id="{E70FBAFE-CB34-F688-0880-223B4ED146C6}"/>
              </a:ext>
            </a:extLst>
          </p:cNvPr>
          <p:cNvSpPr>
            <a:spLocks noGrp="1" noChangeArrowheads="1"/>
          </p:cNvSpPr>
          <p:nvPr>
            <p:ph type="sldNum" sz="quarter" idx="4"/>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spcAft>
                <a:spcPts val="600"/>
              </a:spcAft>
            </a:pPr>
            <a:fld id="{BF864C50-BDB0-4402-A819-8DCAF399414A}" type="slidenum">
              <a:rPr lang="en-US" altLang="en-GB" sz="1200">
                <a:solidFill>
                  <a:schemeClr val="tx1">
                    <a:lumMod val="50000"/>
                    <a:lumOff val="50000"/>
                  </a:schemeClr>
                </a:solidFill>
                <a:latin typeface="+mn-lt"/>
              </a:rPr>
              <a:pPr algn="r" eaLnBrk="1" hangingPunct="1">
                <a:spcAft>
                  <a:spcPts val="600"/>
                </a:spcAft>
              </a:pPr>
              <a:t>13</a:t>
            </a:fld>
            <a:endParaRPr lang="en-US" altLang="en-GB" sz="1200">
              <a:solidFill>
                <a:schemeClr val="tx1">
                  <a:lumMod val="50000"/>
                  <a:lumOff val="50000"/>
                </a:schemeClr>
              </a:solidFill>
              <a:latin typeface="+mn-lt"/>
            </a:endParaRPr>
          </a:p>
        </p:txBody>
      </p:sp>
      <p:grpSp>
        <p:nvGrpSpPr>
          <p:cNvPr id="3" name="Group 2">
            <a:extLst>
              <a:ext uri="{FF2B5EF4-FFF2-40B4-BE49-F238E27FC236}">
                <a16:creationId xmlns:a16="http://schemas.microsoft.com/office/drawing/2014/main" id="{CDB75B03-87BA-192F-2098-08E2342C95CF}"/>
              </a:ext>
            </a:extLst>
          </p:cNvPr>
          <p:cNvGrpSpPr/>
          <p:nvPr/>
        </p:nvGrpSpPr>
        <p:grpSpPr>
          <a:xfrm>
            <a:off x="660773" y="6289040"/>
            <a:ext cx="10870453" cy="432000"/>
            <a:chOff x="660773" y="6289040"/>
            <a:chExt cx="10870453" cy="432000"/>
          </a:xfrm>
        </p:grpSpPr>
        <p:pic>
          <p:nvPicPr>
            <p:cNvPr id="4" name="Picture 3" descr="C:\Users\user\Desktop\Conference Materials 2021\Materials\NFNC.jpg">
              <a:extLst>
                <a:ext uri="{FF2B5EF4-FFF2-40B4-BE49-F238E27FC236}">
                  <a16:creationId xmlns:a16="http://schemas.microsoft.com/office/drawing/2014/main" id="{89C1792F-DAA5-55CD-0932-39EC66CE1F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user\Desktop\Conference Materials 2021\Materials\1000 Days Logo.jpg">
              <a:extLst>
                <a:ext uri="{FF2B5EF4-FFF2-40B4-BE49-F238E27FC236}">
                  <a16:creationId xmlns:a16="http://schemas.microsoft.com/office/drawing/2014/main" id="{CB658CB9-35E4-1DFD-AC79-9477A6BAAB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73955BC-77E4-EFA8-5CA1-DA1CA79F680A}"/>
                </a:ext>
              </a:extLst>
            </p:cNvPr>
            <p:cNvPicPr>
              <a:picLocks noChangeAspect="1"/>
            </p:cNvPicPr>
            <p:nvPr userDrawn="1"/>
          </p:nvPicPr>
          <p:blipFill>
            <a:blip r:embed="rId4"/>
            <a:stretch>
              <a:fillRect/>
            </a:stretch>
          </p:blipFill>
          <p:spPr>
            <a:xfrm>
              <a:off x="10878672" y="6339880"/>
              <a:ext cx="652554" cy="327229"/>
            </a:xfrm>
            <a:prstGeom prst="rect">
              <a:avLst/>
            </a:prstGeom>
          </p:spPr>
        </p:pic>
        <p:pic>
          <p:nvPicPr>
            <p:cNvPr id="8" name="Picture 7">
              <a:extLst>
                <a:ext uri="{FF2B5EF4-FFF2-40B4-BE49-F238E27FC236}">
                  <a16:creationId xmlns:a16="http://schemas.microsoft.com/office/drawing/2014/main" id="{D56C8FEB-0E30-59E3-CDBC-91FEE7CD3E9C}"/>
                </a:ext>
              </a:extLst>
            </p:cNvPr>
            <p:cNvPicPr>
              <a:picLocks noChangeAspect="1"/>
            </p:cNvPicPr>
            <p:nvPr userDrawn="1"/>
          </p:nvPicPr>
          <p:blipFill>
            <a:blip r:embed="rId5"/>
            <a:stretch>
              <a:fillRect/>
            </a:stretch>
          </p:blipFill>
          <p:spPr>
            <a:xfrm>
              <a:off x="660773" y="6370842"/>
              <a:ext cx="1703784" cy="286742"/>
            </a:xfrm>
            <a:prstGeom prst="rect">
              <a:avLst/>
            </a:prstGeom>
          </p:spPr>
        </p:pic>
        <p:pic>
          <p:nvPicPr>
            <p:cNvPr id="9" name="Picture 12" descr="C:\Users\user\Desktop\Graphic1.JPG">
              <a:extLst>
                <a:ext uri="{FF2B5EF4-FFF2-40B4-BE49-F238E27FC236}">
                  <a16:creationId xmlns:a16="http://schemas.microsoft.com/office/drawing/2014/main" id="{1D45C44B-A869-7B15-F1AC-544E53210F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59D026D4-DB67-32D4-6042-D215D8636847}"/>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665" name="Rectangle 7066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Google Shape;350;p6">
            <a:extLst>
              <a:ext uri="{FF2B5EF4-FFF2-40B4-BE49-F238E27FC236}">
                <a16:creationId xmlns:a16="http://schemas.microsoft.com/office/drawing/2014/main" id="{1C83D981-CB0B-40D4-2315-82228456C609}"/>
              </a:ext>
            </a:extLst>
          </p:cNvPr>
          <p:cNvSpPr>
            <a:spLocks noGrp="1" noChangeArrowheads="1"/>
          </p:cNvSpPr>
          <p:nvPr>
            <p:ph type="title"/>
          </p:nvPr>
        </p:nvSpPr>
        <p:spPr>
          <a:xfrm>
            <a:off x="838200" y="365125"/>
            <a:ext cx="10515600" cy="1325563"/>
          </a:xfrm>
        </p:spPr>
        <p:txBody>
          <a:bodyPr>
            <a:normAutofit/>
          </a:bodyPr>
          <a:lstStyle/>
          <a:p>
            <a:r>
              <a:rPr lang="en-US" altLang="en-GB" sz="5400"/>
              <a:t>Sampling Techniques</a:t>
            </a:r>
          </a:p>
        </p:txBody>
      </p:sp>
      <p:sp>
        <p:nvSpPr>
          <p:cNvPr id="7066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60" name="Content Placeholder 1">
            <a:extLst>
              <a:ext uri="{FF2B5EF4-FFF2-40B4-BE49-F238E27FC236}">
                <a16:creationId xmlns:a16="http://schemas.microsoft.com/office/drawing/2014/main" id="{825F7D9D-8299-8532-2F14-D74755DFB118}"/>
              </a:ext>
            </a:extLst>
          </p:cNvPr>
          <p:cNvSpPr>
            <a:spLocks noGrp="1"/>
          </p:cNvSpPr>
          <p:nvPr>
            <p:ph idx="1"/>
          </p:nvPr>
        </p:nvSpPr>
        <p:spPr>
          <a:xfrm>
            <a:off x="838200" y="1929384"/>
            <a:ext cx="10515600" cy="4251960"/>
          </a:xfrm>
        </p:spPr>
        <p:txBody>
          <a:bodyPr rtlCol="0">
            <a:normAutofit/>
          </a:bodyPr>
          <a:lstStyle/>
          <a:p>
            <a:r>
              <a:rPr lang="en-GB" altLang="en-GB" sz="2200"/>
              <a:t>Both non-probability and probability sampling techniques applied</a:t>
            </a:r>
          </a:p>
          <a:p>
            <a:pPr lvl="1"/>
            <a:r>
              <a:rPr lang="en-GB" altLang="en-GB" sz="2200"/>
              <a:t>Non - probability sampling</a:t>
            </a:r>
          </a:p>
          <a:p>
            <a:pPr lvl="2"/>
            <a:r>
              <a:rPr lang="en-GB" altLang="en-GB" sz="2200"/>
              <a:t>Purposive sampling technique used for national, provincial, district and ward level (focal point persons/staff working on the SUN/MCDP II Programme)</a:t>
            </a:r>
          </a:p>
          <a:p>
            <a:pPr lvl="2"/>
            <a:r>
              <a:rPr lang="en-GB" altLang="en-GB" sz="2200"/>
              <a:t>Implementing partners supporting the SUN/MCDP II at national and in the 30 priority districts   </a:t>
            </a:r>
            <a:endParaRPr lang="LID4096" altLang="en-GB" sz="2200"/>
          </a:p>
          <a:p>
            <a:pPr lvl="1"/>
            <a:r>
              <a:rPr lang="en-US" altLang="en-GB" sz="2200"/>
              <a:t>Probability sampling</a:t>
            </a:r>
          </a:p>
          <a:p>
            <a:pPr lvl="2"/>
            <a:r>
              <a:rPr lang="en-GB" altLang="en-GB" sz="2200"/>
              <a:t>Selection of two (2) wards in each of the 30 priority districts using simple random sampling</a:t>
            </a:r>
          </a:p>
          <a:p>
            <a:pPr lvl="1"/>
            <a:endParaRPr lang="LID4096" altLang="en-GB" sz="2200"/>
          </a:p>
          <a:p>
            <a:endParaRPr lang="LID4096" altLang="en-GB" sz="2200"/>
          </a:p>
        </p:txBody>
      </p:sp>
      <p:sp>
        <p:nvSpPr>
          <p:cNvPr id="57348" name="Google Shape;352;p6">
            <a:extLst>
              <a:ext uri="{FF2B5EF4-FFF2-40B4-BE49-F238E27FC236}">
                <a16:creationId xmlns:a16="http://schemas.microsoft.com/office/drawing/2014/main" id="{B5420B79-370F-36D8-3CBE-7C487DAD42BB}"/>
              </a:ext>
            </a:extLst>
          </p:cNvPr>
          <p:cNvSpPr>
            <a:spLocks noGrp="1" noChangeArrowheads="1"/>
          </p:cNvSpPr>
          <p:nvPr>
            <p:ph type="sldNum" sz="quarter" idx="4"/>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Aft>
                <a:spcPts val="600"/>
              </a:spcAft>
            </a:pPr>
            <a:fld id="{0302F822-ABDB-4FF0-8B5D-A55B0A90B822}" type="slidenum">
              <a:rPr lang="en-US" altLang="en-GB"/>
              <a:pPr>
                <a:spcAft>
                  <a:spcPts val="600"/>
                </a:spcAft>
              </a:pPr>
              <a:t>14</a:t>
            </a:fld>
            <a:endParaRPr lang="en-US" altLang="en-GB"/>
          </a:p>
        </p:txBody>
      </p:sp>
      <p:grpSp>
        <p:nvGrpSpPr>
          <p:cNvPr id="2" name="Group 1">
            <a:extLst>
              <a:ext uri="{FF2B5EF4-FFF2-40B4-BE49-F238E27FC236}">
                <a16:creationId xmlns:a16="http://schemas.microsoft.com/office/drawing/2014/main" id="{AB946BA0-B62E-ED6D-6440-E566FC798D76}"/>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3BADEDC7-5AD4-8B14-B687-5B2EDB76F7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B6502237-EBC1-439B-B712-0FBFD852F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E60D5B1-CD01-1F03-0A87-4572FECEBBAC}"/>
                </a:ext>
              </a:extLst>
            </p:cNvPr>
            <p:cNvPicPr>
              <a:picLocks noChangeAspect="1"/>
            </p:cNvPicPr>
            <p:nvPr userDrawn="1"/>
          </p:nvPicPr>
          <p:blipFill>
            <a:blip r:embed="rId5"/>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F68A9E58-EA91-633F-2A2D-12CC783150FB}"/>
                </a:ext>
              </a:extLst>
            </p:cNvPr>
            <p:cNvPicPr>
              <a:picLocks noChangeAspect="1"/>
            </p:cNvPicPr>
            <p:nvPr userDrawn="1"/>
          </p:nvPicPr>
          <p:blipFill>
            <a:blip r:embed="rId6"/>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09A4D75D-27F0-90EF-09FE-8085B90088F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0AA00363-7DE8-E57F-2B59-209E67BD7683}"/>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24" name="Rectangle 5941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Google Shape;350;p6">
            <a:extLst>
              <a:ext uri="{FF2B5EF4-FFF2-40B4-BE49-F238E27FC236}">
                <a16:creationId xmlns:a16="http://schemas.microsoft.com/office/drawing/2014/main" id="{AE649446-8DA7-F5B2-02C8-FE4B6B531E44}"/>
              </a:ext>
            </a:extLst>
          </p:cNvPr>
          <p:cNvSpPr>
            <a:spLocks noGrp="1" noChangeArrowheads="1"/>
          </p:cNvSpPr>
          <p:nvPr>
            <p:ph type="title"/>
          </p:nvPr>
        </p:nvSpPr>
        <p:spPr>
          <a:xfrm>
            <a:off x="635000" y="640823"/>
            <a:ext cx="3418659" cy="5583148"/>
          </a:xfrm>
        </p:spPr>
        <p:txBody>
          <a:bodyPr anchor="ctr">
            <a:normAutofit/>
          </a:bodyPr>
          <a:lstStyle/>
          <a:p>
            <a:r>
              <a:rPr lang="en-US" altLang="en-GB" sz="5400"/>
              <a:t>Interview Approach</a:t>
            </a:r>
          </a:p>
        </p:txBody>
      </p:sp>
      <p:sp>
        <p:nvSpPr>
          <p:cNvPr id="5942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6" name="Google Shape;352;p6">
            <a:extLst>
              <a:ext uri="{FF2B5EF4-FFF2-40B4-BE49-F238E27FC236}">
                <a16:creationId xmlns:a16="http://schemas.microsoft.com/office/drawing/2014/main" id="{B178DB0C-1481-BA7D-23F8-42B78D42248B}"/>
              </a:ext>
            </a:extLst>
          </p:cNvPr>
          <p:cNvSpPr>
            <a:spLocks noGrp="1" noChangeArrowheads="1"/>
          </p:cNvSpPr>
          <p:nvPr>
            <p:ph type="sldNum" sz="quarter" idx="4"/>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Aft>
                <a:spcPts val="600"/>
              </a:spcAft>
            </a:pPr>
            <a:fld id="{24B461A8-672E-4F33-8DB9-B242AE93AC45}" type="slidenum">
              <a:rPr lang="en-US" altLang="en-GB"/>
              <a:pPr>
                <a:spcAft>
                  <a:spcPts val="600"/>
                </a:spcAft>
              </a:pPr>
              <a:t>15</a:t>
            </a:fld>
            <a:endParaRPr lang="en-US" altLang="en-GB"/>
          </a:p>
        </p:txBody>
      </p:sp>
      <p:graphicFrame>
        <p:nvGraphicFramePr>
          <p:cNvPr id="59398" name="Content Placeholder 1">
            <a:extLst>
              <a:ext uri="{FF2B5EF4-FFF2-40B4-BE49-F238E27FC236}">
                <a16:creationId xmlns:a16="http://schemas.microsoft.com/office/drawing/2014/main" id="{531C6822-D0C2-5872-77CF-BAE924A1B51F}"/>
              </a:ext>
            </a:extLst>
          </p:cNvPr>
          <p:cNvGraphicFramePr>
            <a:graphicFrameLocks noGrp="1"/>
          </p:cNvGraphicFramePr>
          <p:nvPr>
            <p:ph idx="1"/>
            <p:extLst>
              <p:ext uri="{D42A27DB-BD31-4B8C-83A1-F6EECF244321}">
                <p14:modId xmlns:p14="http://schemas.microsoft.com/office/powerpoint/2010/main" val="18844000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83F1E006-A669-8C21-6B9D-D0A80787EA22}"/>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29C4C001-B224-40BA-4B42-02EA552B3F8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665E285F-13C0-8747-614C-9F1AAB3EA7A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8DA90D9-6D9E-0E6F-8407-A7BBD1B3D47A}"/>
                </a:ext>
              </a:extLst>
            </p:cNvPr>
            <p:cNvPicPr>
              <a:picLocks noChangeAspect="1"/>
            </p:cNvPicPr>
            <p:nvPr userDrawn="1"/>
          </p:nvPicPr>
          <p:blipFill>
            <a:blip r:embed="rId10"/>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FBFE23C9-1BC1-940A-54E6-81D807AE88FB}"/>
                </a:ext>
              </a:extLst>
            </p:cNvPr>
            <p:cNvPicPr>
              <a:picLocks noChangeAspect="1"/>
            </p:cNvPicPr>
            <p:nvPr userDrawn="1"/>
          </p:nvPicPr>
          <p:blipFill>
            <a:blip r:embed="rId11"/>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A8EAE853-CB0B-2188-07D1-8679305B4494}"/>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9035FB58-4AFA-B340-A204-42C3180E1C30}"/>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8" name="Flowchart: Document 6144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Google Shape;350;p6">
            <a:extLst>
              <a:ext uri="{FF2B5EF4-FFF2-40B4-BE49-F238E27FC236}">
                <a16:creationId xmlns:a16="http://schemas.microsoft.com/office/drawing/2014/main" id="{415EEB1E-DA01-A0A2-307A-B0AC371ADEDC}"/>
              </a:ext>
            </a:extLst>
          </p:cNvPr>
          <p:cNvSpPr>
            <a:spLocks noGrp="1" noChangeArrowheads="1"/>
          </p:cNvSpPr>
          <p:nvPr>
            <p:ph type="title"/>
          </p:nvPr>
        </p:nvSpPr>
        <p:spPr>
          <a:xfrm>
            <a:off x="838200" y="171162"/>
            <a:ext cx="2840182" cy="2371148"/>
          </a:xfrm>
        </p:spPr>
        <p:txBody>
          <a:bodyPr vert="horz" lIns="91440" tIns="45720" rIns="91440" bIns="45720" rtlCol="0" anchor="ctr">
            <a:normAutofit/>
          </a:bodyPr>
          <a:lstStyle/>
          <a:p>
            <a:pPr>
              <a:lnSpc>
                <a:spcPct val="90000"/>
              </a:lnSpc>
              <a:spcBef>
                <a:spcPct val="0"/>
              </a:spcBef>
            </a:pPr>
            <a:r>
              <a:rPr lang="en-US" altLang="en-GB" sz="3200" kern="1200" dirty="0">
                <a:solidFill>
                  <a:srgbClr val="FFFFFF"/>
                </a:solidFill>
                <a:latin typeface="+mj-lt"/>
                <a:ea typeface="+mj-ea"/>
                <a:cs typeface="+mj-cs"/>
              </a:rPr>
              <a:t>Targeted and Actual  Interviews</a:t>
            </a:r>
          </a:p>
        </p:txBody>
      </p:sp>
      <p:sp>
        <p:nvSpPr>
          <p:cNvPr id="61443" name="Google Shape;352;p6">
            <a:extLst>
              <a:ext uri="{FF2B5EF4-FFF2-40B4-BE49-F238E27FC236}">
                <a16:creationId xmlns:a16="http://schemas.microsoft.com/office/drawing/2014/main" id="{36E14774-48E5-3868-EBBB-8E709E5A1A77}"/>
              </a:ext>
            </a:extLst>
          </p:cNvPr>
          <p:cNvSpPr>
            <a:spLocks noGrp="1" noChangeArrowheads="1"/>
          </p:cNvSpPr>
          <p:nvPr>
            <p:ph type="sldNum" idx="4294967295"/>
          </p:nvPr>
        </p:nvSpPr>
        <p:spPr bwMode="auto">
          <a:xfrm>
            <a:off x="10926476" y="6356350"/>
            <a:ext cx="62544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l" eaLnBrk="1" hangingPunct="1">
              <a:spcAft>
                <a:spcPts val="600"/>
              </a:spcAft>
            </a:pPr>
            <a:fld id="{EBA46DF8-20BA-4FBA-BB1E-215D2D2DD855}" type="slidenum">
              <a:rPr lang="en-US" altLang="en-GB" sz="1200">
                <a:solidFill>
                  <a:schemeClr val="tx1">
                    <a:tint val="75000"/>
                  </a:schemeClr>
                </a:solidFill>
                <a:latin typeface="+mn-lt"/>
              </a:rPr>
              <a:pPr algn="l" eaLnBrk="1" hangingPunct="1">
                <a:spcAft>
                  <a:spcPts val="600"/>
                </a:spcAft>
              </a:pPr>
              <a:t>16</a:t>
            </a:fld>
            <a:endParaRPr lang="en-US" altLang="en-GB" sz="1200">
              <a:solidFill>
                <a:schemeClr val="tx1">
                  <a:tint val="75000"/>
                </a:schemeClr>
              </a:solidFill>
              <a:latin typeface="+mn-lt"/>
            </a:endParaRPr>
          </a:p>
        </p:txBody>
      </p:sp>
      <p:graphicFrame>
        <p:nvGraphicFramePr>
          <p:cNvPr id="3" name="Table 2">
            <a:extLst>
              <a:ext uri="{FF2B5EF4-FFF2-40B4-BE49-F238E27FC236}">
                <a16:creationId xmlns:a16="http://schemas.microsoft.com/office/drawing/2014/main" id="{E2138EA0-7FE4-B510-8D8A-FCE3813FF833}"/>
              </a:ext>
            </a:extLst>
          </p:cNvPr>
          <p:cNvGraphicFramePr>
            <a:graphicFrameLocks noGrp="1"/>
          </p:cNvGraphicFramePr>
          <p:nvPr>
            <p:extLst>
              <p:ext uri="{D42A27DB-BD31-4B8C-83A1-F6EECF244321}">
                <p14:modId xmlns:p14="http://schemas.microsoft.com/office/powerpoint/2010/main" val="3117992932"/>
              </p:ext>
            </p:extLst>
          </p:nvPr>
        </p:nvGraphicFramePr>
        <p:xfrm>
          <a:off x="4207933" y="977011"/>
          <a:ext cx="7347540" cy="4904959"/>
        </p:xfrm>
        <a:graphic>
          <a:graphicData uri="http://schemas.openxmlformats.org/drawingml/2006/table">
            <a:tbl>
              <a:tblPr firstRow="1" bandRow="1"/>
              <a:tblGrid>
                <a:gridCol w="1004279">
                  <a:extLst>
                    <a:ext uri="{9D8B030D-6E8A-4147-A177-3AD203B41FA5}">
                      <a16:colId xmlns:a16="http://schemas.microsoft.com/office/drawing/2014/main" val="20000"/>
                    </a:ext>
                  </a:extLst>
                </a:gridCol>
                <a:gridCol w="1265895">
                  <a:extLst>
                    <a:ext uri="{9D8B030D-6E8A-4147-A177-3AD203B41FA5}">
                      <a16:colId xmlns:a16="http://schemas.microsoft.com/office/drawing/2014/main" val="20001"/>
                    </a:ext>
                  </a:extLst>
                </a:gridCol>
                <a:gridCol w="541889">
                  <a:extLst>
                    <a:ext uri="{9D8B030D-6E8A-4147-A177-3AD203B41FA5}">
                      <a16:colId xmlns:a16="http://schemas.microsoft.com/office/drawing/2014/main" val="20002"/>
                    </a:ext>
                  </a:extLst>
                </a:gridCol>
                <a:gridCol w="2930903">
                  <a:extLst>
                    <a:ext uri="{9D8B030D-6E8A-4147-A177-3AD203B41FA5}">
                      <a16:colId xmlns:a16="http://schemas.microsoft.com/office/drawing/2014/main" val="20003"/>
                    </a:ext>
                  </a:extLst>
                </a:gridCol>
                <a:gridCol w="661339">
                  <a:extLst>
                    <a:ext uri="{9D8B030D-6E8A-4147-A177-3AD203B41FA5}">
                      <a16:colId xmlns:a16="http://schemas.microsoft.com/office/drawing/2014/main" val="20004"/>
                    </a:ext>
                  </a:extLst>
                </a:gridCol>
                <a:gridCol w="943235">
                  <a:extLst>
                    <a:ext uri="{9D8B030D-6E8A-4147-A177-3AD203B41FA5}">
                      <a16:colId xmlns:a16="http://schemas.microsoft.com/office/drawing/2014/main" val="20005"/>
                    </a:ext>
                  </a:extLst>
                </a:gridCol>
              </a:tblGrid>
              <a:tr h="260886">
                <a:tc row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rgbClr val="000000"/>
                          </a:solidFill>
                          <a:effectLst/>
                          <a:latin typeface="+mn-lt"/>
                          <a:cs typeface="Calibri" panose="020F0502020204030204" pitchFamily="34" charset="0"/>
                        </a:rPr>
                        <a:t>Vertical Level</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BFBFBF"/>
                    </a:solidFill>
                  </a:tcPr>
                </a:tc>
                <a:tc row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dirty="0">
                          <a:ln>
                            <a:noFill/>
                          </a:ln>
                          <a:solidFill>
                            <a:srgbClr val="000000"/>
                          </a:solidFill>
                          <a:effectLst/>
                          <a:latin typeface="+mn-lt"/>
                          <a:cs typeface="Calibri" panose="020F0502020204030204" pitchFamily="34" charset="0"/>
                        </a:rPr>
                        <a:t>Group</a:t>
                      </a:r>
                      <a:endParaRPr kumimoji="0" lang="LID4096" altLang="en-US" sz="1400" b="0" i="0" u="none" strike="noStrike" cap="none" normalizeH="0" baseline="0" dirty="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BFBFBF"/>
                    </a:solidFill>
                  </a:tcPr>
                </a:tc>
                <a:tc grid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rgbClr val="000000"/>
                          </a:solidFill>
                          <a:effectLst/>
                          <a:latin typeface="+mn-lt"/>
                          <a:cs typeface="Calibri" panose="020F0502020204030204" pitchFamily="34" charset="0"/>
                        </a:rPr>
                        <a:t>Targeted Interviews</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BDD6EE"/>
                    </a:solidFill>
                  </a:tcPr>
                </a:tc>
                <a:tc hMerge="1">
                  <a:txBody>
                    <a:bodyPr/>
                    <a:lstStyle/>
                    <a:p>
                      <a:endParaRPr lang="en-GB"/>
                    </a:p>
                  </a:txBody>
                  <a:tcPr/>
                </a:tc>
                <a:tc grid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rgbClr val="000000"/>
                          </a:solidFill>
                          <a:effectLst/>
                          <a:latin typeface="+mn-lt"/>
                          <a:cs typeface="Calibri" panose="020F0502020204030204" pitchFamily="34" charset="0"/>
                        </a:rPr>
                        <a:t>Actual interviews</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E599"/>
                    </a:solidFill>
                  </a:tcPr>
                </a:tc>
                <a:tc hMerge="1">
                  <a:txBody>
                    <a:bodyPr/>
                    <a:lstStyle/>
                    <a:p>
                      <a:endParaRPr lang="en-GB"/>
                    </a:p>
                  </a:txBody>
                  <a:tcPr/>
                </a:tc>
                <a:extLst>
                  <a:ext uri="{0D108BD9-81ED-4DB2-BD59-A6C34878D82A}">
                    <a16:rowId xmlns:a16="http://schemas.microsoft.com/office/drawing/2014/main" val="10000"/>
                  </a:ext>
                </a:extLst>
              </a:tr>
              <a:tr h="475045">
                <a:tc vMerge="1">
                  <a:txBody>
                    <a:bodyPr/>
                    <a:lstStyle/>
                    <a:p>
                      <a:endParaRPr lang="en-GB"/>
                    </a:p>
                  </a:txBody>
                  <a:tcPr/>
                </a:tc>
                <a:tc vMerge="1">
                  <a:txBody>
                    <a:bodyPr/>
                    <a:lstStyle/>
                    <a:p>
                      <a:endParaRPr lang="en-GB"/>
                    </a:p>
                  </a:txBody>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rgbClr val="000000"/>
                          </a:solidFill>
                          <a:effectLst/>
                          <a:latin typeface="+mn-lt"/>
                          <a:cs typeface="Calibri" panose="020F0502020204030204" pitchFamily="34" charset="0"/>
                        </a:rPr>
                        <a:t>No</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BDD6EE"/>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rgbClr val="000000"/>
                          </a:solidFill>
                          <a:effectLst/>
                          <a:latin typeface="+mn-lt"/>
                          <a:cs typeface="Calibri" panose="020F0502020204030204" pitchFamily="34" charset="0"/>
                        </a:rPr>
                        <a:t>Details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BDD6EE"/>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rgbClr val="000000"/>
                          </a:solidFill>
                          <a:effectLst/>
                          <a:latin typeface="+mn-lt"/>
                          <a:cs typeface="Calibri" panose="020F0502020204030204" pitchFamily="34" charset="0"/>
                        </a:rPr>
                        <a:t>No</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E59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rgbClr val="000000"/>
                          </a:solidFill>
                          <a:effectLst/>
                          <a:latin typeface="+mn-lt"/>
                          <a:cs typeface="Calibri" panose="020F0502020204030204" pitchFamily="34" charset="0"/>
                        </a:rPr>
                        <a:t>% of target</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E599"/>
                    </a:solidFill>
                  </a:tcPr>
                </a:tc>
                <a:extLst>
                  <a:ext uri="{0D108BD9-81ED-4DB2-BD59-A6C34878D82A}">
                    <a16:rowId xmlns:a16="http://schemas.microsoft.com/office/drawing/2014/main" val="10001"/>
                  </a:ext>
                </a:extLst>
              </a:tr>
              <a:tr h="552929">
                <a:tc row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National</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GRZ staff</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7</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marL="342900" indent="-342900">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342900" marR="0" lvl="0" indent="-342900" algn="l" defTabSz="914400" rtl="0" eaLnBrk="1" fontAlgn="base" latinLnBrk="0" hangingPunct="1">
                        <a:lnSpc>
                          <a:spcPct val="100000"/>
                        </a:lnSpc>
                        <a:spcBef>
                          <a:spcPts val="100"/>
                        </a:spcBef>
                        <a:spcAft>
                          <a:spcPts val="100"/>
                        </a:spcAft>
                        <a:buClrTx/>
                        <a:buSzTx/>
                        <a:buFont typeface="Symbol" panose="05050102010706020507" pitchFamily="18" charset="2"/>
                        <a:buChar char=""/>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6 reps from key line ministries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p>
                      <a:pPr marL="342900" marR="0" lvl="0" indent="-342900" algn="l" defTabSz="914400" rtl="0" eaLnBrk="1" fontAlgn="base" latinLnBrk="0" hangingPunct="1">
                        <a:lnSpc>
                          <a:spcPct val="100000"/>
                        </a:lnSpc>
                        <a:spcBef>
                          <a:spcPts val="100"/>
                        </a:spcBef>
                        <a:spcAft>
                          <a:spcPts val="100"/>
                        </a:spcAft>
                        <a:buClrTx/>
                        <a:buSzTx/>
                        <a:buFont typeface="Symbol" panose="05050102010706020507" pitchFamily="18" charset="2"/>
                        <a:buChar char=""/>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 NFNC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7</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100.0%</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4640">
                <a:tc vMerge="1">
                  <a:txBody>
                    <a:bodyPr/>
                    <a:lstStyle/>
                    <a:p>
                      <a:endParaRPr lang="en-GB"/>
                    </a:p>
                  </a:txBody>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Implementing Partners</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6</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 interview x reps from 6 partners (UNICEF, GIZ, SUN TA, WFP, FAO, WHO)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6</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100.0%</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7088">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Provincial</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GRZ staff</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67</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marL="342900" indent="-342900">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342900" marR="0" lvl="0" indent="-342900" algn="l" defTabSz="914400" rtl="0" eaLnBrk="1" fontAlgn="base" latinLnBrk="0" hangingPunct="1">
                        <a:lnSpc>
                          <a:spcPct val="100000"/>
                        </a:lnSpc>
                        <a:spcBef>
                          <a:spcPts val="100"/>
                        </a:spcBef>
                        <a:spcAft>
                          <a:spcPts val="100"/>
                        </a:spcAft>
                        <a:buClrTx/>
                        <a:buSzTx/>
                        <a:buFont typeface="Symbol" panose="05050102010706020507" pitchFamily="18" charset="2"/>
                        <a:buChar char=""/>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6 reps from key line ministries x 10 provinces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p>
                      <a:pPr marL="342900" marR="0" lvl="0" indent="-342900" algn="l" defTabSz="914400" rtl="0" eaLnBrk="1" fontAlgn="base" latinLnBrk="0" hangingPunct="1">
                        <a:lnSpc>
                          <a:spcPct val="100000"/>
                        </a:lnSpc>
                        <a:spcBef>
                          <a:spcPts val="100"/>
                        </a:spcBef>
                        <a:spcAft>
                          <a:spcPts val="100"/>
                        </a:spcAft>
                        <a:buClrTx/>
                        <a:buSzTx/>
                        <a:buFont typeface="Symbol" panose="05050102010706020507" pitchFamily="18" charset="2"/>
                        <a:buChar char=""/>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 NFNC interview x 7 provinces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66</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98.5%</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7088">
                <a:tc row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District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GRZ staff</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197</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marL="342900" indent="-342900">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342900" marR="0" lvl="0" indent="-342900" algn="l" defTabSz="914400" rtl="0" eaLnBrk="1" fontAlgn="base" latinLnBrk="0" hangingPunct="1">
                        <a:lnSpc>
                          <a:spcPct val="100000"/>
                        </a:lnSpc>
                        <a:spcBef>
                          <a:spcPts val="100"/>
                        </a:spcBef>
                        <a:spcAft>
                          <a:spcPts val="100"/>
                        </a:spcAft>
                        <a:buClrTx/>
                        <a:buSzTx/>
                        <a:buFont typeface="Symbol" panose="05050102010706020507" pitchFamily="18" charset="2"/>
                        <a:buChar char=""/>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6 reps from key line ministries x 30 districts,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p>
                      <a:pPr marL="342900" marR="0" lvl="0" indent="-342900" algn="l" defTabSz="914400" rtl="0" eaLnBrk="1" fontAlgn="base" latinLnBrk="0" hangingPunct="1">
                        <a:lnSpc>
                          <a:spcPct val="100000"/>
                        </a:lnSpc>
                        <a:spcBef>
                          <a:spcPts val="100"/>
                        </a:spcBef>
                        <a:spcAft>
                          <a:spcPts val="100"/>
                        </a:spcAft>
                        <a:buClrTx/>
                        <a:buSzTx/>
                        <a:buFont typeface="Symbol" panose="05050102010706020507" pitchFamily="18" charset="2"/>
                        <a:buChar char=""/>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 NFNC interview x 18 districts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198</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100%</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20481">
                <a:tc vMerge="1">
                  <a:txBody>
                    <a:bodyPr/>
                    <a:lstStyle/>
                    <a:p>
                      <a:endParaRPr lang="en-GB"/>
                    </a:p>
                  </a:txBody>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Implementing Partners</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30</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 IP interview per district (n=30)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30</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100%</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20481">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Ward</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GRZ staff</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360</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2 ward interviews x 30 districts x reps from each of the 6 key line ministries.</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304</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0" i="0" u="none" strike="noStrike" cap="none" normalizeH="0" baseline="0">
                          <a:ln>
                            <a:noFill/>
                          </a:ln>
                          <a:solidFill>
                            <a:schemeClr val="tx1"/>
                          </a:solidFill>
                          <a:effectLst/>
                          <a:latin typeface="+mn-lt"/>
                          <a:cs typeface="Calibri" panose="020F0502020204030204" pitchFamily="34" charset="0"/>
                        </a:rPr>
                        <a:t>80%</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6321">
                <a:tc grid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rgbClr val="000000"/>
                          </a:solidFill>
                          <a:effectLst/>
                          <a:latin typeface="+mn-lt"/>
                          <a:cs typeface="Calibri" panose="020F0502020204030204" pitchFamily="34" charset="0"/>
                        </a:rPr>
                        <a:t>TOTAL No.  Interviews</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rgbClr val="000000"/>
                          </a:solidFill>
                          <a:effectLst/>
                          <a:latin typeface="+mn-lt"/>
                          <a:cs typeface="Calibri" panose="020F0502020204030204" pitchFamily="34" charset="0"/>
                        </a:rPr>
                        <a:t>667</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BDD6EE"/>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chemeClr val="tx1"/>
                          </a:solidFill>
                          <a:effectLst/>
                          <a:latin typeface="+mn-lt"/>
                          <a:cs typeface="Calibri" panose="020F0502020204030204" pitchFamily="34" charset="0"/>
                        </a:rPr>
                        <a:t> </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22718" marB="22718"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BDD6EE"/>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a:ln>
                            <a:noFill/>
                          </a:ln>
                          <a:solidFill>
                            <a:srgbClr val="000000"/>
                          </a:solidFill>
                          <a:effectLst/>
                          <a:latin typeface="+mn-lt"/>
                          <a:cs typeface="Calibri" panose="020F0502020204030204" pitchFamily="34" charset="0"/>
                        </a:rPr>
                        <a:t>659</a:t>
                      </a:r>
                      <a:endParaRPr kumimoji="0" lang="LID4096" altLang="en-US" sz="1400" b="0" i="0" u="none" strike="noStrike" cap="none" normalizeH="0" baseline="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E59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0000"/>
                        </a:lnSpc>
                        <a:spcBef>
                          <a:spcPts val="100"/>
                        </a:spcBef>
                        <a:spcAft>
                          <a:spcPts val="100"/>
                        </a:spcAft>
                        <a:buClrTx/>
                        <a:buSzTx/>
                        <a:buFontTx/>
                        <a:buNone/>
                        <a:tabLst/>
                      </a:pPr>
                      <a:r>
                        <a:rPr kumimoji="0" lang="en-GB" altLang="en-US" sz="1400" b="1" i="0" u="none" strike="noStrike" cap="none" normalizeH="0" baseline="0" dirty="0">
                          <a:ln>
                            <a:noFill/>
                          </a:ln>
                          <a:solidFill>
                            <a:srgbClr val="000000"/>
                          </a:solidFill>
                          <a:effectLst/>
                          <a:latin typeface="+mn-lt"/>
                          <a:cs typeface="Calibri" panose="020F0502020204030204" pitchFamily="34" charset="0"/>
                        </a:rPr>
                        <a:t>98.9%</a:t>
                      </a:r>
                      <a:endParaRPr kumimoji="0" lang="LID4096" altLang="en-US" sz="1400" b="0" i="0" u="none" strike="noStrike" cap="none" normalizeH="0" baseline="0" dirty="0">
                        <a:ln>
                          <a:noFill/>
                        </a:ln>
                        <a:solidFill>
                          <a:schemeClr val="tx1"/>
                        </a:solidFill>
                        <a:effectLst/>
                        <a:latin typeface="+mn-lt"/>
                        <a:cs typeface="Calibri" panose="020F0502020204030204" pitchFamily="34" charset="0"/>
                      </a:endParaRPr>
                    </a:p>
                  </a:txBody>
                  <a:tcPr marL="68953" marR="68953" marT="0" marB="0"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E599"/>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63514" name="Rectangle 63513">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516" name="Freeform: Shape 63515">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3518" name="Freeform: Shape 63517">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490" name="Google Shape;350;p6">
            <a:extLst>
              <a:ext uri="{FF2B5EF4-FFF2-40B4-BE49-F238E27FC236}">
                <a16:creationId xmlns:a16="http://schemas.microsoft.com/office/drawing/2014/main" id="{ED8CFA6D-357B-3E38-69B3-22ABDEF2B5CA}"/>
              </a:ext>
            </a:extLst>
          </p:cNvPr>
          <p:cNvSpPr>
            <a:spLocks noGrp="1" noChangeArrowheads="1"/>
          </p:cNvSpPr>
          <p:nvPr>
            <p:ph type="title"/>
          </p:nvPr>
        </p:nvSpPr>
        <p:spPr>
          <a:xfrm>
            <a:off x="621792" y="1161288"/>
            <a:ext cx="3602736" cy="4526280"/>
          </a:xfrm>
        </p:spPr>
        <p:txBody>
          <a:bodyPr>
            <a:normAutofit/>
          </a:bodyPr>
          <a:lstStyle/>
          <a:p>
            <a:r>
              <a:rPr lang="en-US" altLang="en-GB" sz="4000"/>
              <a:t>Selection and Training of the PA Team</a:t>
            </a:r>
          </a:p>
        </p:txBody>
      </p:sp>
      <p:sp>
        <p:nvSpPr>
          <p:cNvPr id="63520" name="Rectangle 63519">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3510" name="Content Placeholder 1">
            <a:extLst>
              <a:ext uri="{FF2B5EF4-FFF2-40B4-BE49-F238E27FC236}">
                <a16:creationId xmlns:a16="http://schemas.microsoft.com/office/drawing/2014/main" id="{D5AE2306-B612-10D5-78CE-4D2A5C950DDB}"/>
              </a:ext>
            </a:extLst>
          </p:cNvPr>
          <p:cNvGraphicFramePr>
            <a:graphicFrameLocks noGrp="1"/>
          </p:cNvGraphicFramePr>
          <p:nvPr>
            <p:ph idx="1"/>
            <p:extLst>
              <p:ext uri="{D42A27DB-BD31-4B8C-83A1-F6EECF244321}">
                <p14:modId xmlns:p14="http://schemas.microsoft.com/office/powerpoint/2010/main" val="1240263604"/>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5" name="Rectangle 6554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547" name="Rectangle 6554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9" name="Rectangle 6554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1" name="Rectangle 6555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3" name="Rectangle 6555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555" name="Freeform: Shape 6555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5557" name="Rectangle 6555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Google Shape;350;p6">
            <a:extLst>
              <a:ext uri="{FF2B5EF4-FFF2-40B4-BE49-F238E27FC236}">
                <a16:creationId xmlns:a16="http://schemas.microsoft.com/office/drawing/2014/main" id="{81797ACD-09BB-A037-EFA6-D43C21636D08}"/>
              </a:ext>
            </a:extLst>
          </p:cNvPr>
          <p:cNvSpPr>
            <a:spLocks noGrp="1" noChangeArrowheads="1"/>
          </p:cNvSpPr>
          <p:nvPr>
            <p:ph type="title"/>
          </p:nvPr>
        </p:nvSpPr>
        <p:spPr>
          <a:xfrm>
            <a:off x="466722" y="586855"/>
            <a:ext cx="3201366" cy="3387497"/>
          </a:xfrm>
        </p:spPr>
        <p:txBody>
          <a:bodyPr vert="horz" lIns="91440" tIns="45720" rIns="91440" bIns="45720" rtlCol="0" anchor="b">
            <a:normAutofit/>
          </a:bodyPr>
          <a:lstStyle/>
          <a:p>
            <a:pPr algn="r">
              <a:lnSpc>
                <a:spcPct val="90000"/>
              </a:lnSpc>
              <a:spcBef>
                <a:spcPct val="0"/>
              </a:spcBef>
            </a:pPr>
            <a:r>
              <a:rPr lang="en-US" altLang="en-GB" sz="4000" kern="1200">
                <a:solidFill>
                  <a:srgbClr val="FFFFFF"/>
                </a:solidFill>
                <a:latin typeface="+mj-lt"/>
                <a:ea typeface="+mj-ea"/>
                <a:cs typeface="+mj-cs"/>
              </a:rPr>
              <a:t>Data Collection, Management, and Quality</a:t>
            </a:r>
          </a:p>
        </p:txBody>
      </p:sp>
      <p:sp>
        <p:nvSpPr>
          <p:cNvPr id="65539" name="Content Placeholder 1">
            <a:extLst>
              <a:ext uri="{FF2B5EF4-FFF2-40B4-BE49-F238E27FC236}">
                <a16:creationId xmlns:a16="http://schemas.microsoft.com/office/drawing/2014/main" id="{B00B457C-041E-094E-0079-3F7D3B76A687}"/>
              </a:ext>
            </a:extLst>
          </p:cNvPr>
          <p:cNvSpPr>
            <a:spLocks noGrp="1" noChangeArrowheads="1"/>
          </p:cNvSpPr>
          <p:nvPr>
            <p:ph sz="quarter" idx="13"/>
          </p:nvPr>
        </p:nvSpPr>
        <p:spPr>
          <a:xfrm>
            <a:off x="4810259" y="649480"/>
            <a:ext cx="6555347" cy="5546047"/>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altLang="en-GB" sz="2800" dirty="0">
                <a:latin typeface="+mn-lt"/>
              </a:rPr>
              <a:t>Fieldwork Dates: 3 October to 30 November 2022</a:t>
            </a:r>
          </a:p>
          <a:p>
            <a:pPr indent="-228600">
              <a:lnSpc>
                <a:spcPct val="90000"/>
              </a:lnSpc>
              <a:buFont typeface="Arial" panose="020B0604020202020204" pitchFamily="34" charset="0"/>
              <a:buChar char="•"/>
            </a:pPr>
            <a:r>
              <a:rPr lang="en-US" altLang="en-GB" sz="2800" dirty="0">
                <a:latin typeface="+mn-lt"/>
              </a:rPr>
              <a:t>To enhance data management and quality, data was collected using Kobo Collect</a:t>
            </a:r>
          </a:p>
          <a:p>
            <a:pPr lvl="2" indent="-228600">
              <a:lnSpc>
                <a:spcPct val="90000"/>
              </a:lnSpc>
              <a:buFont typeface="Arial" panose="020B0604020202020204" pitchFamily="34" charset="0"/>
              <a:buChar char="•"/>
            </a:pPr>
            <a:r>
              <a:rPr lang="en-US" altLang="en-GB" sz="2600" dirty="0">
                <a:latin typeface="+mn-lt"/>
              </a:rPr>
              <a:t>Ensure real time collection of data</a:t>
            </a:r>
          </a:p>
          <a:p>
            <a:pPr lvl="2" indent="-228600">
              <a:lnSpc>
                <a:spcPct val="90000"/>
              </a:lnSpc>
              <a:buFont typeface="Arial" panose="020B0604020202020204" pitchFamily="34" charset="0"/>
              <a:buChar char="•"/>
            </a:pPr>
            <a:r>
              <a:rPr lang="en-US" altLang="en-GB" sz="2600" dirty="0">
                <a:latin typeface="+mn-lt"/>
              </a:rPr>
              <a:t>Minimised entering out-of-range scores, skipping questions, and recording incorrect responses</a:t>
            </a:r>
          </a:p>
          <a:p>
            <a:pPr indent="-228600">
              <a:lnSpc>
                <a:spcPct val="90000"/>
              </a:lnSpc>
              <a:buFont typeface="Arial" panose="020B0604020202020204" pitchFamily="34" charset="0"/>
              <a:buChar char="•"/>
            </a:pPr>
            <a:endParaRPr lang="en-US" altLang="en-GB" sz="2800" dirty="0">
              <a:latin typeface="+mn-lt"/>
            </a:endParaRPr>
          </a:p>
        </p:txBody>
      </p:sp>
      <p:sp>
        <p:nvSpPr>
          <p:cNvPr id="65540" name="Google Shape;352;p6">
            <a:extLst>
              <a:ext uri="{FF2B5EF4-FFF2-40B4-BE49-F238E27FC236}">
                <a16:creationId xmlns:a16="http://schemas.microsoft.com/office/drawing/2014/main" id="{07DF217B-ED02-9CBB-6D5C-967937A7124A}"/>
              </a:ext>
            </a:extLst>
          </p:cNvPr>
          <p:cNvSpPr>
            <a:spLocks noGrp="1" noChangeArrowheads="1"/>
          </p:cNvSpPr>
          <p:nvPr>
            <p:ph type="sldNum" idx="4294967295"/>
          </p:nvPr>
        </p:nvSpPr>
        <p:spPr bwMode="auto">
          <a:xfrm>
            <a:off x="11704320" y="6455664"/>
            <a:ext cx="448056"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spcAft>
                <a:spcPts val="600"/>
              </a:spcAft>
            </a:pPr>
            <a:fld id="{D73D03F7-7ADB-4277-AB84-45C00E58BA9C}" type="slidenum">
              <a:rPr lang="en-US" altLang="en-GB">
                <a:solidFill>
                  <a:schemeClr val="tx1">
                    <a:lumMod val="50000"/>
                    <a:lumOff val="50000"/>
                  </a:schemeClr>
                </a:solidFill>
                <a:latin typeface="+mn-lt"/>
              </a:rPr>
              <a:pPr algn="r" eaLnBrk="1" hangingPunct="1">
                <a:spcAft>
                  <a:spcPts val="600"/>
                </a:spcAft>
              </a:pPr>
              <a:t>18</a:t>
            </a:fld>
            <a:endParaRPr lang="en-US" altLang="en-GB">
              <a:solidFill>
                <a:schemeClr val="tx1">
                  <a:lumMod val="50000"/>
                  <a:lumOff val="50000"/>
                </a:schemeClr>
              </a:solidFill>
              <a:latin typeface="+mn-lt"/>
            </a:endParaRPr>
          </a:p>
        </p:txBody>
      </p:sp>
      <p:grpSp>
        <p:nvGrpSpPr>
          <p:cNvPr id="2" name="Group 1">
            <a:extLst>
              <a:ext uri="{FF2B5EF4-FFF2-40B4-BE49-F238E27FC236}">
                <a16:creationId xmlns:a16="http://schemas.microsoft.com/office/drawing/2014/main" id="{846DEDD6-65CC-6DC7-5DA7-EE910135F7EF}"/>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AFEF44B8-F6D3-B3FA-ADE4-152AC623903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3E545B1F-83A6-5BF8-25EA-7E8A8F5BF6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3AA37C4-C6B6-C5AA-5C1D-15ADAA989952}"/>
                </a:ext>
              </a:extLst>
            </p:cNvPr>
            <p:cNvPicPr>
              <a:picLocks noChangeAspect="1"/>
            </p:cNvPicPr>
            <p:nvPr userDrawn="1"/>
          </p:nvPicPr>
          <p:blipFill>
            <a:blip r:embed="rId5"/>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57704D63-7CD5-4712-BD71-1351121529D4}"/>
                </a:ext>
              </a:extLst>
            </p:cNvPr>
            <p:cNvPicPr>
              <a:picLocks noChangeAspect="1"/>
            </p:cNvPicPr>
            <p:nvPr userDrawn="1"/>
          </p:nvPicPr>
          <p:blipFill>
            <a:blip r:embed="rId6"/>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2DA15D00-A700-9998-58CD-1265ED8B31D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542C8C90-C59B-6322-96A0-A6A64B509252}"/>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67594" name="Rectangle 6759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Google Shape;350;p6">
            <a:extLst>
              <a:ext uri="{FF2B5EF4-FFF2-40B4-BE49-F238E27FC236}">
                <a16:creationId xmlns:a16="http://schemas.microsoft.com/office/drawing/2014/main" id="{B97C0885-4473-8076-4452-4137A6AC05BD}"/>
              </a:ext>
            </a:extLst>
          </p:cNvPr>
          <p:cNvSpPr>
            <a:spLocks noGrp="1" noChangeArrowheads="1"/>
          </p:cNvSpPr>
          <p:nvPr>
            <p:ph type="title"/>
          </p:nvPr>
        </p:nvSpPr>
        <p:spPr>
          <a:xfrm>
            <a:off x="841248" y="256032"/>
            <a:ext cx="10506456" cy="1014984"/>
          </a:xfrm>
        </p:spPr>
        <p:txBody>
          <a:bodyPr anchor="b">
            <a:normAutofit/>
          </a:bodyPr>
          <a:lstStyle/>
          <a:p>
            <a:r>
              <a:rPr lang="en-US" altLang="en-GB"/>
              <a:t>Data Collection, Management, and Quality</a:t>
            </a:r>
          </a:p>
        </p:txBody>
      </p:sp>
      <p:sp>
        <p:nvSpPr>
          <p:cNvPr id="67596" name="Rectangle 6759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7598" name="Rectangle 6759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7588" name="Google Shape;352;p6">
            <a:extLst>
              <a:ext uri="{FF2B5EF4-FFF2-40B4-BE49-F238E27FC236}">
                <a16:creationId xmlns:a16="http://schemas.microsoft.com/office/drawing/2014/main" id="{F934719F-CF15-FC60-7CAE-621BE99B6C52}"/>
              </a:ext>
            </a:extLst>
          </p:cNvPr>
          <p:cNvSpPr>
            <a:spLocks noGrp="1" noChangeArrowheads="1"/>
          </p:cNvSpPr>
          <p:nvPr>
            <p:ph type="sldNum" sz="quarter" idx="4"/>
          </p:nvPr>
        </p:nvSpPr>
        <p:spPr bwMode="auto">
          <a:xfrm>
            <a:off x="8873254" y="6356350"/>
            <a:ext cx="247749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Aft>
                <a:spcPts val="600"/>
              </a:spcAft>
            </a:pPr>
            <a:fld id="{90DFEE86-12A4-4F7F-9A44-CAF5E0FEDA7F}" type="slidenum">
              <a:rPr lang="en-US" altLang="en-GB">
                <a:solidFill>
                  <a:schemeClr val="tx1">
                    <a:lumMod val="50000"/>
                    <a:lumOff val="50000"/>
                  </a:schemeClr>
                </a:solidFill>
              </a:rPr>
              <a:pPr>
                <a:spcAft>
                  <a:spcPts val="600"/>
                </a:spcAft>
              </a:pPr>
              <a:t>19</a:t>
            </a:fld>
            <a:endParaRPr lang="en-US" altLang="en-GB">
              <a:solidFill>
                <a:schemeClr val="tx1">
                  <a:lumMod val="50000"/>
                  <a:lumOff val="50000"/>
                </a:schemeClr>
              </a:solidFill>
            </a:endParaRPr>
          </a:p>
        </p:txBody>
      </p:sp>
      <p:graphicFrame>
        <p:nvGraphicFramePr>
          <p:cNvPr id="67590" name="Content Placeholder 1">
            <a:extLst>
              <a:ext uri="{FF2B5EF4-FFF2-40B4-BE49-F238E27FC236}">
                <a16:creationId xmlns:a16="http://schemas.microsoft.com/office/drawing/2014/main" id="{5CEAE0DC-EC68-08A2-FCF9-2E0C894DAFDE}"/>
              </a:ext>
            </a:extLst>
          </p:cNvPr>
          <p:cNvGraphicFramePr>
            <a:graphicFrameLocks noGrp="1"/>
          </p:cNvGraphicFramePr>
          <p:nvPr>
            <p:ph idx="1"/>
            <p:extLst>
              <p:ext uri="{D42A27DB-BD31-4B8C-83A1-F6EECF244321}">
                <p14:modId xmlns:p14="http://schemas.microsoft.com/office/powerpoint/2010/main" val="2488279137"/>
              </p:ext>
            </p:extLst>
          </p:nvPr>
        </p:nvGraphicFramePr>
        <p:xfrm>
          <a:off x="838200" y="1926266"/>
          <a:ext cx="10515600" cy="411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55F1CF1E-7056-4ED7-F07A-A5041F20B1BA}"/>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AEAB3A44-83B9-0DF8-F922-45DCE1F0FCF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4AC5E3AF-B700-17F6-53EF-6E1C72EDAB1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621D617-BCC2-E6DF-0809-202C42029175}"/>
                </a:ext>
              </a:extLst>
            </p:cNvPr>
            <p:cNvPicPr>
              <a:picLocks noChangeAspect="1"/>
            </p:cNvPicPr>
            <p:nvPr userDrawn="1"/>
          </p:nvPicPr>
          <p:blipFill>
            <a:blip r:embed="rId10"/>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A31744A4-0D27-5F9C-9133-A1F93C357A30}"/>
                </a:ext>
              </a:extLst>
            </p:cNvPr>
            <p:cNvPicPr>
              <a:picLocks noChangeAspect="1"/>
            </p:cNvPicPr>
            <p:nvPr userDrawn="1"/>
          </p:nvPicPr>
          <p:blipFill>
            <a:blip r:embed="rId11"/>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34E77846-BDB1-5FA0-041F-7C0EE92C8DA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CE7AE982-01F8-50D9-D8F2-1889A9DF906A}"/>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90" name="Rectangle 4608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092" name="Freeform: Shape 4609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094" name="Freeform: Shape 4609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082" name="Title 1">
            <a:extLst>
              <a:ext uri="{FF2B5EF4-FFF2-40B4-BE49-F238E27FC236}">
                <a16:creationId xmlns:a16="http://schemas.microsoft.com/office/drawing/2014/main" id="{1928F129-5822-1D68-5DF0-B759B346E26E}"/>
              </a:ext>
            </a:extLst>
          </p:cNvPr>
          <p:cNvSpPr>
            <a:spLocks noGrp="1" noChangeArrowheads="1"/>
          </p:cNvSpPr>
          <p:nvPr>
            <p:ph type="title"/>
          </p:nvPr>
        </p:nvSpPr>
        <p:spPr>
          <a:xfrm>
            <a:off x="621792" y="1161288"/>
            <a:ext cx="3602736" cy="4526280"/>
          </a:xfrm>
        </p:spPr>
        <p:txBody>
          <a:bodyPr>
            <a:normAutofit/>
          </a:bodyPr>
          <a:lstStyle/>
          <a:p>
            <a:r>
              <a:rPr lang="en-US" altLang="en-GB" sz="4000"/>
              <a:t>Presentation Outline</a:t>
            </a:r>
          </a:p>
        </p:txBody>
      </p:sp>
      <p:sp>
        <p:nvSpPr>
          <p:cNvPr id="46096" name="Rectangle 4609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084" name="Slide Number Placeholder 3">
            <a:extLst>
              <a:ext uri="{FF2B5EF4-FFF2-40B4-BE49-F238E27FC236}">
                <a16:creationId xmlns:a16="http://schemas.microsoft.com/office/drawing/2014/main" id="{D9BF60AE-1DE3-5C0F-5A6E-FB90860CD59C}"/>
              </a:ext>
            </a:extLst>
          </p:cNvPr>
          <p:cNvSpPr>
            <a:spLocks noGrp="1" noChangeArrowheads="1"/>
          </p:cNvSpPr>
          <p:nvPr>
            <p:ph type="sldNum" sz="quarter" idx="4"/>
          </p:nvPr>
        </p:nvSpPr>
        <p:spPr bwMode="auto">
          <a:xfrm>
            <a:off x="88011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Aft>
                <a:spcPts val="600"/>
              </a:spcAft>
            </a:pPr>
            <a:fld id="{2162AC62-2421-453F-9E5C-12F040B6061E}" type="slidenum">
              <a:rPr lang="en-US" altLang="en-GB">
                <a:solidFill>
                  <a:schemeClr val="tx1">
                    <a:lumMod val="50000"/>
                    <a:lumOff val="50000"/>
                  </a:schemeClr>
                </a:solidFill>
              </a:rPr>
              <a:pPr>
                <a:spcAft>
                  <a:spcPts val="600"/>
                </a:spcAft>
              </a:pPr>
              <a:t>2</a:t>
            </a:fld>
            <a:endParaRPr lang="en-US" altLang="en-GB">
              <a:solidFill>
                <a:schemeClr val="tx1">
                  <a:lumMod val="50000"/>
                  <a:lumOff val="50000"/>
                </a:schemeClr>
              </a:solidFill>
            </a:endParaRPr>
          </a:p>
        </p:txBody>
      </p:sp>
      <p:graphicFrame>
        <p:nvGraphicFramePr>
          <p:cNvPr id="46086" name="Content Placeholder 2">
            <a:extLst>
              <a:ext uri="{FF2B5EF4-FFF2-40B4-BE49-F238E27FC236}">
                <a16:creationId xmlns:a16="http://schemas.microsoft.com/office/drawing/2014/main" id="{E800F4D0-75B6-914B-99A1-F1CFFBE31DA3}"/>
              </a:ext>
            </a:extLst>
          </p:cNvPr>
          <p:cNvGraphicFramePr>
            <a:graphicFrameLocks noGrp="1"/>
          </p:cNvGraphicFramePr>
          <p:nvPr>
            <p:ph idx="1"/>
            <p:extLst>
              <p:ext uri="{D42A27DB-BD31-4B8C-83A1-F6EECF244321}">
                <p14:modId xmlns:p14="http://schemas.microsoft.com/office/powerpoint/2010/main" val="3066251796"/>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a:extLst>
              <a:ext uri="{FF2B5EF4-FFF2-40B4-BE49-F238E27FC236}">
                <a16:creationId xmlns:a16="http://schemas.microsoft.com/office/drawing/2014/main" id="{8C6208C6-1878-7D92-02A9-F714FB3E72BD}"/>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48E2EDA1-74A1-9F5E-F48A-6C507BF3848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B5E8861F-D5F1-12E9-432C-DBE3A137BE44}"/>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C8D4293-CCFE-96DB-51D6-426E97FF8353}"/>
                </a:ext>
              </a:extLst>
            </p:cNvPr>
            <p:cNvPicPr>
              <a:picLocks noChangeAspect="1"/>
            </p:cNvPicPr>
            <p:nvPr userDrawn="1"/>
          </p:nvPicPr>
          <p:blipFill>
            <a:blip r:embed="rId9"/>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11CC8D3E-9E0D-BA82-FA9C-4C54ACDBE487}"/>
                </a:ext>
              </a:extLst>
            </p:cNvPr>
            <p:cNvPicPr>
              <a:picLocks noChangeAspect="1"/>
            </p:cNvPicPr>
            <p:nvPr userDrawn="1"/>
          </p:nvPicPr>
          <p:blipFill>
            <a:blip r:embed="rId10"/>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1169941F-A75F-E91C-E5FC-B840B526496B}"/>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F5389C1A-A63D-B199-494B-EE3F08385C2E}"/>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953" name="Rectangle 8295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Google Shape;350;p6">
            <a:extLst>
              <a:ext uri="{FF2B5EF4-FFF2-40B4-BE49-F238E27FC236}">
                <a16:creationId xmlns:a16="http://schemas.microsoft.com/office/drawing/2014/main" id="{21A028F0-BB0E-2B0C-EF7A-87974BE72944}"/>
              </a:ext>
            </a:extLst>
          </p:cNvPr>
          <p:cNvSpPr>
            <a:spLocks noGrp="1" noChangeArrowheads="1"/>
          </p:cNvSpPr>
          <p:nvPr>
            <p:ph type="title"/>
          </p:nvPr>
        </p:nvSpPr>
        <p:spPr>
          <a:xfrm>
            <a:off x="838200" y="365125"/>
            <a:ext cx="10515600" cy="1325563"/>
          </a:xfrm>
        </p:spPr>
        <p:txBody>
          <a:bodyPr>
            <a:normAutofit/>
          </a:bodyPr>
          <a:lstStyle/>
          <a:p>
            <a:r>
              <a:rPr lang="en-US" altLang="en-GB" sz="5400"/>
              <a:t>Data Cleaning and Analysis</a:t>
            </a:r>
          </a:p>
        </p:txBody>
      </p:sp>
      <p:sp>
        <p:nvSpPr>
          <p:cNvPr id="8295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48" name="Content Placeholder 1">
            <a:extLst>
              <a:ext uri="{FF2B5EF4-FFF2-40B4-BE49-F238E27FC236}">
                <a16:creationId xmlns:a16="http://schemas.microsoft.com/office/drawing/2014/main" id="{7AE16BAD-3138-63BC-AA85-D40FE93E810E}"/>
              </a:ext>
            </a:extLst>
          </p:cNvPr>
          <p:cNvSpPr>
            <a:spLocks noGrp="1"/>
          </p:cNvSpPr>
          <p:nvPr>
            <p:ph idx="1"/>
          </p:nvPr>
        </p:nvSpPr>
        <p:spPr>
          <a:xfrm>
            <a:off x="838200" y="1929384"/>
            <a:ext cx="10515600" cy="4251960"/>
          </a:xfrm>
        </p:spPr>
        <p:txBody>
          <a:bodyPr rtlCol="0">
            <a:normAutofit/>
          </a:bodyPr>
          <a:lstStyle/>
          <a:p>
            <a:r>
              <a:rPr lang="en-GB" altLang="en-GB" sz="2200"/>
              <a:t>Data cleaning and analysis was done using STATA version 17.</a:t>
            </a:r>
          </a:p>
          <a:p>
            <a:r>
              <a:rPr lang="en-GB" altLang="en-GB" sz="2200"/>
              <a:t>Data cleaning was conducted to identify duplicates, missing values, and mismatches. </a:t>
            </a:r>
          </a:p>
          <a:p>
            <a:r>
              <a:rPr lang="en-GB" altLang="en-GB" sz="2200"/>
              <a:t>Once flagged, team leads provided clarity/resolution.</a:t>
            </a:r>
          </a:p>
          <a:p>
            <a:r>
              <a:rPr lang="en-GB" altLang="en-GB" sz="2200"/>
              <a:t>Stata was used to compute mean scores for each of the domains and their respective measures.</a:t>
            </a:r>
          </a:p>
          <a:p>
            <a:r>
              <a:rPr lang="en-GB" altLang="en-GB" sz="2200"/>
              <a:t>Qualitative data from the comments sections where reviewed, coded, and themes developed to facilitate identification of factors behind the observed variability between the 2020 and 2022 findings. </a:t>
            </a:r>
          </a:p>
          <a:p>
            <a:pPr lvl="1"/>
            <a:endParaRPr lang="LID4096" altLang="en-GB" sz="2200"/>
          </a:p>
          <a:p>
            <a:endParaRPr lang="LID4096" altLang="en-GB" sz="2200"/>
          </a:p>
        </p:txBody>
      </p:sp>
      <p:sp>
        <p:nvSpPr>
          <p:cNvPr id="69636" name="Google Shape;352;p6">
            <a:extLst>
              <a:ext uri="{FF2B5EF4-FFF2-40B4-BE49-F238E27FC236}">
                <a16:creationId xmlns:a16="http://schemas.microsoft.com/office/drawing/2014/main" id="{3937F24C-ACAD-E344-023D-82332096FAF7}"/>
              </a:ext>
            </a:extLst>
          </p:cNvPr>
          <p:cNvSpPr>
            <a:spLocks noGrp="1" noChangeArrowheads="1"/>
          </p:cNvSpPr>
          <p:nvPr>
            <p:ph type="sldNum" sz="quarter" idx="4"/>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Aft>
                <a:spcPts val="600"/>
              </a:spcAft>
            </a:pPr>
            <a:fld id="{8EACE2B2-C16A-4306-8C9A-904B255F89B7}" type="slidenum">
              <a:rPr lang="en-US" altLang="en-GB"/>
              <a:pPr>
                <a:spcAft>
                  <a:spcPts val="600"/>
                </a:spcAft>
              </a:pPr>
              <a:t>20</a:t>
            </a:fld>
            <a:endParaRPr lang="en-US" altLang="en-GB" dirty="0"/>
          </a:p>
        </p:txBody>
      </p:sp>
      <p:grpSp>
        <p:nvGrpSpPr>
          <p:cNvPr id="2" name="Group 1">
            <a:extLst>
              <a:ext uri="{FF2B5EF4-FFF2-40B4-BE49-F238E27FC236}">
                <a16:creationId xmlns:a16="http://schemas.microsoft.com/office/drawing/2014/main" id="{04270722-682A-5E94-8739-718A87460446}"/>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DE5DF4A2-EBED-775D-8797-603E3FE9154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1E7FEA18-7F3F-11C3-E959-D1F33260D9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AB82A7F-8D7E-6F3B-69FF-F9BB92E7AA7D}"/>
                </a:ext>
              </a:extLst>
            </p:cNvPr>
            <p:cNvPicPr>
              <a:picLocks noChangeAspect="1"/>
            </p:cNvPicPr>
            <p:nvPr userDrawn="1"/>
          </p:nvPicPr>
          <p:blipFill>
            <a:blip r:embed="rId5"/>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56D1249F-35D6-9B43-869D-08EC427A5FA3}"/>
                </a:ext>
              </a:extLst>
            </p:cNvPr>
            <p:cNvPicPr>
              <a:picLocks noChangeAspect="1"/>
            </p:cNvPicPr>
            <p:nvPr userDrawn="1"/>
          </p:nvPicPr>
          <p:blipFill>
            <a:blip r:embed="rId6"/>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B237E92E-E1C3-6C8D-10FB-572CA7EB8A6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FFDAB532-2780-868D-7EFD-E1F9D5433A22}"/>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2D744212-BFEC-4B75-CDFC-DE8F8C7600FD}"/>
              </a:ext>
            </a:extLst>
          </p:cNvPr>
          <p:cNvSpPr>
            <a:spLocks noGrp="1" noChangeArrowheads="1"/>
          </p:cNvSpPr>
          <p:nvPr>
            <p:ph type="title"/>
          </p:nvPr>
        </p:nvSpPr>
        <p:spPr/>
        <p:txBody>
          <a:bodyPr/>
          <a:lstStyle/>
          <a:p>
            <a:r>
              <a:rPr lang="en-GB" altLang="en-GB"/>
              <a:t>PA - Data analysis </a:t>
            </a:r>
          </a:p>
        </p:txBody>
      </p:sp>
      <p:sp>
        <p:nvSpPr>
          <p:cNvPr id="71683" name="Content Placeholder 4">
            <a:extLst>
              <a:ext uri="{FF2B5EF4-FFF2-40B4-BE49-F238E27FC236}">
                <a16:creationId xmlns:a16="http://schemas.microsoft.com/office/drawing/2014/main" id="{6BD9E88C-18F9-6CD2-381D-793D98C4573C}"/>
              </a:ext>
            </a:extLst>
          </p:cNvPr>
          <p:cNvSpPr>
            <a:spLocks noGrp="1" noChangeArrowheads="1"/>
          </p:cNvSpPr>
          <p:nvPr>
            <p:ph sz="half" idx="1"/>
          </p:nvPr>
        </p:nvSpPr>
        <p:spPr/>
        <p:txBody>
          <a:bodyPr>
            <a:normAutofit lnSpcReduction="10000"/>
          </a:bodyPr>
          <a:lstStyle/>
          <a:p>
            <a:r>
              <a:rPr lang="en-US" altLang="en-US" dirty="0"/>
              <a:t>Variables/Measures scored during interviews</a:t>
            </a:r>
          </a:p>
          <a:p>
            <a:r>
              <a:rPr lang="en-US" altLang="en-US" dirty="0"/>
              <a:t>Performance scored on a rubric scale to assign capacity/ performance level</a:t>
            </a:r>
          </a:p>
          <a:p>
            <a:r>
              <a:rPr lang="en-GB" altLang="en-US" dirty="0"/>
              <a:t>Rubric scores averaged at the domain, measure, and dimension levels</a:t>
            </a:r>
          </a:p>
          <a:p>
            <a:r>
              <a:rPr lang="en-GB" altLang="en-US" dirty="0"/>
              <a:t>2020 scores compared with 2022 scores</a:t>
            </a:r>
          </a:p>
          <a:p>
            <a:endParaRPr lang="en-ZA" altLang="en-US" dirty="0"/>
          </a:p>
        </p:txBody>
      </p:sp>
      <p:pic>
        <p:nvPicPr>
          <p:cNvPr id="71684" name="Content Placeholder 9">
            <a:extLst>
              <a:ext uri="{FF2B5EF4-FFF2-40B4-BE49-F238E27FC236}">
                <a16:creationId xmlns:a16="http://schemas.microsoft.com/office/drawing/2014/main" id="{0A9E9F3F-860A-2210-3B8E-EC0000D67E7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10407320" y="1253331"/>
            <a:ext cx="699442" cy="4351338"/>
          </a:xfrm>
        </p:spPr>
      </p:pic>
      <p:sp>
        <p:nvSpPr>
          <p:cNvPr id="71685" name="Slide Number Placeholder 2">
            <a:extLst>
              <a:ext uri="{FF2B5EF4-FFF2-40B4-BE49-F238E27FC236}">
                <a16:creationId xmlns:a16="http://schemas.microsoft.com/office/drawing/2014/main" id="{43FED32E-7D66-3A0A-1609-FD0CE168AD7E}"/>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9F9C4EB7-5A76-4879-BDB0-348F12A88CD3}" type="slidenum">
              <a:rPr lang="en-US" altLang="en-GB"/>
              <a:pPr/>
              <a:t>21</a:t>
            </a:fld>
            <a:endParaRPr lang="en-US" altLang="en-GB"/>
          </a:p>
        </p:txBody>
      </p:sp>
      <p:graphicFrame>
        <p:nvGraphicFramePr>
          <p:cNvPr id="11" name="Table 8">
            <a:extLst>
              <a:ext uri="{FF2B5EF4-FFF2-40B4-BE49-F238E27FC236}">
                <a16:creationId xmlns:a16="http://schemas.microsoft.com/office/drawing/2014/main" id="{1034D984-E8FD-FB36-4683-71B6EA289D3A}"/>
              </a:ext>
            </a:extLst>
          </p:cNvPr>
          <p:cNvGraphicFramePr>
            <a:graphicFrameLocks noGrp="1"/>
          </p:cNvGraphicFramePr>
          <p:nvPr>
            <p:extLst>
              <p:ext uri="{D42A27DB-BD31-4B8C-83A1-F6EECF244321}">
                <p14:modId xmlns:p14="http://schemas.microsoft.com/office/powerpoint/2010/main" val="134092922"/>
              </p:ext>
            </p:extLst>
          </p:nvPr>
        </p:nvGraphicFramePr>
        <p:xfrm>
          <a:off x="6935434" y="942180"/>
          <a:ext cx="3240088" cy="4662489"/>
        </p:xfrm>
        <a:graphic>
          <a:graphicData uri="http://schemas.openxmlformats.org/drawingml/2006/table">
            <a:tbl>
              <a:tblPr/>
              <a:tblGrid>
                <a:gridCol w="3240088">
                  <a:extLst>
                    <a:ext uri="{9D8B030D-6E8A-4147-A177-3AD203B41FA5}">
                      <a16:colId xmlns:a16="http://schemas.microsoft.com/office/drawing/2014/main" val="3351634135"/>
                    </a:ext>
                  </a:extLst>
                </a:gridCol>
              </a:tblGrid>
              <a:tr h="388938">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chemeClr val="tx1"/>
                          </a:solidFill>
                          <a:effectLst/>
                          <a:latin typeface="Calibri" panose="020F0502020204030204" pitchFamily="34" charset="0"/>
                        </a:rPr>
                        <a:t>Meaning </a:t>
                      </a:r>
                      <a:endParaRPr kumimoji="0" lang="en-ZM" altLang="en-US" sz="1300" b="0" i="0" u="none" strike="noStrike" cap="none" normalizeH="0" baseline="0">
                        <a:ln>
                          <a:noFill/>
                        </a:ln>
                        <a:solidFill>
                          <a:schemeClr val="tx1"/>
                        </a:solidFill>
                        <a:effectLst/>
                        <a:latin typeface="Calibri" panose="020F0502020204030204" pitchFamily="34" charset="0"/>
                      </a:endParaRPr>
                    </a:p>
                  </a:txBody>
                  <a:tcPr marL="91436" marR="914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3618195"/>
                  </a:ext>
                </a:extLst>
              </a:tr>
              <a:tr h="865188">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GB" altLang="en-US" sz="1300" b="0" i="0" u="none" strike="noStrike" cap="none" normalizeH="0" baseline="0" dirty="0">
                          <a:ln>
                            <a:noFill/>
                          </a:ln>
                          <a:solidFill>
                            <a:schemeClr val="tx1"/>
                          </a:solidFill>
                          <a:effectLst/>
                          <a:latin typeface="Calibri" panose="020F0502020204030204" pitchFamily="34" charset="0"/>
                        </a:rPr>
                        <a:t>The attribute is in an ideal state </a:t>
                      </a:r>
                    </a:p>
                  </a:txBody>
                  <a:tcPr marL="91436" marR="914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00"/>
                    </a:solidFill>
                  </a:tcPr>
                </a:tc>
                <a:extLst>
                  <a:ext uri="{0D108BD9-81ED-4DB2-BD59-A6C34878D82A}">
                    <a16:rowId xmlns:a16="http://schemas.microsoft.com/office/drawing/2014/main" val="1165372109"/>
                  </a:ext>
                </a:extLst>
              </a:tr>
              <a:tr h="1298575">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GB" altLang="en-US" sz="1300" b="0" i="0" u="none" strike="noStrike" cap="none" normalizeH="0" baseline="0">
                          <a:ln>
                            <a:noFill/>
                          </a:ln>
                          <a:solidFill>
                            <a:schemeClr val="tx1"/>
                          </a:solidFill>
                          <a:effectLst/>
                          <a:latin typeface="Calibri" panose="020F0502020204030204" pitchFamily="34" charset="0"/>
                        </a:rPr>
                        <a:t>Attribute exists; some improvement is required to make it ideal</a:t>
                      </a:r>
                    </a:p>
                  </a:txBody>
                  <a:tcPr marL="91436" marR="914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895513272"/>
                  </a:ext>
                </a:extLst>
              </a:tr>
              <a:tr h="113665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GB" altLang="en-US" sz="1300" b="0" i="0" u="none" strike="noStrike" cap="none" normalizeH="0" baseline="0">
                          <a:ln>
                            <a:noFill/>
                          </a:ln>
                          <a:solidFill>
                            <a:schemeClr val="tx1"/>
                          </a:solidFill>
                          <a:effectLst/>
                          <a:latin typeface="Calibri" panose="020F0502020204030204" pitchFamily="34" charset="0"/>
                        </a:rPr>
                        <a:t>Attribute exists but needs significant improvement</a:t>
                      </a:r>
                      <a:endParaRPr kumimoji="0" lang="en-ZM" altLang="en-US" sz="1300" b="0" i="0" u="none" strike="noStrike" cap="none" normalizeH="0" baseline="0">
                        <a:ln>
                          <a:noFill/>
                        </a:ln>
                        <a:solidFill>
                          <a:schemeClr val="tx1"/>
                        </a:solidFill>
                        <a:effectLst/>
                        <a:latin typeface="Calibri" panose="020F0502020204030204" pitchFamily="34" charset="0"/>
                      </a:endParaRPr>
                    </a:p>
                  </a:txBody>
                  <a:tcPr marL="91436" marR="914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367173212"/>
                  </a:ext>
                </a:extLst>
              </a:tr>
              <a:tr h="973138">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GB" altLang="en-US" sz="1300" b="0" i="0" u="none" strike="noStrike" cap="none" normalizeH="0" baseline="0" dirty="0">
                          <a:ln>
                            <a:noFill/>
                          </a:ln>
                          <a:solidFill>
                            <a:schemeClr val="bg1"/>
                          </a:solidFill>
                          <a:effectLst/>
                          <a:latin typeface="Calibri" panose="020F0502020204030204" pitchFamily="34" charset="0"/>
                        </a:rPr>
                        <a:t>Attribute is weak or non-existent</a:t>
                      </a:r>
                      <a:endParaRPr kumimoji="0" lang="en-ZM" altLang="en-US" sz="1300" b="0"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ZM" altLang="en-US" sz="1300" b="0" i="0" u="none" strike="noStrike" cap="none" normalizeH="0" baseline="0" dirty="0">
                        <a:ln>
                          <a:noFill/>
                        </a:ln>
                        <a:solidFill>
                          <a:schemeClr val="tx1"/>
                        </a:solidFill>
                        <a:effectLst/>
                        <a:latin typeface="Calibri" panose="020F0502020204030204" pitchFamily="34" charset="0"/>
                      </a:endParaRPr>
                    </a:p>
                  </a:txBody>
                  <a:tcPr marL="91436" marR="9143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63724291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2713" name="Rectangle 727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9" name="Google Shape;350;p6">
            <a:extLst>
              <a:ext uri="{FF2B5EF4-FFF2-40B4-BE49-F238E27FC236}">
                <a16:creationId xmlns:a16="http://schemas.microsoft.com/office/drawing/2014/main" id="{F9335B2E-2038-89D4-FF49-C29F4C4CF906}"/>
              </a:ext>
            </a:extLst>
          </p:cNvPr>
          <p:cNvSpPr>
            <a:spLocks noGrp="1"/>
          </p:cNvSpPr>
          <p:nvPr>
            <p:ph type="title"/>
          </p:nvPr>
        </p:nvSpPr>
        <p:spPr>
          <a:xfrm>
            <a:off x="838200" y="365125"/>
            <a:ext cx="10515600" cy="1325563"/>
          </a:xfrm>
        </p:spPr>
        <p:txBody>
          <a:bodyPr rtlCol="0">
            <a:normAutofit/>
          </a:bodyPr>
          <a:lstStyle/>
          <a:p>
            <a:r>
              <a:rPr lang="en-US" altLang="en-GB" sz="5400" dirty="0"/>
              <a:t>Calculation of Performance Scores</a:t>
            </a:r>
          </a:p>
        </p:txBody>
      </p:sp>
      <p:sp>
        <p:nvSpPr>
          <p:cNvPr id="727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7" name="Content Placeholder 1">
            <a:extLst>
              <a:ext uri="{FF2B5EF4-FFF2-40B4-BE49-F238E27FC236}">
                <a16:creationId xmlns:a16="http://schemas.microsoft.com/office/drawing/2014/main" id="{017ABAC6-FB3C-0F73-0019-A108DA12A85B}"/>
              </a:ext>
            </a:extLst>
          </p:cNvPr>
          <p:cNvSpPr>
            <a:spLocks noGrp="1" noChangeArrowheads="1"/>
          </p:cNvSpPr>
          <p:nvPr>
            <p:ph idx="1"/>
          </p:nvPr>
        </p:nvSpPr>
        <p:spPr>
          <a:xfrm>
            <a:off x="838200" y="1929384"/>
            <a:ext cx="10515600" cy="4251960"/>
          </a:xfrm>
        </p:spPr>
        <p:txBody>
          <a:bodyPr rtlCol="0">
            <a:normAutofit/>
          </a:bodyPr>
          <a:lstStyle/>
          <a:p>
            <a:r>
              <a:rPr lang="en-US" altLang="en-GB" dirty="0"/>
              <a:t>Each domain’s respective measures and dimensions.</a:t>
            </a:r>
          </a:p>
          <a:p>
            <a:pPr lvl="1"/>
            <a:r>
              <a:rPr lang="en-US" altLang="en-US" sz="2800" dirty="0"/>
              <a:t>To compute the level (1 – 4 based on the Rubric) for each measure, the mean score was computed from the scores from each of the dimensions</a:t>
            </a:r>
          </a:p>
          <a:p>
            <a:pPr lvl="1"/>
            <a:r>
              <a:rPr lang="en-US" altLang="en-US" sz="2800" dirty="0"/>
              <a:t> To compute the overall score for each domain, the mean scores for each of the measures were equally computed</a:t>
            </a:r>
            <a:endParaRPr lang="LID4096" altLang="en-GB" sz="2800" dirty="0"/>
          </a:p>
        </p:txBody>
      </p:sp>
      <p:sp>
        <p:nvSpPr>
          <p:cNvPr id="72708" name="Google Shape;352;p6">
            <a:extLst>
              <a:ext uri="{FF2B5EF4-FFF2-40B4-BE49-F238E27FC236}">
                <a16:creationId xmlns:a16="http://schemas.microsoft.com/office/drawing/2014/main" id="{63F5AE4B-AEF1-5788-5B46-A49977E0A2FD}"/>
              </a:ext>
            </a:extLst>
          </p:cNvPr>
          <p:cNvSpPr>
            <a:spLocks noGrp="1" noChangeArrowheads="1"/>
          </p:cNvSpPr>
          <p:nvPr>
            <p:ph type="sldNum" sz="quarter" idx="4"/>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213" indent="-2143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spcAft>
                <a:spcPts val="600"/>
              </a:spcAft>
              <a:buFontTx/>
              <a:buNone/>
            </a:pPr>
            <a:fld id="{8B974213-D614-4801-88F0-4488FD24AEBA}" type="slidenum">
              <a:rPr lang="en-US" altLang="en-GB" sz="1900">
                <a:latin typeface="Gill Sans MT" panose="020B0502020104020203" pitchFamily="34" charset="0"/>
              </a:rPr>
              <a:pPr>
                <a:spcBef>
                  <a:spcPct val="0"/>
                </a:spcBef>
                <a:spcAft>
                  <a:spcPts val="600"/>
                </a:spcAft>
                <a:buFontTx/>
                <a:buNone/>
              </a:pPr>
              <a:t>22</a:t>
            </a:fld>
            <a:endParaRPr lang="en-US" altLang="en-GB" sz="1900">
              <a:latin typeface="Gill Sans MT" panose="020B0502020104020203" pitchFamily="34" charset="0"/>
            </a:endParaRPr>
          </a:p>
        </p:txBody>
      </p:sp>
      <p:grpSp>
        <p:nvGrpSpPr>
          <p:cNvPr id="2" name="Group 1">
            <a:extLst>
              <a:ext uri="{FF2B5EF4-FFF2-40B4-BE49-F238E27FC236}">
                <a16:creationId xmlns:a16="http://schemas.microsoft.com/office/drawing/2014/main" id="{902A80A4-BB71-B28A-58EB-DBD3D844CF5E}"/>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849342C0-3C31-82C5-C64B-C4FBED9C1D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E4DA6AAB-482D-8C85-1FB2-FF2D4DA47DD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BADCDC8-2367-D132-C4CF-C18B063DA2BF}"/>
                </a:ext>
              </a:extLst>
            </p:cNvPr>
            <p:cNvPicPr>
              <a:picLocks noChangeAspect="1"/>
            </p:cNvPicPr>
            <p:nvPr userDrawn="1"/>
          </p:nvPicPr>
          <p:blipFill>
            <a:blip r:embed="rId5"/>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6951E04C-77DA-DA89-6C4C-0266502F917C}"/>
                </a:ext>
              </a:extLst>
            </p:cNvPr>
            <p:cNvPicPr>
              <a:picLocks noChangeAspect="1"/>
            </p:cNvPicPr>
            <p:nvPr userDrawn="1"/>
          </p:nvPicPr>
          <p:blipFill>
            <a:blip r:embed="rId6"/>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E46674D4-9103-70D8-93FE-3E9C46C9F0A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4525D625-FFB3-3B80-1D3C-4750F443692C}"/>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9" name="Google Shape;350;p6">
            <a:extLst>
              <a:ext uri="{FF2B5EF4-FFF2-40B4-BE49-F238E27FC236}">
                <a16:creationId xmlns:a16="http://schemas.microsoft.com/office/drawing/2014/main" id="{5EFC8496-E525-EC06-198C-CE8528B063B5}"/>
              </a:ext>
            </a:extLst>
          </p:cNvPr>
          <p:cNvSpPr>
            <a:spLocks noGrp="1"/>
          </p:cNvSpPr>
          <p:nvPr>
            <p:ph type="title"/>
          </p:nvPr>
        </p:nvSpPr>
        <p:spPr>
          <a:xfrm>
            <a:off x="838200" y="365125"/>
            <a:ext cx="10515600" cy="1325563"/>
          </a:xfrm>
        </p:spPr>
        <p:txBody>
          <a:bodyPr rtlCol="0"/>
          <a:lstStyle/>
          <a:p>
            <a:r>
              <a:rPr lang="en-US" altLang="en-GB" dirty="0"/>
              <a:t>Validity of the PA  methodology</a:t>
            </a:r>
          </a:p>
        </p:txBody>
      </p:sp>
      <p:sp>
        <p:nvSpPr>
          <p:cNvPr id="74755" name="Content Placeholder 1">
            <a:extLst>
              <a:ext uri="{FF2B5EF4-FFF2-40B4-BE49-F238E27FC236}">
                <a16:creationId xmlns:a16="http://schemas.microsoft.com/office/drawing/2014/main" id="{3006C70A-4799-A66C-F34F-70FB58953E35}"/>
              </a:ext>
            </a:extLst>
          </p:cNvPr>
          <p:cNvSpPr>
            <a:spLocks noGrp="1" noChangeArrowheads="1"/>
          </p:cNvSpPr>
          <p:nvPr>
            <p:ph idx="1"/>
          </p:nvPr>
        </p:nvSpPr>
        <p:spPr>
          <a:xfrm>
            <a:off x="838200" y="1825625"/>
            <a:ext cx="10515600" cy="4351338"/>
          </a:xfrm>
        </p:spPr>
        <p:txBody>
          <a:bodyPr rtlCol="0">
            <a:normAutofit/>
          </a:bodyPr>
          <a:lstStyle/>
          <a:p>
            <a:r>
              <a:rPr lang="en-US" altLang="en-GB" dirty="0"/>
              <a:t>The methodology was developed by several development partners and UN agencies:</a:t>
            </a:r>
          </a:p>
          <a:p>
            <a:pPr lvl="1"/>
            <a:r>
              <a:rPr lang="en-US" altLang="en-US" dirty="0"/>
              <a:t>The World Health Organization, the World Bank Group, UNICEF, Results for Development, Ariadne Labs, and The Bill &amp; Melinda Gates Foundation </a:t>
            </a:r>
            <a:endParaRPr lang="en-US" altLang="en-GB" dirty="0"/>
          </a:p>
          <a:p>
            <a:r>
              <a:rPr lang="en-US" altLang="en-GB" dirty="0"/>
              <a:t>The methodology has been extensively validated in various developmental settings</a:t>
            </a:r>
          </a:p>
          <a:p>
            <a:r>
              <a:rPr lang="en-US" altLang="en-GB" dirty="0"/>
              <a:t>The approach has been used by over 150 countries across the global to assess performance of primary health care performance, among others</a:t>
            </a:r>
            <a:endParaRPr lang="LID4096" altLang="en-GB" dirty="0"/>
          </a:p>
          <a:p>
            <a:endParaRPr lang="LID4096" alt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5B4E2-C9A4-4B61-2E80-28CCA1D3250B}"/>
              </a:ext>
            </a:extLst>
          </p:cNvPr>
          <p:cNvSpPr>
            <a:spLocks noGrp="1"/>
          </p:cNvSpPr>
          <p:nvPr>
            <p:ph type="title"/>
          </p:nvPr>
        </p:nvSpPr>
        <p:spPr>
          <a:xfrm>
            <a:off x="838199" y="1320126"/>
            <a:ext cx="5257801" cy="3005041"/>
          </a:xfrm>
        </p:spPr>
        <p:txBody>
          <a:bodyPr vert="horz" lIns="91440" tIns="45720" rIns="91440" bIns="45720" rtlCol="0" anchor="t">
            <a:normAutofit/>
          </a:bodyPr>
          <a:lstStyle/>
          <a:p>
            <a:pPr>
              <a:lnSpc>
                <a:spcPct val="90000"/>
              </a:lnSpc>
              <a:spcBef>
                <a:spcPct val="0"/>
              </a:spcBef>
            </a:pPr>
            <a:r>
              <a:rPr lang="en-US" b="1" kern="1200" dirty="0">
                <a:solidFill>
                  <a:schemeClr val="accent2"/>
                </a:solidFill>
              </a:rPr>
              <a:t>FINDINGS </a:t>
            </a:r>
          </a:p>
        </p:txBody>
      </p:sp>
      <p:sp>
        <p:nvSpPr>
          <p:cNvPr id="5" name="Text Placeholder 4">
            <a:extLst>
              <a:ext uri="{FF2B5EF4-FFF2-40B4-BE49-F238E27FC236}">
                <a16:creationId xmlns:a16="http://schemas.microsoft.com/office/drawing/2014/main" id="{11C45AAF-2C30-B3FC-6FC1-D710690751C0}"/>
              </a:ext>
            </a:extLst>
          </p:cNvPr>
          <p:cNvSpPr>
            <a:spLocks noGrp="1"/>
          </p:cNvSpPr>
          <p:nvPr>
            <p:ph type="body" idx="1"/>
          </p:nvPr>
        </p:nvSpPr>
        <p:spPr>
          <a:xfrm>
            <a:off x="838200" y="4510293"/>
            <a:ext cx="5257800" cy="1435560"/>
          </a:xfrm>
        </p:spPr>
        <p:txBody>
          <a:bodyPr vert="horz" lIns="91440" tIns="45720" rIns="91440" bIns="45720" rtlCol="0" anchor="ctr">
            <a:normAutofit/>
          </a:bodyPr>
          <a:lstStyle/>
          <a:p>
            <a:pPr>
              <a:lnSpc>
                <a:spcPct val="90000"/>
              </a:lnSpc>
              <a:spcBef>
                <a:spcPts val="1000"/>
              </a:spcBef>
            </a:pPr>
            <a:endParaRPr lang="en-US" sz="2000" kern="1200">
              <a:solidFill>
                <a:schemeClr val="tx1"/>
              </a:solidFill>
              <a:latin typeface="+mn-lt"/>
              <a:ea typeface="+mn-ea"/>
              <a:cs typeface="+mn-cs"/>
            </a:endParaRPr>
          </a:p>
        </p:txBody>
      </p:sp>
      <p:pic>
        <p:nvPicPr>
          <p:cNvPr id="76807" name="Graphic 76806" descr="Magnifying glass">
            <a:extLst>
              <a:ext uri="{FF2B5EF4-FFF2-40B4-BE49-F238E27FC236}">
                <a16:creationId xmlns:a16="http://schemas.microsoft.com/office/drawing/2014/main" id="{5B8BE515-59A1-AFCD-1DFD-67E4583EA1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9059" y="1280680"/>
            <a:ext cx="4296641" cy="4296641"/>
          </a:xfrm>
          <a:prstGeom prst="rect">
            <a:avLst/>
          </a:prstGeom>
        </p:spPr>
      </p:pic>
      <p:sp>
        <p:nvSpPr>
          <p:cNvPr id="76803" name="Slide Number Placeholder 2">
            <a:extLst>
              <a:ext uri="{FF2B5EF4-FFF2-40B4-BE49-F238E27FC236}">
                <a16:creationId xmlns:a16="http://schemas.microsoft.com/office/drawing/2014/main" id="{94036FB8-BD4B-C850-6C7D-710B8C5CF1CA}"/>
              </a:ext>
            </a:extLst>
          </p:cNvPr>
          <p:cNvSpPr>
            <a:spLocks noGrp="1" noChangeArrowheads="1"/>
          </p:cNvSpPr>
          <p:nvPr>
            <p:ph type="sldNum" sz="quarter" idx="4"/>
          </p:nvPr>
        </p:nvSpPr>
        <p:spPr bwMode="auto">
          <a:xfrm>
            <a:off x="86106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spcAft>
                <a:spcPts val="600"/>
              </a:spcAft>
            </a:pPr>
            <a:fld id="{FD1A1D65-9618-46CF-8E6C-E4992A236193}" type="slidenum">
              <a:rPr lang="en-US" altLang="en-GB" sz="1200">
                <a:solidFill>
                  <a:schemeClr val="tx1">
                    <a:lumMod val="50000"/>
                    <a:lumOff val="50000"/>
                  </a:schemeClr>
                </a:solidFill>
                <a:latin typeface="+mn-lt"/>
              </a:rPr>
              <a:pPr algn="r" eaLnBrk="1" hangingPunct="1">
                <a:spcAft>
                  <a:spcPts val="600"/>
                </a:spcAft>
              </a:pPr>
              <a:t>24</a:t>
            </a:fld>
            <a:endParaRPr lang="en-US" altLang="en-GB" sz="1200">
              <a:solidFill>
                <a:schemeClr val="tx1">
                  <a:lumMod val="50000"/>
                  <a:lumOff val="50000"/>
                </a:schemeClr>
              </a:solidFill>
              <a:latin typeface="+mn-lt"/>
            </a:endParaRPr>
          </a:p>
        </p:txBody>
      </p:sp>
      <p:grpSp>
        <p:nvGrpSpPr>
          <p:cNvPr id="76810" name="Group 76809">
            <a:extLst>
              <a:ext uri="{FF2B5EF4-FFF2-40B4-BE49-F238E27FC236}">
                <a16:creationId xmlns:a16="http://schemas.microsoft.com/office/drawing/2014/main" id="{4C4BC784-2004-F0C3-0968-B0F39DBB54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76811" name="Rectangle 76810">
              <a:extLst>
                <a:ext uri="{FF2B5EF4-FFF2-40B4-BE49-F238E27FC236}">
                  <a16:creationId xmlns:a16="http://schemas.microsoft.com/office/drawing/2014/main" id="{D56C1E35-1688-6BC2-7D88-7ACF7CBAD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12" name="Rectangle 76811">
              <a:extLst>
                <a:ext uri="{FF2B5EF4-FFF2-40B4-BE49-F238E27FC236}">
                  <a16:creationId xmlns:a16="http://schemas.microsoft.com/office/drawing/2014/main" id="{893BAA3D-AAB0-C171-D5BB-E93B77ACC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833" name="Rectangle 77832">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35" name="Rectangle 77834">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37" name="Rectangle 77836">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39" name="Rectangle 77838">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26" name="Google Shape;575;p21">
            <a:extLst>
              <a:ext uri="{FF2B5EF4-FFF2-40B4-BE49-F238E27FC236}">
                <a16:creationId xmlns:a16="http://schemas.microsoft.com/office/drawing/2014/main" id="{0E517996-72D4-D0B2-9A55-812EC784AE21}"/>
              </a:ext>
            </a:extLst>
          </p:cNvPr>
          <p:cNvSpPr>
            <a:spLocks noGrp="1" noChangeArrowheads="1"/>
          </p:cNvSpPr>
          <p:nvPr>
            <p:ph type="title"/>
          </p:nvPr>
        </p:nvSpPr>
        <p:spPr>
          <a:xfrm>
            <a:off x="1127208" y="857251"/>
            <a:ext cx="4747280" cy="3098061"/>
          </a:xfrm>
        </p:spPr>
        <p:txBody>
          <a:bodyPr vert="horz" lIns="91440" tIns="45720" rIns="91440" bIns="45720" rtlCol="0" anchor="b">
            <a:normAutofit/>
          </a:bodyPr>
          <a:lstStyle/>
          <a:p>
            <a:pPr>
              <a:lnSpc>
                <a:spcPct val="90000"/>
              </a:lnSpc>
              <a:spcBef>
                <a:spcPct val="0"/>
              </a:spcBef>
            </a:pPr>
            <a:r>
              <a:rPr lang="en-US" altLang="en-GB" sz="4800" b="0" kern="1200" dirty="0">
                <a:solidFill>
                  <a:srgbClr val="FFFFFF"/>
                </a:solidFill>
              </a:rPr>
              <a:t>Domain 1: GOVERNANCE AND LEADERSHIP</a:t>
            </a:r>
          </a:p>
        </p:txBody>
      </p:sp>
      <p:sp>
        <p:nvSpPr>
          <p:cNvPr id="77841" name="Rectangle 77840">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43" name="Oval 77842">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828" name="Picture 2" descr="Zambia - Wikipedia">
            <a:extLst>
              <a:ext uri="{FF2B5EF4-FFF2-40B4-BE49-F238E27FC236}">
                <a16:creationId xmlns:a16="http://schemas.microsoft.com/office/drawing/2014/main" id="{75402B3C-2EAD-EB0A-1D2D-89E4F31D54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0559" y="2192687"/>
            <a:ext cx="3737164" cy="24869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Google Shape;574;p21">
            <a:extLst>
              <a:ext uri="{FF2B5EF4-FFF2-40B4-BE49-F238E27FC236}">
                <a16:creationId xmlns:a16="http://schemas.microsoft.com/office/drawing/2014/main" id="{44E22919-3432-37AF-8215-0CDDDF2DADFF}"/>
              </a:ext>
            </a:extLst>
          </p:cNvPr>
          <p:cNvSpPr>
            <a:spLocks noGrp="1" noChangeArrowheads="1"/>
          </p:cNvSpPr>
          <p:nvPr>
            <p:ph type="sldNum" idx="4294967295"/>
          </p:nvPr>
        </p:nvSpPr>
        <p:spPr bwMode="auto">
          <a:xfrm>
            <a:off x="11704320" y="6451600"/>
            <a:ext cx="4445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spcAft>
                <a:spcPts val="600"/>
              </a:spcAft>
            </a:pPr>
            <a:fld id="{7872E3F6-7050-4138-AD73-C87B23766533}" type="slidenum">
              <a:rPr lang="en-US" altLang="en-GB">
                <a:solidFill>
                  <a:srgbClr val="FFFFFF"/>
                </a:solidFill>
                <a:latin typeface="+mn-lt"/>
              </a:rPr>
              <a:pPr algn="r" eaLnBrk="1" hangingPunct="1">
                <a:spcAft>
                  <a:spcPts val="600"/>
                </a:spcAft>
              </a:pPr>
              <a:t>25</a:t>
            </a:fld>
            <a:endParaRPr lang="en-US" altLang="en-GB">
              <a:solidFill>
                <a:srgbClr val="FFFFFF"/>
              </a:solidFill>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4DEF1F40-97F2-6884-3379-0E3F36C68CB1}"/>
              </a:ext>
            </a:extLst>
          </p:cNvPr>
          <p:cNvSpPr>
            <a:spLocks noGrp="1" noChangeArrowheads="1"/>
          </p:cNvSpPr>
          <p:nvPr>
            <p:ph type="title"/>
          </p:nvPr>
        </p:nvSpPr>
        <p:spPr/>
        <p:txBody>
          <a:bodyPr/>
          <a:lstStyle/>
          <a:p>
            <a:r>
              <a:rPr lang="en-GB" altLang="en-GB" dirty="0"/>
              <a:t>Governance and Leadership </a:t>
            </a:r>
          </a:p>
        </p:txBody>
      </p:sp>
      <p:graphicFrame>
        <p:nvGraphicFramePr>
          <p:cNvPr id="80903" name="Content Placeholder 4">
            <a:extLst>
              <a:ext uri="{FF2B5EF4-FFF2-40B4-BE49-F238E27FC236}">
                <a16:creationId xmlns:a16="http://schemas.microsoft.com/office/drawing/2014/main" id="{4E74F7A1-3DE2-D1D2-203C-35D5F431869E}"/>
              </a:ext>
            </a:extLst>
          </p:cNvPr>
          <p:cNvGraphicFramePr>
            <a:graphicFrameLocks noGrp="1"/>
          </p:cNvGraphicFramePr>
          <p:nvPr>
            <p:ph sz="quarter" idx="13"/>
            <p:extLst>
              <p:ext uri="{D42A27DB-BD31-4B8C-83A1-F6EECF244321}">
                <p14:modId xmlns:p14="http://schemas.microsoft.com/office/powerpoint/2010/main" val="3083175351"/>
              </p:ext>
            </p:extLst>
          </p:nvPr>
        </p:nvGraphicFramePr>
        <p:xfrm>
          <a:off x="6324600" y="1121462"/>
          <a:ext cx="4800600" cy="4898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0900" name="Slide Number Placeholder 2">
            <a:extLst>
              <a:ext uri="{FF2B5EF4-FFF2-40B4-BE49-F238E27FC236}">
                <a16:creationId xmlns:a16="http://schemas.microsoft.com/office/drawing/2014/main" id="{3D69E337-D6B4-48BB-3CB7-E83DA3EDE7C6}"/>
              </a:ext>
            </a:extLst>
          </p:cNvPr>
          <p:cNvSpPr>
            <a:spLocks noGrp="1" noChangeArrowheads="1"/>
          </p:cNvSpPr>
          <p:nvPr>
            <p:ph type="sldNum" idx="4294967295"/>
          </p:nvPr>
        </p:nvSpPr>
        <p:spPr bwMode="auto">
          <a:xfrm>
            <a:off x="11715750" y="6491288"/>
            <a:ext cx="476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CE2D8084-C528-491C-976E-C05432FE1217}" type="slidenum">
              <a:rPr lang="en-US" altLang="en-GB" smtClean="0">
                <a:solidFill>
                  <a:srgbClr val="ADA692"/>
                </a:solidFill>
              </a:rPr>
              <a:pPr/>
              <a:t>26</a:t>
            </a:fld>
            <a:endParaRPr lang="en-US" altLang="en-GB">
              <a:solidFill>
                <a:srgbClr val="ADA692"/>
              </a:solidFill>
            </a:endParaRPr>
          </a:p>
        </p:txBody>
      </p:sp>
      <p:pic>
        <p:nvPicPr>
          <p:cNvPr id="80901" name="Picture 2" descr="RESEARCH GAPS FOR FOOD AND NUTRITION SECURITY UNDER CAADP”. - ppt download">
            <a:extLst>
              <a:ext uri="{FF2B5EF4-FFF2-40B4-BE49-F238E27FC236}">
                <a16:creationId xmlns:a16="http://schemas.microsoft.com/office/drawing/2014/main" id="{F4195C62-EF25-5B12-284C-ADF92A351B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120776"/>
            <a:ext cx="49784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2953" name="Rectangle 8295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46" name="Title 2">
            <a:extLst>
              <a:ext uri="{FF2B5EF4-FFF2-40B4-BE49-F238E27FC236}">
                <a16:creationId xmlns:a16="http://schemas.microsoft.com/office/drawing/2014/main" id="{2992DEB1-332C-334B-B7DE-864C559CAA77}"/>
              </a:ext>
            </a:extLst>
          </p:cNvPr>
          <p:cNvSpPr>
            <a:spLocks noGrp="1" noChangeArrowheads="1"/>
          </p:cNvSpPr>
          <p:nvPr>
            <p:ph type="title"/>
          </p:nvPr>
        </p:nvSpPr>
        <p:spPr>
          <a:xfrm>
            <a:off x="638882" y="639193"/>
            <a:ext cx="3571810" cy="3573516"/>
          </a:xfrm>
        </p:spPr>
        <p:txBody>
          <a:bodyPr vert="horz" lIns="91440" tIns="45720" rIns="91440" bIns="45720" rtlCol="0" anchor="b">
            <a:normAutofit/>
          </a:bodyPr>
          <a:lstStyle/>
          <a:p>
            <a:pPr>
              <a:lnSpc>
                <a:spcPct val="90000"/>
              </a:lnSpc>
              <a:spcBef>
                <a:spcPct val="0"/>
              </a:spcBef>
            </a:pPr>
            <a:r>
              <a:rPr lang="en-US" altLang="en-GB" sz="5100" kern="1200">
                <a:solidFill>
                  <a:schemeClr val="tx1"/>
                </a:solidFill>
                <a:latin typeface="+mj-lt"/>
                <a:ea typeface="+mj-ea"/>
                <a:cs typeface="+mj-cs"/>
              </a:rPr>
              <a:t>Measures in Governance &amp; Leadership</a:t>
            </a:r>
          </a:p>
        </p:txBody>
      </p:sp>
      <p:sp>
        <p:nvSpPr>
          <p:cNvPr id="8295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948" name="Picture 3" descr="A diagram of a company's performance&#10;&#10;Description automatically generated with medium confidence">
            <a:extLst>
              <a:ext uri="{FF2B5EF4-FFF2-40B4-BE49-F238E27FC236}">
                <a16:creationId xmlns:a16="http://schemas.microsoft.com/office/drawing/2014/main" id="{F675D397-DECE-B7A3-7EFA-A14102B4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54296" y="1168065"/>
            <a:ext cx="7214616" cy="4494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Slide Number Placeholder 1">
            <a:extLst>
              <a:ext uri="{FF2B5EF4-FFF2-40B4-BE49-F238E27FC236}">
                <a16:creationId xmlns:a16="http://schemas.microsoft.com/office/drawing/2014/main" id="{02D72AD5-B186-1257-40EF-35678447CEA8}"/>
              </a:ext>
            </a:extLst>
          </p:cNvPr>
          <p:cNvSpPr>
            <a:spLocks noGrp="1" noChangeArrowheads="1"/>
          </p:cNvSpPr>
          <p:nvPr>
            <p:ph type="sldNum" idx="4294967295"/>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spcAft>
                <a:spcPts val="600"/>
              </a:spcAft>
            </a:pPr>
            <a:fld id="{E116C935-42CB-4DDB-9F96-B1974B9DFF3B}" type="slidenum">
              <a:rPr lang="en-US" altLang="en-GB" sz="1200">
                <a:solidFill>
                  <a:schemeClr val="tx1">
                    <a:tint val="75000"/>
                  </a:schemeClr>
                </a:solidFill>
                <a:latin typeface="+mn-lt"/>
              </a:rPr>
              <a:pPr algn="r" eaLnBrk="1" hangingPunct="1">
                <a:spcAft>
                  <a:spcPts val="600"/>
                </a:spcAft>
              </a:pPr>
              <a:t>27</a:t>
            </a:fld>
            <a:endParaRPr lang="en-US" altLang="en-GB" sz="1200">
              <a:solidFill>
                <a:schemeClr val="tx1">
                  <a:tint val="75000"/>
                </a:schemeClr>
              </a:solidFill>
              <a:latin typeface="+mn-lt"/>
            </a:endParaRPr>
          </a:p>
        </p:txBody>
      </p:sp>
      <p:grpSp>
        <p:nvGrpSpPr>
          <p:cNvPr id="2" name="Group 1">
            <a:extLst>
              <a:ext uri="{FF2B5EF4-FFF2-40B4-BE49-F238E27FC236}">
                <a16:creationId xmlns:a16="http://schemas.microsoft.com/office/drawing/2014/main" id="{EEF3034A-29FA-E133-353F-6C025B448FE4}"/>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76C20D4B-3356-623B-D8C2-55A26586905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BC82F072-694C-9ECF-488F-09F2E26A06C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C819277-248E-4035-7138-5EB74E5CC5D2}"/>
                </a:ext>
              </a:extLst>
            </p:cNvPr>
            <p:cNvPicPr>
              <a:picLocks noChangeAspect="1"/>
            </p:cNvPicPr>
            <p:nvPr userDrawn="1"/>
          </p:nvPicPr>
          <p:blipFill>
            <a:blip r:embed="rId6"/>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2FF4EF9D-2F43-95A4-93F0-7D54B4B8A823}"/>
                </a:ext>
              </a:extLst>
            </p:cNvPr>
            <p:cNvPicPr>
              <a:picLocks noChangeAspect="1"/>
            </p:cNvPicPr>
            <p:nvPr userDrawn="1"/>
          </p:nvPicPr>
          <p:blipFill>
            <a:blip r:embed="rId7"/>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46B8ADB1-E1D3-153C-A9F2-EA36D25508F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B8234CF7-DE62-EF57-A09A-C207C88F9AC9}"/>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2">
            <a:extLst>
              <a:ext uri="{FF2B5EF4-FFF2-40B4-BE49-F238E27FC236}">
                <a16:creationId xmlns:a16="http://schemas.microsoft.com/office/drawing/2014/main" id="{8661A2B3-EF0D-F72D-BA07-D74CC7A4CD12}"/>
              </a:ext>
            </a:extLst>
          </p:cNvPr>
          <p:cNvSpPr>
            <a:spLocks noGrp="1" noChangeArrowheads="1"/>
          </p:cNvSpPr>
          <p:nvPr>
            <p:ph type="title"/>
          </p:nvPr>
        </p:nvSpPr>
        <p:spPr>
          <a:xfrm>
            <a:off x="609600" y="182879"/>
            <a:ext cx="10362868" cy="713741"/>
          </a:xfrm>
        </p:spPr>
        <p:txBody>
          <a:bodyPr>
            <a:noAutofit/>
          </a:bodyPr>
          <a:lstStyle/>
          <a:p>
            <a:r>
              <a:rPr lang="en-US" altLang="en-GB" sz="3600" dirty="0">
                <a:sym typeface="Gill Sans" charset="0"/>
              </a:rPr>
              <a:t>Governance and Leadership: Overall performance </a:t>
            </a:r>
            <a:endParaRPr lang="LID4096" altLang="en-GB" sz="3600" dirty="0">
              <a:sym typeface="Gill Sans" charset="0"/>
            </a:endParaRPr>
          </a:p>
        </p:txBody>
      </p:sp>
      <p:sp>
        <p:nvSpPr>
          <p:cNvPr id="13" name="Content Placeholder 12">
            <a:extLst>
              <a:ext uri="{FF2B5EF4-FFF2-40B4-BE49-F238E27FC236}">
                <a16:creationId xmlns:a16="http://schemas.microsoft.com/office/drawing/2014/main" id="{0A4D2A9D-FAF7-451F-5C73-570B0C6FF014}"/>
              </a:ext>
            </a:extLst>
          </p:cNvPr>
          <p:cNvSpPr>
            <a:spLocks noGrp="1"/>
          </p:cNvSpPr>
          <p:nvPr>
            <p:ph sz="quarter" idx="13"/>
          </p:nvPr>
        </p:nvSpPr>
        <p:spPr>
          <a:xfrm>
            <a:off x="644698" y="1055124"/>
            <a:ext cx="3248079" cy="4812276"/>
          </a:xfrm>
        </p:spPr>
        <p:txBody>
          <a:bodyPr rtlCol="0">
            <a:normAutofit fontScale="77500" lnSpcReduction="20000"/>
          </a:bodyPr>
          <a:lstStyle/>
          <a:p>
            <a:pPr>
              <a:lnSpc>
                <a:spcPct val="120000"/>
              </a:lnSpc>
            </a:pPr>
            <a:r>
              <a:rPr lang="en-US" dirty="0"/>
              <a:t>Overall average score improved from 2.5 in 2020 to 3.3 in 2022</a:t>
            </a:r>
          </a:p>
          <a:p>
            <a:pPr>
              <a:lnSpc>
                <a:spcPct val="120000"/>
              </a:lnSpc>
            </a:pPr>
            <a:r>
              <a:rPr lang="en-US" dirty="0"/>
              <a:t>All measures improved their scores from level 2 in 2020 to level 3 in 2022, except for “collaboration with external stakeholders”, which remained within level 2</a:t>
            </a:r>
          </a:p>
          <a:p>
            <a:pPr>
              <a:lnSpc>
                <a:spcPct val="120000"/>
              </a:lnSpc>
            </a:pPr>
            <a:r>
              <a:rPr lang="en-US" dirty="0"/>
              <a:t>Quality management infrastructure scored highest in both assessments (2.9 in 2020 and 3.4 in 2022) </a:t>
            </a:r>
          </a:p>
        </p:txBody>
      </p:sp>
      <p:graphicFrame>
        <p:nvGraphicFramePr>
          <p:cNvPr id="6" name="Chart 1">
            <a:extLst>
              <a:ext uri="{FF2B5EF4-FFF2-40B4-BE49-F238E27FC236}">
                <a16:creationId xmlns:a16="http://schemas.microsoft.com/office/drawing/2014/main" id="{C5325F0D-F72C-0BE1-36E3-0BAE52C94BB9}"/>
              </a:ext>
            </a:extLst>
          </p:cNvPr>
          <p:cNvGraphicFramePr>
            <a:graphicFrameLocks noGrp="1"/>
          </p:cNvGraphicFramePr>
          <p:nvPr>
            <p:ph sz="quarter" idx="14"/>
            <p:extLst>
              <p:ext uri="{D42A27DB-BD31-4B8C-83A1-F6EECF244321}">
                <p14:modId xmlns:p14="http://schemas.microsoft.com/office/powerpoint/2010/main" val="2346487557"/>
              </p:ext>
            </p:extLst>
          </p:nvPr>
        </p:nvGraphicFramePr>
        <p:xfrm>
          <a:off x="4956175" y="1262063"/>
          <a:ext cx="5124450" cy="4381500"/>
        </p:xfrm>
        <a:graphic>
          <a:graphicData uri="http://schemas.openxmlformats.org/presentationml/2006/ole">
            <mc:AlternateContent xmlns:mc="http://schemas.openxmlformats.org/markup-compatibility/2006">
              <mc:Choice xmlns:v="urn:schemas-microsoft-com:vml" Requires="v">
                <p:oleObj name="Chart" r:id="rId3" imgW="5124275" imgH="4381539" progId="Excel.Chart.8">
                  <p:embed/>
                </p:oleObj>
              </mc:Choice>
              <mc:Fallback>
                <p:oleObj name="Chart" r:id="rId3" imgW="5124275" imgH="4381539" progId="Excel.Chart.8">
                  <p:embed/>
                  <p:pic>
                    <p:nvPicPr>
                      <p:cNvPr id="6" name="Chart 1">
                        <a:extLst>
                          <a:ext uri="{FF2B5EF4-FFF2-40B4-BE49-F238E27FC236}">
                            <a16:creationId xmlns:a16="http://schemas.microsoft.com/office/drawing/2014/main" id="{C5325F0D-F72C-0BE1-36E3-0BAE52C94BB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175" y="1262063"/>
                        <a:ext cx="5124450" cy="4381500"/>
                      </a:xfrm>
                      <a:prstGeom prst="rect">
                        <a:avLst/>
                      </a:prstGeom>
                      <a:noFill/>
                      <a:ln>
                        <a:noFill/>
                      </a:ln>
                    </p:spPr>
                  </p:pic>
                </p:oleObj>
              </mc:Fallback>
            </mc:AlternateContent>
          </a:graphicData>
        </a:graphic>
      </p:graphicFrame>
      <p:sp>
        <p:nvSpPr>
          <p:cNvPr id="84996" name="Slide Number Placeholder 1">
            <a:extLst>
              <a:ext uri="{FF2B5EF4-FFF2-40B4-BE49-F238E27FC236}">
                <a16:creationId xmlns:a16="http://schemas.microsoft.com/office/drawing/2014/main" id="{EF0C5D10-65CC-FD73-C445-4EBF0EE41336}"/>
              </a:ext>
            </a:extLst>
          </p:cNvPr>
          <p:cNvSpPr>
            <a:spLocks noGrp="1" noChangeArrowheads="1"/>
          </p:cNvSpPr>
          <p:nvPr>
            <p:ph type="sldNum" idx="4294967295"/>
          </p:nvPr>
        </p:nvSpPr>
        <p:spPr bwMode="auto">
          <a:xfrm>
            <a:off x="11715750" y="6491288"/>
            <a:ext cx="476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F78F90C3-B2AD-44B7-924F-9F7D4D879B92}" type="slidenum">
              <a:rPr lang="en-US" altLang="en-GB">
                <a:solidFill>
                  <a:srgbClr val="ADA692"/>
                </a:solidFill>
              </a:rPr>
              <a:pPr/>
              <a:t>28</a:t>
            </a:fld>
            <a:endParaRPr lang="en-US" altLang="en-GB">
              <a:solidFill>
                <a:srgbClr val="ADA69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2">
            <a:extLst>
              <a:ext uri="{FF2B5EF4-FFF2-40B4-BE49-F238E27FC236}">
                <a16:creationId xmlns:a16="http://schemas.microsoft.com/office/drawing/2014/main" id="{1474394F-D4B3-5798-46C4-B708FED6F2CB}"/>
              </a:ext>
            </a:extLst>
          </p:cNvPr>
          <p:cNvSpPr>
            <a:spLocks noGrp="1" noChangeArrowheads="1"/>
          </p:cNvSpPr>
          <p:nvPr>
            <p:ph type="title"/>
          </p:nvPr>
        </p:nvSpPr>
        <p:spPr/>
        <p:txBody>
          <a:bodyPr>
            <a:noAutofit/>
          </a:bodyPr>
          <a:lstStyle/>
          <a:p>
            <a:r>
              <a:rPr lang="en-US" altLang="en-GB" sz="3600" dirty="0">
                <a:sym typeface="Gill Sans" charset="0"/>
              </a:rPr>
              <a:t>Governance and Leadership: Performance by Sector</a:t>
            </a:r>
            <a:endParaRPr lang="LID4096" altLang="en-GB" sz="3600" dirty="0">
              <a:sym typeface="Gill Sans" charset="0"/>
            </a:endParaRPr>
          </a:p>
        </p:txBody>
      </p:sp>
      <p:sp>
        <p:nvSpPr>
          <p:cNvPr id="88067" name="Content Placeholder 12">
            <a:extLst>
              <a:ext uri="{FF2B5EF4-FFF2-40B4-BE49-F238E27FC236}">
                <a16:creationId xmlns:a16="http://schemas.microsoft.com/office/drawing/2014/main" id="{5F0BC97F-DC72-1708-F7DD-AD8FB746B308}"/>
              </a:ext>
            </a:extLst>
          </p:cNvPr>
          <p:cNvSpPr>
            <a:spLocks noGrp="1" noChangeArrowheads="1"/>
          </p:cNvSpPr>
          <p:nvPr>
            <p:ph sz="quarter" idx="13"/>
          </p:nvPr>
        </p:nvSpPr>
        <p:spPr/>
        <p:txBody>
          <a:bodyPr rtlCol="0">
            <a:normAutofit fontScale="77500" lnSpcReduction="20000"/>
          </a:bodyPr>
          <a:lstStyle/>
          <a:p>
            <a:pPr>
              <a:lnSpc>
                <a:spcPct val="120000"/>
              </a:lnSpc>
            </a:pPr>
            <a:r>
              <a:rPr lang="en-US" altLang="en-GB" dirty="0"/>
              <a:t>All line ministries improved their scores in this domain since 2020, with NFNC and MoH having higher scores than the others in both assessments.</a:t>
            </a:r>
          </a:p>
          <a:p>
            <a:pPr>
              <a:lnSpc>
                <a:spcPct val="120000"/>
              </a:lnSpc>
            </a:pPr>
            <a:r>
              <a:rPr lang="en-US" altLang="en-GB" dirty="0" err="1"/>
              <a:t>MoE</a:t>
            </a:r>
            <a:r>
              <a:rPr lang="en-US" altLang="en-GB" dirty="0"/>
              <a:t> scored lower than all the other line ministries. This could be attributed to limited time to implement the school health and nutrition (SHN) revised guidelines, which were distributed mid-year of 2021.</a:t>
            </a:r>
          </a:p>
        </p:txBody>
      </p:sp>
      <p:sp>
        <p:nvSpPr>
          <p:cNvPr id="88068" name="Slide Number Placeholder 1">
            <a:extLst>
              <a:ext uri="{FF2B5EF4-FFF2-40B4-BE49-F238E27FC236}">
                <a16:creationId xmlns:a16="http://schemas.microsoft.com/office/drawing/2014/main" id="{4957CA03-8E3F-8A7E-3094-FE2DCEA50668}"/>
              </a:ext>
            </a:extLst>
          </p:cNvPr>
          <p:cNvSpPr>
            <a:spLocks noGrp="1" noChangeArrowheads="1"/>
          </p:cNvSpPr>
          <p:nvPr>
            <p:ph type="sldNum" idx="4294967295"/>
          </p:nvPr>
        </p:nvSpPr>
        <p:spPr bwMode="auto">
          <a:xfrm>
            <a:off x="11715750" y="6491288"/>
            <a:ext cx="476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F14FF527-69F3-45BB-A3F1-5DE6F3541CC4}" type="slidenum">
              <a:rPr lang="en-US" altLang="en-GB">
                <a:solidFill>
                  <a:srgbClr val="ADA692"/>
                </a:solidFill>
              </a:rPr>
              <a:pPr/>
              <a:t>29</a:t>
            </a:fld>
            <a:endParaRPr lang="en-US" altLang="en-GB">
              <a:solidFill>
                <a:srgbClr val="ADA692"/>
              </a:solidFill>
            </a:endParaRPr>
          </a:p>
        </p:txBody>
      </p:sp>
      <p:graphicFrame>
        <p:nvGraphicFramePr>
          <p:cNvPr id="5" name="Chart 1">
            <a:extLst>
              <a:ext uri="{FF2B5EF4-FFF2-40B4-BE49-F238E27FC236}">
                <a16:creationId xmlns:a16="http://schemas.microsoft.com/office/drawing/2014/main" id="{029FDA19-8E1F-F845-3B21-B5AA6CBEDE77}"/>
              </a:ext>
            </a:extLst>
          </p:cNvPr>
          <p:cNvGraphicFramePr>
            <a:graphicFrameLocks noGrp="1"/>
          </p:cNvGraphicFramePr>
          <p:nvPr>
            <p:ph sz="quarter" idx="14"/>
            <p:extLst>
              <p:ext uri="{D42A27DB-BD31-4B8C-83A1-F6EECF244321}">
                <p14:modId xmlns:p14="http://schemas.microsoft.com/office/powerpoint/2010/main" val="77556198"/>
              </p:ext>
            </p:extLst>
          </p:nvPr>
        </p:nvGraphicFramePr>
        <p:xfrm>
          <a:off x="5105400" y="1219200"/>
          <a:ext cx="5562600" cy="4095750"/>
        </p:xfrm>
        <a:graphic>
          <a:graphicData uri="http://schemas.openxmlformats.org/presentationml/2006/ole">
            <mc:AlternateContent xmlns:mc="http://schemas.openxmlformats.org/markup-compatibility/2006">
              <mc:Choice xmlns:v="urn:schemas-microsoft-com:vml" Requires="v">
                <p:oleObj name="Chart" r:id="rId3" imgW="4876912" imgH="3772066" progId="Excel.Chart.8">
                  <p:embed/>
                </p:oleObj>
              </mc:Choice>
              <mc:Fallback>
                <p:oleObj name="Chart" r:id="rId3" imgW="4876912" imgH="3772066" progId="Excel.Chart.8">
                  <p:embed/>
                  <p:pic>
                    <p:nvPicPr>
                      <p:cNvPr id="5" name="Chart 1">
                        <a:extLst>
                          <a:ext uri="{FF2B5EF4-FFF2-40B4-BE49-F238E27FC236}">
                            <a16:creationId xmlns:a16="http://schemas.microsoft.com/office/drawing/2014/main" id="{029FDA19-8E1F-F845-3B21-B5AA6CBEDE7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19200"/>
                        <a:ext cx="5562600" cy="4095750"/>
                      </a:xfrm>
                      <a:prstGeom prst="rect">
                        <a:avLst/>
                      </a:prstGeom>
                      <a:noFill/>
                      <a:ln>
                        <a:noFill/>
                      </a:ln>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12" name="Picture 47111">
            <a:extLst>
              <a:ext uri="{FF2B5EF4-FFF2-40B4-BE49-F238E27FC236}">
                <a16:creationId xmlns:a16="http://schemas.microsoft.com/office/drawing/2014/main" id="{539B1BE3-63C3-20D1-0009-20CC7AEEB2FE}"/>
              </a:ext>
            </a:extLst>
          </p:cNvPr>
          <p:cNvPicPr>
            <a:picLocks noChangeAspect="1"/>
          </p:cNvPicPr>
          <p:nvPr/>
        </p:nvPicPr>
        <p:blipFill rotWithShape="1">
          <a:blip r:embed="rId2">
            <a:duotone>
              <a:schemeClr val="bg2">
                <a:shade val="45000"/>
                <a:satMod val="135000"/>
              </a:schemeClr>
              <a:prstClr val="white"/>
            </a:duotone>
          </a:blip>
          <a:srcRect t="14205" b="1525"/>
          <a:stretch/>
        </p:blipFill>
        <p:spPr>
          <a:xfrm>
            <a:off x="20" y="10"/>
            <a:ext cx="12191980" cy="6857990"/>
          </a:xfrm>
          <a:prstGeom prst="rect">
            <a:avLst/>
          </a:prstGeom>
        </p:spPr>
      </p:pic>
      <p:sp>
        <p:nvSpPr>
          <p:cNvPr id="47121" name="Rectangle 4711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Title 1">
            <a:extLst>
              <a:ext uri="{FF2B5EF4-FFF2-40B4-BE49-F238E27FC236}">
                <a16:creationId xmlns:a16="http://schemas.microsoft.com/office/drawing/2014/main" id="{EE14AB89-883F-FA73-7451-B9D453E27AB5}"/>
              </a:ext>
            </a:extLst>
          </p:cNvPr>
          <p:cNvSpPr>
            <a:spLocks noGrp="1" noChangeArrowheads="1"/>
          </p:cNvSpPr>
          <p:nvPr>
            <p:ph type="title"/>
          </p:nvPr>
        </p:nvSpPr>
        <p:spPr>
          <a:xfrm>
            <a:off x="838200" y="365125"/>
            <a:ext cx="10515600" cy="1325563"/>
          </a:xfrm>
        </p:spPr>
        <p:txBody>
          <a:bodyPr>
            <a:normAutofit/>
          </a:bodyPr>
          <a:lstStyle/>
          <a:p>
            <a:r>
              <a:rPr lang="en-US" altLang="en-GB" dirty="0"/>
              <a:t>Acknowledgements</a:t>
            </a:r>
          </a:p>
        </p:txBody>
      </p:sp>
      <p:sp>
        <p:nvSpPr>
          <p:cNvPr id="47109" name="Google Shape;335;p4">
            <a:extLst>
              <a:ext uri="{FF2B5EF4-FFF2-40B4-BE49-F238E27FC236}">
                <a16:creationId xmlns:a16="http://schemas.microsoft.com/office/drawing/2014/main" id="{DAEF66DF-4C4D-75F6-7ED7-79A8F684EFC9}"/>
              </a:ext>
            </a:extLst>
          </p:cNvPr>
          <p:cNvSpPr txBox="1">
            <a:spLocks noChangeArrowheads="1"/>
          </p:cNvSpPr>
          <p:nvPr/>
        </p:nvSpPr>
        <p:spPr bwMode="auto">
          <a:xfrm>
            <a:off x="3194050" y="4724400"/>
            <a:ext cx="6008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eaLnBrk="1" hangingPunct="1">
              <a:spcAft>
                <a:spcPts val="600"/>
              </a:spcAft>
              <a:buClr>
                <a:srgbClr val="455F51"/>
              </a:buClr>
              <a:buSzPts val="1800"/>
            </a:pPr>
            <a:r>
              <a:rPr lang="en-US" altLang="en-GB" sz="1600">
                <a:solidFill>
                  <a:srgbClr val="000000"/>
                </a:solidFill>
                <a:latin typeface="Gill Sans Nova" panose="020B0602020104020203" pitchFamily="34" charset="0"/>
                <a:sym typeface="Arial" panose="020B0604020202020204" pitchFamily="34" charset="0"/>
              </a:rPr>
              <a:t> </a:t>
            </a:r>
            <a:endParaRPr lang="en-GB" altLang="en-GB" sz="1600">
              <a:latin typeface="Gill Sans Nova" panose="020B0602020104020203" pitchFamily="34" charset="0"/>
            </a:endParaRPr>
          </a:p>
        </p:txBody>
      </p:sp>
      <p:graphicFrame>
        <p:nvGraphicFramePr>
          <p:cNvPr id="47122" name="Google Shape;334;p4">
            <a:extLst>
              <a:ext uri="{FF2B5EF4-FFF2-40B4-BE49-F238E27FC236}">
                <a16:creationId xmlns:a16="http://schemas.microsoft.com/office/drawing/2014/main" id="{8C65611A-67C9-4926-32EE-33B21FE9B3F4}"/>
              </a:ext>
            </a:extLst>
          </p:cNvPr>
          <p:cNvGraphicFramePr>
            <a:graphicFrameLocks noGrp="1"/>
          </p:cNvGraphicFramePr>
          <p:nvPr>
            <p:ph idx="1"/>
            <p:extLst>
              <p:ext uri="{D42A27DB-BD31-4B8C-83A1-F6EECF244321}">
                <p14:modId xmlns:p14="http://schemas.microsoft.com/office/powerpoint/2010/main" val="11662639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E5D95732-722B-E872-E4CC-AF99C7A7146D}"/>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4BEA1253-E2E0-AD07-D1FB-0F17FDB5EA0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67C4AA5D-080D-CF75-B48D-A90FE818C8B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BF020DD-6874-5E26-42A4-521E05DD5FC0}"/>
                </a:ext>
              </a:extLst>
            </p:cNvPr>
            <p:cNvPicPr>
              <a:picLocks noChangeAspect="1"/>
            </p:cNvPicPr>
            <p:nvPr userDrawn="1"/>
          </p:nvPicPr>
          <p:blipFill>
            <a:blip r:embed="rId10"/>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649778B3-C77A-7B94-D7E3-96E19B3026D6}"/>
                </a:ext>
              </a:extLst>
            </p:cNvPr>
            <p:cNvPicPr>
              <a:picLocks noChangeAspect="1"/>
            </p:cNvPicPr>
            <p:nvPr userDrawn="1"/>
          </p:nvPicPr>
          <p:blipFill>
            <a:blip r:embed="rId11"/>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CAB643CD-7834-4CF0-3BE2-130AC162568E}"/>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9E834A6B-3A35-E7FD-5222-1421D49CECB3}"/>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2">
            <a:extLst>
              <a:ext uri="{FF2B5EF4-FFF2-40B4-BE49-F238E27FC236}">
                <a16:creationId xmlns:a16="http://schemas.microsoft.com/office/drawing/2014/main" id="{D7F660E8-12B6-5330-AEC3-012C666486D5}"/>
              </a:ext>
            </a:extLst>
          </p:cNvPr>
          <p:cNvSpPr>
            <a:spLocks noGrp="1" noChangeArrowheads="1"/>
          </p:cNvSpPr>
          <p:nvPr>
            <p:ph type="title"/>
          </p:nvPr>
        </p:nvSpPr>
        <p:spPr/>
        <p:txBody>
          <a:bodyPr>
            <a:noAutofit/>
          </a:bodyPr>
          <a:lstStyle/>
          <a:p>
            <a:r>
              <a:rPr lang="en-US" altLang="en-GB" sz="3600" dirty="0">
                <a:sym typeface="Gill Sans" charset="0"/>
              </a:rPr>
              <a:t>Governance and Leadership - National Level</a:t>
            </a:r>
            <a:endParaRPr lang="LID4096" altLang="en-GB" sz="3600" dirty="0">
              <a:sym typeface="Gill Sans" charset="0"/>
            </a:endParaRPr>
          </a:p>
        </p:txBody>
      </p:sp>
      <p:graphicFrame>
        <p:nvGraphicFramePr>
          <p:cNvPr id="7" name="Content Placeholder 6">
            <a:extLst>
              <a:ext uri="{FF2B5EF4-FFF2-40B4-BE49-F238E27FC236}">
                <a16:creationId xmlns:a16="http://schemas.microsoft.com/office/drawing/2014/main" id="{65B85B96-5114-0A0D-1519-1F4804938B32}"/>
              </a:ext>
            </a:extLst>
          </p:cNvPr>
          <p:cNvGraphicFramePr>
            <a:graphicFrameLocks noGrp="1"/>
          </p:cNvGraphicFramePr>
          <p:nvPr>
            <p:ph sz="quarter" idx="13"/>
            <p:extLst>
              <p:ext uri="{D42A27DB-BD31-4B8C-83A1-F6EECF244321}">
                <p14:modId xmlns:p14="http://schemas.microsoft.com/office/powerpoint/2010/main" val="3379089972"/>
              </p:ext>
            </p:extLst>
          </p:nvPr>
        </p:nvGraphicFramePr>
        <p:xfrm>
          <a:off x="765180" y="1371600"/>
          <a:ext cx="10360020" cy="2979738"/>
        </p:xfrm>
        <a:graphic>
          <a:graphicData uri="http://schemas.openxmlformats.org/drawingml/2006/table">
            <a:tbl>
              <a:tblPr/>
              <a:tblGrid>
                <a:gridCol w="933245">
                  <a:extLst>
                    <a:ext uri="{9D8B030D-6E8A-4147-A177-3AD203B41FA5}">
                      <a16:colId xmlns:a16="http://schemas.microsoft.com/office/drawing/2014/main" val="20000"/>
                    </a:ext>
                  </a:extLst>
                </a:gridCol>
                <a:gridCol w="756630">
                  <a:extLst>
                    <a:ext uri="{9D8B030D-6E8A-4147-A177-3AD203B41FA5}">
                      <a16:colId xmlns:a16="http://schemas.microsoft.com/office/drawing/2014/main" val="20001"/>
                    </a:ext>
                  </a:extLst>
                </a:gridCol>
                <a:gridCol w="758638">
                  <a:extLst>
                    <a:ext uri="{9D8B030D-6E8A-4147-A177-3AD203B41FA5}">
                      <a16:colId xmlns:a16="http://schemas.microsoft.com/office/drawing/2014/main" val="20002"/>
                    </a:ext>
                  </a:extLst>
                </a:gridCol>
                <a:gridCol w="756631">
                  <a:extLst>
                    <a:ext uri="{9D8B030D-6E8A-4147-A177-3AD203B41FA5}">
                      <a16:colId xmlns:a16="http://schemas.microsoft.com/office/drawing/2014/main" val="20003"/>
                    </a:ext>
                  </a:extLst>
                </a:gridCol>
                <a:gridCol w="758638">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778707">
                  <a:extLst>
                    <a:ext uri="{9D8B030D-6E8A-4147-A177-3AD203B41FA5}">
                      <a16:colId xmlns:a16="http://schemas.microsoft.com/office/drawing/2014/main" val="20006"/>
                    </a:ext>
                  </a:extLst>
                </a:gridCol>
                <a:gridCol w="756631">
                  <a:extLst>
                    <a:ext uri="{9D8B030D-6E8A-4147-A177-3AD203B41FA5}">
                      <a16:colId xmlns:a16="http://schemas.microsoft.com/office/drawing/2014/main" val="20007"/>
                    </a:ext>
                  </a:extLst>
                </a:gridCol>
                <a:gridCol w="758638">
                  <a:extLst>
                    <a:ext uri="{9D8B030D-6E8A-4147-A177-3AD203B41FA5}">
                      <a16:colId xmlns:a16="http://schemas.microsoft.com/office/drawing/2014/main" val="20008"/>
                    </a:ext>
                  </a:extLst>
                </a:gridCol>
                <a:gridCol w="758638">
                  <a:extLst>
                    <a:ext uri="{9D8B030D-6E8A-4147-A177-3AD203B41FA5}">
                      <a16:colId xmlns:a16="http://schemas.microsoft.com/office/drawing/2014/main" val="20009"/>
                    </a:ext>
                  </a:extLst>
                </a:gridCol>
                <a:gridCol w="758638">
                  <a:extLst>
                    <a:ext uri="{9D8B030D-6E8A-4147-A177-3AD203B41FA5}">
                      <a16:colId xmlns:a16="http://schemas.microsoft.com/office/drawing/2014/main" val="20010"/>
                    </a:ext>
                  </a:extLst>
                </a:gridCol>
                <a:gridCol w="905146">
                  <a:extLst>
                    <a:ext uri="{9D8B030D-6E8A-4147-A177-3AD203B41FA5}">
                      <a16:colId xmlns:a16="http://schemas.microsoft.com/office/drawing/2014/main" val="20011"/>
                    </a:ext>
                  </a:extLst>
                </a:gridCol>
                <a:gridCol w="903140">
                  <a:extLst>
                    <a:ext uri="{9D8B030D-6E8A-4147-A177-3AD203B41FA5}">
                      <a16:colId xmlns:a16="http://schemas.microsoft.com/office/drawing/2014/main" val="20012"/>
                    </a:ext>
                  </a:extLst>
                </a:gridCol>
              </a:tblGrid>
              <a:tr h="247650">
                <a:tc rowSpan="4">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Sector</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rowSpan="3" grid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Overall, Domain</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rowSpan="3" hMerge="1">
                  <a:txBody>
                    <a:bodyPr/>
                    <a:lstStyle/>
                    <a:p>
                      <a:endParaRPr lang="en-GB"/>
                    </a:p>
                  </a:txBody>
                  <a:tcPr/>
                </a:tc>
                <a:tc gridSpan="10">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Measures </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47650">
                <a:tc vMerge="1">
                  <a:txBody>
                    <a:bodyPr/>
                    <a:lstStyle/>
                    <a:p>
                      <a:endParaRPr lang="en-GB"/>
                    </a:p>
                  </a:txBody>
                  <a:tcPr/>
                </a:tc>
                <a:tc gridSpan="2" vMerge="1">
                  <a:txBody>
                    <a:bodyPr/>
                    <a:lstStyle/>
                    <a:p>
                      <a:endParaRPr lang="en-GB"/>
                    </a:p>
                  </a:txBody>
                  <a:tcPr/>
                </a:tc>
                <a:tc hMerge="1" vMerge="1">
                  <a:txBody>
                    <a:bodyPr/>
                    <a:lstStyle/>
                    <a:p>
                      <a:endParaRPr lang="en-GB"/>
                    </a:p>
                  </a:txBody>
                  <a:tcPr/>
                </a:tc>
                <a:tc rowSpan="2" grid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Nutrition/ SUN Policies</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rowSpan="2" hMerge="1">
                  <a:txBody>
                    <a:bodyPr/>
                    <a:lstStyle/>
                    <a:p>
                      <a:endParaRPr lang="en-GB"/>
                    </a:p>
                  </a:txBody>
                  <a:tcPr/>
                </a:tc>
                <a:tc rowSpan="2" grid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Leadership</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rowSpan="2" hMerge="1">
                  <a:txBody>
                    <a:bodyPr/>
                    <a:lstStyle/>
                    <a:p>
                      <a:endParaRPr lang="en-GB"/>
                    </a:p>
                  </a:txBody>
                  <a:tcPr/>
                </a:tc>
                <a:tc rowSpan="2" grid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Quality Management</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rowSpan="2" hMerge="1">
                  <a:txBody>
                    <a:bodyPr/>
                    <a:lstStyle/>
                    <a:p>
                      <a:endParaRPr lang="en-GB"/>
                    </a:p>
                  </a:txBody>
                  <a:tcPr/>
                </a:tc>
                <a:tc gridSpan="4">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Collaboration with …</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503238">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grid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 GRZ stakeholders</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gridSpan="2">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 external stakeholders</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extLst>
                  <a:ext uri="{0D108BD9-81ED-4DB2-BD59-A6C34878D82A}">
                    <a16:rowId xmlns:a16="http://schemas.microsoft.com/office/drawing/2014/main" val="10002"/>
                  </a:ext>
                </a:extLst>
              </a:tr>
              <a:tr h="247650">
                <a:tc vMerge="1">
                  <a:txBody>
                    <a:bodyPr/>
                    <a:lstStyle/>
                    <a:p>
                      <a:endParaRPr lang="en-GB"/>
                    </a:p>
                  </a:txBody>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2020</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2022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247650">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rPr>
                        <a:t>MOH</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3.3</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4.0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00B05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3.8</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3.8</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3.6</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2.7</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2.8</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247650">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rPr>
                        <a:t>MOA</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3.6</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3.6</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4.0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00B05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2.8</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2.6</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3.6</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2.9</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3.7</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2.8</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3.8</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247650">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rPr>
                        <a:t>MoFL</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2.8</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2.8</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2.4</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3.8</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2.6</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3.7</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247650">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rPr>
                        <a:t>MWDS</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3.3</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3.3</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3.5</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3.8</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2.9</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r h="247650">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rPr>
                        <a:t>MCDSS</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4.0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00B05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3.3</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2.6</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2.8</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3.6</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3.2</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3.6</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8"/>
                  </a:ext>
                </a:extLst>
              </a:tr>
              <a:tr h="247650">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rPr>
                        <a:t>MOE</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3.1</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3.1</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3.7</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3.3</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3.2</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2.6</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2.9</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3.1</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3.2</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0"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2.4</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9"/>
                  </a:ext>
                </a:extLst>
              </a:tr>
              <a:tr h="247650">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l"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rPr>
                        <a:t>Total</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b"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3.1</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3.4</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3.6</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3.5</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2.9</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3.1</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2.8</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C0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3.7</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3.1</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a:ln>
                            <a:noFill/>
                          </a:ln>
                          <a:solidFill>
                            <a:srgbClr val="000000"/>
                          </a:solidFill>
                          <a:effectLst/>
                          <a:latin typeface="Gill Sans Nova" panose="020B0602020104020203" pitchFamily="34" charset="0"/>
                          <a:cs typeface="Calibri" panose="020F0502020204030204" pitchFamily="34" charset="0"/>
                        </a:rPr>
                        <a:t>3.3</a:t>
                      </a:r>
                      <a:endParaRPr kumimoji="0" lang="LID4096" altLang="en-US" sz="1000" b="0" i="0" u="none" strike="noStrike" cap="none" normalizeH="0" baseline="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3.0</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tc>
                  <a:txBody>
                    <a:bodyPr/>
                    <a:lstStyle>
                      <a:lvl1pPr>
                        <a:spcAft>
                          <a:spcPts val="600"/>
                        </a:spcAft>
                        <a:buClr>
                          <a:schemeClr val="accent1"/>
                        </a:buClr>
                        <a:buSzPct val="80000"/>
                        <a:buFont typeface="Wingdings 2" panose="05020102010507070707" pitchFamily="18" charset="2"/>
                        <a:defRPr sz="2800">
                          <a:solidFill>
                            <a:schemeClr val="tx1"/>
                          </a:solidFill>
                          <a:latin typeface="Gill Sans Nova" panose="020B0602020104020203" pitchFamily="34" charset="0"/>
                        </a:defRPr>
                      </a:lvl1pPr>
                      <a:lvl2pPr marL="742950" indent="-285750">
                        <a:spcAft>
                          <a:spcPts val="600"/>
                        </a:spcAft>
                        <a:buClr>
                          <a:schemeClr val="accent1"/>
                        </a:buClr>
                        <a:buFont typeface="Verdana" panose="020B0604030504040204" pitchFamily="34" charset="0"/>
                        <a:defRPr sz="2400">
                          <a:solidFill>
                            <a:schemeClr val="tx1"/>
                          </a:solidFill>
                          <a:latin typeface="Gill Sans Nova" panose="020B0602020104020203" pitchFamily="34" charset="0"/>
                        </a:defRPr>
                      </a:lvl2pPr>
                      <a:lvl3pPr marL="1143000" indent="-228600">
                        <a:spcAft>
                          <a:spcPts val="600"/>
                        </a:spcAft>
                        <a:buClr>
                          <a:schemeClr val="accent2"/>
                        </a:buClr>
                        <a:buFont typeface="Wingdings 2" panose="05020102010507070707" pitchFamily="18" charset="2"/>
                        <a:defRPr sz="2000">
                          <a:solidFill>
                            <a:schemeClr val="tx1"/>
                          </a:solidFill>
                          <a:latin typeface="Gill Sans Nova" panose="020B0602020104020203" pitchFamily="34" charset="0"/>
                        </a:defRPr>
                      </a:lvl3pPr>
                      <a:lvl4pPr marL="1600200" indent="-228600">
                        <a:spcAft>
                          <a:spcPts val="600"/>
                        </a:spcAft>
                        <a:buClr>
                          <a:srgbClr val="C0CF3A"/>
                        </a:buClr>
                        <a:buFont typeface="Wingdings 2" panose="05020102010507070707" pitchFamily="18" charset="2"/>
                        <a:defRPr>
                          <a:solidFill>
                            <a:schemeClr val="tx1"/>
                          </a:solidFill>
                          <a:latin typeface="Gill Sans Nova" panose="020B0602020104020203" pitchFamily="34" charset="0"/>
                        </a:defRPr>
                      </a:lvl4pPr>
                      <a:lvl5pPr marL="2057400" indent="-228600">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5pPr>
                      <a:lvl6pPr marL="25146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6pPr>
                      <a:lvl7pPr marL="29718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7pPr>
                      <a:lvl8pPr marL="34290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8pPr>
                      <a:lvl9pPr marL="3886200" indent="-228600" eaLnBrk="0" fontAlgn="base" hangingPunct="0">
                        <a:spcBef>
                          <a:spcPct val="0"/>
                        </a:spcBef>
                        <a:spcAft>
                          <a:spcPts val="600"/>
                        </a:spcAft>
                        <a:buClr>
                          <a:srgbClr val="029676"/>
                        </a:buClr>
                        <a:buFont typeface="Wingdings 2" panose="05020102010507070707" pitchFamily="18" charset="2"/>
                        <a:defRPr>
                          <a:solidFill>
                            <a:schemeClr val="tx1"/>
                          </a:solidFill>
                          <a:latin typeface="Gill Sans Nova" panose="020B0602020104020203" pitchFamily="34" charset="0"/>
                        </a:defRPr>
                      </a:lvl9pPr>
                    </a:lstStyle>
                    <a:p>
                      <a:pPr marL="0" marR="0" lvl="0" indent="0" algn="ctr" defTabSz="914400" rtl="0" eaLnBrk="1" fontAlgn="base" latinLnBrk="0" hangingPunct="1">
                        <a:lnSpc>
                          <a:spcPct val="107000"/>
                        </a:lnSpc>
                        <a:spcBef>
                          <a:spcPts val="100"/>
                        </a:spcBef>
                        <a:spcAft>
                          <a:spcPts val="100"/>
                        </a:spcAft>
                        <a:buClrTx/>
                        <a:buSzTx/>
                        <a:buFontTx/>
                        <a:buNone/>
                        <a:tabLst/>
                      </a:pPr>
                      <a:r>
                        <a:rPr kumimoji="0" lang="en-GB" altLang="en-US" sz="1000" b="1" i="0" u="none" strike="noStrike" cap="none" normalizeH="0" baseline="0" dirty="0">
                          <a:ln>
                            <a:noFill/>
                          </a:ln>
                          <a:solidFill>
                            <a:srgbClr val="000000"/>
                          </a:solidFill>
                          <a:effectLst/>
                          <a:latin typeface="Gill Sans Nova" panose="020B0602020104020203" pitchFamily="34" charset="0"/>
                          <a:cs typeface="Calibri" panose="020F0502020204030204" pitchFamily="34" charset="0"/>
                        </a:rPr>
                        <a:t>3.3</a:t>
                      </a:r>
                      <a:endParaRPr kumimoji="0" lang="LID4096" altLang="en-US" sz="1000" b="0" i="0" u="none" strike="noStrike" cap="none" normalizeH="0" baseline="0" dirty="0">
                        <a:ln>
                          <a:noFill/>
                        </a:ln>
                        <a:solidFill>
                          <a:schemeClr val="tx1"/>
                        </a:solidFill>
                        <a:effectLst/>
                        <a:latin typeface="Gill Sans Nova" panose="020B0602020104020203" pitchFamily="34" charset="0"/>
                        <a:cs typeface="Calibri" panose="020F0502020204030204" pitchFamily="34" charset="0"/>
                      </a:endParaRPr>
                    </a:p>
                  </a:txBody>
                  <a:tcPr marL="53975" marR="53975" marT="0" marB="0"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bl>
          </a:graphicData>
        </a:graphic>
      </p:graphicFrame>
      <p:sp>
        <p:nvSpPr>
          <p:cNvPr id="6" name="Text Placeholder 5">
            <a:extLst>
              <a:ext uri="{FF2B5EF4-FFF2-40B4-BE49-F238E27FC236}">
                <a16:creationId xmlns:a16="http://schemas.microsoft.com/office/drawing/2014/main" id="{8A0A14EF-15A7-6761-82F3-F43C2DBCC12C}"/>
              </a:ext>
            </a:extLst>
          </p:cNvPr>
          <p:cNvSpPr>
            <a:spLocks noGrp="1"/>
          </p:cNvSpPr>
          <p:nvPr>
            <p:ph sz="quarter" idx="14"/>
          </p:nvPr>
        </p:nvSpPr>
        <p:spPr/>
        <p:txBody>
          <a:bodyPr>
            <a:normAutofit/>
          </a:bodyPr>
          <a:lstStyle/>
          <a:p>
            <a:pPr marL="285750" indent="-285750" eaLnBrk="1" fontAlgn="auto" hangingPunct="1">
              <a:lnSpc>
                <a:spcPct val="120000"/>
              </a:lnSpc>
              <a:spcBef>
                <a:spcPts val="0"/>
              </a:spcBef>
              <a:spcAft>
                <a:spcPts val="400"/>
              </a:spcAft>
              <a:buFont typeface="Wingdings" panose="05000000000000000000" pitchFamily="2" charset="2"/>
              <a:buChar char="§"/>
              <a:defRPr/>
            </a:pPr>
            <a:r>
              <a:rPr lang="en-GB" sz="1400" dirty="0"/>
              <a:t>At national level, this domain remained within level 3, though it improved slightly.</a:t>
            </a:r>
          </a:p>
          <a:p>
            <a:pPr marL="285750" indent="-285750" eaLnBrk="1" fontAlgn="auto" hangingPunct="1">
              <a:lnSpc>
                <a:spcPct val="120000"/>
              </a:lnSpc>
              <a:spcBef>
                <a:spcPts val="0"/>
              </a:spcBef>
              <a:spcAft>
                <a:spcPts val="400"/>
              </a:spcAft>
              <a:buFont typeface="Wingdings" panose="05000000000000000000" pitchFamily="2" charset="2"/>
              <a:buChar char="§"/>
              <a:defRPr/>
            </a:pPr>
            <a:r>
              <a:rPr lang="en-GB" sz="1400" dirty="0"/>
              <a:t>All measures under this domain improved, except for nutrition/SUN policies, which remained relatively high (3.5).</a:t>
            </a:r>
          </a:p>
          <a:p>
            <a:pPr marL="285750" indent="-285750" eaLnBrk="1" fontAlgn="auto" hangingPunct="1">
              <a:lnSpc>
                <a:spcPct val="120000"/>
              </a:lnSpc>
              <a:spcBef>
                <a:spcPts val="0"/>
              </a:spcBef>
              <a:spcAft>
                <a:spcPts val="400"/>
              </a:spcAft>
              <a:buFont typeface="Wingdings" panose="05000000000000000000" pitchFamily="2" charset="2"/>
              <a:buChar char="§"/>
              <a:defRPr/>
            </a:pPr>
            <a:r>
              <a:rPr lang="en-GB" sz="1400" dirty="0"/>
              <a:t>Leadership, quality management, and collaboration within government stakeholders improved from level 2 in 2020 to level 3 in 2022</a:t>
            </a:r>
          </a:p>
          <a:p>
            <a:pPr marL="285750" indent="-285750" eaLnBrk="1" fontAlgn="auto" hangingPunct="1">
              <a:lnSpc>
                <a:spcPct val="120000"/>
              </a:lnSpc>
              <a:spcBef>
                <a:spcPts val="0"/>
              </a:spcBef>
              <a:spcAft>
                <a:spcPts val="400"/>
              </a:spcAft>
              <a:buFont typeface="Wingdings" panose="05000000000000000000" pitchFamily="2" charset="2"/>
              <a:buChar char="§"/>
              <a:defRPr/>
            </a:pPr>
            <a:r>
              <a:rPr lang="en-GB" sz="1400" dirty="0" err="1"/>
              <a:t>MoA</a:t>
            </a:r>
            <a:r>
              <a:rPr lang="en-GB" sz="1400" dirty="0"/>
              <a:t> improved in Nutrition/SUN policies performance from level 3 in 2020 to 4 in 2022</a:t>
            </a:r>
          </a:p>
          <a:p>
            <a:pPr marL="285750" indent="-285750" eaLnBrk="1" fontAlgn="auto" hangingPunct="1">
              <a:lnSpc>
                <a:spcPct val="120000"/>
              </a:lnSpc>
              <a:spcBef>
                <a:spcPts val="0"/>
              </a:spcBef>
              <a:spcAft>
                <a:spcPts val="400"/>
              </a:spcAft>
              <a:buFont typeface="Wingdings" panose="05000000000000000000" pitchFamily="2" charset="2"/>
              <a:buChar char="§"/>
              <a:defRPr/>
            </a:pPr>
            <a:r>
              <a:rPr lang="en-GB" sz="1400" dirty="0"/>
              <a:t>MoH and MCDSS’ performance dropped from level 4 in 2020 to 3 in 2022. </a:t>
            </a:r>
          </a:p>
          <a:p>
            <a:pPr>
              <a:lnSpc>
                <a:spcPct val="120000"/>
              </a:lnSpc>
              <a:spcAft>
                <a:spcPts val="400"/>
              </a:spcAft>
            </a:pPr>
            <a:endParaRPr lang="en-GB" sz="1400" dirty="0"/>
          </a:p>
        </p:txBody>
      </p:sp>
      <p:sp>
        <p:nvSpPr>
          <p:cNvPr id="90115" name="Slide Number Placeholder 1">
            <a:extLst>
              <a:ext uri="{FF2B5EF4-FFF2-40B4-BE49-F238E27FC236}">
                <a16:creationId xmlns:a16="http://schemas.microsoft.com/office/drawing/2014/main" id="{AB431901-13A2-8B22-4D36-43C91D95486C}"/>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E0E7B5BA-286B-442F-9B04-5093706C8D7A}" type="slidenum">
              <a:rPr lang="en-US" altLang="en-GB">
                <a:solidFill>
                  <a:srgbClr val="ADA692"/>
                </a:solidFill>
              </a:rPr>
              <a:pPr/>
              <a:t>30</a:t>
            </a:fld>
            <a:endParaRPr lang="en-US" altLang="en-GB">
              <a:solidFill>
                <a:srgbClr val="ADA69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7050" name="Rectangle 87049">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52" name="Freeform: Shape 87051">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87042" name="Title 1">
            <a:extLst>
              <a:ext uri="{FF2B5EF4-FFF2-40B4-BE49-F238E27FC236}">
                <a16:creationId xmlns:a16="http://schemas.microsoft.com/office/drawing/2014/main" id="{DB09303F-2E0D-BAD5-4F5E-9EBA8A34668E}"/>
              </a:ext>
            </a:extLst>
          </p:cNvPr>
          <p:cNvSpPr>
            <a:spLocks noGrp="1" noChangeArrowheads="1"/>
          </p:cNvSpPr>
          <p:nvPr>
            <p:ph type="title"/>
          </p:nvPr>
        </p:nvSpPr>
        <p:spPr>
          <a:xfrm>
            <a:off x="885828" y="683419"/>
            <a:ext cx="3494859" cy="5491162"/>
          </a:xfrm>
        </p:spPr>
        <p:txBody>
          <a:bodyPr>
            <a:normAutofit/>
          </a:bodyPr>
          <a:lstStyle/>
          <a:p>
            <a:r>
              <a:rPr lang="en-US" altLang="en-GB" dirty="0"/>
              <a:t>Why Quality improvement performed better</a:t>
            </a:r>
          </a:p>
        </p:txBody>
      </p:sp>
      <p:sp>
        <p:nvSpPr>
          <p:cNvPr id="87044" name="Slide Number Placeholder 3">
            <a:extLst>
              <a:ext uri="{FF2B5EF4-FFF2-40B4-BE49-F238E27FC236}">
                <a16:creationId xmlns:a16="http://schemas.microsoft.com/office/drawing/2014/main" id="{10AD10A5-4681-383F-D9B5-E7B7ACBF532D}"/>
              </a:ext>
            </a:extLst>
          </p:cNvPr>
          <p:cNvSpPr>
            <a:spLocks noGrp="1" noChangeArrowheads="1"/>
          </p:cNvSpPr>
          <p:nvPr>
            <p:ph type="sldNum" sz="quarter" idx="4"/>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Aft>
                <a:spcPts val="600"/>
              </a:spcAft>
            </a:pPr>
            <a:fld id="{3D6B9D0E-114F-4EDF-8F98-96FB5E62552B}" type="slidenum">
              <a:rPr lang="en-US" altLang="en-GB"/>
              <a:pPr>
                <a:spcAft>
                  <a:spcPts val="600"/>
                </a:spcAft>
              </a:pPr>
              <a:t>31</a:t>
            </a:fld>
            <a:endParaRPr lang="en-US" altLang="en-GB"/>
          </a:p>
        </p:txBody>
      </p:sp>
      <p:graphicFrame>
        <p:nvGraphicFramePr>
          <p:cNvPr id="87046" name="Content Placeholder 2">
            <a:extLst>
              <a:ext uri="{FF2B5EF4-FFF2-40B4-BE49-F238E27FC236}">
                <a16:creationId xmlns:a16="http://schemas.microsoft.com/office/drawing/2014/main" id="{D5DBB4E2-D255-1905-086A-0281E31D1CBE}"/>
              </a:ext>
            </a:extLst>
          </p:cNvPr>
          <p:cNvGraphicFramePr>
            <a:graphicFrameLocks noGrp="1"/>
          </p:cNvGraphicFramePr>
          <p:nvPr>
            <p:ph idx="1"/>
            <p:extLst>
              <p:ext uri="{D42A27DB-BD31-4B8C-83A1-F6EECF244321}">
                <p14:modId xmlns:p14="http://schemas.microsoft.com/office/powerpoint/2010/main" val="3107883115"/>
              </p:ext>
            </p:extLst>
          </p:nvPr>
        </p:nvGraphicFramePr>
        <p:xfrm>
          <a:off x="4669550" y="441483"/>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a:extLst>
              <a:ext uri="{FF2B5EF4-FFF2-40B4-BE49-F238E27FC236}">
                <a16:creationId xmlns:a16="http://schemas.microsoft.com/office/drawing/2014/main" id="{925CB4BE-E251-D70B-036C-66694ACF20BA}"/>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7EB9BD1F-43A5-F61C-B179-FB60EA273A0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A370ACE7-A727-6D39-90B9-7F3E20CE810A}"/>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807D39B-038A-9622-E340-70CD1D7015A4}"/>
                </a:ext>
              </a:extLst>
            </p:cNvPr>
            <p:cNvPicPr>
              <a:picLocks noChangeAspect="1"/>
            </p:cNvPicPr>
            <p:nvPr userDrawn="1"/>
          </p:nvPicPr>
          <p:blipFill>
            <a:blip r:embed="rId9"/>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5099EF35-6E7F-02E8-89CA-21B940042B79}"/>
                </a:ext>
              </a:extLst>
            </p:cNvPr>
            <p:cNvPicPr>
              <a:picLocks noChangeAspect="1"/>
            </p:cNvPicPr>
            <p:nvPr userDrawn="1"/>
          </p:nvPicPr>
          <p:blipFill>
            <a:blip r:embed="rId10"/>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623404C6-5041-3ADF-34D0-1FFD2AA6217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5DD51576-C08D-54D1-7FB7-470AC1E9EB69}"/>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2">
            <a:extLst>
              <a:ext uri="{FF2B5EF4-FFF2-40B4-BE49-F238E27FC236}">
                <a16:creationId xmlns:a16="http://schemas.microsoft.com/office/drawing/2014/main" id="{D1188A39-FB03-5A9E-5F6C-CADC757E3880}"/>
              </a:ext>
            </a:extLst>
          </p:cNvPr>
          <p:cNvSpPr>
            <a:spLocks noGrp="1" noChangeArrowheads="1"/>
          </p:cNvSpPr>
          <p:nvPr>
            <p:ph type="title"/>
          </p:nvPr>
        </p:nvSpPr>
        <p:spPr/>
        <p:txBody>
          <a:bodyPr/>
          <a:lstStyle/>
          <a:p>
            <a:r>
              <a:rPr lang="en-US" altLang="en-GB"/>
              <a:t>Governance and Leadership by Province</a:t>
            </a:r>
            <a:endParaRPr lang="LID4096" altLang="en-GB"/>
          </a:p>
        </p:txBody>
      </p:sp>
      <p:sp>
        <p:nvSpPr>
          <p:cNvPr id="5" name="Content Placeholder 4">
            <a:extLst>
              <a:ext uri="{FF2B5EF4-FFF2-40B4-BE49-F238E27FC236}">
                <a16:creationId xmlns:a16="http://schemas.microsoft.com/office/drawing/2014/main" id="{7395A09B-0E1E-6382-E4D5-6A06FA8CCB76}"/>
              </a:ext>
            </a:extLst>
          </p:cNvPr>
          <p:cNvSpPr>
            <a:spLocks noGrp="1"/>
          </p:cNvSpPr>
          <p:nvPr>
            <p:ph sz="quarter" idx="14"/>
          </p:nvPr>
        </p:nvSpPr>
        <p:spPr/>
        <p:txBody>
          <a:bodyPr>
            <a:normAutofit fontScale="77500" lnSpcReduction="20000"/>
          </a:bodyPr>
          <a:lstStyle/>
          <a:p>
            <a:r>
              <a:rPr lang="en-GB" dirty="0"/>
              <a:t>All provinces improved their overall performance in this domain.</a:t>
            </a:r>
          </a:p>
          <a:p>
            <a:r>
              <a:rPr lang="en-GB" dirty="0"/>
              <a:t>At measure level, all provinces except Lusaka had improved performance in Nutrition policies (from level 2 in 2020 to level 3 in 2022).</a:t>
            </a:r>
          </a:p>
          <a:p>
            <a:r>
              <a:rPr lang="en-GB" dirty="0" err="1"/>
              <a:t>Muchinga</a:t>
            </a:r>
            <a:r>
              <a:rPr lang="en-GB" dirty="0"/>
              <a:t>, North-Western, and Southern provinces recorded improvements in all the measures.</a:t>
            </a:r>
          </a:p>
          <a:p>
            <a:r>
              <a:rPr lang="en-ZA" dirty="0"/>
              <a:t>The observed performance was attributed to improved multi-sectoral approach in the implementation and management of activities at provincial level.</a:t>
            </a:r>
          </a:p>
        </p:txBody>
      </p:sp>
      <p:sp>
        <p:nvSpPr>
          <p:cNvPr id="92164" name="Slide Number Placeholder 1">
            <a:extLst>
              <a:ext uri="{FF2B5EF4-FFF2-40B4-BE49-F238E27FC236}">
                <a16:creationId xmlns:a16="http://schemas.microsoft.com/office/drawing/2014/main" id="{464FF493-8551-67BD-F864-38B45E097C7E}"/>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0E0CD262-841F-406D-9713-9F053A296688}" type="slidenum">
              <a:rPr lang="en-US" altLang="en-GB">
                <a:solidFill>
                  <a:srgbClr val="ADA692"/>
                </a:solidFill>
              </a:rPr>
              <a:pPr/>
              <a:t>32</a:t>
            </a:fld>
            <a:endParaRPr lang="en-US" altLang="en-GB">
              <a:solidFill>
                <a:srgbClr val="ADA692"/>
              </a:solidFill>
            </a:endParaRPr>
          </a:p>
        </p:txBody>
      </p:sp>
      <p:graphicFrame>
        <p:nvGraphicFramePr>
          <p:cNvPr id="6" name="Content Placeholder 5">
            <a:extLst>
              <a:ext uri="{FF2B5EF4-FFF2-40B4-BE49-F238E27FC236}">
                <a16:creationId xmlns:a16="http://schemas.microsoft.com/office/drawing/2014/main" id="{6043EEA8-E8BD-86BF-FACA-45ADB651690A}"/>
              </a:ext>
            </a:extLst>
          </p:cNvPr>
          <p:cNvGraphicFramePr>
            <a:graphicFrameLocks noGrp="1"/>
          </p:cNvGraphicFramePr>
          <p:nvPr>
            <p:ph sz="quarter" idx="13"/>
            <p:extLst>
              <p:ext uri="{D42A27DB-BD31-4B8C-83A1-F6EECF244321}">
                <p14:modId xmlns:p14="http://schemas.microsoft.com/office/powerpoint/2010/main" val="1440020535"/>
              </p:ext>
            </p:extLst>
          </p:nvPr>
        </p:nvGraphicFramePr>
        <p:xfrm>
          <a:off x="990600" y="1064262"/>
          <a:ext cx="8836028" cy="3263896"/>
        </p:xfrm>
        <a:graphic>
          <a:graphicData uri="http://schemas.openxmlformats.org/drawingml/2006/table">
            <a:tbl>
              <a:tblPr/>
              <a:tblGrid>
                <a:gridCol w="1053838">
                  <a:extLst>
                    <a:ext uri="{9D8B030D-6E8A-4147-A177-3AD203B41FA5}">
                      <a16:colId xmlns:a16="http://schemas.microsoft.com/office/drawing/2014/main" val="20000"/>
                    </a:ext>
                  </a:extLst>
                </a:gridCol>
                <a:gridCol w="778219">
                  <a:extLst>
                    <a:ext uri="{9D8B030D-6E8A-4147-A177-3AD203B41FA5}">
                      <a16:colId xmlns:a16="http://schemas.microsoft.com/office/drawing/2014/main" val="20001"/>
                    </a:ext>
                  </a:extLst>
                </a:gridCol>
                <a:gridCol w="778219">
                  <a:extLst>
                    <a:ext uri="{9D8B030D-6E8A-4147-A177-3AD203B41FA5}">
                      <a16:colId xmlns:a16="http://schemas.microsoft.com/office/drawing/2014/main" val="20002"/>
                    </a:ext>
                  </a:extLst>
                </a:gridCol>
                <a:gridCol w="778219">
                  <a:extLst>
                    <a:ext uri="{9D8B030D-6E8A-4147-A177-3AD203B41FA5}">
                      <a16:colId xmlns:a16="http://schemas.microsoft.com/office/drawing/2014/main" val="20003"/>
                    </a:ext>
                  </a:extLst>
                </a:gridCol>
                <a:gridCol w="778219">
                  <a:extLst>
                    <a:ext uri="{9D8B030D-6E8A-4147-A177-3AD203B41FA5}">
                      <a16:colId xmlns:a16="http://schemas.microsoft.com/office/drawing/2014/main" val="20004"/>
                    </a:ext>
                  </a:extLst>
                </a:gridCol>
                <a:gridCol w="778219">
                  <a:extLst>
                    <a:ext uri="{9D8B030D-6E8A-4147-A177-3AD203B41FA5}">
                      <a16:colId xmlns:a16="http://schemas.microsoft.com/office/drawing/2014/main" val="20005"/>
                    </a:ext>
                  </a:extLst>
                </a:gridCol>
                <a:gridCol w="778219">
                  <a:extLst>
                    <a:ext uri="{9D8B030D-6E8A-4147-A177-3AD203B41FA5}">
                      <a16:colId xmlns:a16="http://schemas.microsoft.com/office/drawing/2014/main" val="20006"/>
                    </a:ext>
                  </a:extLst>
                </a:gridCol>
                <a:gridCol w="778219">
                  <a:extLst>
                    <a:ext uri="{9D8B030D-6E8A-4147-A177-3AD203B41FA5}">
                      <a16:colId xmlns:a16="http://schemas.microsoft.com/office/drawing/2014/main" val="20007"/>
                    </a:ext>
                  </a:extLst>
                </a:gridCol>
                <a:gridCol w="778219">
                  <a:extLst>
                    <a:ext uri="{9D8B030D-6E8A-4147-A177-3AD203B41FA5}">
                      <a16:colId xmlns:a16="http://schemas.microsoft.com/office/drawing/2014/main" val="20008"/>
                    </a:ext>
                  </a:extLst>
                </a:gridCol>
                <a:gridCol w="778219">
                  <a:extLst>
                    <a:ext uri="{9D8B030D-6E8A-4147-A177-3AD203B41FA5}">
                      <a16:colId xmlns:a16="http://schemas.microsoft.com/office/drawing/2014/main" val="20009"/>
                    </a:ext>
                  </a:extLst>
                </a:gridCol>
                <a:gridCol w="778219">
                  <a:extLst>
                    <a:ext uri="{9D8B030D-6E8A-4147-A177-3AD203B41FA5}">
                      <a16:colId xmlns:a16="http://schemas.microsoft.com/office/drawing/2014/main" val="20010"/>
                    </a:ext>
                  </a:extLst>
                </a:gridCol>
              </a:tblGrid>
              <a:tr h="225667">
                <a:tc rowSpan="3">
                  <a:txBody>
                    <a:bodyPr/>
                    <a:lstStyle/>
                    <a:p>
                      <a:pPr algn="ctr" fontAlgn="ctr"/>
                      <a:r>
                        <a:rPr lang="en-GB" sz="1000" b="1" i="0" u="none" strike="noStrike" dirty="0">
                          <a:solidFill>
                            <a:srgbClr val="000000"/>
                          </a:solidFill>
                          <a:effectLst/>
                          <a:latin typeface="Gill Sans Nova" panose="020B0602020104020203" pitchFamily="34" charset="0"/>
                        </a:rPr>
                        <a:t>Province</a:t>
                      </a:r>
                      <a:endParaRPr lang="en-ZM" sz="1000" b="1"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rowSpan="2" gridSpan="2">
                  <a:txBody>
                    <a:bodyPr/>
                    <a:lstStyle/>
                    <a:p>
                      <a:pPr algn="ctr" fontAlgn="ctr"/>
                      <a:r>
                        <a:rPr lang="en-GB" sz="1000" b="1" i="0" u="none" strike="noStrike" dirty="0">
                          <a:solidFill>
                            <a:srgbClr val="000000"/>
                          </a:solidFill>
                          <a:effectLst/>
                          <a:latin typeface="Gill Sans Nova" panose="020B0602020104020203" pitchFamily="34" charset="0"/>
                        </a:rPr>
                        <a:t>Overall Domain Score</a:t>
                      </a:r>
                      <a:endParaRPr lang="en-ZM" sz="1000" b="1"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rowSpan="2" hMerge="1">
                  <a:txBody>
                    <a:bodyPr/>
                    <a:lstStyle/>
                    <a:p>
                      <a:endParaRPr lang="en-ZM"/>
                    </a:p>
                  </a:txBody>
                  <a:tcPr/>
                </a:tc>
                <a:tc gridSpan="8">
                  <a:txBody>
                    <a:bodyPr/>
                    <a:lstStyle/>
                    <a:p>
                      <a:pPr algn="ctr" fontAlgn="ctr"/>
                      <a:r>
                        <a:rPr lang="en-GB" sz="900" b="1" i="0" u="none" strike="noStrike">
                          <a:solidFill>
                            <a:srgbClr val="000000"/>
                          </a:solidFill>
                          <a:effectLst/>
                          <a:latin typeface="Gill Sans Nova" panose="020B0602020104020203" pitchFamily="34" charset="0"/>
                        </a:rPr>
                        <a:t>Measures </a:t>
                      </a:r>
                      <a:endParaRPr lang="en-ZM" sz="9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extLst>
                  <a:ext uri="{0D108BD9-81ED-4DB2-BD59-A6C34878D82A}">
                    <a16:rowId xmlns:a16="http://schemas.microsoft.com/office/drawing/2014/main" val="10000"/>
                  </a:ext>
                </a:extLst>
              </a:tr>
              <a:tr h="330225">
                <a:tc vMerge="1">
                  <a:txBody>
                    <a:bodyPr/>
                    <a:lstStyle/>
                    <a:p>
                      <a:endParaRPr lang="en-ZM"/>
                    </a:p>
                  </a:txBody>
                  <a:tcPr/>
                </a:tc>
                <a:tc gridSpan="2" vMerge="1">
                  <a:txBody>
                    <a:bodyPr/>
                    <a:lstStyle/>
                    <a:p>
                      <a:endParaRPr lang="en-ZM"/>
                    </a:p>
                  </a:txBody>
                  <a:tcPr/>
                </a:tc>
                <a:tc hMerge="1" vMerge="1">
                  <a:txBody>
                    <a:bodyPr/>
                    <a:lstStyle/>
                    <a:p>
                      <a:endParaRPr lang="en-ZM"/>
                    </a:p>
                  </a:txBody>
                  <a:tcPr/>
                </a:tc>
                <a:tc gridSpan="2">
                  <a:txBody>
                    <a:bodyPr/>
                    <a:lstStyle/>
                    <a:p>
                      <a:pPr algn="ctr" fontAlgn="ctr"/>
                      <a:r>
                        <a:rPr lang="en-GB" sz="1000" b="1" i="0" u="none" strike="noStrike" dirty="0">
                          <a:solidFill>
                            <a:srgbClr val="000000"/>
                          </a:solidFill>
                          <a:effectLst/>
                          <a:latin typeface="Gill Sans Nova" panose="020B0602020104020203" pitchFamily="34" charset="0"/>
                        </a:rPr>
                        <a:t>Nutrition/ SUN plans</a:t>
                      </a:r>
                      <a:endParaRPr lang="en-ZM" sz="1000" b="1"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000" b="1" i="0" u="none" strike="noStrike" dirty="0">
                          <a:solidFill>
                            <a:srgbClr val="000000"/>
                          </a:solidFill>
                          <a:effectLst/>
                          <a:latin typeface="Gill Sans Nova" panose="020B0602020104020203" pitchFamily="34" charset="0"/>
                        </a:rPr>
                        <a:t>Leadership</a:t>
                      </a:r>
                      <a:endParaRPr lang="en-ZM" sz="1000" b="1"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000" b="1" i="0" u="none" strike="noStrike">
                          <a:solidFill>
                            <a:srgbClr val="000000"/>
                          </a:solidFill>
                          <a:effectLst/>
                          <a:latin typeface="Gill Sans Nova" panose="020B0602020104020203" pitchFamily="34" charset="0"/>
                        </a:rPr>
                        <a:t>Quality Management</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000" b="1" i="0" u="none" strike="noStrike">
                          <a:solidFill>
                            <a:srgbClr val="000000"/>
                          </a:solidFill>
                          <a:effectLst/>
                          <a:latin typeface="Gill Sans Nova" panose="020B0602020104020203" pitchFamily="34" charset="0"/>
                        </a:rPr>
                        <a:t>Collaboration across Govt Ministries</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1"/>
                  </a:ext>
                </a:extLst>
              </a:tr>
              <a:tr h="225667">
                <a:tc vMerge="1">
                  <a:txBody>
                    <a:bodyPr/>
                    <a:lstStyle/>
                    <a:p>
                      <a:endParaRPr lang="en-ZM"/>
                    </a:p>
                  </a:txBody>
                  <a:tcPr/>
                </a:tc>
                <a:tc>
                  <a:txBody>
                    <a:bodyPr/>
                    <a:lstStyle/>
                    <a:p>
                      <a:pPr algn="ctr" fontAlgn="ctr"/>
                      <a:r>
                        <a:rPr lang="en-GB" sz="1000" b="1" i="0" u="none" strike="noStrike" dirty="0">
                          <a:solidFill>
                            <a:srgbClr val="000000"/>
                          </a:solidFill>
                          <a:effectLst/>
                          <a:latin typeface="Gill Sans Nova" panose="020B0602020104020203" pitchFamily="34" charset="0"/>
                        </a:rPr>
                        <a:t>2020</a:t>
                      </a:r>
                      <a:endParaRPr lang="en-ZM" sz="1000" b="1"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2022</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2020</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2022</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2020</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dirty="0">
                          <a:solidFill>
                            <a:srgbClr val="000000"/>
                          </a:solidFill>
                          <a:effectLst/>
                          <a:latin typeface="Gill Sans Nova" panose="020B0602020104020203" pitchFamily="34" charset="0"/>
                        </a:rPr>
                        <a:t>2022</a:t>
                      </a:r>
                      <a:endParaRPr lang="en-ZM" sz="1000" b="1"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2020</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2022</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2020</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2022</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25667">
                <a:tc>
                  <a:txBody>
                    <a:bodyPr/>
                    <a:lstStyle/>
                    <a:p>
                      <a:pPr algn="ctr" fontAlgn="ctr"/>
                      <a:r>
                        <a:rPr lang="en-GB" sz="1000" b="0" i="0" u="none" strike="noStrike">
                          <a:solidFill>
                            <a:srgbClr val="000000"/>
                          </a:solidFill>
                          <a:effectLst/>
                          <a:latin typeface="Gill Sans Nova" panose="020B0602020104020203" pitchFamily="34" charset="0"/>
                        </a:rPr>
                        <a:t>Central</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Gill Sans Nova" panose="020B0602020104020203" pitchFamily="34" charset="0"/>
                        </a:rPr>
                        <a:t>2.4</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2.0</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2.3</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3.5</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2.0</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225667">
                <a:tc>
                  <a:txBody>
                    <a:bodyPr/>
                    <a:lstStyle/>
                    <a:p>
                      <a:pPr algn="ctr" fontAlgn="ctr"/>
                      <a:r>
                        <a:rPr lang="en-GB" sz="1000" b="0" i="0" u="none" strike="noStrike" dirty="0">
                          <a:solidFill>
                            <a:srgbClr val="000000"/>
                          </a:solidFill>
                          <a:effectLst/>
                          <a:latin typeface="Gill Sans Nova" panose="020B0602020104020203" pitchFamily="34" charset="0"/>
                        </a:rPr>
                        <a:t>Copperbelt</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2.0</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3.0</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2.0</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2.9</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2.0</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25667">
                <a:tc>
                  <a:txBody>
                    <a:bodyPr/>
                    <a:lstStyle/>
                    <a:p>
                      <a:pPr algn="ctr" fontAlgn="ctr"/>
                      <a:r>
                        <a:rPr lang="en-GB" sz="1000" b="0" i="0" u="none" strike="noStrike">
                          <a:solidFill>
                            <a:srgbClr val="000000"/>
                          </a:solidFill>
                          <a:effectLst/>
                          <a:latin typeface="Gill Sans Nova" panose="020B0602020104020203" pitchFamily="34" charset="0"/>
                        </a:rPr>
                        <a:t>Eastern</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a:noFill/>
                    </a:lnB>
                  </a:tcPr>
                </a:tc>
                <a:tc>
                  <a:txBody>
                    <a:bodyPr/>
                    <a:lstStyle/>
                    <a:p>
                      <a:pPr algn="ctr" fontAlgn="ctr"/>
                      <a:r>
                        <a:rPr lang="en-GB" sz="1000" b="0" i="0" u="none" strike="noStrike">
                          <a:solidFill>
                            <a:srgbClr val="000000"/>
                          </a:solidFill>
                          <a:effectLst/>
                          <a:latin typeface="Gill Sans Nova" panose="020B0602020104020203" pitchFamily="34" charset="0"/>
                        </a:rPr>
                        <a:t>2.8</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3.1</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2.5</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3.0</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25667">
                <a:tc>
                  <a:txBody>
                    <a:bodyPr/>
                    <a:lstStyle/>
                    <a:p>
                      <a:pPr algn="ctr" fontAlgn="ctr"/>
                      <a:r>
                        <a:rPr lang="en-ZM" sz="1000" b="0" i="0" u="none" strike="noStrike" dirty="0">
                          <a:solidFill>
                            <a:srgbClr val="000000"/>
                          </a:solidFill>
                          <a:effectLst/>
                          <a:latin typeface="Gill Sans Nova" panose="020B0602020104020203" pitchFamily="34" charset="0"/>
                        </a:rPr>
                        <a:t>Luapula</a:t>
                      </a: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2.9</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3.0</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2.9</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3.4</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2.7</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25667">
                <a:tc>
                  <a:txBody>
                    <a:bodyPr/>
                    <a:lstStyle/>
                    <a:p>
                      <a:pPr algn="ctr" fontAlgn="ctr"/>
                      <a:r>
                        <a:rPr lang="en-GB" sz="1000" b="0" i="0" u="none" strike="noStrike">
                          <a:solidFill>
                            <a:srgbClr val="000000"/>
                          </a:solidFill>
                          <a:effectLst/>
                          <a:latin typeface="Gill Sans Nova" panose="020B0602020104020203" pitchFamily="34" charset="0"/>
                        </a:rPr>
                        <a:t>Lusaka</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3.0</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FFFFFF"/>
                          </a:solidFill>
                          <a:effectLst/>
                          <a:latin typeface="Gill Sans Nova" panose="020B0602020104020203" pitchFamily="34" charset="0"/>
                        </a:rPr>
                        <a:t>1.9</a:t>
                      </a:r>
                      <a:endParaRPr lang="en-ZM" sz="1000" b="0" i="0" u="none" strike="noStrike">
                        <a:solidFill>
                          <a:srgbClr val="FFFFFF"/>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2.9</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2.6</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FFFFFF"/>
                          </a:solidFill>
                          <a:effectLst/>
                          <a:latin typeface="Gill Sans Nova" panose="020B0602020104020203" pitchFamily="34" charset="0"/>
                        </a:rPr>
                        <a:t>1.6</a:t>
                      </a:r>
                      <a:endParaRPr lang="en-ZM" sz="1000" b="0" i="0" u="none" strike="noStrike" dirty="0">
                        <a:solidFill>
                          <a:srgbClr val="FFFFFF"/>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225667">
                <a:tc>
                  <a:txBody>
                    <a:bodyPr/>
                    <a:lstStyle/>
                    <a:p>
                      <a:pPr algn="ctr" fontAlgn="ctr"/>
                      <a:r>
                        <a:rPr lang="en-GB" sz="1000" b="0" i="0" u="none" strike="noStrike" dirty="0" err="1">
                          <a:solidFill>
                            <a:srgbClr val="000000"/>
                          </a:solidFill>
                          <a:effectLst/>
                          <a:latin typeface="Gill Sans Nova" panose="020B0602020104020203" pitchFamily="34" charset="0"/>
                        </a:rPr>
                        <a:t>Muchinga</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FFFFFF"/>
                          </a:solidFill>
                          <a:effectLst/>
                          <a:latin typeface="Gill Sans Nova" panose="020B0602020104020203" pitchFamily="34" charset="0"/>
                        </a:rPr>
                        <a:t>1.9</a:t>
                      </a:r>
                      <a:endParaRPr lang="en-ZM" sz="1000" b="0" i="0" u="none" strike="noStrike">
                        <a:solidFill>
                          <a:srgbClr val="FFFFFF"/>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FFFFFF"/>
                          </a:solidFill>
                          <a:effectLst/>
                          <a:latin typeface="Gill Sans Nova" panose="020B0602020104020203" pitchFamily="34" charset="0"/>
                        </a:rPr>
                        <a:t>1.6</a:t>
                      </a:r>
                      <a:endParaRPr lang="en-ZM" sz="1000" b="0" i="0" u="none" strike="noStrike">
                        <a:solidFill>
                          <a:srgbClr val="FFFFFF"/>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3.6</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FFFFFF"/>
                          </a:solidFill>
                          <a:effectLst/>
                          <a:latin typeface="Gill Sans Nova" panose="020B0602020104020203" pitchFamily="34" charset="0"/>
                        </a:rPr>
                        <a:t>1.8</a:t>
                      </a:r>
                      <a:endParaRPr lang="en-ZM" sz="1000" b="0" i="0" u="none" strike="noStrike">
                        <a:solidFill>
                          <a:srgbClr val="FFFFFF"/>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3.2</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2.5</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3.7</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FFFFFF"/>
                          </a:solidFill>
                          <a:effectLst/>
                          <a:latin typeface="Gill Sans Nova" panose="020B0602020104020203" pitchFamily="34" charset="0"/>
                        </a:rPr>
                        <a:t>1.5</a:t>
                      </a:r>
                      <a:endParaRPr lang="en-ZM" sz="1000" b="0" i="0" u="none" strike="noStrike" dirty="0">
                        <a:solidFill>
                          <a:srgbClr val="FFFFFF"/>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3.5</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25667">
                <a:tc>
                  <a:txBody>
                    <a:bodyPr/>
                    <a:lstStyle/>
                    <a:p>
                      <a:pPr algn="ctr" fontAlgn="ctr"/>
                      <a:r>
                        <a:rPr lang="en-GB" sz="1000" b="0" i="0" u="none" strike="noStrike">
                          <a:solidFill>
                            <a:srgbClr val="000000"/>
                          </a:solidFill>
                          <a:effectLst/>
                          <a:latin typeface="Gill Sans Nova" panose="020B0602020104020203" pitchFamily="34" charset="0"/>
                        </a:rPr>
                        <a:t>Northern</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2.8</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2.5</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2.7</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3.6</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2.8</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225667">
                <a:tc>
                  <a:txBody>
                    <a:bodyPr/>
                    <a:lstStyle/>
                    <a:p>
                      <a:pPr algn="ctr" fontAlgn="ctr"/>
                      <a:r>
                        <a:rPr lang="en-GB" sz="1000" b="0" i="0" u="none" strike="noStrike" dirty="0">
                          <a:solidFill>
                            <a:srgbClr val="000000"/>
                          </a:solidFill>
                          <a:effectLst/>
                          <a:latin typeface="Gill Sans Nova" panose="020B0602020104020203" pitchFamily="34" charset="0"/>
                        </a:rPr>
                        <a:t>North-Western</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2.5</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2.6</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3.5</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2.4</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3.1</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3.6</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2.2</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3.4</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25667">
                <a:tc>
                  <a:txBody>
                    <a:bodyPr/>
                    <a:lstStyle/>
                    <a:p>
                      <a:pPr algn="ctr" fontAlgn="ctr"/>
                      <a:r>
                        <a:rPr lang="en-GB" sz="1000" b="0" i="0" u="none" strike="noStrike">
                          <a:solidFill>
                            <a:srgbClr val="000000"/>
                          </a:solidFill>
                          <a:effectLst/>
                          <a:latin typeface="Gill Sans Nova" panose="020B0602020104020203" pitchFamily="34" charset="0"/>
                        </a:rPr>
                        <a:t>Southern</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2.4</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2.6</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2.3</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3.1</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2.0</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3.1</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225667">
                <a:tc>
                  <a:txBody>
                    <a:bodyPr/>
                    <a:lstStyle/>
                    <a:p>
                      <a:pPr algn="ctr" fontAlgn="ctr"/>
                      <a:r>
                        <a:rPr lang="en-GB" sz="1000" b="0" i="0" u="none" strike="noStrike" dirty="0">
                          <a:solidFill>
                            <a:srgbClr val="000000"/>
                          </a:solidFill>
                          <a:effectLst/>
                          <a:latin typeface="Gill Sans Nova" panose="020B0602020104020203" pitchFamily="34" charset="0"/>
                        </a:rPr>
                        <a:t>Western</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a:noFill/>
                    </a:lnB>
                  </a:tcPr>
                </a:tc>
                <a:tc>
                  <a:txBody>
                    <a:bodyPr/>
                    <a:lstStyle/>
                    <a:p>
                      <a:pPr algn="ctr" fontAlgn="ctr"/>
                      <a:r>
                        <a:rPr lang="en-GB" sz="1000" b="0" i="0" u="none" strike="noStrike">
                          <a:solidFill>
                            <a:srgbClr val="000000"/>
                          </a:solidFill>
                          <a:effectLst/>
                          <a:latin typeface="Gill Sans Nova" panose="020B0602020104020203" pitchFamily="34" charset="0"/>
                        </a:rPr>
                        <a:t>2.5</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2.3</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2.5</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3.2</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3.5</a:t>
                      </a:r>
                      <a:endParaRPr lang="en-ZM" sz="1000" b="0"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2.3</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3.1</a:t>
                      </a:r>
                      <a:endParaRPr lang="en-ZM" sz="1000" b="0"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25667">
                <a:tc>
                  <a:txBody>
                    <a:bodyPr/>
                    <a:lstStyle/>
                    <a:p>
                      <a:pPr algn="ctr" fontAlgn="ctr"/>
                      <a:r>
                        <a:rPr lang="en-GB" sz="1000" b="1" i="0" u="none" strike="noStrike" dirty="0">
                          <a:solidFill>
                            <a:srgbClr val="000000"/>
                          </a:solidFill>
                          <a:effectLst/>
                          <a:latin typeface="Gill Sans Nova" panose="020B0602020104020203" pitchFamily="34" charset="0"/>
                        </a:rPr>
                        <a:t>All Provinces</a:t>
                      </a:r>
                      <a:endParaRPr lang="en-ZM" sz="1000" b="1"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Gill Sans Nova" panose="020B0602020104020203" pitchFamily="34" charset="0"/>
                        </a:rPr>
                        <a:t>2.6</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1" i="0" u="none" strike="noStrike">
                          <a:solidFill>
                            <a:srgbClr val="000000"/>
                          </a:solidFill>
                          <a:effectLst/>
                          <a:latin typeface="Gill Sans Nova" panose="020B0602020104020203" pitchFamily="34" charset="0"/>
                        </a:rPr>
                        <a:t>3.2</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1" i="0" u="none" strike="noStrike">
                          <a:solidFill>
                            <a:srgbClr val="000000"/>
                          </a:solidFill>
                          <a:effectLst/>
                          <a:latin typeface="Gill Sans Nova" panose="020B0602020104020203" pitchFamily="34" charset="0"/>
                        </a:rPr>
                        <a:t>2.4</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1" i="0" u="none" strike="noStrike">
                          <a:solidFill>
                            <a:srgbClr val="000000"/>
                          </a:solidFill>
                          <a:effectLst/>
                          <a:latin typeface="Gill Sans Nova" panose="020B0602020104020203" pitchFamily="34" charset="0"/>
                        </a:rPr>
                        <a:t>3.2</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1" i="0" u="none" strike="noStrike">
                          <a:solidFill>
                            <a:srgbClr val="000000"/>
                          </a:solidFill>
                          <a:effectLst/>
                          <a:latin typeface="Gill Sans Nova" panose="020B0602020104020203" pitchFamily="34" charset="0"/>
                        </a:rPr>
                        <a:t>2.4</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1" i="0" u="none" strike="noStrike" dirty="0">
                          <a:solidFill>
                            <a:srgbClr val="000000"/>
                          </a:solidFill>
                          <a:effectLst/>
                          <a:latin typeface="Gill Sans Nova" panose="020B0602020104020203" pitchFamily="34" charset="0"/>
                        </a:rPr>
                        <a:t>3.0</a:t>
                      </a:r>
                      <a:endParaRPr lang="en-ZM" sz="1000" b="1"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1" i="0" u="none" strike="noStrike">
                          <a:solidFill>
                            <a:srgbClr val="000000"/>
                          </a:solidFill>
                          <a:effectLst/>
                          <a:latin typeface="Gill Sans Nova" panose="020B0602020104020203" pitchFamily="34" charset="0"/>
                        </a:rPr>
                        <a:t>2.9</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1" i="0" u="none" strike="noStrike">
                          <a:solidFill>
                            <a:srgbClr val="000000"/>
                          </a:solidFill>
                          <a:effectLst/>
                          <a:latin typeface="Gill Sans Nova" panose="020B0602020104020203" pitchFamily="34" charset="0"/>
                        </a:rPr>
                        <a:t>3.4</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1" i="0" u="none" strike="noStrike">
                          <a:solidFill>
                            <a:srgbClr val="000000"/>
                          </a:solidFill>
                          <a:effectLst/>
                          <a:latin typeface="Gill Sans Nova" panose="020B0602020104020203" pitchFamily="34" charset="0"/>
                        </a:rPr>
                        <a:t>2.5</a:t>
                      </a:r>
                      <a:endParaRPr lang="en-ZM" sz="1000" b="1" i="0" u="none" strike="noStrike">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1" i="0" u="none" strike="noStrike" dirty="0">
                          <a:solidFill>
                            <a:srgbClr val="000000"/>
                          </a:solidFill>
                          <a:effectLst/>
                          <a:latin typeface="Gill Sans Nova" panose="020B0602020104020203" pitchFamily="34" charset="0"/>
                        </a:rPr>
                        <a:t>3.1</a:t>
                      </a:r>
                      <a:endParaRPr lang="en-ZM" sz="1000" b="1" i="0" u="none" strike="noStrike" dirty="0">
                        <a:solidFill>
                          <a:srgbClr val="000000"/>
                        </a:solidFill>
                        <a:effectLst/>
                        <a:latin typeface="Gill Sans Nova" panose="020B0602020104020203" pitchFamily="34" charset="0"/>
                      </a:endParaRPr>
                    </a:p>
                  </a:txBody>
                  <a:tcPr marL="9525" marR="9525" marT="9523"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Title 2">
            <a:extLst>
              <a:ext uri="{FF2B5EF4-FFF2-40B4-BE49-F238E27FC236}">
                <a16:creationId xmlns:a16="http://schemas.microsoft.com/office/drawing/2014/main" id="{F7A7F8ED-57F8-B2CB-84BB-7561D8F0D8FD}"/>
              </a:ext>
            </a:extLst>
          </p:cNvPr>
          <p:cNvSpPr>
            <a:spLocks noGrp="1" noChangeArrowheads="1"/>
          </p:cNvSpPr>
          <p:nvPr>
            <p:ph type="title"/>
          </p:nvPr>
        </p:nvSpPr>
        <p:spPr/>
        <p:txBody>
          <a:bodyPr/>
          <a:lstStyle/>
          <a:p>
            <a:r>
              <a:rPr lang="en-US" altLang="en-GB"/>
              <a:t>Governance and Leadership by District</a:t>
            </a:r>
            <a:endParaRPr lang="LID4096" altLang="en-GB"/>
          </a:p>
        </p:txBody>
      </p:sp>
      <p:sp>
        <p:nvSpPr>
          <p:cNvPr id="94211" name="Content Placeholder 14">
            <a:extLst>
              <a:ext uri="{FF2B5EF4-FFF2-40B4-BE49-F238E27FC236}">
                <a16:creationId xmlns:a16="http://schemas.microsoft.com/office/drawing/2014/main" id="{5A554040-1F68-ECC9-EF45-30B4FA988012}"/>
              </a:ext>
            </a:extLst>
          </p:cNvPr>
          <p:cNvSpPr>
            <a:spLocks noGrp="1" noChangeArrowheads="1"/>
          </p:cNvSpPr>
          <p:nvPr>
            <p:ph sz="quarter" idx="13"/>
          </p:nvPr>
        </p:nvSpPr>
        <p:spPr/>
        <p:txBody>
          <a:bodyPr rtlCol="0">
            <a:normAutofit/>
          </a:bodyPr>
          <a:lstStyle/>
          <a:p>
            <a:r>
              <a:rPr lang="en-GB" altLang="en-GB" dirty="0"/>
              <a:t>All districts improved their performance from levels 1 and 2 in 2020 to level 3 in 2022</a:t>
            </a:r>
          </a:p>
          <a:p>
            <a:pPr lvl="1"/>
            <a:r>
              <a:rPr lang="en-GB" altLang="en-GB" dirty="0"/>
              <a:t>except for </a:t>
            </a:r>
            <a:r>
              <a:rPr lang="en-GB" altLang="en-GB" dirty="0" err="1"/>
              <a:t>Chibombo</a:t>
            </a:r>
            <a:r>
              <a:rPr lang="en-GB" altLang="en-GB" dirty="0"/>
              <a:t>, Ndola, Chipata, </a:t>
            </a:r>
            <a:r>
              <a:rPr lang="en-GB" altLang="en-GB" dirty="0" err="1"/>
              <a:t>Samfya</a:t>
            </a:r>
            <a:r>
              <a:rPr lang="en-GB" altLang="en-GB" dirty="0"/>
              <a:t>, and </a:t>
            </a:r>
            <a:r>
              <a:rPr lang="en-GB" altLang="en-GB" dirty="0" err="1"/>
              <a:t>Kaputa</a:t>
            </a:r>
            <a:r>
              <a:rPr lang="en-GB" altLang="en-GB" dirty="0"/>
              <a:t>, which remained at the same level as in 2020.</a:t>
            </a:r>
          </a:p>
          <a:p>
            <a:r>
              <a:rPr lang="en-GB" altLang="en-GB" dirty="0"/>
              <a:t>At measure level, all districts improved in quality management.</a:t>
            </a:r>
          </a:p>
        </p:txBody>
      </p:sp>
      <p:sp>
        <p:nvSpPr>
          <p:cNvPr id="94212" name="Slide Number Placeholder 1">
            <a:extLst>
              <a:ext uri="{FF2B5EF4-FFF2-40B4-BE49-F238E27FC236}">
                <a16:creationId xmlns:a16="http://schemas.microsoft.com/office/drawing/2014/main" id="{D507E8DA-2B3B-60CA-6D88-7E45B7850166}"/>
              </a:ext>
            </a:extLst>
          </p:cNvPr>
          <p:cNvSpPr>
            <a:spLocks noGrp="1" noChangeArrowheads="1"/>
          </p:cNvSpPr>
          <p:nvPr>
            <p:ph type="sldNum" idx="4294967295"/>
          </p:nvPr>
        </p:nvSpPr>
        <p:spPr bwMode="auto">
          <a:xfrm>
            <a:off x="11715750" y="6491288"/>
            <a:ext cx="476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1E58FF94-56C6-4827-88BC-8B369C3583CB}" type="slidenum">
              <a:rPr lang="en-US" altLang="en-GB">
                <a:solidFill>
                  <a:srgbClr val="ADA692"/>
                </a:solidFill>
              </a:rPr>
              <a:pPr/>
              <a:t>33</a:t>
            </a:fld>
            <a:endParaRPr lang="en-US" altLang="en-GB">
              <a:solidFill>
                <a:srgbClr val="ADA692"/>
              </a:solidFill>
            </a:endParaRPr>
          </a:p>
        </p:txBody>
      </p:sp>
      <p:graphicFrame>
        <p:nvGraphicFramePr>
          <p:cNvPr id="8" name="Content Placeholder 7">
            <a:extLst>
              <a:ext uri="{FF2B5EF4-FFF2-40B4-BE49-F238E27FC236}">
                <a16:creationId xmlns:a16="http://schemas.microsoft.com/office/drawing/2014/main" id="{2078E607-5E06-BA95-C398-EEECB822ED54}"/>
              </a:ext>
            </a:extLst>
          </p:cNvPr>
          <p:cNvGraphicFramePr>
            <a:graphicFrameLocks noGrp="1"/>
          </p:cNvGraphicFramePr>
          <p:nvPr>
            <p:ph sz="quarter" idx="14"/>
          </p:nvPr>
        </p:nvGraphicFramePr>
        <p:xfrm>
          <a:off x="4064000" y="1039813"/>
          <a:ext cx="7794627" cy="3932231"/>
        </p:xfrm>
        <a:graphic>
          <a:graphicData uri="http://schemas.openxmlformats.org/drawingml/2006/table">
            <a:tbl>
              <a:tblPr/>
              <a:tblGrid>
                <a:gridCol w="642856">
                  <a:extLst>
                    <a:ext uri="{9D8B030D-6E8A-4147-A177-3AD203B41FA5}">
                      <a16:colId xmlns:a16="http://schemas.microsoft.com/office/drawing/2014/main" val="20000"/>
                    </a:ext>
                  </a:extLst>
                </a:gridCol>
                <a:gridCol w="642856">
                  <a:extLst>
                    <a:ext uri="{9D8B030D-6E8A-4147-A177-3AD203B41FA5}">
                      <a16:colId xmlns:a16="http://schemas.microsoft.com/office/drawing/2014/main" val="20001"/>
                    </a:ext>
                  </a:extLst>
                </a:gridCol>
                <a:gridCol w="642856">
                  <a:extLst>
                    <a:ext uri="{9D8B030D-6E8A-4147-A177-3AD203B41FA5}">
                      <a16:colId xmlns:a16="http://schemas.microsoft.com/office/drawing/2014/main" val="20002"/>
                    </a:ext>
                  </a:extLst>
                </a:gridCol>
                <a:gridCol w="642856">
                  <a:extLst>
                    <a:ext uri="{9D8B030D-6E8A-4147-A177-3AD203B41FA5}">
                      <a16:colId xmlns:a16="http://schemas.microsoft.com/office/drawing/2014/main" val="20003"/>
                    </a:ext>
                  </a:extLst>
                </a:gridCol>
                <a:gridCol w="642856">
                  <a:extLst>
                    <a:ext uri="{9D8B030D-6E8A-4147-A177-3AD203B41FA5}">
                      <a16:colId xmlns:a16="http://schemas.microsoft.com/office/drawing/2014/main" val="20004"/>
                    </a:ext>
                  </a:extLst>
                </a:gridCol>
                <a:gridCol w="642856">
                  <a:extLst>
                    <a:ext uri="{9D8B030D-6E8A-4147-A177-3AD203B41FA5}">
                      <a16:colId xmlns:a16="http://schemas.microsoft.com/office/drawing/2014/main" val="20005"/>
                    </a:ext>
                  </a:extLst>
                </a:gridCol>
                <a:gridCol w="642856">
                  <a:extLst>
                    <a:ext uri="{9D8B030D-6E8A-4147-A177-3AD203B41FA5}">
                      <a16:colId xmlns:a16="http://schemas.microsoft.com/office/drawing/2014/main" val="20006"/>
                    </a:ext>
                  </a:extLst>
                </a:gridCol>
                <a:gridCol w="642856">
                  <a:extLst>
                    <a:ext uri="{9D8B030D-6E8A-4147-A177-3AD203B41FA5}">
                      <a16:colId xmlns:a16="http://schemas.microsoft.com/office/drawing/2014/main" val="20007"/>
                    </a:ext>
                  </a:extLst>
                </a:gridCol>
                <a:gridCol w="642856">
                  <a:extLst>
                    <a:ext uri="{9D8B030D-6E8A-4147-A177-3AD203B41FA5}">
                      <a16:colId xmlns:a16="http://schemas.microsoft.com/office/drawing/2014/main" val="20008"/>
                    </a:ext>
                  </a:extLst>
                </a:gridCol>
                <a:gridCol w="642856">
                  <a:extLst>
                    <a:ext uri="{9D8B030D-6E8A-4147-A177-3AD203B41FA5}">
                      <a16:colId xmlns:a16="http://schemas.microsoft.com/office/drawing/2014/main" val="20009"/>
                    </a:ext>
                  </a:extLst>
                </a:gridCol>
                <a:gridCol w="1366067">
                  <a:extLst>
                    <a:ext uri="{9D8B030D-6E8A-4147-A177-3AD203B41FA5}">
                      <a16:colId xmlns:a16="http://schemas.microsoft.com/office/drawing/2014/main" val="20010"/>
                    </a:ext>
                  </a:extLst>
                </a:gridCol>
              </a:tblGrid>
              <a:tr h="181919">
                <a:tc rowSpan="3">
                  <a:txBody>
                    <a:bodyPr/>
                    <a:lstStyle/>
                    <a:p>
                      <a:pPr algn="ctr" fontAlgn="ctr"/>
                      <a:r>
                        <a:rPr lang="en-GB" sz="900" b="1" i="0" u="none" strike="noStrike" dirty="0">
                          <a:solidFill>
                            <a:srgbClr val="000000"/>
                          </a:solidFill>
                          <a:effectLst/>
                          <a:latin typeface="Gill Sans Nova" panose="020B0602020104020203" pitchFamily="34" charset="0"/>
                        </a:rPr>
                        <a:t>District</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rowSpan="2" gridSpan="2">
                  <a:txBody>
                    <a:bodyPr/>
                    <a:lstStyle/>
                    <a:p>
                      <a:pPr algn="ctr" fontAlgn="ctr"/>
                      <a:r>
                        <a:rPr lang="en-GB" sz="900" b="1" i="0" u="none" strike="noStrike" dirty="0">
                          <a:solidFill>
                            <a:srgbClr val="000000"/>
                          </a:solidFill>
                          <a:effectLst/>
                          <a:latin typeface="Gill Sans Nova" panose="020B0602020104020203" pitchFamily="34" charset="0"/>
                        </a:rPr>
                        <a:t>Overall Domain Score</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rowSpan="2" hMerge="1">
                  <a:txBody>
                    <a:bodyPr/>
                    <a:lstStyle/>
                    <a:p>
                      <a:endParaRPr lang="en-ZM"/>
                    </a:p>
                  </a:txBody>
                  <a:tcPr/>
                </a:tc>
                <a:tc gridSpan="8">
                  <a:txBody>
                    <a:bodyPr/>
                    <a:lstStyle/>
                    <a:p>
                      <a:pPr algn="ctr" fontAlgn="ctr"/>
                      <a:r>
                        <a:rPr lang="en-GB" sz="800" b="1" i="0" u="none" strike="noStrike">
                          <a:solidFill>
                            <a:srgbClr val="000000"/>
                          </a:solidFill>
                          <a:effectLst/>
                          <a:latin typeface="Gill Sans Nova" panose="020B0602020104020203" pitchFamily="34" charset="0"/>
                        </a:rPr>
                        <a:t>Measures </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extLst>
                  <a:ext uri="{0D108BD9-81ED-4DB2-BD59-A6C34878D82A}">
                    <a16:rowId xmlns:a16="http://schemas.microsoft.com/office/drawing/2014/main" val="10000"/>
                  </a:ext>
                </a:extLst>
              </a:tr>
              <a:tr h="305650">
                <a:tc vMerge="1">
                  <a:txBody>
                    <a:bodyPr/>
                    <a:lstStyle/>
                    <a:p>
                      <a:endParaRPr lang="en-ZM"/>
                    </a:p>
                  </a:txBody>
                  <a:tcPr/>
                </a:tc>
                <a:tc gridSpan="2" vMerge="1">
                  <a:txBody>
                    <a:bodyPr/>
                    <a:lstStyle/>
                    <a:p>
                      <a:endParaRPr lang="en-ZM"/>
                    </a:p>
                  </a:txBody>
                  <a:tcPr/>
                </a:tc>
                <a:tc hMerge="1" vMerge="1">
                  <a:txBody>
                    <a:bodyPr/>
                    <a:lstStyle/>
                    <a:p>
                      <a:endParaRPr lang="en-ZM"/>
                    </a:p>
                  </a:txBody>
                  <a:tcPr/>
                </a:tc>
                <a:tc gridSpan="2">
                  <a:txBody>
                    <a:bodyPr/>
                    <a:lstStyle/>
                    <a:p>
                      <a:pPr algn="ctr" fontAlgn="ctr"/>
                      <a:r>
                        <a:rPr lang="en-GB" sz="900" b="1" i="0" u="none" strike="noStrike" dirty="0">
                          <a:solidFill>
                            <a:srgbClr val="000000"/>
                          </a:solidFill>
                          <a:effectLst/>
                          <a:latin typeface="Gill Sans Nova" panose="020B0602020104020203" pitchFamily="34" charset="0"/>
                        </a:rPr>
                        <a:t>Nutrition/ SUN plans</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900" b="1" i="0" u="none" strike="noStrike">
                          <a:solidFill>
                            <a:srgbClr val="000000"/>
                          </a:solidFill>
                          <a:effectLst/>
                          <a:latin typeface="Gill Sans Nova" panose="020B0602020104020203" pitchFamily="34" charset="0"/>
                        </a:rPr>
                        <a:t>Leadership</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900" b="1" i="0" u="none" strike="noStrike">
                          <a:solidFill>
                            <a:srgbClr val="000000"/>
                          </a:solidFill>
                          <a:effectLst/>
                          <a:latin typeface="Gill Sans Nova" panose="020B0602020104020203" pitchFamily="34" charset="0"/>
                        </a:rPr>
                        <a:t>Quality Management</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900" b="1" i="0" u="none" strike="noStrike">
                          <a:solidFill>
                            <a:srgbClr val="000000"/>
                          </a:solidFill>
                          <a:effectLst/>
                          <a:latin typeface="Gill Sans Nova" panose="020B0602020104020203" pitchFamily="34" charset="0"/>
                        </a:rPr>
                        <a:t>Collaboration across Govt Ministries</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1"/>
                  </a:ext>
                </a:extLst>
              </a:tr>
              <a:tr h="181919">
                <a:tc vMerge="1">
                  <a:txBody>
                    <a:bodyPr/>
                    <a:lstStyle/>
                    <a:p>
                      <a:endParaRPr lang="en-ZM"/>
                    </a:p>
                  </a:txBody>
                  <a:tcPr/>
                </a:tc>
                <a:tc>
                  <a:txBody>
                    <a:bodyPr/>
                    <a:lstStyle/>
                    <a:p>
                      <a:pPr algn="ctr" fontAlgn="ctr"/>
                      <a:r>
                        <a:rPr lang="en-ZM" sz="900" b="1" i="0" u="none" strike="noStrike">
                          <a:solidFill>
                            <a:srgbClr val="000000"/>
                          </a:solidFill>
                          <a:effectLst/>
                          <a:latin typeface="Gill Sans Nova" panose="020B0602020104020203" pitchFamily="34" charset="0"/>
                        </a:rPr>
                        <a:t>2020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ZM" sz="900" b="1" i="0" u="none" strike="noStrike" dirty="0">
                          <a:solidFill>
                            <a:srgbClr val="000000"/>
                          </a:solidFill>
                          <a:effectLst/>
                          <a:latin typeface="Gill Sans Nova" panose="020B0602020104020203" pitchFamily="34" charset="0"/>
                        </a:rPr>
                        <a:t>2022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ZM" sz="900" b="1" i="0" u="none" strike="noStrike">
                          <a:solidFill>
                            <a:srgbClr val="000000"/>
                          </a:solidFill>
                          <a:effectLst/>
                          <a:latin typeface="Gill Sans Nova" panose="020B0602020104020203" pitchFamily="34" charset="0"/>
                        </a:rPr>
                        <a:t>2020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ZM" sz="900" b="1" i="0" u="none" strike="noStrike">
                          <a:solidFill>
                            <a:srgbClr val="000000"/>
                          </a:solidFill>
                          <a:effectLst/>
                          <a:latin typeface="Gill Sans Nova" panose="020B0602020104020203" pitchFamily="34" charset="0"/>
                        </a:rPr>
                        <a:t>2022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ZM" sz="900" b="1" i="0" u="none" strike="noStrike">
                          <a:solidFill>
                            <a:srgbClr val="000000"/>
                          </a:solidFill>
                          <a:effectLst/>
                          <a:latin typeface="Gill Sans Nova" panose="020B0602020104020203" pitchFamily="34" charset="0"/>
                        </a:rPr>
                        <a:t>2020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ZM" sz="900" b="1" i="0" u="none" strike="noStrike">
                          <a:solidFill>
                            <a:srgbClr val="000000"/>
                          </a:solidFill>
                          <a:effectLst/>
                          <a:latin typeface="Gill Sans Nova" panose="020B0602020104020203" pitchFamily="34" charset="0"/>
                        </a:rPr>
                        <a:t>2022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ZM" sz="900" b="1" i="0" u="none" strike="noStrike">
                          <a:solidFill>
                            <a:srgbClr val="000000"/>
                          </a:solidFill>
                          <a:effectLst/>
                          <a:latin typeface="Gill Sans Nova" panose="020B0602020104020203" pitchFamily="34" charset="0"/>
                        </a:rPr>
                        <a:t>2020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ZM" sz="900" b="1" i="0" u="none" strike="noStrike">
                          <a:solidFill>
                            <a:srgbClr val="000000"/>
                          </a:solidFill>
                          <a:effectLst/>
                          <a:latin typeface="Gill Sans Nova" panose="020B0602020104020203" pitchFamily="34" charset="0"/>
                        </a:rPr>
                        <a:t>2022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ZM" sz="900" b="1" i="0" u="none" strike="noStrike">
                          <a:solidFill>
                            <a:srgbClr val="000000"/>
                          </a:solidFill>
                          <a:effectLst/>
                          <a:latin typeface="Gill Sans Nova" panose="020B0602020104020203" pitchFamily="34" charset="0"/>
                        </a:rPr>
                        <a:t>2020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ZM" sz="900" b="1" i="0" u="none" strike="noStrike">
                          <a:solidFill>
                            <a:srgbClr val="000000"/>
                          </a:solidFill>
                          <a:effectLst/>
                          <a:latin typeface="Gill Sans Nova" panose="020B0602020104020203" pitchFamily="34" charset="0"/>
                        </a:rPr>
                        <a:t>2022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96073">
                <a:tc>
                  <a:txBody>
                    <a:bodyPr/>
                    <a:lstStyle/>
                    <a:p>
                      <a:pPr algn="l" fontAlgn="ctr"/>
                      <a:r>
                        <a:rPr lang="en-GB" sz="900" b="0" i="0" u="none" strike="noStrike">
                          <a:solidFill>
                            <a:srgbClr val="000000"/>
                          </a:solidFill>
                          <a:effectLst/>
                          <a:latin typeface="Gill Sans Nova" panose="020B0602020104020203" pitchFamily="34" charset="0"/>
                        </a:rPr>
                        <a:t>Chibombo</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FFFFFF"/>
                          </a:solidFill>
                          <a:effectLst/>
                          <a:latin typeface="Gill Sans Nova" panose="020B0602020104020203" pitchFamily="34" charset="0"/>
                        </a:rPr>
                        <a:t>1.3</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dirty="0">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FFFFFF"/>
                          </a:solidFill>
                          <a:effectLst/>
                          <a:latin typeface="Gill Sans Nova" panose="020B0602020104020203" pitchFamily="34" charset="0"/>
                        </a:rPr>
                        <a:t>1.9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2.6</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2.5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181919">
                <a:tc>
                  <a:txBody>
                    <a:bodyPr/>
                    <a:lstStyle/>
                    <a:p>
                      <a:pPr algn="l" fontAlgn="ctr"/>
                      <a:r>
                        <a:rPr lang="en-GB" sz="900" b="0" i="0" u="none" strike="noStrike">
                          <a:solidFill>
                            <a:srgbClr val="000000"/>
                          </a:solidFill>
                          <a:effectLst/>
                          <a:latin typeface="Gill Sans Nova" panose="020B0602020104020203" pitchFamily="34" charset="0"/>
                        </a:rPr>
                        <a:t>Kabwe</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3.3</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3.3</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05650">
                <a:tc>
                  <a:txBody>
                    <a:bodyPr/>
                    <a:lstStyle/>
                    <a:p>
                      <a:pPr algn="l" fontAlgn="ctr"/>
                      <a:r>
                        <a:rPr lang="en-GB" sz="900" b="0" i="0" u="none" strike="noStrike">
                          <a:solidFill>
                            <a:srgbClr val="000000"/>
                          </a:solidFill>
                          <a:effectLst/>
                          <a:latin typeface="Gill Sans Nova" panose="020B0602020104020203" pitchFamily="34" charset="0"/>
                        </a:rPr>
                        <a:t>Kapiri Mposhi</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3.3</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2.6</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dirty="0">
                          <a:solidFill>
                            <a:srgbClr val="000000"/>
                          </a:solidFill>
                          <a:effectLst/>
                          <a:latin typeface="Gill Sans Nova" panose="020B0602020104020203" pitchFamily="34" charset="0"/>
                        </a:rPr>
                        <a:t>2.3</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181919">
                <a:tc>
                  <a:txBody>
                    <a:bodyPr/>
                    <a:lstStyle/>
                    <a:p>
                      <a:pPr algn="l" fontAlgn="ctr"/>
                      <a:r>
                        <a:rPr lang="en-GB" sz="900" b="0" i="0" u="none" strike="noStrike">
                          <a:solidFill>
                            <a:srgbClr val="000000"/>
                          </a:solidFill>
                          <a:effectLst/>
                          <a:latin typeface="Gill Sans Nova" panose="020B0602020104020203" pitchFamily="34" charset="0"/>
                        </a:rPr>
                        <a:t>Mumbwa</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181919">
                <a:tc>
                  <a:txBody>
                    <a:bodyPr/>
                    <a:lstStyle/>
                    <a:p>
                      <a:pPr algn="l" fontAlgn="ctr"/>
                      <a:r>
                        <a:rPr lang="en-GB" sz="900" b="0" i="0" u="none" strike="noStrike">
                          <a:solidFill>
                            <a:srgbClr val="000000"/>
                          </a:solidFill>
                          <a:effectLst/>
                          <a:latin typeface="Gill Sans Nova" panose="020B0602020104020203" pitchFamily="34" charset="0"/>
                        </a:rPr>
                        <a:t>Kitwe</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1.6</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dirty="0">
                          <a:solidFill>
                            <a:srgbClr val="000000"/>
                          </a:solidFill>
                          <a:effectLst/>
                          <a:latin typeface="Gill Sans Nova" panose="020B0602020104020203" pitchFamily="34" charset="0"/>
                        </a:rPr>
                        <a:t>2.7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181919">
                <a:tc>
                  <a:txBody>
                    <a:bodyPr/>
                    <a:lstStyle/>
                    <a:p>
                      <a:pPr algn="l" fontAlgn="ctr"/>
                      <a:r>
                        <a:rPr lang="en-GB" sz="900" b="0" i="0" u="none" strike="noStrike">
                          <a:solidFill>
                            <a:srgbClr val="000000"/>
                          </a:solidFill>
                          <a:effectLst/>
                          <a:latin typeface="Gill Sans Nova" panose="020B0602020104020203" pitchFamily="34" charset="0"/>
                        </a:rPr>
                        <a:t>Ndola</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FFFFFF"/>
                          </a:solidFill>
                          <a:effectLst/>
                          <a:latin typeface="Gill Sans Nova" panose="020B0602020104020203" pitchFamily="34" charset="0"/>
                        </a:rPr>
                        <a:t>1.9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dirty="0">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181919">
                <a:tc>
                  <a:txBody>
                    <a:bodyPr/>
                    <a:lstStyle/>
                    <a:p>
                      <a:pPr algn="l" fontAlgn="ctr"/>
                      <a:r>
                        <a:rPr lang="en-GB" sz="900" b="0" i="0" u="none" strike="noStrike" dirty="0">
                          <a:solidFill>
                            <a:srgbClr val="000000"/>
                          </a:solidFill>
                          <a:effectLst/>
                          <a:latin typeface="Gill Sans Nova" panose="020B0602020104020203" pitchFamily="34" charset="0"/>
                        </a:rPr>
                        <a:t>Chipata</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dirty="0">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r h="181919">
                <a:tc>
                  <a:txBody>
                    <a:bodyPr/>
                    <a:lstStyle/>
                    <a:p>
                      <a:pPr algn="l" fontAlgn="ctr"/>
                      <a:r>
                        <a:rPr lang="en-GB" sz="900" b="0" i="0" u="none" strike="noStrike">
                          <a:solidFill>
                            <a:srgbClr val="000000"/>
                          </a:solidFill>
                          <a:effectLst/>
                          <a:latin typeface="Gill Sans Nova" panose="020B0602020104020203" pitchFamily="34" charset="0"/>
                        </a:rPr>
                        <a:t>Katete</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3.3</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2.6</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3.3</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181919">
                <a:tc>
                  <a:txBody>
                    <a:bodyPr/>
                    <a:lstStyle/>
                    <a:p>
                      <a:pPr algn="l" fontAlgn="ctr"/>
                      <a:r>
                        <a:rPr lang="en-GB" sz="900" b="0" i="0" u="none" strike="noStrike">
                          <a:solidFill>
                            <a:srgbClr val="000000"/>
                          </a:solidFill>
                          <a:effectLst/>
                          <a:latin typeface="Gill Sans Nova" panose="020B0602020104020203" pitchFamily="34" charset="0"/>
                        </a:rPr>
                        <a:t>Petauke</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3.3</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3.3</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dirty="0">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181919">
                <a:tc>
                  <a:txBody>
                    <a:bodyPr/>
                    <a:lstStyle/>
                    <a:p>
                      <a:pPr algn="l" fontAlgn="ctr"/>
                      <a:r>
                        <a:rPr lang="en-GB" sz="900" b="0" i="0" u="none" strike="noStrike">
                          <a:solidFill>
                            <a:srgbClr val="000000"/>
                          </a:solidFill>
                          <a:effectLst/>
                          <a:latin typeface="Gill Sans Nova" panose="020B0602020104020203" pitchFamily="34" charset="0"/>
                        </a:rPr>
                        <a:t>Lundazi</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dirty="0">
                          <a:solidFill>
                            <a:srgbClr val="000000"/>
                          </a:solidFill>
                          <a:effectLst/>
                          <a:latin typeface="Gill Sans Nova" panose="020B0602020104020203" pitchFamily="34" charset="0"/>
                        </a:rPr>
                        <a:t>2.5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181919">
                <a:tc>
                  <a:txBody>
                    <a:bodyPr/>
                    <a:lstStyle/>
                    <a:p>
                      <a:pPr algn="l" fontAlgn="ctr"/>
                      <a:r>
                        <a:rPr lang="en-GB" sz="900" b="0" i="0" u="none" strike="noStrike">
                          <a:solidFill>
                            <a:srgbClr val="000000"/>
                          </a:solidFill>
                          <a:effectLst/>
                          <a:latin typeface="Gill Sans Nova" panose="020B0602020104020203" pitchFamily="34" charset="0"/>
                        </a:rPr>
                        <a:t>Mansa</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2.6</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dirty="0">
                          <a:solidFill>
                            <a:srgbClr val="000000"/>
                          </a:solidFill>
                          <a:effectLst/>
                          <a:latin typeface="Gill Sans Nova" panose="020B0602020104020203" pitchFamily="34" charset="0"/>
                        </a:rPr>
                        <a:t>2.6</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r h="296073">
                <a:tc>
                  <a:txBody>
                    <a:bodyPr/>
                    <a:lstStyle/>
                    <a:p>
                      <a:pPr algn="l" fontAlgn="ctr"/>
                      <a:r>
                        <a:rPr lang="en-GB" sz="900" b="0" i="0" u="none" strike="noStrike">
                          <a:solidFill>
                            <a:srgbClr val="000000"/>
                          </a:solidFill>
                          <a:effectLst/>
                          <a:latin typeface="Gill Sans Nova" panose="020B0602020104020203" pitchFamily="34" charset="0"/>
                        </a:rPr>
                        <a:t>Nchelenge</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3.3</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dirty="0">
                          <a:solidFill>
                            <a:srgbClr val="000000"/>
                          </a:solidFill>
                          <a:effectLst/>
                          <a:latin typeface="Gill Sans Nova" panose="020B0602020104020203" pitchFamily="34" charset="0"/>
                        </a:rPr>
                        <a:t>2.8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181919">
                <a:tc>
                  <a:txBody>
                    <a:bodyPr/>
                    <a:lstStyle/>
                    <a:p>
                      <a:pPr algn="l" fontAlgn="ctr"/>
                      <a:r>
                        <a:rPr lang="en-GB" sz="900" b="0" i="0" u="none" strike="noStrike">
                          <a:solidFill>
                            <a:srgbClr val="000000"/>
                          </a:solidFill>
                          <a:effectLst/>
                          <a:latin typeface="Gill Sans Nova" panose="020B0602020104020203" pitchFamily="34" charset="0"/>
                        </a:rPr>
                        <a:t>Samfya</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2.6</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dirty="0">
                          <a:solidFill>
                            <a:srgbClr val="000000"/>
                          </a:solidFill>
                          <a:effectLst/>
                          <a:latin typeface="Gill Sans Nova" panose="020B0602020104020203" pitchFamily="34" charset="0"/>
                        </a:rPr>
                        <a:t>2.6</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181919">
                <a:tc>
                  <a:txBody>
                    <a:bodyPr/>
                    <a:lstStyle/>
                    <a:p>
                      <a:pPr algn="l" fontAlgn="ctr"/>
                      <a:r>
                        <a:rPr lang="en-GB" sz="900" b="0" i="0" u="none" strike="noStrike">
                          <a:solidFill>
                            <a:srgbClr val="000000"/>
                          </a:solidFill>
                          <a:effectLst/>
                          <a:latin typeface="Gill Sans Nova" panose="020B0602020104020203" pitchFamily="34" charset="0"/>
                        </a:rPr>
                        <a:t>Lusaka</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000000"/>
                          </a:solidFill>
                          <a:effectLst/>
                          <a:latin typeface="Gill Sans Nova" panose="020B0602020104020203" pitchFamily="34" charset="0"/>
                        </a:rPr>
                        <a:t>2.2</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FFFFFF"/>
                          </a:solidFill>
                          <a:effectLst/>
                          <a:latin typeface="Gill Sans Nova" panose="020B0602020104020203" pitchFamily="34" charset="0"/>
                        </a:rPr>
                        <a:t>1.9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2.9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2.6</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1.6</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dirty="0">
                          <a:solidFill>
                            <a:srgbClr val="000000"/>
                          </a:solidFill>
                          <a:effectLst/>
                          <a:latin typeface="Gill Sans Nova" panose="020B0602020104020203" pitchFamily="34" charset="0"/>
                        </a:rPr>
                        <a:t>2.7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16"/>
                  </a:ext>
                </a:extLst>
              </a:tr>
              <a:tr h="181919">
                <a:tc>
                  <a:txBody>
                    <a:bodyPr/>
                    <a:lstStyle/>
                    <a:p>
                      <a:pPr algn="l" fontAlgn="ctr"/>
                      <a:r>
                        <a:rPr lang="en-GB" sz="900" b="0" i="0" u="none" strike="noStrike">
                          <a:solidFill>
                            <a:srgbClr val="000000"/>
                          </a:solidFill>
                          <a:effectLst/>
                          <a:latin typeface="Gill Sans Nova" panose="020B0602020104020203" pitchFamily="34" charset="0"/>
                        </a:rPr>
                        <a:t>Chinsali</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FFFFFF"/>
                          </a:solidFill>
                          <a:effectLst/>
                          <a:latin typeface="Gill Sans Nova" panose="020B0602020104020203" pitchFamily="34" charset="0"/>
                        </a:rPr>
                        <a:t>1.9</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2.0</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dirty="0">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7"/>
                  </a:ext>
                </a:extLst>
              </a:tr>
              <a:tr h="181919">
                <a:tc>
                  <a:txBody>
                    <a:bodyPr/>
                    <a:lstStyle/>
                    <a:p>
                      <a:pPr algn="l" fontAlgn="ctr"/>
                      <a:r>
                        <a:rPr lang="en-GB" sz="900" b="0" i="0" u="none" strike="noStrike">
                          <a:solidFill>
                            <a:srgbClr val="000000"/>
                          </a:solidFill>
                          <a:effectLst/>
                          <a:latin typeface="Gill Sans Nova" panose="020B0602020104020203" pitchFamily="34" charset="0"/>
                        </a:rPr>
                        <a:t>Isoka</a:t>
                      </a:r>
                    </a:p>
                  </a:txBody>
                  <a:tcPr marL="9525" marR="9525" marT="8970"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900" b="0" i="0" u="none" strike="noStrike">
                          <a:solidFill>
                            <a:srgbClr val="FFFFFF"/>
                          </a:solidFill>
                          <a:effectLst/>
                          <a:latin typeface="Gill Sans Nova" panose="020B0602020104020203" pitchFamily="34" charset="0"/>
                        </a:rPr>
                        <a:t>1.8</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a:solidFill>
                            <a:srgbClr val="000000"/>
                          </a:solidFill>
                          <a:effectLst/>
                          <a:latin typeface="Gill Sans Nova" panose="020B0602020104020203" pitchFamily="34" charset="0"/>
                        </a:rPr>
                        <a:t>3.1</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000000"/>
                          </a:solidFill>
                          <a:effectLst/>
                          <a:latin typeface="Gill Sans Nova" panose="020B0602020104020203" pitchFamily="34" charset="0"/>
                        </a:rPr>
                        <a:t>2.5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900" b="0" i="0" u="none" strike="noStrike">
                          <a:solidFill>
                            <a:srgbClr val="000000"/>
                          </a:solidFill>
                          <a:effectLst/>
                          <a:latin typeface="Gill Sans Nova" panose="020B0602020104020203" pitchFamily="34" charset="0"/>
                        </a:rPr>
                        <a:t>3.7</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900" b="0" i="0" u="none" strike="noStrike">
                          <a:solidFill>
                            <a:srgbClr val="FFFFFF"/>
                          </a:solidFill>
                          <a:effectLst/>
                          <a:latin typeface="Gill Sans Nova" panose="020B0602020104020203" pitchFamily="34" charset="0"/>
                        </a:rPr>
                        <a:t>1.4</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900" b="0" i="0" u="none" strike="noStrike" dirty="0">
                          <a:solidFill>
                            <a:srgbClr val="000000"/>
                          </a:solidFill>
                          <a:effectLst/>
                          <a:latin typeface="Gill Sans Nova" panose="020B0602020104020203" pitchFamily="34" charset="0"/>
                        </a:rPr>
                        <a:t>3.5</a:t>
                      </a:r>
                    </a:p>
                  </a:txBody>
                  <a:tcPr marL="9525" marR="9525" marT="897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bl>
          </a:graphicData>
        </a:graphic>
      </p:graphicFrame>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Title 2">
            <a:extLst>
              <a:ext uri="{FF2B5EF4-FFF2-40B4-BE49-F238E27FC236}">
                <a16:creationId xmlns:a16="http://schemas.microsoft.com/office/drawing/2014/main" id="{3BAB84E4-6E02-7E87-DBA1-E991FC4EF9FD}"/>
              </a:ext>
            </a:extLst>
          </p:cNvPr>
          <p:cNvSpPr>
            <a:spLocks noGrp="1" noChangeArrowheads="1"/>
          </p:cNvSpPr>
          <p:nvPr>
            <p:ph type="title"/>
          </p:nvPr>
        </p:nvSpPr>
        <p:spPr/>
        <p:txBody>
          <a:bodyPr/>
          <a:lstStyle/>
          <a:p>
            <a:r>
              <a:rPr lang="en-US" altLang="en-GB"/>
              <a:t>Governance and Leadership by District (cont.)</a:t>
            </a:r>
            <a:endParaRPr lang="LID4096" altLang="en-GB"/>
          </a:p>
        </p:txBody>
      </p:sp>
      <p:sp>
        <p:nvSpPr>
          <p:cNvPr id="4" name="Content Placeholder 3">
            <a:extLst>
              <a:ext uri="{FF2B5EF4-FFF2-40B4-BE49-F238E27FC236}">
                <a16:creationId xmlns:a16="http://schemas.microsoft.com/office/drawing/2014/main" id="{1DE5230C-24D1-7925-1009-9F336ED1703A}"/>
              </a:ext>
            </a:extLst>
          </p:cNvPr>
          <p:cNvSpPr>
            <a:spLocks noGrp="1"/>
          </p:cNvSpPr>
          <p:nvPr>
            <p:ph sz="quarter" idx="13"/>
          </p:nvPr>
        </p:nvSpPr>
        <p:spPr/>
        <p:txBody>
          <a:bodyPr/>
          <a:lstStyle/>
          <a:p>
            <a:endParaRPr lang="en-GB"/>
          </a:p>
        </p:txBody>
      </p:sp>
      <p:sp>
        <p:nvSpPr>
          <p:cNvPr id="96259" name="Slide Number Placeholder 1">
            <a:extLst>
              <a:ext uri="{FF2B5EF4-FFF2-40B4-BE49-F238E27FC236}">
                <a16:creationId xmlns:a16="http://schemas.microsoft.com/office/drawing/2014/main" id="{BD692743-DDBD-5A1A-4810-858739658129}"/>
              </a:ext>
            </a:extLst>
          </p:cNvPr>
          <p:cNvSpPr>
            <a:spLocks noGrp="1" noChangeArrowheads="1"/>
          </p:cNvSpPr>
          <p:nvPr>
            <p:ph type="sldNum" idx="4294967295"/>
          </p:nvPr>
        </p:nvSpPr>
        <p:spPr bwMode="auto">
          <a:xfrm>
            <a:off x="11715750" y="6491288"/>
            <a:ext cx="476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77690A7A-0C5E-4AF1-B5AB-53F575763291}" type="slidenum">
              <a:rPr lang="en-US" altLang="en-GB">
                <a:solidFill>
                  <a:srgbClr val="ADA692"/>
                </a:solidFill>
              </a:rPr>
              <a:pPr/>
              <a:t>34</a:t>
            </a:fld>
            <a:endParaRPr lang="en-US" altLang="en-GB">
              <a:solidFill>
                <a:srgbClr val="ADA692"/>
              </a:solidFill>
            </a:endParaRPr>
          </a:p>
        </p:txBody>
      </p:sp>
      <p:graphicFrame>
        <p:nvGraphicFramePr>
          <p:cNvPr id="3" name="Table 2">
            <a:extLst>
              <a:ext uri="{FF2B5EF4-FFF2-40B4-BE49-F238E27FC236}">
                <a16:creationId xmlns:a16="http://schemas.microsoft.com/office/drawing/2014/main" id="{4A8A734A-819F-807F-B6F2-E1EFD0632529}"/>
              </a:ext>
            </a:extLst>
          </p:cNvPr>
          <p:cNvGraphicFramePr>
            <a:graphicFrameLocks noGrp="1"/>
          </p:cNvGraphicFramePr>
          <p:nvPr/>
        </p:nvGraphicFramePr>
        <p:xfrm>
          <a:off x="2514600" y="762001"/>
          <a:ext cx="7924796" cy="5114929"/>
        </p:xfrm>
        <a:graphic>
          <a:graphicData uri="http://schemas.openxmlformats.org/drawingml/2006/table">
            <a:tbl>
              <a:tblPr/>
              <a:tblGrid>
                <a:gridCol w="720436">
                  <a:extLst>
                    <a:ext uri="{9D8B030D-6E8A-4147-A177-3AD203B41FA5}">
                      <a16:colId xmlns:a16="http://schemas.microsoft.com/office/drawing/2014/main" val="20000"/>
                    </a:ext>
                  </a:extLst>
                </a:gridCol>
                <a:gridCol w="720436">
                  <a:extLst>
                    <a:ext uri="{9D8B030D-6E8A-4147-A177-3AD203B41FA5}">
                      <a16:colId xmlns:a16="http://schemas.microsoft.com/office/drawing/2014/main" val="20001"/>
                    </a:ext>
                  </a:extLst>
                </a:gridCol>
                <a:gridCol w="720436">
                  <a:extLst>
                    <a:ext uri="{9D8B030D-6E8A-4147-A177-3AD203B41FA5}">
                      <a16:colId xmlns:a16="http://schemas.microsoft.com/office/drawing/2014/main" val="20002"/>
                    </a:ext>
                  </a:extLst>
                </a:gridCol>
                <a:gridCol w="720436">
                  <a:extLst>
                    <a:ext uri="{9D8B030D-6E8A-4147-A177-3AD203B41FA5}">
                      <a16:colId xmlns:a16="http://schemas.microsoft.com/office/drawing/2014/main" val="20003"/>
                    </a:ext>
                  </a:extLst>
                </a:gridCol>
                <a:gridCol w="720436">
                  <a:extLst>
                    <a:ext uri="{9D8B030D-6E8A-4147-A177-3AD203B41FA5}">
                      <a16:colId xmlns:a16="http://schemas.microsoft.com/office/drawing/2014/main" val="20004"/>
                    </a:ext>
                  </a:extLst>
                </a:gridCol>
                <a:gridCol w="720436">
                  <a:extLst>
                    <a:ext uri="{9D8B030D-6E8A-4147-A177-3AD203B41FA5}">
                      <a16:colId xmlns:a16="http://schemas.microsoft.com/office/drawing/2014/main" val="20005"/>
                    </a:ext>
                  </a:extLst>
                </a:gridCol>
                <a:gridCol w="720436">
                  <a:extLst>
                    <a:ext uri="{9D8B030D-6E8A-4147-A177-3AD203B41FA5}">
                      <a16:colId xmlns:a16="http://schemas.microsoft.com/office/drawing/2014/main" val="20006"/>
                    </a:ext>
                  </a:extLst>
                </a:gridCol>
                <a:gridCol w="720436">
                  <a:extLst>
                    <a:ext uri="{9D8B030D-6E8A-4147-A177-3AD203B41FA5}">
                      <a16:colId xmlns:a16="http://schemas.microsoft.com/office/drawing/2014/main" val="20007"/>
                    </a:ext>
                  </a:extLst>
                </a:gridCol>
                <a:gridCol w="720436">
                  <a:extLst>
                    <a:ext uri="{9D8B030D-6E8A-4147-A177-3AD203B41FA5}">
                      <a16:colId xmlns:a16="http://schemas.microsoft.com/office/drawing/2014/main" val="20008"/>
                    </a:ext>
                  </a:extLst>
                </a:gridCol>
                <a:gridCol w="720436">
                  <a:extLst>
                    <a:ext uri="{9D8B030D-6E8A-4147-A177-3AD203B41FA5}">
                      <a16:colId xmlns:a16="http://schemas.microsoft.com/office/drawing/2014/main" val="20009"/>
                    </a:ext>
                  </a:extLst>
                </a:gridCol>
                <a:gridCol w="720436">
                  <a:extLst>
                    <a:ext uri="{9D8B030D-6E8A-4147-A177-3AD203B41FA5}">
                      <a16:colId xmlns:a16="http://schemas.microsoft.com/office/drawing/2014/main" val="20010"/>
                    </a:ext>
                  </a:extLst>
                </a:gridCol>
              </a:tblGrid>
              <a:tr h="269965">
                <a:tc rowSpan="3">
                  <a:txBody>
                    <a:bodyPr/>
                    <a:lstStyle/>
                    <a:p>
                      <a:pPr algn="ctr" fontAlgn="ctr"/>
                      <a:r>
                        <a:rPr lang="en-GB" sz="1000" b="1" i="0" u="none" strike="noStrike" dirty="0">
                          <a:solidFill>
                            <a:srgbClr val="000000"/>
                          </a:solidFill>
                          <a:effectLst/>
                          <a:latin typeface="Gill Sans Nova" panose="020B0602020104020203" pitchFamily="34" charset="0"/>
                        </a:rPr>
                        <a:t>District</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rowSpan="2" gridSpan="2">
                  <a:txBody>
                    <a:bodyPr/>
                    <a:lstStyle/>
                    <a:p>
                      <a:pPr algn="ctr" fontAlgn="ctr"/>
                      <a:r>
                        <a:rPr lang="en-GB" sz="1000" b="1" i="0" u="none" strike="noStrike" dirty="0">
                          <a:solidFill>
                            <a:srgbClr val="000000"/>
                          </a:solidFill>
                          <a:effectLst/>
                          <a:latin typeface="Gill Sans Nova" panose="020B0602020104020203" pitchFamily="34" charset="0"/>
                        </a:rPr>
                        <a:t>Overall Domain Score</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rowSpan="2" hMerge="1">
                  <a:txBody>
                    <a:bodyPr/>
                    <a:lstStyle/>
                    <a:p>
                      <a:endParaRPr lang="en-ZM"/>
                    </a:p>
                  </a:txBody>
                  <a:tcPr/>
                </a:tc>
                <a:tc gridSpan="8">
                  <a:txBody>
                    <a:bodyPr/>
                    <a:lstStyle/>
                    <a:p>
                      <a:pPr algn="ctr" fontAlgn="ctr"/>
                      <a:r>
                        <a:rPr lang="en-GB" sz="900" b="1" i="0" u="none" strike="noStrike">
                          <a:solidFill>
                            <a:srgbClr val="000000"/>
                          </a:solidFill>
                          <a:effectLst/>
                          <a:latin typeface="Gill Sans Nova" panose="020B0602020104020203" pitchFamily="34" charset="0"/>
                        </a:rPr>
                        <a:t>Measures </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extLst>
                  <a:ext uri="{0D108BD9-81ED-4DB2-BD59-A6C34878D82A}">
                    <a16:rowId xmlns:a16="http://schemas.microsoft.com/office/drawing/2014/main" val="10000"/>
                  </a:ext>
                </a:extLst>
              </a:tr>
              <a:tr h="437086">
                <a:tc vMerge="1">
                  <a:txBody>
                    <a:bodyPr/>
                    <a:lstStyle/>
                    <a:p>
                      <a:endParaRPr lang="en-ZM"/>
                    </a:p>
                  </a:txBody>
                  <a:tcPr/>
                </a:tc>
                <a:tc gridSpan="2" vMerge="1">
                  <a:txBody>
                    <a:bodyPr/>
                    <a:lstStyle/>
                    <a:p>
                      <a:endParaRPr lang="en-ZM"/>
                    </a:p>
                  </a:txBody>
                  <a:tcPr/>
                </a:tc>
                <a:tc hMerge="1" vMerge="1">
                  <a:txBody>
                    <a:bodyPr/>
                    <a:lstStyle/>
                    <a:p>
                      <a:endParaRPr lang="en-ZM"/>
                    </a:p>
                  </a:txBody>
                  <a:tcPr/>
                </a:tc>
                <a:tc gridSpan="2">
                  <a:txBody>
                    <a:bodyPr/>
                    <a:lstStyle/>
                    <a:p>
                      <a:pPr algn="ctr" fontAlgn="ctr"/>
                      <a:r>
                        <a:rPr lang="en-GB" sz="1000" b="1" i="0" u="none" strike="noStrike" dirty="0">
                          <a:solidFill>
                            <a:srgbClr val="000000"/>
                          </a:solidFill>
                          <a:effectLst/>
                          <a:latin typeface="Gill Sans Nova" panose="020B0602020104020203" pitchFamily="34" charset="0"/>
                        </a:rPr>
                        <a:t>Nutrition/ SUN plans</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000" b="1" i="0" u="none" strike="noStrike">
                          <a:solidFill>
                            <a:srgbClr val="000000"/>
                          </a:solidFill>
                          <a:effectLst/>
                          <a:latin typeface="Gill Sans Nova" panose="020B0602020104020203" pitchFamily="34" charset="0"/>
                        </a:rPr>
                        <a:t>Leadership</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000" b="1" i="0" u="none" strike="noStrike">
                          <a:solidFill>
                            <a:srgbClr val="000000"/>
                          </a:solidFill>
                          <a:effectLst/>
                          <a:latin typeface="Gill Sans Nova" panose="020B0602020104020203" pitchFamily="34" charset="0"/>
                        </a:rPr>
                        <a:t>Quality Management</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000" b="1" i="0" u="none" strike="noStrike">
                          <a:solidFill>
                            <a:srgbClr val="000000"/>
                          </a:solidFill>
                          <a:effectLst/>
                          <a:latin typeface="Gill Sans Nova" panose="020B0602020104020203" pitchFamily="34" charset="0"/>
                        </a:rPr>
                        <a:t>Collaboration across Govt Ministries</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1"/>
                  </a:ext>
                </a:extLst>
              </a:tr>
              <a:tr h="269965">
                <a:tc vMerge="1">
                  <a:txBody>
                    <a:bodyPr/>
                    <a:lstStyle/>
                    <a:p>
                      <a:endParaRPr lang="en-ZM"/>
                    </a:p>
                  </a:txBody>
                  <a:tcPr/>
                </a:tc>
                <a:tc>
                  <a:txBody>
                    <a:bodyPr/>
                    <a:lstStyle/>
                    <a:p>
                      <a:pPr algn="ctr" fontAlgn="ctr"/>
                      <a:r>
                        <a:rPr lang="en-GB" sz="1000" b="1" i="0" u="none" strike="noStrike">
                          <a:solidFill>
                            <a:srgbClr val="000000"/>
                          </a:solidFill>
                          <a:effectLst/>
                          <a:latin typeface="Gill Sans Nova" panose="020B0602020104020203" pitchFamily="34" charset="0"/>
                        </a:rPr>
                        <a:t>2020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000" b="1" i="0" u="none" strike="noStrike">
                          <a:solidFill>
                            <a:srgbClr val="000000"/>
                          </a:solidFill>
                          <a:effectLst/>
                          <a:latin typeface="Gill Sans Nova" panose="020B0602020104020203" pitchFamily="34" charset="0"/>
                        </a:rPr>
                        <a:t>2022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69965">
                <a:tc>
                  <a:txBody>
                    <a:bodyPr/>
                    <a:lstStyle/>
                    <a:p>
                      <a:pPr algn="l" fontAlgn="ctr"/>
                      <a:r>
                        <a:rPr lang="en-GB" sz="1000" b="0" i="0" u="none" strike="noStrike">
                          <a:solidFill>
                            <a:srgbClr val="000000"/>
                          </a:solidFill>
                          <a:effectLst/>
                          <a:latin typeface="Gill Sans Nova" panose="020B0602020104020203" pitchFamily="34" charset="0"/>
                        </a:rPr>
                        <a:t>Mpika</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FFFFFF"/>
                          </a:solidFill>
                          <a:effectLst/>
                          <a:latin typeface="Gill Sans Nova" panose="020B0602020104020203" pitchFamily="34" charset="0"/>
                        </a:rPr>
                        <a:t>1.7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FFFFFF"/>
                          </a:solidFill>
                          <a:effectLst/>
                          <a:latin typeface="Gill Sans Nova" panose="020B0602020104020203" pitchFamily="34" charset="0"/>
                        </a:rPr>
                        <a:t>1.4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FFFFFF"/>
                          </a:solidFill>
                          <a:effectLst/>
                          <a:latin typeface="Gill Sans Nova" panose="020B0602020104020203" pitchFamily="34" charset="0"/>
                        </a:rPr>
                        <a:t>1.5</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FFFFFF"/>
                          </a:solidFill>
                          <a:effectLst/>
                          <a:latin typeface="Gill Sans Nova" panose="020B0602020104020203" pitchFamily="34" charset="0"/>
                        </a:rPr>
                        <a:t>1.4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3.5</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69965">
                <a:tc>
                  <a:txBody>
                    <a:bodyPr/>
                    <a:lstStyle/>
                    <a:p>
                      <a:pPr algn="l" fontAlgn="ctr"/>
                      <a:r>
                        <a:rPr lang="en-GB" sz="1000" b="0" i="0" u="none" strike="noStrike">
                          <a:solidFill>
                            <a:srgbClr val="000000"/>
                          </a:solidFill>
                          <a:effectLst/>
                          <a:latin typeface="Gill Sans Nova" panose="020B0602020104020203" pitchFamily="34" charset="0"/>
                        </a:rPr>
                        <a:t>Kaputa</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3.5</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269965">
                <a:tc>
                  <a:txBody>
                    <a:bodyPr/>
                    <a:lstStyle/>
                    <a:p>
                      <a:pPr algn="l" fontAlgn="ctr"/>
                      <a:r>
                        <a:rPr lang="en-GB" sz="1000" b="0" i="0" u="none" strike="noStrike">
                          <a:solidFill>
                            <a:srgbClr val="000000"/>
                          </a:solidFill>
                          <a:effectLst/>
                          <a:latin typeface="Gill Sans Nova" panose="020B0602020104020203" pitchFamily="34" charset="0"/>
                        </a:rPr>
                        <a:t>Kasama</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Gill Sans Nova" panose="020B0602020104020203" pitchFamily="34" charset="0"/>
                        </a:rPr>
                        <a:t>2.9</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2.5</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3.5</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269965">
                <a:tc>
                  <a:txBody>
                    <a:bodyPr/>
                    <a:lstStyle/>
                    <a:p>
                      <a:pPr algn="l" fontAlgn="ctr"/>
                      <a:r>
                        <a:rPr lang="en-GB" sz="1000" b="0" i="0" u="none" strike="noStrike">
                          <a:solidFill>
                            <a:srgbClr val="000000"/>
                          </a:solidFill>
                          <a:effectLst/>
                          <a:latin typeface="Gill Sans Nova" panose="020B0602020104020203" pitchFamily="34" charset="0"/>
                        </a:rPr>
                        <a:t>Luwingu</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Gill Sans Nova" panose="020B0602020104020203" pitchFamily="34" charset="0"/>
                        </a:rPr>
                        <a:t>2.6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3.5</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269965">
                <a:tc>
                  <a:txBody>
                    <a:bodyPr/>
                    <a:lstStyle/>
                    <a:p>
                      <a:pPr algn="l" fontAlgn="ctr"/>
                      <a:r>
                        <a:rPr lang="en-GB" sz="1000" b="0" i="0" u="none" strike="noStrike">
                          <a:solidFill>
                            <a:srgbClr val="000000"/>
                          </a:solidFill>
                          <a:effectLst/>
                          <a:latin typeface="Gill Sans Nova" panose="020B0602020104020203" pitchFamily="34" charset="0"/>
                        </a:rPr>
                        <a:t>Mbala</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14184">
                <a:tc>
                  <a:txBody>
                    <a:bodyPr/>
                    <a:lstStyle/>
                    <a:p>
                      <a:pPr algn="l" fontAlgn="ctr"/>
                      <a:r>
                        <a:rPr lang="en-GB" sz="1000" b="0" i="0" u="none" strike="noStrike">
                          <a:solidFill>
                            <a:srgbClr val="000000"/>
                          </a:solidFill>
                          <a:effectLst/>
                          <a:latin typeface="Gill Sans Nova" panose="020B0602020104020203" pitchFamily="34" charset="0"/>
                        </a:rPr>
                        <a:t>Mwinilunga</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2.5</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69965">
                <a:tc>
                  <a:txBody>
                    <a:bodyPr/>
                    <a:lstStyle/>
                    <a:p>
                      <a:pPr algn="l" fontAlgn="ctr"/>
                      <a:r>
                        <a:rPr lang="en-GB" sz="1000" b="0" i="0" u="none" strike="noStrike">
                          <a:solidFill>
                            <a:srgbClr val="000000"/>
                          </a:solidFill>
                          <a:effectLst/>
                          <a:latin typeface="Gill Sans Nova" panose="020B0602020104020203" pitchFamily="34" charset="0"/>
                        </a:rPr>
                        <a:t>Solwezi</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3.5</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FFFFFF"/>
                          </a:solidFill>
                          <a:effectLst/>
                          <a:latin typeface="Gill Sans Nova" panose="020B0602020104020203" pitchFamily="34" charset="0"/>
                        </a:rPr>
                        <a:t>1.6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FFFFFF"/>
                          </a:solidFill>
                          <a:effectLst/>
                          <a:latin typeface="Gill Sans Nova" panose="020B0602020104020203" pitchFamily="34" charset="0"/>
                        </a:rPr>
                        <a:t>1.8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269965">
                <a:tc>
                  <a:txBody>
                    <a:bodyPr/>
                    <a:lstStyle/>
                    <a:p>
                      <a:pPr algn="l" fontAlgn="ctr"/>
                      <a:r>
                        <a:rPr lang="en-GB" sz="1000" b="0" i="0" u="none" strike="noStrike">
                          <a:solidFill>
                            <a:srgbClr val="000000"/>
                          </a:solidFill>
                          <a:effectLst/>
                          <a:latin typeface="Gill Sans Nova" panose="020B0602020104020203" pitchFamily="34" charset="0"/>
                        </a:rPr>
                        <a:t>Zambezi</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69965">
                <a:tc>
                  <a:txBody>
                    <a:bodyPr/>
                    <a:lstStyle/>
                    <a:p>
                      <a:pPr algn="l" fontAlgn="ctr"/>
                      <a:r>
                        <a:rPr lang="en-GB" sz="1000" b="0" i="0" u="none" strike="noStrike">
                          <a:solidFill>
                            <a:srgbClr val="000000"/>
                          </a:solidFill>
                          <a:effectLst/>
                          <a:latin typeface="Gill Sans Nova" panose="020B0602020104020203" pitchFamily="34" charset="0"/>
                        </a:rPr>
                        <a:t>Choma</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2.5</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269965">
                <a:tc>
                  <a:txBody>
                    <a:bodyPr/>
                    <a:lstStyle/>
                    <a:p>
                      <a:pPr algn="l" fontAlgn="ctr"/>
                      <a:r>
                        <a:rPr lang="en-GB" sz="1000" b="0" i="0" u="none" strike="noStrike">
                          <a:solidFill>
                            <a:srgbClr val="000000"/>
                          </a:solidFill>
                          <a:effectLst/>
                          <a:latin typeface="Gill Sans Nova" panose="020B0602020104020203" pitchFamily="34" charset="0"/>
                        </a:rPr>
                        <a:t>Monze</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FFFFFF"/>
                          </a:solidFill>
                          <a:effectLst/>
                          <a:latin typeface="Gill Sans Nova" panose="020B0602020104020203" pitchFamily="34" charset="0"/>
                        </a:rPr>
                        <a:t>1.9</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69965">
                <a:tc>
                  <a:txBody>
                    <a:bodyPr/>
                    <a:lstStyle/>
                    <a:p>
                      <a:pPr algn="l" fontAlgn="ctr"/>
                      <a:r>
                        <a:rPr lang="en-GB" sz="1000" b="0" i="0" u="none" strike="noStrike">
                          <a:solidFill>
                            <a:srgbClr val="000000"/>
                          </a:solidFill>
                          <a:effectLst/>
                          <a:latin typeface="Gill Sans Nova" panose="020B0602020104020203" pitchFamily="34" charset="0"/>
                        </a:rPr>
                        <a:t>Kalabo</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r h="269965">
                <a:tc>
                  <a:txBody>
                    <a:bodyPr/>
                    <a:lstStyle/>
                    <a:p>
                      <a:pPr algn="l" fontAlgn="ctr"/>
                      <a:r>
                        <a:rPr lang="en-GB" sz="1000" b="0" i="0" u="none" strike="noStrike">
                          <a:solidFill>
                            <a:srgbClr val="000000"/>
                          </a:solidFill>
                          <a:effectLst/>
                          <a:latin typeface="Gill Sans Nova" panose="020B0602020104020203" pitchFamily="34" charset="0"/>
                        </a:rPr>
                        <a:t>Kaoma</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FFFFFF"/>
                          </a:solidFill>
                          <a:effectLst/>
                          <a:latin typeface="Gill Sans Nova" panose="020B0602020104020203" pitchFamily="34" charset="0"/>
                        </a:rPr>
                        <a:t>1.4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FFFFFF"/>
                          </a:solidFill>
                          <a:effectLst/>
                          <a:latin typeface="Gill Sans Nova" panose="020B0602020104020203" pitchFamily="34" charset="0"/>
                        </a:rPr>
                        <a:t>1.7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14"/>
                  </a:ext>
                </a:extLst>
              </a:tr>
              <a:tr h="269965">
                <a:tc>
                  <a:txBody>
                    <a:bodyPr/>
                    <a:lstStyle/>
                    <a:p>
                      <a:pPr algn="l" fontAlgn="ctr"/>
                      <a:r>
                        <a:rPr lang="en-GB" sz="1000" b="0" i="0" u="none" strike="noStrike">
                          <a:solidFill>
                            <a:srgbClr val="000000"/>
                          </a:solidFill>
                          <a:effectLst/>
                          <a:latin typeface="Gill Sans Nova" panose="020B0602020104020203" pitchFamily="34" charset="0"/>
                        </a:rPr>
                        <a:t>Mongu</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2.3</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2.9</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314184">
                <a:tc>
                  <a:txBody>
                    <a:bodyPr/>
                    <a:lstStyle/>
                    <a:p>
                      <a:pPr algn="l" fontAlgn="ctr"/>
                      <a:r>
                        <a:rPr lang="en-GB" sz="1000" b="0" i="0" u="none" strike="noStrike">
                          <a:solidFill>
                            <a:srgbClr val="000000"/>
                          </a:solidFill>
                          <a:effectLst/>
                          <a:latin typeface="Gill Sans Nova" panose="020B0602020104020203" pitchFamily="34" charset="0"/>
                        </a:rPr>
                        <a:t>Shang’ombo</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Gill Sans Nova" panose="020B0602020104020203" pitchFamily="34" charset="0"/>
                        </a:rPr>
                        <a:t>2.7</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FFFFFF"/>
                          </a:solidFill>
                          <a:effectLst/>
                          <a:latin typeface="Gill Sans Nova" panose="020B0602020104020203" pitchFamily="34" charset="0"/>
                        </a:rPr>
                        <a:t>1.8</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Gill Sans Nova" panose="020B0602020104020203" pitchFamily="34" charset="0"/>
                        </a:rPr>
                        <a:t>2.9</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Gill Sans Nova" panose="020B0602020104020203" pitchFamily="34" charset="0"/>
                        </a:rPr>
                        <a:t>2.9</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16"/>
                  </a:ext>
                </a:extLst>
              </a:tr>
              <a:tr h="269965">
                <a:tc>
                  <a:txBody>
                    <a:bodyPr/>
                    <a:lstStyle/>
                    <a:p>
                      <a:pPr algn="l" fontAlgn="ctr"/>
                      <a:r>
                        <a:rPr lang="en-GB" sz="1000" b="1" i="0" u="none" strike="noStrike">
                          <a:solidFill>
                            <a:srgbClr val="000000"/>
                          </a:solidFill>
                          <a:effectLst/>
                          <a:latin typeface="Gill Sans Nova" panose="020B0602020104020203" pitchFamily="34" charset="0"/>
                        </a:rPr>
                        <a:t>Total</a:t>
                      </a:r>
                    </a:p>
                  </a:txBody>
                  <a:tcPr marL="9525" marR="9525" marT="9378"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Gill Sans Nova" panose="020B0602020104020203" pitchFamily="34" charset="0"/>
                        </a:rPr>
                        <a:t>2.6</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1"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1" i="0" u="none" strike="noStrike">
                          <a:solidFill>
                            <a:srgbClr val="000000"/>
                          </a:solidFill>
                          <a:effectLst/>
                          <a:latin typeface="Gill Sans Nova" panose="020B0602020104020203" pitchFamily="34" charset="0"/>
                        </a:rPr>
                        <a:t>2.4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1" i="0" u="none" strike="noStrike">
                          <a:solidFill>
                            <a:srgbClr val="000000"/>
                          </a:solidFill>
                          <a:effectLst/>
                          <a:latin typeface="Gill Sans Nova" panose="020B0602020104020203" pitchFamily="34" charset="0"/>
                        </a:rPr>
                        <a:t>3.2</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1" i="0" u="none" strike="noStrike">
                          <a:solidFill>
                            <a:srgbClr val="000000"/>
                          </a:solidFill>
                          <a:effectLst/>
                          <a:latin typeface="Gill Sans Nova" panose="020B0602020104020203" pitchFamily="34" charset="0"/>
                        </a:rPr>
                        <a:t>2.4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1" i="0" u="none" strike="noStrike">
                          <a:solidFill>
                            <a:srgbClr val="000000"/>
                          </a:solidFill>
                          <a:effectLst/>
                          <a:latin typeface="Gill Sans Nova" panose="020B0602020104020203" pitchFamily="34" charset="0"/>
                        </a:rPr>
                        <a:t>3.0</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1" i="0" u="none" strike="noStrike">
                          <a:solidFill>
                            <a:srgbClr val="000000"/>
                          </a:solidFill>
                          <a:effectLst/>
                          <a:latin typeface="Gill Sans Nova" panose="020B0602020104020203" pitchFamily="34" charset="0"/>
                        </a:rPr>
                        <a:t>2.9</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1" i="0" u="none" strike="noStrike">
                          <a:solidFill>
                            <a:srgbClr val="000000"/>
                          </a:solidFill>
                          <a:effectLst/>
                          <a:latin typeface="Gill Sans Nova" panose="020B0602020104020203" pitchFamily="34" charset="0"/>
                        </a:rPr>
                        <a:t>3.4</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1" i="0" u="none" strike="noStrike">
                          <a:solidFill>
                            <a:srgbClr val="000000"/>
                          </a:solidFill>
                          <a:effectLst/>
                          <a:latin typeface="Gill Sans Nova" panose="020B0602020104020203" pitchFamily="34" charset="0"/>
                        </a:rPr>
                        <a:t>2.5</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1" i="0" u="none" strike="noStrike" dirty="0">
                          <a:solidFill>
                            <a:srgbClr val="000000"/>
                          </a:solidFill>
                          <a:effectLst/>
                          <a:latin typeface="Gill Sans Nova" panose="020B0602020104020203" pitchFamily="34" charset="0"/>
                        </a:rPr>
                        <a:t>3.1</a:t>
                      </a:r>
                    </a:p>
                  </a:txBody>
                  <a:tcPr marL="9525" marR="9525" marT="937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7"/>
                  </a:ext>
                </a:extLst>
              </a:tr>
            </a:tbl>
          </a:graphicData>
        </a:graphic>
      </p:graphicFrame>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2">
            <a:extLst>
              <a:ext uri="{FF2B5EF4-FFF2-40B4-BE49-F238E27FC236}">
                <a16:creationId xmlns:a16="http://schemas.microsoft.com/office/drawing/2014/main" id="{683C8B32-B395-6019-A7C2-E89DA248CEA5}"/>
              </a:ext>
            </a:extLst>
          </p:cNvPr>
          <p:cNvSpPr>
            <a:spLocks noGrp="1" noChangeArrowheads="1"/>
          </p:cNvSpPr>
          <p:nvPr>
            <p:ph type="title"/>
          </p:nvPr>
        </p:nvSpPr>
        <p:spPr/>
        <p:txBody>
          <a:bodyPr>
            <a:normAutofit fontScale="90000"/>
          </a:bodyPr>
          <a:lstStyle/>
          <a:p>
            <a:r>
              <a:rPr lang="en-US" altLang="en-GB" dirty="0">
                <a:sym typeface="Gill Sans" charset="0"/>
              </a:rPr>
              <a:t>Overall Performance at Ward Level by Sector</a:t>
            </a:r>
            <a:endParaRPr lang="LID4096" altLang="en-GB" dirty="0">
              <a:sym typeface="Gill Sans" charset="0"/>
            </a:endParaRPr>
          </a:p>
        </p:txBody>
      </p:sp>
      <p:sp>
        <p:nvSpPr>
          <p:cNvPr id="8" name="Content Placeholder 7">
            <a:extLst>
              <a:ext uri="{FF2B5EF4-FFF2-40B4-BE49-F238E27FC236}">
                <a16:creationId xmlns:a16="http://schemas.microsoft.com/office/drawing/2014/main" id="{32AB8E68-A9BD-B0CB-150D-9713E8321C1C}"/>
              </a:ext>
            </a:extLst>
          </p:cNvPr>
          <p:cNvSpPr>
            <a:spLocks noGrp="1"/>
          </p:cNvSpPr>
          <p:nvPr>
            <p:ph sz="quarter" idx="14"/>
          </p:nvPr>
        </p:nvSpPr>
        <p:spPr/>
        <p:txBody>
          <a:bodyPr>
            <a:normAutofit fontScale="55000" lnSpcReduction="20000"/>
          </a:bodyPr>
          <a:lstStyle/>
          <a:p>
            <a:pPr marL="285750" indent="-285750" algn="just" eaLnBrk="1" fontAlgn="auto" hangingPunct="1">
              <a:lnSpc>
                <a:spcPct val="120000"/>
              </a:lnSpc>
              <a:spcBef>
                <a:spcPts val="0"/>
              </a:spcBef>
              <a:buFont typeface="Wingdings" panose="05000000000000000000" pitchFamily="2" charset="2"/>
              <a:buChar char="§"/>
              <a:defRPr/>
            </a:pPr>
            <a:r>
              <a:rPr lang="en-GB" sz="2900" dirty="0"/>
              <a:t>Ward performance improved from level 2 to 3, with major improvements recorded by MoH, </a:t>
            </a:r>
            <a:r>
              <a:rPr lang="en-GB" sz="2900" dirty="0" err="1"/>
              <a:t>MoA</a:t>
            </a:r>
            <a:r>
              <a:rPr lang="en-GB" sz="2900" dirty="0"/>
              <a:t>, and MWDS.</a:t>
            </a:r>
          </a:p>
          <a:p>
            <a:pPr marL="285750" indent="-285750" algn="just" eaLnBrk="1" fontAlgn="auto" hangingPunct="1">
              <a:lnSpc>
                <a:spcPct val="120000"/>
              </a:lnSpc>
              <a:spcBef>
                <a:spcPts val="0"/>
              </a:spcBef>
              <a:buFont typeface="Wingdings" panose="05000000000000000000" pitchFamily="2" charset="2"/>
              <a:buChar char="§"/>
              <a:defRPr/>
            </a:pPr>
            <a:r>
              <a:rPr lang="en-GB" sz="2900" dirty="0"/>
              <a:t>In contrast, </a:t>
            </a:r>
            <a:r>
              <a:rPr lang="en-GB" sz="2900" dirty="0" err="1"/>
              <a:t>MoFL</a:t>
            </a:r>
            <a:r>
              <a:rPr lang="en-GB" sz="2900" dirty="0"/>
              <a:t>, </a:t>
            </a:r>
            <a:r>
              <a:rPr lang="en-GB" sz="2900" dirty="0" err="1"/>
              <a:t>MoE</a:t>
            </a:r>
            <a:r>
              <a:rPr lang="en-GB" sz="2900" dirty="0"/>
              <a:t>, and MCDSS remained within level 2, despite recording some improvements</a:t>
            </a:r>
          </a:p>
          <a:p>
            <a:pPr marL="285750" indent="-285750" algn="just" eaLnBrk="1" fontAlgn="auto" hangingPunct="1">
              <a:lnSpc>
                <a:spcPct val="120000"/>
              </a:lnSpc>
              <a:spcBef>
                <a:spcPts val="0"/>
              </a:spcBef>
              <a:buFont typeface="Wingdings" panose="05000000000000000000" pitchFamily="2" charset="2"/>
              <a:buChar char="§"/>
              <a:defRPr/>
            </a:pPr>
            <a:r>
              <a:rPr lang="en-GB" sz="2900" dirty="0"/>
              <a:t>At measure level,  three measures (Nutrition Policies, Leadership, and Quality Management) improved from level 2 in 2020 to level 3 in 2022; Collaboration with external stakeholders improved from level 1 to 2, while collaboration across government sectors improved but remained within level 2.</a:t>
            </a:r>
          </a:p>
          <a:p>
            <a:endParaRPr lang="en-GB" dirty="0"/>
          </a:p>
        </p:txBody>
      </p:sp>
      <p:sp>
        <p:nvSpPr>
          <p:cNvPr id="98307" name="Slide Number Placeholder 1">
            <a:extLst>
              <a:ext uri="{FF2B5EF4-FFF2-40B4-BE49-F238E27FC236}">
                <a16:creationId xmlns:a16="http://schemas.microsoft.com/office/drawing/2014/main" id="{B964D6D3-C997-9D41-BD95-5435795ED23A}"/>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83FD4B02-13C8-40A6-904C-12885F028CD1}" type="slidenum">
              <a:rPr lang="en-US" altLang="en-GB">
                <a:solidFill>
                  <a:srgbClr val="ADA692"/>
                </a:solidFill>
              </a:rPr>
              <a:pPr/>
              <a:t>35</a:t>
            </a:fld>
            <a:endParaRPr lang="en-US" altLang="en-GB">
              <a:solidFill>
                <a:srgbClr val="ADA692"/>
              </a:solidFill>
            </a:endParaRPr>
          </a:p>
        </p:txBody>
      </p:sp>
      <p:sp>
        <p:nvSpPr>
          <p:cNvPr id="98308" name="TextBox 11">
            <a:extLst>
              <a:ext uri="{FF2B5EF4-FFF2-40B4-BE49-F238E27FC236}">
                <a16:creationId xmlns:a16="http://schemas.microsoft.com/office/drawing/2014/main" id="{ABCDDC4E-7E7C-6676-09E7-8B016269F945}"/>
              </a:ext>
            </a:extLst>
          </p:cNvPr>
          <p:cNvSpPr txBox="1">
            <a:spLocks noChangeArrowheads="1"/>
          </p:cNvSpPr>
          <p:nvPr/>
        </p:nvSpPr>
        <p:spPr bwMode="auto">
          <a:xfrm>
            <a:off x="2690813" y="990600"/>
            <a:ext cx="7954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eaLnBrk="1" hangingPunct="1">
              <a:lnSpc>
                <a:spcPct val="90000"/>
              </a:lnSpc>
              <a:spcAft>
                <a:spcPts val="600"/>
              </a:spcAft>
            </a:pPr>
            <a:endParaRPr lang="en-US" altLang="en-GB" sz="1700">
              <a:latin typeface="Gill Sans Nova" panose="020B0602020104020203" pitchFamily="34" charset="0"/>
            </a:endParaRPr>
          </a:p>
          <a:p>
            <a:pPr eaLnBrk="1" hangingPunct="1">
              <a:lnSpc>
                <a:spcPct val="90000"/>
              </a:lnSpc>
              <a:spcAft>
                <a:spcPts val="600"/>
              </a:spcAft>
              <a:buFont typeface="Arial" panose="020B0604020202020204" pitchFamily="34" charset="0"/>
              <a:buChar char="•"/>
            </a:pPr>
            <a:endParaRPr lang="en-US" altLang="en-GB" sz="1700">
              <a:latin typeface="Gill Sans Nova" panose="020B0602020104020203" pitchFamily="34" charset="0"/>
            </a:endParaRPr>
          </a:p>
        </p:txBody>
      </p:sp>
      <p:graphicFrame>
        <p:nvGraphicFramePr>
          <p:cNvPr id="10" name="Content Placeholder 9">
            <a:extLst>
              <a:ext uri="{FF2B5EF4-FFF2-40B4-BE49-F238E27FC236}">
                <a16:creationId xmlns:a16="http://schemas.microsoft.com/office/drawing/2014/main" id="{C646A8D8-FF3D-8817-3F75-D31A23C818C0}"/>
              </a:ext>
            </a:extLst>
          </p:cNvPr>
          <p:cNvGraphicFramePr>
            <a:graphicFrameLocks noGrp="1"/>
          </p:cNvGraphicFramePr>
          <p:nvPr>
            <p:ph sz="quarter" idx="13"/>
            <p:extLst>
              <p:ext uri="{D42A27DB-BD31-4B8C-83A1-F6EECF244321}">
                <p14:modId xmlns:p14="http://schemas.microsoft.com/office/powerpoint/2010/main" val="2333885333"/>
              </p:ext>
            </p:extLst>
          </p:nvPr>
        </p:nvGraphicFramePr>
        <p:xfrm>
          <a:off x="765175" y="1079500"/>
          <a:ext cx="8836025" cy="3187702"/>
        </p:xfrm>
        <a:graphic>
          <a:graphicData uri="http://schemas.openxmlformats.org/drawingml/2006/table">
            <a:tbl>
              <a:tblPr/>
              <a:tblGrid>
                <a:gridCol w="759068">
                  <a:extLst>
                    <a:ext uri="{9D8B030D-6E8A-4147-A177-3AD203B41FA5}">
                      <a16:colId xmlns:a16="http://schemas.microsoft.com/office/drawing/2014/main" val="20000"/>
                    </a:ext>
                  </a:extLst>
                </a:gridCol>
                <a:gridCol w="759068">
                  <a:extLst>
                    <a:ext uri="{9D8B030D-6E8A-4147-A177-3AD203B41FA5}">
                      <a16:colId xmlns:a16="http://schemas.microsoft.com/office/drawing/2014/main" val="20001"/>
                    </a:ext>
                  </a:extLst>
                </a:gridCol>
                <a:gridCol w="759068">
                  <a:extLst>
                    <a:ext uri="{9D8B030D-6E8A-4147-A177-3AD203B41FA5}">
                      <a16:colId xmlns:a16="http://schemas.microsoft.com/office/drawing/2014/main" val="20002"/>
                    </a:ext>
                  </a:extLst>
                </a:gridCol>
                <a:gridCol w="759068">
                  <a:extLst>
                    <a:ext uri="{9D8B030D-6E8A-4147-A177-3AD203B41FA5}">
                      <a16:colId xmlns:a16="http://schemas.microsoft.com/office/drawing/2014/main" val="20003"/>
                    </a:ext>
                  </a:extLst>
                </a:gridCol>
                <a:gridCol w="415115">
                  <a:extLst>
                    <a:ext uri="{9D8B030D-6E8A-4147-A177-3AD203B41FA5}">
                      <a16:colId xmlns:a16="http://schemas.microsoft.com/office/drawing/2014/main" val="20004"/>
                    </a:ext>
                  </a:extLst>
                </a:gridCol>
                <a:gridCol w="759068">
                  <a:extLst>
                    <a:ext uri="{9D8B030D-6E8A-4147-A177-3AD203B41FA5}">
                      <a16:colId xmlns:a16="http://schemas.microsoft.com/office/drawing/2014/main" val="20005"/>
                    </a:ext>
                  </a:extLst>
                </a:gridCol>
                <a:gridCol w="415115">
                  <a:extLst>
                    <a:ext uri="{9D8B030D-6E8A-4147-A177-3AD203B41FA5}">
                      <a16:colId xmlns:a16="http://schemas.microsoft.com/office/drawing/2014/main" val="20006"/>
                    </a:ext>
                  </a:extLst>
                </a:gridCol>
                <a:gridCol w="759068">
                  <a:extLst>
                    <a:ext uri="{9D8B030D-6E8A-4147-A177-3AD203B41FA5}">
                      <a16:colId xmlns:a16="http://schemas.microsoft.com/office/drawing/2014/main" val="20007"/>
                    </a:ext>
                  </a:extLst>
                </a:gridCol>
                <a:gridCol w="415115">
                  <a:extLst>
                    <a:ext uri="{9D8B030D-6E8A-4147-A177-3AD203B41FA5}">
                      <a16:colId xmlns:a16="http://schemas.microsoft.com/office/drawing/2014/main" val="20008"/>
                    </a:ext>
                  </a:extLst>
                </a:gridCol>
                <a:gridCol w="759068">
                  <a:extLst>
                    <a:ext uri="{9D8B030D-6E8A-4147-A177-3AD203B41FA5}">
                      <a16:colId xmlns:a16="http://schemas.microsoft.com/office/drawing/2014/main" val="20009"/>
                    </a:ext>
                  </a:extLst>
                </a:gridCol>
                <a:gridCol w="759068">
                  <a:extLst>
                    <a:ext uri="{9D8B030D-6E8A-4147-A177-3AD203B41FA5}">
                      <a16:colId xmlns:a16="http://schemas.microsoft.com/office/drawing/2014/main" val="20010"/>
                    </a:ext>
                  </a:extLst>
                </a:gridCol>
                <a:gridCol w="759068">
                  <a:extLst>
                    <a:ext uri="{9D8B030D-6E8A-4147-A177-3AD203B41FA5}">
                      <a16:colId xmlns:a16="http://schemas.microsoft.com/office/drawing/2014/main" val="20011"/>
                    </a:ext>
                  </a:extLst>
                </a:gridCol>
                <a:gridCol w="759068">
                  <a:extLst>
                    <a:ext uri="{9D8B030D-6E8A-4147-A177-3AD203B41FA5}">
                      <a16:colId xmlns:a16="http://schemas.microsoft.com/office/drawing/2014/main" val="20012"/>
                    </a:ext>
                  </a:extLst>
                </a:gridCol>
              </a:tblGrid>
              <a:tr h="742342">
                <a:tc rowSpan="2">
                  <a:txBody>
                    <a:bodyPr/>
                    <a:lstStyle/>
                    <a:p>
                      <a:pPr algn="l" fontAlgn="ctr"/>
                      <a:r>
                        <a:rPr lang="en-GB" sz="900" b="1" i="0" u="none" strike="noStrike">
                          <a:solidFill>
                            <a:srgbClr val="000000"/>
                          </a:solidFill>
                          <a:effectLst/>
                          <a:latin typeface="Gill Sans Nova" panose="020B0602020104020203" pitchFamily="34" charset="0"/>
                        </a:rPr>
                        <a:t>Ward by Sector</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gridSpan="2">
                  <a:txBody>
                    <a:bodyPr/>
                    <a:lstStyle/>
                    <a:p>
                      <a:pPr algn="ctr" fontAlgn="ctr"/>
                      <a:r>
                        <a:rPr lang="en-GB" sz="900" b="1" i="0" u="none" strike="noStrike" dirty="0">
                          <a:solidFill>
                            <a:srgbClr val="000000"/>
                          </a:solidFill>
                          <a:effectLst/>
                          <a:latin typeface="Gill Sans Nova" panose="020B0602020104020203" pitchFamily="34" charset="0"/>
                        </a:rPr>
                        <a:t>Overall, Domain Score by Sector</a:t>
                      </a:r>
                      <a:endParaRPr lang="en-ZM" sz="900" b="1" i="0" u="none" strike="noStrike" dirty="0">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900" b="1" i="0" u="none" strike="noStrike">
                          <a:solidFill>
                            <a:srgbClr val="000000"/>
                          </a:solidFill>
                          <a:effectLst/>
                          <a:latin typeface="Gill Sans Nova" panose="020B0602020104020203" pitchFamily="34" charset="0"/>
                        </a:rPr>
                        <a:t>Nutrition/ SUN Policies</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900" b="1" i="0" u="none" strike="noStrike">
                          <a:solidFill>
                            <a:srgbClr val="000000"/>
                          </a:solidFill>
                          <a:effectLst/>
                          <a:latin typeface="Gill Sans Nova" panose="020B0602020104020203" pitchFamily="34" charset="0"/>
                        </a:rPr>
                        <a:t>Leadership</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900" b="1" i="0" u="none" strike="noStrike">
                          <a:solidFill>
                            <a:srgbClr val="000000"/>
                          </a:solidFill>
                          <a:effectLst/>
                          <a:latin typeface="Gill Sans Nova" panose="020B0602020104020203" pitchFamily="34" charset="0"/>
                        </a:rPr>
                        <a:t>Quality Management</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900" b="1" i="0" u="none" strike="noStrike">
                          <a:solidFill>
                            <a:srgbClr val="000000"/>
                          </a:solidFill>
                          <a:effectLst/>
                          <a:latin typeface="Gill Sans Nova" panose="020B0602020104020203" pitchFamily="34" charset="0"/>
                        </a:rPr>
                        <a:t>Collaboration with External Stakeholders</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900" b="1" i="0" u="none" strike="noStrike">
                          <a:solidFill>
                            <a:srgbClr val="000000"/>
                          </a:solidFill>
                          <a:effectLst/>
                          <a:latin typeface="Gill Sans Nova" panose="020B0602020104020203" pitchFamily="34" charset="0"/>
                        </a:rPr>
                        <a:t>Collaboration across Government Ministries</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0"/>
                  </a:ext>
                </a:extLst>
              </a:tr>
              <a:tr h="305670">
                <a:tc vMerge="1">
                  <a:txBody>
                    <a:bodyPr/>
                    <a:lstStyle/>
                    <a:p>
                      <a:endParaRPr lang="en-ZM"/>
                    </a:p>
                  </a:txBody>
                  <a:tcPr/>
                </a:tc>
                <a:tc>
                  <a:txBody>
                    <a:bodyPr/>
                    <a:lstStyle/>
                    <a:p>
                      <a:pPr algn="ctr" fontAlgn="ctr"/>
                      <a:r>
                        <a:rPr lang="en-GB" sz="900" b="1" i="0" u="none" strike="noStrike">
                          <a:solidFill>
                            <a:srgbClr val="000000"/>
                          </a:solidFill>
                          <a:effectLst/>
                          <a:latin typeface="Gill Sans Nova" panose="020B0602020104020203" pitchFamily="34" charset="0"/>
                        </a:rPr>
                        <a:t>2020</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2022</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2020</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2022</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2020</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2022</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2020</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2022</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r" fontAlgn="ctr"/>
                      <a:r>
                        <a:rPr lang="en-GB" sz="900" b="1" i="0" u="none" strike="noStrike">
                          <a:solidFill>
                            <a:srgbClr val="000000"/>
                          </a:solidFill>
                          <a:effectLst/>
                          <a:latin typeface="Gill Sans Nova" panose="020B0602020104020203" pitchFamily="34" charset="0"/>
                        </a:rPr>
                        <a:t>2020</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2022</a:t>
                      </a:r>
                      <a:endParaRPr lang="en-ZM" sz="900" b="1"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r" fontAlgn="ctr"/>
                      <a:r>
                        <a:rPr lang="en-GB" sz="900" b="1" i="0" u="none" strike="noStrike">
                          <a:solidFill>
                            <a:srgbClr val="000000"/>
                          </a:solidFill>
                          <a:effectLst/>
                          <a:latin typeface="Gill Sans Nova" panose="020B0602020104020203" pitchFamily="34" charset="0"/>
                        </a:rPr>
                        <a:t>2020</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2022</a:t>
                      </a:r>
                      <a:endParaRPr lang="en-ZM" sz="900" b="1"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05670">
                <a:tc>
                  <a:txBody>
                    <a:bodyPr/>
                    <a:lstStyle/>
                    <a:p>
                      <a:pPr algn="l" fontAlgn="ctr"/>
                      <a:r>
                        <a:rPr lang="en-GB" sz="900" b="0" i="0" u="none" strike="noStrike">
                          <a:solidFill>
                            <a:srgbClr val="000000"/>
                          </a:solidFill>
                          <a:effectLst/>
                          <a:latin typeface="Gill Sans Nova" panose="020B0602020104020203" pitchFamily="34" charset="0"/>
                        </a:rPr>
                        <a:t>MOH</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Gill Sans Nova" panose="020B0602020104020203" pitchFamily="34" charset="0"/>
                        </a:rPr>
                        <a:t>2.3</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3.3</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2.1</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3.5</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2.3</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3.1</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3.1</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3.7</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r" fontAlgn="ctr"/>
                      <a:r>
                        <a:rPr lang="en-GB" sz="900" b="0" i="0" u="none" strike="noStrike">
                          <a:solidFill>
                            <a:srgbClr val="FFFFFF"/>
                          </a:solidFill>
                          <a:effectLst/>
                          <a:latin typeface="Gill Sans Nova" panose="020B0602020104020203" pitchFamily="34" charset="0"/>
                        </a:rPr>
                        <a:t>1.9</a:t>
                      </a:r>
                      <a:endParaRPr lang="en-ZM" sz="900" b="0" i="0" u="none" strike="noStrike">
                        <a:solidFill>
                          <a:srgbClr val="FFFFFF"/>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2.9</a:t>
                      </a:r>
                      <a:endParaRPr lang="en-ZM" sz="900" b="0"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r" fontAlgn="ctr"/>
                      <a:r>
                        <a:rPr lang="en-GB" sz="900" b="0" i="0" u="none" strike="noStrike">
                          <a:solidFill>
                            <a:srgbClr val="FFFFFF"/>
                          </a:solidFill>
                          <a:effectLst/>
                          <a:latin typeface="Gill Sans Nova" panose="020B0602020104020203" pitchFamily="34" charset="0"/>
                        </a:rPr>
                        <a:t>1.8</a:t>
                      </a:r>
                      <a:endParaRPr lang="en-ZM" sz="900" b="0" i="0" u="none" strike="noStrike">
                        <a:solidFill>
                          <a:srgbClr val="FFFFFF"/>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3.0</a:t>
                      </a:r>
                      <a:endParaRPr lang="en-ZM" sz="900" b="0"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05670">
                <a:tc>
                  <a:txBody>
                    <a:bodyPr/>
                    <a:lstStyle/>
                    <a:p>
                      <a:pPr algn="l" fontAlgn="ctr"/>
                      <a:r>
                        <a:rPr lang="en-GB" sz="900" b="0" i="0" u="none" strike="noStrike">
                          <a:solidFill>
                            <a:srgbClr val="000000"/>
                          </a:solidFill>
                          <a:effectLst/>
                          <a:latin typeface="Gill Sans Nova" panose="020B0602020104020203" pitchFamily="34" charset="0"/>
                        </a:rPr>
                        <a:t>MOA</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Gill Sans Nova" panose="020B0602020104020203" pitchFamily="34" charset="0"/>
                        </a:rPr>
                        <a:t>2.3</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2.0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2.4</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3.1</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2.9</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3.4</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r" fontAlgn="ctr"/>
                      <a:r>
                        <a:rPr lang="en-GB" sz="900" b="0" i="0" u="none" strike="noStrike">
                          <a:solidFill>
                            <a:srgbClr val="000000"/>
                          </a:solidFill>
                          <a:effectLst/>
                          <a:latin typeface="Gill Sans Nova" panose="020B0602020104020203" pitchFamily="34" charset="0"/>
                        </a:rPr>
                        <a:t>2.2</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2.4</a:t>
                      </a:r>
                      <a:endParaRPr lang="en-ZM" sz="900" b="0"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r" fontAlgn="ctr"/>
                      <a:r>
                        <a:rPr lang="en-GB" sz="900" b="0" i="0" u="none" strike="noStrike">
                          <a:solidFill>
                            <a:srgbClr val="000000"/>
                          </a:solidFill>
                          <a:effectLst/>
                          <a:latin typeface="Gill Sans Nova" panose="020B0602020104020203" pitchFamily="34" charset="0"/>
                        </a:rPr>
                        <a:t>2.2</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2.7</a:t>
                      </a:r>
                      <a:endParaRPr lang="en-ZM" sz="900" b="0"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05670">
                <a:tc>
                  <a:txBody>
                    <a:bodyPr/>
                    <a:lstStyle/>
                    <a:p>
                      <a:pPr algn="l" fontAlgn="ctr"/>
                      <a:r>
                        <a:rPr lang="en-GB" sz="900" b="0" i="0" u="none" strike="noStrike">
                          <a:solidFill>
                            <a:srgbClr val="000000"/>
                          </a:solidFill>
                          <a:effectLst/>
                          <a:latin typeface="Gill Sans Nova" panose="020B0602020104020203" pitchFamily="34" charset="0"/>
                        </a:rPr>
                        <a:t>MFL</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Gill Sans Nova" panose="020B0602020104020203" pitchFamily="34" charset="0"/>
                        </a:rPr>
                        <a:t>2.1</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2.9</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1.8</a:t>
                      </a:r>
                      <a:endParaRPr lang="en-ZM" sz="900" b="0" i="0" u="none" strike="noStrike">
                        <a:solidFill>
                          <a:srgbClr val="FFFFFF"/>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2.9</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2.2</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Gill Sans Nova" panose="020B0602020104020203" pitchFamily="34" charset="0"/>
                        </a:rPr>
                        <a:t>2.9</a:t>
                      </a:r>
                      <a:endParaRPr lang="en-ZM" sz="900" b="0" i="0" u="none" strike="noStrike" dirty="0">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3.3</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r" fontAlgn="ctr"/>
                      <a:r>
                        <a:rPr lang="en-GB" sz="900" b="0" i="0" u="none" strike="noStrike">
                          <a:solidFill>
                            <a:srgbClr val="FFFFFF"/>
                          </a:solidFill>
                          <a:effectLst/>
                          <a:latin typeface="Gill Sans Nova" panose="020B0602020104020203" pitchFamily="34" charset="0"/>
                        </a:rPr>
                        <a:t>1.8</a:t>
                      </a:r>
                      <a:endParaRPr lang="en-ZM" sz="900" b="0" i="0" u="none" strike="noStrike">
                        <a:solidFill>
                          <a:srgbClr val="FFFFFF"/>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1.3</a:t>
                      </a:r>
                      <a:endParaRPr lang="en-ZM" sz="900" b="0" i="0" u="none" strike="noStrike">
                        <a:solidFill>
                          <a:srgbClr val="FFFFFF"/>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r" fontAlgn="ctr"/>
                      <a:r>
                        <a:rPr lang="en-GB" sz="900" b="0" i="0" u="none" strike="noStrike">
                          <a:solidFill>
                            <a:srgbClr val="FFFFFF"/>
                          </a:solidFill>
                          <a:effectLst/>
                          <a:latin typeface="Gill Sans Nova" panose="020B0602020104020203" pitchFamily="34" charset="0"/>
                        </a:rPr>
                        <a:t>1.8</a:t>
                      </a:r>
                      <a:endParaRPr lang="en-ZM" sz="900" b="0" i="0" u="none" strike="noStrike">
                        <a:solidFill>
                          <a:srgbClr val="FFFFFF"/>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2.6</a:t>
                      </a:r>
                      <a:endParaRPr lang="en-ZM" sz="900" b="0"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05670">
                <a:tc>
                  <a:txBody>
                    <a:bodyPr/>
                    <a:lstStyle/>
                    <a:p>
                      <a:pPr algn="l" fontAlgn="ctr"/>
                      <a:r>
                        <a:rPr lang="en-GB" sz="900" b="0" i="0" u="none" strike="noStrike">
                          <a:solidFill>
                            <a:srgbClr val="000000"/>
                          </a:solidFill>
                          <a:effectLst/>
                          <a:latin typeface="Gill Sans Nova" panose="020B0602020104020203" pitchFamily="34" charset="0"/>
                        </a:rPr>
                        <a:t>MWDS</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Gill Sans Nova" panose="020B0602020104020203" pitchFamily="34" charset="0"/>
                        </a:rPr>
                        <a:t>2.4</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2.6</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2.9</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2.2</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2.9</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3.1</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3.5</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r" fontAlgn="ctr"/>
                      <a:r>
                        <a:rPr lang="en-GB" sz="900" b="0" i="0" u="none" strike="noStrike">
                          <a:solidFill>
                            <a:srgbClr val="FFFFFF"/>
                          </a:solidFill>
                          <a:effectLst/>
                          <a:latin typeface="Gill Sans Nova" panose="020B0602020104020203" pitchFamily="34" charset="0"/>
                        </a:rPr>
                        <a:t>1.9</a:t>
                      </a:r>
                      <a:endParaRPr lang="en-ZM" sz="900" b="0" i="0" u="none" strike="noStrike">
                        <a:solidFill>
                          <a:srgbClr val="FFFFFF"/>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1.0</a:t>
                      </a:r>
                      <a:endParaRPr lang="en-ZM" sz="900" b="0" i="0" u="none" strike="noStrike">
                        <a:solidFill>
                          <a:srgbClr val="FFFFFF"/>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r" fontAlgn="ctr"/>
                      <a:r>
                        <a:rPr lang="en-GB" sz="900" b="0" i="0" u="none" strike="noStrike">
                          <a:solidFill>
                            <a:srgbClr val="000000"/>
                          </a:solidFill>
                          <a:effectLst/>
                          <a:latin typeface="Gill Sans Nova" panose="020B0602020104020203" pitchFamily="34" charset="0"/>
                        </a:rPr>
                        <a:t>2.0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2.7</a:t>
                      </a:r>
                      <a:endParaRPr lang="en-ZM" sz="900" b="0"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305670">
                <a:tc>
                  <a:txBody>
                    <a:bodyPr/>
                    <a:lstStyle/>
                    <a:p>
                      <a:pPr algn="l" fontAlgn="ctr"/>
                      <a:r>
                        <a:rPr lang="en-GB" sz="900" b="0" i="0" u="none" strike="noStrike">
                          <a:solidFill>
                            <a:srgbClr val="000000"/>
                          </a:solidFill>
                          <a:effectLst/>
                          <a:latin typeface="Gill Sans Nova" panose="020B0602020104020203" pitchFamily="34" charset="0"/>
                        </a:rPr>
                        <a:t>MOE</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Gill Sans Nova" panose="020B0602020104020203" pitchFamily="34" charset="0"/>
                        </a:rPr>
                        <a:t>2.1</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2.8</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2.9</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2.7</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2.8</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3.3</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r" fontAlgn="ctr"/>
                      <a:r>
                        <a:rPr lang="en-GB" sz="900" b="0" i="0" u="none" strike="noStrike">
                          <a:solidFill>
                            <a:srgbClr val="FFFFFF"/>
                          </a:solidFill>
                          <a:effectLst/>
                          <a:latin typeface="Gill Sans Nova" panose="020B0602020104020203" pitchFamily="34" charset="0"/>
                        </a:rPr>
                        <a:t>1.8</a:t>
                      </a:r>
                      <a:endParaRPr lang="en-ZM" sz="900" b="0" i="0" u="none" strike="noStrike">
                        <a:solidFill>
                          <a:srgbClr val="FFFFFF"/>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1.7</a:t>
                      </a:r>
                      <a:endParaRPr lang="en-ZM" sz="900" b="0" i="0" u="none" strike="noStrike">
                        <a:solidFill>
                          <a:srgbClr val="FFFFFF"/>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r" fontAlgn="ctr"/>
                      <a:r>
                        <a:rPr lang="en-GB" sz="900" b="0" i="0" u="none" strike="noStrike">
                          <a:solidFill>
                            <a:srgbClr val="FFFFFF"/>
                          </a:solidFill>
                          <a:effectLst/>
                          <a:latin typeface="Gill Sans Nova" panose="020B0602020104020203" pitchFamily="34" charset="0"/>
                        </a:rPr>
                        <a:t>1.9</a:t>
                      </a:r>
                      <a:endParaRPr lang="en-ZM" sz="900" b="0" i="0" u="none" strike="noStrike">
                        <a:solidFill>
                          <a:srgbClr val="FFFFFF"/>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2.4</a:t>
                      </a:r>
                      <a:endParaRPr lang="en-ZM" sz="900" b="0"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05670">
                <a:tc>
                  <a:txBody>
                    <a:bodyPr/>
                    <a:lstStyle/>
                    <a:p>
                      <a:pPr algn="l" fontAlgn="ctr"/>
                      <a:r>
                        <a:rPr lang="en-GB" sz="900" b="0" i="0" u="none" strike="noStrike">
                          <a:solidFill>
                            <a:srgbClr val="000000"/>
                          </a:solidFill>
                          <a:effectLst/>
                          <a:latin typeface="Gill Sans Nova" panose="020B0602020104020203" pitchFamily="34" charset="0"/>
                        </a:rPr>
                        <a:t>MCDSS</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Gill Sans Nova" panose="020B0602020104020203" pitchFamily="34" charset="0"/>
                        </a:rPr>
                        <a:t>2.3</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2.9</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3.1</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2.5</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Gill Sans Nova" panose="020B0602020104020203" pitchFamily="34" charset="0"/>
                        </a:rPr>
                        <a:t>2.8</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3.0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r" fontAlgn="ctr"/>
                      <a:r>
                        <a:rPr lang="en-GB" sz="900" b="0" i="0" u="none" strike="noStrike">
                          <a:solidFill>
                            <a:srgbClr val="000000"/>
                          </a:solidFill>
                          <a:effectLst/>
                          <a:latin typeface="Gill Sans Nova" panose="020B0602020104020203" pitchFamily="34" charset="0"/>
                        </a:rPr>
                        <a:t>2.0</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2.5</a:t>
                      </a:r>
                      <a:endParaRPr lang="en-ZM" sz="900" b="0"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r" fontAlgn="ctr"/>
                      <a:r>
                        <a:rPr lang="en-GB" sz="900" b="0" i="0" u="none" strike="noStrike">
                          <a:solidFill>
                            <a:srgbClr val="000000"/>
                          </a:solidFill>
                          <a:effectLst/>
                          <a:latin typeface="Gill Sans Nova" panose="020B0602020104020203" pitchFamily="34" charset="0"/>
                        </a:rPr>
                        <a:t>2.2</a:t>
                      </a:r>
                      <a:endParaRPr lang="en-ZM" sz="900" b="0"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Gill Sans Nova" panose="020B0602020104020203" pitchFamily="34" charset="0"/>
                        </a:rPr>
                        <a:t>2.7</a:t>
                      </a:r>
                      <a:endParaRPr lang="en-ZM" sz="900" b="0"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305670">
                <a:tc>
                  <a:txBody>
                    <a:bodyPr/>
                    <a:lstStyle/>
                    <a:p>
                      <a:pPr algn="l" fontAlgn="ctr"/>
                      <a:r>
                        <a:rPr lang="en-GB" sz="900" b="1" i="0" u="none" strike="noStrike">
                          <a:solidFill>
                            <a:srgbClr val="000000"/>
                          </a:solidFill>
                          <a:effectLst/>
                          <a:latin typeface="Gill Sans Nova" panose="020B0602020104020203" pitchFamily="34" charset="0"/>
                        </a:rPr>
                        <a:t>Total</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1" i="0" u="none" strike="noStrike" dirty="0">
                          <a:solidFill>
                            <a:srgbClr val="000000"/>
                          </a:solidFill>
                          <a:effectLst/>
                          <a:latin typeface="Gill Sans Nova" panose="020B0602020104020203" pitchFamily="34" charset="0"/>
                        </a:rPr>
                        <a:t>2.3</a:t>
                      </a:r>
                      <a:endParaRPr lang="en-ZM" sz="900" b="1" i="0" u="none" strike="noStrike" dirty="0">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1" i="0" u="none" strike="noStrike">
                          <a:solidFill>
                            <a:srgbClr val="000000"/>
                          </a:solidFill>
                          <a:effectLst/>
                          <a:latin typeface="Gill Sans Nova" panose="020B0602020104020203" pitchFamily="34" charset="0"/>
                        </a:rPr>
                        <a:t>3.0</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1" i="0" u="none" strike="noStrike">
                          <a:solidFill>
                            <a:srgbClr val="000000"/>
                          </a:solidFill>
                          <a:effectLst/>
                          <a:latin typeface="Gill Sans Nova" panose="020B0602020104020203" pitchFamily="34" charset="0"/>
                        </a:rPr>
                        <a:t>2.1</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1" i="0" u="none" strike="noStrike">
                          <a:solidFill>
                            <a:srgbClr val="000000"/>
                          </a:solidFill>
                          <a:effectLst/>
                          <a:latin typeface="Gill Sans Nova" panose="020B0602020104020203" pitchFamily="34" charset="0"/>
                        </a:rPr>
                        <a:t>3.1</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1" i="0" u="none" strike="noStrike">
                          <a:solidFill>
                            <a:srgbClr val="000000"/>
                          </a:solidFill>
                          <a:effectLst/>
                          <a:latin typeface="Gill Sans Nova" panose="020B0602020104020203" pitchFamily="34" charset="0"/>
                        </a:rPr>
                        <a:t>2.3</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1" i="0" u="none" strike="noStrike">
                          <a:solidFill>
                            <a:srgbClr val="000000"/>
                          </a:solidFill>
                          <a:effectLst/>
                          <a:latin typeface="Gill Sans Nova" panose="020B0602020104020203" pitchFamily="34" charset="0"/>
                        </a:rPr>
                        <a:t>3.0</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1" i="0" u="none" strike="noStrike">
                          <a:solidFill>
                            <a:srgbClr val="000000"/>
                          </a:solidFill>
                          <a:effectLst/>
                          <a:latin typeface="Gill Sans Nova" panose="020B0602020104020203" pitchFamily="34" charset="0"/>
                        </a:rPr>
                        <a:t>2.9</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1" i="0" u="none" strike="noStrike">
                          <a:solidFill>
                            <a:srgbClr val="000000"/>
                          </a:solidFill>
                          <a:effectLst/>
                          <a:latin typeface="Gill Sans Nova" panose="020B0602020104020203" pitchFamily="34" charset="0"/>
                        </a:rPr>
                        <a:t>3.4</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r" fontAlgn="ctr"/>
                      <a:r>
                        <a:rPr lang="en-GB" sz="900" b="1" i="0" u="none" strike="noStrike">
                          <a:solidFill>
                            <a:srgbClr val="FFFFFF"/>
                          </a:solidFill>
                          <a:effectLst/>
                          <a:latin typeface="Gill Sans Nova" panose="020B0602020104020203" pitchFamily="34" charset="0"/>
                        </a:rPr>
                        <a:t>1.9</a:t>
                      </a:r>
                      <a:endParaRPr lang="en-ZM" sz="900" b="1" i="0" u="none" strike="noStrike">
                        <a:solidFill>
                          <a:srgbClr val="FFFFFF"/>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1" i="0" u="none" strike="noStrike">
                          <a:solidFill>
                            <a:srgbClr val="000000"/>
                          </a:solidFill>
                          <a:effectLst/>
                          <a:latin typeface="Gill Sans Nova" panose="020B0602020104020203" pitchFamily="34" charset="0"/>
                        </a:rPr>
                        <a:t>2.2</a:t>
                      </a:r>
                      <a:endParaRPr lang="en-ZM" sz="900" b="1" i="0" u="none" strike="noStrike">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r" fontAlgn="ctr"/>
                      <a:r>
                        <a:rPr lang="en-GB" sz="900" b="1" i="0" u="none" strike="noStrike">
                          <a:solidFill>
                            <a:srgbClr val="000000"/>
                          </a:solidFill>
                          <a:effectLst/>
                          <a:latin typeface="Gill Sans Nova" panose="020B0602020104020203" pitchFamily="34" charset="0"/>
                        </a:rPr>
                        <a:t>2.0</a:t>
                      </a:r>
                      <a:endParaRPr lang="en-ZM" sz="900" b="1" i="0" u="none" strike="noStrike">
                        <a:solidFill>
                          <a:srgbClr val="000000"/>
                        </a:solidFill>
                        <a:effectLst/>
                        <a:latin typeface="Gill Sans Nova" panose="020B0602020104020203" pitchFamily="34" charset="0"/>
                      </a:endParaRP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1" i="0" u="none" strike="noStrike" dirty="0">
                          <a:solidFill>
                            <a:srgbClr val="000000"/>
                          </a:solidFill>
                          <a:effectLst/>
                          <a:latin typeface="Gill Sans Nova" panose="020B0602020104020203" pitchFamily="34" charset="0"/>
                        </a:rPr>
                        <a:t>2.7</a:t>
                      </a:r>
                      <a:endParaRPr lang="en-ZM" sz="900" b="1" i="0" u="none" strike="noStrike" dirty="0">
                        <a:solidFill>
                          <a:srgbClr val="000000"/>
                        </a:solidFill>
                        <a:effectLst/>
                        <a:latin typeface="Gill Sans Nova" panose="020B0602020104020203" pitchFamily="34" charset="0"/>
                      </a:endParaRP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bl>
          </a:graphicData>
        </a:graphic>
      </p:graphicFrame>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377" name="Rectangle 10036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78" name="Rectangle 10036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379" name="Rectangle 10036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80" name="Rectangle 10036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381" name="Freeform: Shape 10036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0354" name="Google Shape;575;p21">
            <a:extLst>
              <a:ext uri="{FF2B5EF4-FFF2-40B4-BE49-F238E27FC236}">
                <a16:creationId xmlns:a16="http://schemas.microsoft.com/office/drawing/2014/main" id="{AFF8FCDB-64FA-B27C-24BC-2C811F75A6E4}"/>
              </a:ext>
            </a:extLst>
          </p:cNvPr>
          <p:cNvSpPr>
            <a:spLocks noGrp="1" noChangeArrowheads="1"/>
          </p:cNvSpPr>
          <p:nvPr>
            <p:ph type="title"/>
          </p:nvPr>
        </p:nvSpPr>
        <p:spPr>
          <a:xfrm>
            <a:off x="660041" y="2767106"/>
            <a:ext cx="2880828" cy="3071906"/>
          </a:xfrm>
        </p:spPr>
        <p:txBody>
          <a:bodyPr vert="horz" lIns="91440" tIns="45720" rIns="91440" bIns="45720" rtlCol="0" anchor="t">
            <a:normAutofit/>
          </a:bodyPr>
          <a:lstStyle/>
          <a:p>
            <a:pPr>
              <a:spcBef>
                <a:spcPct val="0"/>
              </a:spcBef>
            </a:pPr>
            <a:r>
              <a:rPr lang="en-US" altLang="en-GB" sz="2800" kern="1200" dirty="0">
                <a:solidFill>
                  <a:srgbClr val="FFFFFF"/>
                </a:solidFill>
              </a:rPr>
              <a:t>Domain 2: ADJUSTMENT TO POPULATION NUTRITION NEEDS</a:t>
            </a:r>
          </a:p>
        </p:txBody>
      </p:sp>
      <p:pic>
        <p:nvPicPr>
          <p:cNvPr id="100356" name="Graphic 2" descr="A collage of people wearing masks&#10;&#10;Description automatically generated">
            <a:extLst>
              <a:ext uri="{FF2B5EF4-FFF2-40B4-BE49-F238E27FC236}">
                <a16:creationId xmlns:a16="http://schemas.microsoft.com/office/drawing/2014/main" id="{4E72190D-DED0-F964-B73E-71119D2441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51112" r="67094" b="10973"/>
          <a:stretch>
            <a:fillRect/>
          </a:stretch>
        </p:blipFill>
        <p:spPr bwMode="auto">
          <a:xfrm>
            <a:off x="4502428" y="1087399"/>
            <a:ext cx="7225748" cy="46832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Google Shape;574;p21">
            <a:extLst>
              <a:ext uri="{FF2B5EF4-FFF2-40B4-BE49-F238E27FC236}">
                <a16:creationId xmlns:a16="http://schemas.microsoft.com/office/drawing/2014/main" id="{11D0DD7B-B2BF-7B6A-F1AD-AF0F1BF7CB1D}"/>
              </a:ext>
            </a:extLst>
          </p:cNvPr>
          <p:cNvSpPr>
            <a:spLocks noGrp="1" noChangeArrowheads="1"/>
          </p:cNvSpPr>
          <p:nvPr>
            <p:ph type="sldNum" idx="4294967295"/>
          </p:nvPr>
        </p:nvSpPr>
        <p:spPr bwMode="auto">
          <a:xfrm>
            <a:off x="11704319" y="6455664"/>
            <a:ext cx="448056"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spcAft>
                <a:spcPts val="600"/>
              </a:spcAft>
            </a:pPr>
            <a:fld id="{EE6D16FB-DEC6-4E9B-98A1-43E5E4227AB5}" type="slidenum">
              <a:rPr lang="en-US" altLang="en-GB">
                <a:solidFill>
                  <a:schemeClr val="tx1">
                    <a:lumMod val="50000"/>
                    <a:lumOff val="50000"/>
                  </a:schemeClr>
                </a:solidFill>
                <a:latin typeface="+mn-lt"/>
              </a:rPr>
              <a:pPr algn="r" eaLnBrk="1" hangingPunct="1">
                <a:spcAft>
                  <a:spcPts val="600"/>
                </a:spcAft>
              </a:pPr>
              <a:t>36</a:t>
            </a:fld>
            <a:endParaRPr lang="en-US" altLang="en-GB">
              <a:solidFill>
                <a:schemeClr val="tx1">
                  <a:lumMod val="50000"/>
                  <a:lumOff val="50000"/>
                </a:schemeClr>
              </a:solidFill>
              <a:latin typeface="+mn-lt"/>
            </a:endParaRPr>
          </a:p>
        </p:txBody>
      </p:sp>
      <p:grpSp>
        <p:nvGrpSpPr>
          <p:cNvPr id="2" name="Group 1">
            <a:extLst>
              <a:ext uri="{FF2B5EF4-FFF2-40B4-BE49-F238E27FC236}">
                <a16:creationId xmlns:a16="http://schemas.microsoft.com/office/drawing/2014/main" id="{0BA91694-C078-D98C-FD0A-24C22E1C8262}"/>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12BFCB85-6C61-96C4-0390-9BD70FD3507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user\Desktop\Conference Materials 2021\Materials\1000 Days Logo.jpg">
              <a:extLst>
                <a:ext uri="{FF2B5EF4-FFF2-40B4-BE49-F238E27FC236}">
                  <a16:creationId xmlns:a16="http://schemas.microsoft.com/office/drawing/2014/main" id="{2338771E-CF93-6826-A3F2-85AA69FDCF6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B907C6B-DE5E-0855-43A3-D814173D6DC1}"/>
                </a:ext>
              </a:extLst>
            </p:cNvPr>
            <p:cNvPicPr>
              <a:picLocks noChangeAspect="1"/>
            </p:cNvPicPr>
            <p:nvPr userDrawn="1"/>
          </p:nvPicPr>
          <p:blipFill>
            <a:blip r:embed="rId7"/>
            <a:stretch>
              <a:fillRect/>
            </a:stretch>
          </p:blipFill>
          <p:spPr>
            <a:xfrm>
              <a:off x="10878672" y="6339880"/>
              <a:ext cx="652554" cy="327229"/>
            </a:xfrm>
            <a:prstGeom prst="rect">
              <a:avLst/>
            </a:prstGeom>
          </p:spPr>
        </p:pic>
        <p:pic>
          <p:nvPicPr>
            <p:cNvPr id="6" name="Picture 5">
              <a:extLst>
                <a:ext uri="{FF2B5EF4-FFF2-40B4-BE49-F238E27FC236}">
                  <a16:creationId xmlns:a16="http://schemas.microsoft.com/office/drawing/2014/main" id="{8EDFC331-A1BA-D705-2E76-CA918918232A}"/>
                </a:ext>
              </a:extLst>
            </p:cNvPr>
            <p:cNvPicPr>
              <a:picLocks noChangeAspect="1"/>
            </p:cNvPicPr>
            <p:nvPr userDrawn="1"/>
          </p:nvPicPr>
          <p:blipFill>
            <a:blip r:embed="rId8"/>
            <a:stretch>
              <a:fillRect/>
            </a:stretch>
          </p:blipFill>
          <p:spPr>
            <a:xfrm>
              <a:off x="660773" y="6370842"/>
              <a:ext cx="1703784" cy="286742"/>
            </a:xfrm>
            <a:prstGeom prst="rect">
              <a:avLst/>
            </a:prstGeom>
          </p:spPr>
        </p:pic>
        <p:pic>
          <p:nvPicPr>
            <p:cNvPr id="7" name="Picture 12" descr="C:\Users\user\Desktop\Graphic1.JPG">
              <a:extLst>
                <a:ext uri="{FF2B5EF4-FFF2-40B4-BE49-F238E27FC236}">
                  <a16:creationId xmlns:a16="http://schemas.microsoft.com/office/drawing/2014/main" id="{E853E5F6-523F-82D4-F9F9-77C273A27D3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A8DC6560-E4F4-80F7-682E-2D1CF93B8F74}"/>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DEC3-DC8A-8AC0-4348-F6C11A6B4BA5}"/>
              </a:ext>
            </a:extLst>
          </p:cNvPr>
          <p:cNvSpPr>
            <a:spLocks noGrp="1"/>
          </p:cNvSpPr>
          <p:nvPr>
            <p:ph type="title"/>
          </p:nvPr>
        </p:nvSpPr>
        <p:spPr/>
        <p:txBody>
          <a:bodyPr rtlCol="0">
            <a:normAutofit fontScale="90000"/>
          </a:bodyPr>
          <a:lstStyle/>
          <a:p>
            <a:r>
              <a:rPr lang="en-GB" dirty="0">
                <a:sym typeface="Gill Sans"/>
              </a:rPr>
              <a:t>Domain 2: Adjustment to Population Needs</a:t>
            </a:r>
            <a:endParaRPr lang="en-ZA" dirty="0">
              <a:sym typeface="Gill Sans"/>
            </a:endParaRPr>
          </a:p>
        </p:txBody>
      </p:sp>
      <p:sp>
        <p:nvSpPr>
          <p:cNvPr id="5" name="Text Placeholder 4">
            <a:extLst>
              <a:ext uri="{FF2B5EF4-FFF2-40B4-BE49-F238E27FC236}">
                <a16:creationId xmlns:a16="http://schemas.microsoft.com/office/drawing/2014/main" id="{221AEE0C-5960-85AB-6330-DCF09242B3AB}"/>
              </a:ext>
            </a:extLst>
          </p:cNvPr>
          <p:cNvSpPr>
            <a:spLocks noGrp="1"/>
          </p:cNvSpPr>
          <p:nvPr>
            <p:ph type="body" sz="quarter" idx="3"/>
          </p:nvPr>
        </p:nvSpPr>
        <p:spPr/>
        <p:txBody>
          <a:bodyPr rtlCol="0">
            <a:normAutofit/>
          </a:bodyPr>
          <a:lstStyle/>
          <a:p>
            <a:r>
              <a:rPr lang="en-GB" dirty="0"/>
              <a:t>Learning and Innovation</a:t>
            </a:r>
            <a:endParaRPr lang="en-ZA" dirty="0"/>
          </a:p>
        </p:txBody>
      </p:sp>
      <p:sp>
        <p:nvSpPr>
          <p:cNvPr id="7" name="Text Placeholder 6">
            <a:extLst>
              <a:ext uri="{FF2B5EF4-FFF2-40B4-BE49-F238E27FC236}">
                <a16:creationId xmlns:a16="http://schemas.microsoft.com/office/drawing/2014/main" id="{FB942210-6E9B-73AD-1CB8-31416F51D7EF}"/>
              </a:ext>
            </a:extLst>
          </p:cNvPr>
          <p:cNvSpPr>
            <a:spLocks noGrp="1"/>
          </p:cNvSpPr>
          <p:nvPr>
            <p:ph type="body" sz="quarter" idx="13"/>
          </p:nvPr>
        </p:nvSpPr>
        <p:spPr/>
        <p:txBody>
          <a:bodyPr rtlCol="0">
            <a:normAutofit/>
          </a:bodyPr>
          <a:lstStyle/>
          <a:p>
            <a:pPr algn="ctr"/>
            <a:r>
              <a:rPr lang="en-GB" dirty="0"/>
              <a:t>Priority setting</a:t>
            </a:r>
            <a:endParaRPr lang="en-ZA" dirty="0"/>
          </a:p>
        </p:txBody>
      </p:sp>
      <p:pic>
        <p:nvPicPr>
          <p:cNvPr id="102406" name="Content Placeholder 12">
            <a:extLst>
              <a:ext uri="{FF2B5EF4-FFF2-40B4-BE49-F238E27FC236}">
                <a16:creationId xmlns:a16="http://schemas.microsoft.com/office/drawing/2014/main" id="{F0E8F054-0CEF-6E6D-D4BD-03613F419470}"/>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tretch>
            <a:fillRect/>
          </a:stretch>
        </p:blipFill>
        <p:spPr>
          <a:xfrm>
            <a:off x="990600" y="1981528"/>
            <a:ext cx="2373816" cy="3862387"/>
          </a:xfrm>
        </p:spPr>
      </p:pic>
      <p:pic>
        <p:nvPicPr>
          <p:cNvPr id="102407" name="Content Placeholder 15">
            <a:extLst>
              <a:ext uri="{FF2B5EF4-FFF2-40B4-BE49-F238E27FC236}">
                <a16:creationId xmlns:a16="http://schemas.microsoft.com/office/drawing/2014/main" id="{03C7C59B-DA80-B5F6-0F9E-FBB73ED44375}"/>
              </a:ext>
            </a:extLst>
          </p:cNvPr>
          <p:cNvPicPr>
            <a:picLocks noGrp="1" noChangeAspect="1" noChangeArrowheads="1"/>
          </p:cNvPicPr>
          <p:nvPr>
            <p:ph sz="quarter" idx="16"/>
          </p:nvPr>
        </p:nvPicPr>
        <p:blipFill>
          <a:blip r:embed="rId4">
            <a:extLst>
              <a:ext uri="{28A0092B-C50C-407E-A947-70E740481C1C}">
                <a14:useLocalDpi xmlns:a14="http://schemas.microsoft.com/office/drawing/2010/main" val="0"/>
              </a:ext>
            </a:extLst>
          </a:blip>
          <a:stretch>
            <a:fillRect/>
          </a:stretch>
        </p:blipFill>
        <p:spPr>
          <a:xfrm>
            <a:off x="4887587" y="2018848"/>
            <a:ext cx="2389839" cy="3834716"/>
          </a:xfrm>
        </p:spPr>
      </p:pic>
      <p:pic>
        <p:nvPicPr>
          <p:cNvPr id="102408" name="Content Placeholder 18">
            <a:extLst>
              <a:ext uri="{FF2B5EF4-FFF2-40B4-BE49-F238E27FC236}">
                <a16:creationId xmlns:a16="http://schemas.microsoft.com/office/drawing/2014/main" id="{7623326F-873D-BDD8-90EE-F34D7E1400E7}"/>
              </a:ext>
            </a:extLst>
          </p:cNvPr>
          <p:cNvPicPr>
            <a:picLocks noGrp="1" noChangeAspect="1" noChangeArrowheads="1"/>
          </p:cNvPicPr>
          <p:nvPr>
            <p:ph sz="quarter" idx="17"/>
          </p:nvPr>
        </p:nvPicPr>
        <p:blipFill>
          <a:blip r:embed="rId5">
            <a:extLst>
              <a:ext uri="{28A0092B-C50C-407E-A947-70E740481C1C}">
                <a14:useLocalDpi xmlns:a14="http://schemas.microsoft.com/office/drawing/2010/main" val="0"/>
              </a:ext>
            </a:extLst>
          </a:blip>
          <a:stretch>
            <a:fillRect/>
          </a:stretch>
        </p:blipFill>
        <p:spPr>
          <a:xfrm>
            <a:off x="8252540" y="2018848"/>
            <a:ext cx="2554445" cy="3834716"/>
          </a:xfrm>
        </p:spPr>
      </p:pic>
      <p:sp>
        <p:nvSpPr>
          <p:cNvPr id="102409" name="Slide Number Placeholder 3">
            <a:extLst>
              <a:ext uri="{FF2B5EF4-FFF2-40B4-BE49-F238E27FC236}">
                <a16:creationId xmlns:a16="http://schemas.microsoft.com/office/drawing/2014/main" id="{1FB4EEA9-F900-E7DC-BFEB-BC708F90EB0C}"/>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874FEABC-5218-4B3A-87D9-6C60FB534C11}" type="slidenum">
              <a:rPr lang="en-ZA" altLang="en-GB"/>
              <a:pPr/>
              <a:t>37</a:t>
            </a:fld>
            <a:endParaRPr lang="en-ZA" altLang="en-GB"/>
          </a:p>
        </p:txBody>
      </p:sp>
      <p:sp>
        <p:nvSpPr>
          <p:cNvPr id="3" name="Text Placeholder 2">
            <a:extLst>
              <a:ext uri="{FF2B5EF4-FFF2-40B4-BE49-F238E27FC236}">
                <a16:creationId xmlns:a16="http://schemas.microsoft.com/office/drawing/2014/main" id="{FFE7F1F3-18C5-0891-0322-98917BD645BD}"/>
              </a:ext>
            </a:extLst>
          </p:cNvPr>
          <p:cNvSpPr>
            <a:spLocks noGrp="1"/>
          </p:cNvSpPr>
          <p:nvPr>
            <p:ph type="body" idx="1"/>
          </p:nvPr>
        </p:nvSpPr>
        <p:spPr/>
        <p:txBody>
          <a:bodyPr rtlCol="0">
            <a:normAutofit/>
          </a:bodyPr>
          <a:lstStyle/>
          <a:p>
            <a:r>
              <a:rPr lang="en-GB" dirty="0"/>
              <a:t>Surveillance system</a:t>
            </a:r>
            <a:endParaRPr lang="en-ZA" dirty="0"/>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a:extLst>
              <a:ext uri="{FF2B5EF4-FFF2-40B4-BE49-F238E27FC236}">
                <a16:creationId xmlns:a16="http://schemas.microsoft.com/office/drawing/2014/main" id="{B157F958-806A-71AF-9CFC-A4E5DDC42779}"/>
              </a:ext>
            </a:extLst>
          </p:cNvPr>
          <p:cNvSpPr>
            <a:spLocks noGrp="1" noChangeArrowheads="1"/>
          </p:cNvSpPr>
          <p:nvPr>
            <p:ph type="title"/>
          </p:nvPr>
        </p:nvSpPr>
        <p:spPr>
          <a:xfrm>
            <a:off x="609600" y="182879"/>
            <a:ext cx="10362868" cy="713741"/>
          </a:xfrm>
        </p:spPr>
        <p:txBody>
          <a:bodyPr/>
          <a:lstStyle/>
          <a:p>
            <a:r>
              <a:rPr lang="en-US" altLang="en-GB" dirty="0">
                <a:sym typeface="Gill Sans" charset="0"/>
              </a:rPr>
              <a:t>Domain 2: Adjustment to population needs</a:t>
            </a:r>
            <a:endParaRPr lang="LID4096" altLang="en-GB" dirty="0">
              <a:sym typeface="Gill Sans" charset="0"/>
            </a:endParaRPr>
          </a:p>
        </p:txBody>
      </p:sp>
      <p:sp>
        <p:nvSpPr>
          <p:cNvPr id="6" name="Content Placeholder 5">
            <a:extLst>
              <a:ext uri="{FF2B5EF4-FFF2-40B4-BE49-F238E27FC236}">
                <a16:creationId xmlns:a16="http://schemas.microsoft.com/office/drawing/2014/main" id="{BBF5DD50-28AA-059A-1DF2-573821CA7A08}"/>
              </a:ext>
            </a:extLst>
          </p:cNvPr>
          <p:cNvSpPr>
            <a:spLocks noGrp="1"/>
          </p:cNvSpPr>
          <p:nvPr>
            <p:ph sz="quarter" idx="13"/>
          </p:nvPr>
        </p:nvSpPr>
        <p:spPr>
          <a:xfrm>
            <a:off x="644698" y="1055124"/>
            <a:ext cx="3248079" cy="4812276"/>
          </a:xfrm>
        </p:spPr>
        <p:txBody>
          <a:bodyPr/>
          <a:lstStyle/>
          <a:p>
            <a:r>
              <a:rPr lang="en-GB" altLang="en-US" dirty="0"/>
              <a:t>All measures in this domain improved</a:t>
            </a:r>
          </a:p>
          <a:p>
            <a:r>
              <a:rPr lang="en-GB" altLang="en-US" dirty="0"/>
              <a:t>However, surveillance remains a weak point, with only a slight improvement (from 1.0 to 1.3)</a:t>
            </a:r>
          </a:p>
          <a:p>
            <a:r>
              <a:rPr lang="en-GB" altLang="en-US" dirty="0"/>
              <a:t>Priority setting scored the highest in 2020 and improved further in 2022 (from 2.2 to 3.1)</a:t>
            </a:r>
            <a:endParaRPr lang="en-GB" dirty="0"/>
          </a:p>
        </p:txBody>
      </p:sp>
      <p:graphicFrame>
        <p:nvGraphicFramePr>
          <p:cNvPr id="8" name="Chart 2">
            <a:extLst>
              <a:ext uri="{FF2B5EF4-FFF2-40B4-BE49-F238E27FC236}">
                <a16:creationId xmlns:a16="http://schemas.microsoft.com/office/drawing/2014/main" id="{3B4613F2-6DAE-6614-DDAD-E178DB1EE8D6}"/>
              </a:ext>
            </a:extLst>
          </p:cNvPr>
          <p:cNvGraphicFramePr>
            <a:graphicFrameLocks noGrp="1"/>
          </p:cNvGraphicFramePr>
          <p:nvPr>
            <p:ph sz="quarter" idx="14"/>
            <p:extLst>
              <p:ext uri="{D42A27DB-BD31-4B8C-83A1-F6EECF244321}">
                <p14:modId xmlns:p14="http://schemas.microsoft.com/office/powerpoint/2010/main" val="3189240001"/>
              </p:ext>
            </p:extLst>
          </p:nvPr>
        </p:nvGraphicFramePr>
        <p:xfrm>
          <a:off x="4951414" y="1497013"/>
          <a:ext cx="5133973" cy="3913187"/>
        </p:xfrm>
        <a:graphic>
          <a:graphicData uri="http://schemas.openxmlformats.org/presentationml/2006/ole">
            <mc:AlternateContent xmlns:mc="http://schemas.openxmlformats.org/markup-compatibility/2006">
              <mc:Choice xmlns:v="urn:schemas-microsoft-com:vml" Requires="v">
                <p:oleObj name="Chart" r:id="rId3" imgW="5133277" imgH="3913971" progId="Excel.Chart.8">
                  <p:embed/>
                </p:oleObj>
              </mc:Choice>
              <mc:Fallback>
                <p:oleObj name="Chart" r:id="rId3" imgW="5133277" imgH="3913971" progId="Excel.Chart.8">
                  <p:embed/>
                  <p:pic>
                    <p:nvPicPr>
                      <p:cNvPr id="8" name="Chart 2">
                        <a:extLst>
                          <a:ext uri="{FF2B5EF4-FFF2-40B4-BE49-F238E27FC236}">
                            <a16:creationId xmlns:a16="http://schemas.microsoft.com/office/drawing/2014/main" id="{3B4613F2-6DAE-6614-DDAD-E178DB1EE8D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414" y="1497013"/>
                        <a:ext cx="5133973"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52" name="Slide Number Placeholder 1">
            <a:extLst>
              <a:ext uri="{FF2B5EF4-FFF2-40B4-BE49-F238E27FC236}">
                <a16:creationId xmlns:a16="http://schemas.microsoft.com/office/drawing/2014/main" id="{ACEF7D4F-BA22-08C7-57F1-34640A7FF396}"/>
              </a:ext>
            </a:extLst>
          </p:cNvPr>
          <p:cNvSpPr>
            <a:spLocks noGrp="1" noChangeArrowheads="1"/>
          </p:cNvSpPr>
          <p:nvPr>
            <p:ph type="sldNum" idx="4294967295"/>
          </p:nvPr>
        </p:nvSpPr>
        <p:spPr bwMode="auto">
          <a:xfrm>
            <a:off x="11715750" y="6491288"/>
            <a:ext cx="476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202D2ED1-57A6-41C7-A8E0-16B1BEB2B4E9}" type="slidenum">
              <a:rPr lang="en-US" altLang="en-GB">
                <a:solidFill>
                  <a:srgbClr val="ADA692"/>
                </a:solidFill>
              </a:rPr>
              <a:pPr/>
              <a:t>38</a:t>
            </a:fld>
            <a:endParaRPr lang="en-US" altLang="en-GB">
              <a:solidFill>
                <a:srgbClr val="ADA69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2">
            <a:extLst>
              <a:ext uri="{FF2B5EF4-FFF2-40B4-BE49-F238E27FC236}">
                <a16:creationId xmlns:a16="http://schemas.microsoft.com/office/drawing/2014/main" id="{807E429C-7265-21AF-3D2E-F6869E31A56C}"/>
              </a:ext>
            </a:extLst>
          </p:cNvPr>
          <p:cNvSpPr>
            <a:spLocks noGrp="1" noChangeArrowheads="1"/>
          </p:cNvSpPr>
          <p:nvPr>
            <p:ph type="title"/>
          </p:nvPr>
        </p:nvSpPr>
        <p:spPr/>
        <p:txBody>
          <a:bodyPr>
            <a:noAutofit/>
          </a:bodyPr>
          <a:lstStyle/>
          <a:p>
            <a:r>
              <a:rPr lang="en-US" altLang="en-GB" sz="3200" dirty="0">
                <a:sym typeface="Gill Sans" charset="0"/>
              </a:rPr>
              <a:t>Domain 2: Overall National-level Performance by Sector</a:t>
            </a:r>
            <a:endParaRPr lang="LID4096" altLang="en-GB" sz="3200" dirty="0">
              <a:sym typeface="Gill Sans" charset="0"/>
            </a:endParaRPr>
          </a:p>
        </p:txBody>
      </p:sp>
      <p:sp>
        <p:nvSpPr>
          <p:cNvPr id="6" name="Content Placeholder 5">
            <a:extLst>
              <a:ext uri="{FF2B5EF4-FFF2-40B4-BE49-F238E27FC236}">
                <a16:creationId xmlns:a16="http://schemas.microsoft.com/office/drawing/2014/main" id="{3AAF36ED-C201-183C-EE37-C25C8ACF0423}"/>
              </a:ext>
            </a:extLst>
          </p:cNvPr>
          <p:cNvSpPr>
            <a:spLocks noGrp="1"/>
          </p:cNvSpPr>
          <p:nvPr>
            <p:ph sz="quarter" idx="14"/>
          </p:nvPr>
        </p:nvSpPr>
        <p:spPr/>
        <p:txBody>
          <a:bodyPr>
            <a:noAutofit/>
          </a:bodyPr>
          <a:lstStyle/>
          <a:p>
            <a:pPr marL="285750" indent="-285750" algn="just" eaLnBrk="1" fontAlgn="auto" hangingPunct="1">
              <a:spcBef>
                <a:spcPts val="0"/>
              </a:spcBef>
              <a:spcAft>
                <a:spcPts val="200"/>
              </a:spcAft>
              <a:buFont typeface="Wingdings" panose="05000000000000000000" pitchFamily="2" charset="2"/>
              <a:buChar char="§"/>
              <a:defRPr/>
            </a:pPr>
            <a:r>
              <a:rPr lang="en-GB" sz="1500" dirty="0"/>
              <a:t>Overall, all ministries’ scores improved from level 1 to 2 in this domain, except for </a:t>
            </a:r>
            <a:r>
              <a:rPr lang="en-GB" sz="1500" dirty="0" err="1"/>
              <a:t>MoE</a:t>
            </a:r>
            <a:r>
              <a:rPr lang="en-GB" sz="1500" dirty="0"/>
              <a:t> which showed progress but remained within level 1 </a:t>
            </a:r>
          </a:p>
          <a:p>
            <a:pPr marL="285750" indent="-285750" algn="just" eaLnBrk="1" fontAlgn="auto" hangingPunct="1">
              <a:spcBef>
                <a:spcPts val="0"/>
              </a:spcBef>
              <a:spcAft>
                <a:spcPts val="200"/>
              </a:spcAft>
              <a:buFont typeface="Wingdings" panose="05000000000000000000" pitchFamily="2" charset="2"/>
              <a:buChar char="§"/>
              <a:defRPr/>
            </a:pPr>
            <a:r>
              <a:rPr lang="en-GB" sz="1500" dirty="0"/>
              <a:t>At measure level, all ministries improved in priority setting, moving from levels 1 and 2 in 2020 to level 3 in 2022</a:t>
            </a:r>
          </a:p>
          <a:p>
            <a:pPr marL="285750" indent="-285750" algn="just" eaLnBrk="1" fontAlgn="auto" hangingPunct="1">
              <a:spcBef>
                <a:spcPts val="0"/>
              </a:spcBef>
              <a:spcAft>
                <a:spcPts val="200"/>
              </a:spcAft>
              <a:buFont typeface="Wingdings" panose="05000000000000000000" pitchFamily="2" charset="2"/>
              <a:buChar char="§"/>
              <a:defRPr/>
            </a:pPr>
            <a:r>
              <a:rPr lang="en-GB" sz="1500" dirty="0"/>
              <a:t>Improvements for surveillance and learning/innovation measures both remained within their previous levels (levels 1 and 2, respectively)</a:t>
            </a:r>
          </a:p>
          <a:p>
            <a:pPr marL="285750" indent="-285750" algn="just" eaLnBrk="1" fontAlgn="auto" hangingPunct="1">
              <a:spcBef>
                <a:spcPts val="0"/>
              </a:spcBef>
              <a:spcAft>
                <a:spcPts val="200"/>
              </a:spcAft>
              <a:buFont typeface="Wingdings" panose="05000000000000000000" pitchFamily="2" charset="2"/>
              <a:buChar char="§"/>
              <a:defRPr/>
            </a:pPr>
            <a:r>
              <a:rPr lang="en-GB" sz="1500" dirty="0"/>
              <a:t>The observed low improvement by </a:t>
            </a:r>
            <a:r>
              <a:rPr lang="en-GB" sz="1500" dirty="0" err="1"/>
              <a:t>MoE</a:t>
            </a:r>
            <a:r>
              <a:rPr lang="en-GB" sz="1500" dirty="0"/>
              <a:t> can be attributed to limited time to implement the SHN revised guidelines which were distributed mid-year 2021</a:t>
            </a:r>
          </a:p>
          <a:p>
            <a:pPr>
              <a:spcAft>
                <a:spcPts val="200"/>
              </a:spcAft>
            </a:pPr>
            <a:endParaRPr lang="en-GB" sz="1500" dirty="0"/>
          </a:p>
        </p:txBody>
      </p:sp>
      <p:sp>
        <p:nvSpPr>
          <p:cNvPr id="106499" name="Slide Number Placeholder 1">
            <a:extLst>
              <a:ext uri="{FF2B5EF4-FFF2-40B4-BE49-F238E27FC236}">
                <a16:creationId xmlns:a16="http://schemas.microsoft.com/office/drawing/2014/main" id="{62D38D9E-DB61-DE56-A88F-8F4E9F5B252C}"/>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A88BB568-5BD3-4C13-85E5-17E2FC3F3422}" type="slidenum">
              <a:rPr lang="en-US" altLang="en-GB">
                <a:solidFill>
                  <a:srgbClr val="ADA692"/>
                </a:solidFill>
              </a:rPr>
              <a:pPr/>
              <a:t>39</a:t>
            </a:fld>
            <a:endParaRPr lang="en-US" altLang="en-GB">
              <a:solidFill>
                <a:srgbClr val="ADA692"/>
              </a:solidFill>
            </a:endParaRPr>
          </a:p>
        </p:txBody>
      </p:sp>
      <p:graphicFrame>
        <p:nvGraphicFramePr>
          <p:cNvPr id="7" name="Content Placeholder 6">
            <a:extLst>
              <a:ext uri="{FF2B5EF4-FFF2-40B4-BE49-F238E27FC236}">
                <a16:creationId xmlns:a16="http://schemas.microsoft.com/office/drawing/2014/main" id="{EC4AD029-A692-04E0-05CF-D0190C6F2919}"/>
              </a:ext>
            </a:extLst>
          </p:cNvPr>
          <p:cNvGraphicFramePr>
            <a:graphicFrameLocks noGrp="1"/>
          </p:cNvGraphicFramePr>
          <p:nvPr>
            <p:ph sz="quarter" idx="13"/>
            <p:extLst>
              <p:ext uri="{D42A27DB-BD31-4B8C-83A1-F6EECF244321}">
                <p14:modId xmlns:p14="http://schemas.microsoft.com/office/powerpoint/2010/main" val="59557231"/>
              </p:ext>
            </p:extLst>
          </p:nvPr>
        </p:nvGraphicFramePr>
        <p:xfrm>
          <a:off x="765175" y="1079500"/>
          <a:ext cx="8283576" cy="3260723"/>
        </p:xfrm>
        <a:graphic>
          <a:graphicData uri="http://schemas.openxmlformats.org/drawingml/2006/table">
            <a:tbl>
              <a:tblPr/>
              <a:tblGrid>
                <a:gridCol w="1646344">
                  <a:extLst>
                    <a:ext uri="{9D8B030D-6E8A-4147-A177-3AD203B41FA5}">
                      <a16:colId xmlns:a16="http://schemas.microsoft.com/office/drawing/2014/main" val="20000"/>
                    </a:ext>
                  </a:extLst>
                </a:gridCol>
                <a:gridCol w="829654">
                  <a:extLst>
                    <a:ext uri="{9D8B030D-6E8A-4147-A177-3AD203B41FA5}">
                      <a16:colId xmlns:a16="http://schemas.microsoft.com/office/drawing/2014/main" val="20001"/>
                    </a:ext>
                  </a:extLst>
                </a:gridCol>
                <a:gridCol w="829654">
                  <a:extLst>
                    <a:ext uri="{9D8B030D-6E8A-4147-A177-3AD203B41FA5}">
                      <a16:colId xmlns:a16="http://schemas.microsoft.com/office/drawing/2014/main" val="20002"/>
                    </a:ext>
                  </a:extLst>
                </a:gridCol>
                <a:gridCol w="829654">
                  <a:extLst>
                    <a:ext uri="{9D8B030D-6E8A-4147-A177-3AD203B41FA5}">
                      <a16:colId xmlns:a16="http://schemas.microsoft.com/office/drawing/2014/main" val="20003"/>
                    </a:ext>
                  </a:extLst>
                </a:gridCol>
                <a:gridCol w="829654">
                  <a:extLst>
                    <a:ext uri="{9D8B030D-6E8A-4147-A177-3AD203B41FA5}">
                      <a16:colId xmlns:a16="http://schemas.microsoft.com/office/drawing/2014/main" val="20004"/>
                    </a:ext>
                  </a:extLst>
                </a:gridCol>
                <a:gridCol w="829654">
                  <a:extLst>
                    <a:ext uri="{9D8B030D-6E8A-4147-A177-3AD203B41FA5}">
                      <a16:colId xmlns:a16="http://schemas.microsoft.com/office/drawing/2014/main" val="20005"/>
                    </a:ext>
                  </a:extLst>
                </a:gridCol>
                <a:gridCol w="829654">
                  <a:extLst>
                    <a:ext uri="{9D8B030D-6E8A-4147-A177-3AD203B41FA5}">
                      <a16:colId xmlns:a16="http://schemas.microsoft.com/office/drawing/2014/main" val="20006"/>
                    </a:ext>
                  </a:extLst>
                </a:gridCol>
                <a:gridCol w="829654">
                  <a:extLst>
                    <a:ext uri="{9D8B030D-6E8A-4147-A177-3AD203B41FA5}">
                      <a16:colId xmlns:a16="http://schemas.microsoft.com/office/drawing/2014/main" val="20007"/>
                    </a:ext>
                  </a:extLst>
                </a:gridCol>
                <a:gridCol w="829654">
                  <a:extLst>
                    <a:ext uri="{9D8B030D-6E8A-4147-A177-3AD203B41FA5}">
                      <a16:colId xmlns:a16="http://schemas.microsoft.com/office/drawing/2014/main" val="20008"/>
                    </a:ext>
                  </a:extLst>
                </a:gridCol>
              </a:tblGrid>
              <a:tr h="446675">
                <a:tc rowSpan="2">
                  <a:txBody>
                    <a:bodyPr/>
                    <a:lstStyle/>
                    <a:p>
                      <a:pPr algn="l" fontAlgn="ctr"/>
                      <a:r>
                        <a:rPr lang="en-ZM" sz="1100" b="1" i="0" u="none" strike="noStrike" dirty="0">
                          <a:solidFill>
                            <a:srgbClr val="000000"/>
                          </a:solidFill>
                          <a:effectLst/>
                          <a:latin typeface="Gill Sans Nova" panose="020B0602020104020203" pitchFamily="34" charset="0"/>
                        </a:rPr>
                        <a:t> </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gridSpan="2">
                  <a:txBody>
                    <a:bodyPr/>
                    <a:lstStyle/>
                    <a:p>
                      <a:pPr algn="ctr" fontAlgn="ctr"/>
                      <a:r>
                        <a:rPr lang="en-GB" sz="1100" b="1" i="0" u="none" strike="noStrike" dirty="0">
                          <a:solidFill>
                            <a:srgbClr val="000000"/>
                          </a:solidFill>
                          <a:effectLst/>
                          <a:latin typeface="Gill Sans Nova" panose="020B0602020104020203" pitchFamily="34" charset="0"/>
                        </a:rPr>
                        <a:t>Overall Performance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100" b="1" i="0" u="none" strike="noStrike">
                          <a:solidFill>
                            <a:srgbClr val="000000"/>
                          </a:solidFill>
                          <a:effectLst/>
                          <a:latin typeface="Gill Sans Nova" panose="020B0602020104020203" pitchFamily="34" charset="0"/>
                        </a:rPr>
                        <a:t>Surveillance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100" b="1" i="0" u="none" strike="noStrike">
                          <a:solidFill>
                            <a:srgbClr val="000000"/>
                          </a:solidFill>
                          <a:effectLst/>
                          <a:latin typeface="Gill Sans Nova" panose="020B0602020104020203" pitchFamily="34" charset="0"/>
                        </a:rPr>
                        <a:t>Priority Setting</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100" b="1" i="0" u="none" strike="noStrike">
                          <a:solidFill>
                            <a:srgbClr val="000000"/>
                          </a:solidFill>
                          <a:effectLst/>
                          <a:latin typeface="Gill Sans Nova" panose="020B0602020104020203" pitchFamily="34" charset="0"/>
                        </a:rPr>
                        <a:t>Learning / Innovation</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0"/>
                  </a:ext>
                </a:extLst>
              </a:tr>
              <a:tr h="312672">
                <a:tc vMerge="1">
                  <a:txBody>
                    <a:bodyPr/>
                    <a:lstStyle/>
                    <a:p>
                      <a:endParaRPr lang="en-ZM"/>
                    </a:p>
                  </a:txBody>
                  <a:tcPr/>
                </a:tc>
                <a:tc>
                  <a:txBody>
                    <a:bodyPr/>
                    <a:lstStyle/>
                    <a:p>
                      <a:pPr algn="ctr" fontAlgn="ctr"/>
                      <a:r>
                        <a:rPr lang="en-ZM" sz="11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100" b="1" i="0" u="none" strike="noStrike" dirty="0">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12672">
                <a:tc>
                  <a:txBody>
                    <a:bodyPr/>
                    <a:lstStyle/>
                    <a:p>
                      <a:pPr algn="l" fontAlgn="ctr"/>
                      <a:r>
                        <a:rPr lang="en-GB" sz="1100" b="0" i="0" u="none" strike="noStrike">
                          <a:solidFill>
                            <a:srgbClr val="000000"/>
                          </a:solidFill>
                          <a:effectLst/>
                          <a:latin typeface="Gill Sans Nova" panose="020B0602020104020203" pitchFamily="34" charset="0"/>
                        </a:rPr>
                        <a:t>MOH</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dirty="0">
                          <a:solidFill>
                            <a:srgbClr val="000000"/>
                          </a:solidFill>
                          <a:effectLst/>
                          <a:latin typeface="Gill Sans Nova" panose="020B0602020104020203" pitchFamily="34" charset="0"/>
                        </a:rPr>
                        <a:t>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3.6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ZM" sz="11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312672">
                <a:tc>
                  <a:txBody>
                    <a:bodyPr/>
                    <a:lstStyle/>
                    <a:p>
                      <a:pPr algn="l" fontAlgn="ctr"/>
                      <a:r>
                        <a:rPr lang="en-GB" sz="1100" b="0" i="0" u="none" strike="noStrike">
                          <a:solidFill>
                            <a:srgbClr val="000000"/>
                          </a:solidFill>
                          <a:effectLst/>
                          <a:latin typeface="Gill Sans Nova" panose="020B0602020104020203" pitchFamily="34" charset="0"/>
                        </a:rPr>
                        <a:t>MOA</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dirty="0">
                          <a:solidFill>
                            <a:srgbClr val="000000"/>
                          </a:solidFill>
                          <a:effectLst/>
                          <a:latin typeface="Gill Sans Nova" panose="020B0602020104020203" pitchFamily="34" charset="0"/>
                        </a:rPr>
                        <a:t>3.0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ZM" sz="11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12672">
                <a:tc>
                  <a:txBody>
                    <a:bodyPr/>
                    <a:lstStyle/>
                    <a:p>
                      <a:pPr algn="l" fontAlgn="ctr"/>
                      <a:r>
                        <a:rPr lang="en-GB" sz="1100" b="0" i="0" u="none" strike="noStrike">
                          <a:solidFill>
                            <a:srgbClr val="000000"/>
                          </a:solidFill>
                          <a:effectLst/>
                          <a:latin typeface="Gill Sans Nova" panose="020B0602020104020203" pitchFamily="34" charset="0"/>
                        </a:rPr>
                        <a:t>MFL</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3.0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ZM" sz="1100" b="0" i="0" u="none" strike="noStrike" dirty="0">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12672">
                <a:tc>
                  <a:txBody>
                    <a:bodyPr/>
                    <a:lstStyle/>
                    <a:p>
                      <a:pPr algn="l" fontAlgn="ctr"/>
                      <a:r>
                        <a:rPr lang="en-GB" sz="1100" b="0" i="0" u="none" strike="noStrike">
                          <a:solidFill>
                            <a:srgbClr val="000000"/>
                          </a:solidFill>
                          <a:effectLst/>
                          <a:latin typeface="Gill Sans Nova" panose="020B0602020104020203" pitchFamily="34" charset="0"/>
                        </a:rPr>
                        <a:t>MWDS</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3.1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ZM" sz="1100" b="0" i="0" u="none" strike="noStrike" dirty="0">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312672">
                <a:tc>
                  <a:txBody>
                    <a:bodyPr/>
                    <a:lstStyle/>
                    <a:p>
                      <a:pPr algn="l" fontAlgn="ctr"/>
                      <a:r>
                        <a:rPr lang="en-GB" sz="1100" b="0" i="0" u="none" strike="noStrike">
                          <a:solidFill>
                            <a:srgbClr val="000000"/>
                          </a:solidFill>
                          <a:effectLst/>
                          <a:latin typeface="Gill Sans Nova" panose="020B0602020104020203" pitchFamily="34" charset="0"/>
                        </a:rPr>
                        <a:t>MCDSS</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dirty="0">
                          <a:solidFill>
                            <a:srgbClr val="000000"/>
                          </a:solidFill>
                          <a:effectLst/>
                          <a:latin typeface="Gill Sans Nova" panose="020B0602020104020203" pitchFamily="34" charset="0"/>
                        </a:rPr>
                        <a:t>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12672">
                <a:tc>
                  <a:txBody>
                    <a:bodyPr/>
                    <a:lstStyle/>
                    <a:p>
                      <a:pPr algn="l" fontAlgn="ctr"/>
                      <a:r>
                        <a:rPr lang="en-GB" sz="1100" b="0" i="0" u="none" strike="noStrike">
                          <a:solidFill>
                            <a:srgbClr val="000000"/>
                          </a:solidFill>
                          <a:effectLst/>
                          <a:latin typeface="Gill Sans Nova" panose="020B0602020104020203" pitchFamily="34" charset="0"/>
                        </a:rPr>
                        <a:t>MOE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dirty="0">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312672">
                <a:tc>
                  <a:txBody>
                    <a:bodyPr/>
                    <a:lstStyle/>
                    <a:p>
                      <a:pPr algn="l" fontAlgn="ctr"/>
                      <a:r>
                        <a:rPr lang="en-GB" sz="1100" b="0" i="0" u="none" strike="noStrike">
                          <a:solidFill>
                            <a:srgbClr val="000000"/>
                          </a:solidFill>
                          <a:effectLst/>
                          <a:latin typeface="Gill Sans Nova" panose="020B0602020104020203" pitchFamily="34" charset="0"/>
                        </a:rPr>
                        <a:t>NFNC</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1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3.0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ZM" sz="11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dirty="0">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312672">
                <a:tc>
                  <a:txBody>
                    <a:bodyPr/>
                    <a:lstStyle/>
                    <a:p>
                      <a:pPr algn="l" fontAlgn="ctr"/>
                      <a:r>
                        <a:rPr lang="en-GB" sz="1100" b="1" i="0" u="none" strike="noStrike">
                          <a:solidFill>
                            <a:srgbClr val="000000"/>
                          </a:solidFill>
                          <a:effectLst/>
                          <a:latin typeface="Gill Sans Nova" panose="020B0602020104020203" pitchFamily="34" charset="0"/>
                        </a:rPr>
                        <a:t>Overall performance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dirty="0">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3.1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ZM" sz="11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100" b="0" i="0" u="none" strike="noStrike" dirty="0">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7D1AF20-1FA3-82F0-4C9A-1CEC1AD1FF4F}"/>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lnSpc>
                <a:spcPct val="90000"/>
              </a:lnSpc>
              <a:spcBef>
                <a:spcPct val="0"/>
              </a:spcBef>
            </a:pPr>
            <a:r>
              <a:rPr lang="en-US" sz="6600" kern="1200" dirty="0">
                <a:solidFill>
                  <a:schemeClr val="tx1"/>
                </a:solidFill>
                <a:latin typeface="Gill Sans"/>
              </a:rPr>
              <a:t>Introduction / Background</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9CBDCC2-0F46-E053-E4D7-7922D113ED12}"/>
              </a:ext>
            </a:extLst>
          </p:cNvPr>
          <p:cNvSpPr>
            <a:spLocks noGrp="1"/>
          </p:cNvSpPr>
          <p:nvPr>
            <p:ph type="body" idx="1"/>
          </p:nvPr>
        </p:nvSpPr>
        <p:spPr>
          <a:xfrm>
            <a:off x="2566988" y="3962400"/>
            <a:ext cx="7058025" cy="581025"/>
          </a:xfrm>
        </p:spPr>
        <p:txBody>
          <a:bodyPr vert="horz" lIns="91440" tIns="45720" rIns="91440" bIns="45720" rtlCol="0" anchor="ctr">
            <a:normAutofit/>
          </a:bodyPr>
          <a:lstStyle/>
          <a:p>
            <a:pPr algn="ctr">
              <a:lnSpc>
                <a:spcPct val="90000"/>
              </a:lnSpc>
              <a:spcBef>
                <a:spcPts val="1000"/>
              </a:spcBef>
            </a:pPr>
            <a:endParaRPr lang="en-US" sz="2800" kern="1200" dirty="0">
              <a:solidFill>
                <a:srgbClr val="FFFFFF"/>
              </a:solidFill>
              <a:latin typeface="+mn-lt"/>
              <a:ea typeface="+mn-ea"/>
              <a:cs typeface="+mn-cs"/>
            </a:endParaRPr>
          </a:p>
        </p:txBody>
      </p:sp>
    </p:spTree>
    <p:extLst>
      <p:ext uri="{BB962C8B-B14F-4D97-AF65-F5344CB8AC3E}">
        <p14:creationId xmlns:p14="http://schemas.microsoft.com/office/powerpoint/2010/main" val="3798799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8552" name="Rectangle 108551">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4" name="Rectangle 108553">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6" name="Rectangle 10855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8" name="Rectangle 10855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560" name="Rectangle 108559">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62" name="Oval 108561">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546" name="Title 2">
            <a:extLst>
              <a:ext uri="{FF2B5EF4-FFF2-40B4-BE49-F238E27FC236}">
                <a16:creationId xmlns:a16="http://schemas.microsoft.com/office/drawing/2014/main" id="{22E1D41D-5162-B07A-49D5-89AEB340AA61}"/>
              </a:ext>
            </a:extLst>
          </p:cNvPr>
          <p:cNvSpPr>
            <a:spLocks noGrp="1" noChangeArrowheads="1"/>
          </p:cNvSpPr>
          <p:nvPr>
            <p:ph type="title"/>
          </p:nvPr>
        </p:nvSpPr>
        <p:spPr>
          <a:xfrm>
            <a:off x="826396" y="586855"/>
            <a:ext cx="4230100" cy="3387497"/>
          </a:xfrm>
        </p:spPr>
        <p:txBody>
          <a:bodyPr anchor="b">
            <a:normAutofit/>
          </a:bodyPr>
          <a:lstStyle/>
          <a:p>
            <a:pPr algn="r"/>
            <a:r>
              <a:rPr lang="en-US" altLang="en-GB" sz="4000" dirty="0">
                <a:solidFill>
                  <a:srgbClr val="FFFFFF"/>
                </a:solidFill>
                <a:sym typeface="Gill Sans" charset="0"/>
              </a:rPr>
              <a:t>Domain 2: Performance by </a:t>
            </a:r>
            <a:br>
              <a:rPr lang="en-US" altLang="en-GB" sz="4000" dirty="0">
                <a:solidFill>
                  <a:srgbClr val="FFFFFF"/>
                </a:solidFill>
                <a:sym typeface="Gill Sans" charset="0"/>
              </a:rPr>
            </a:br>
            <a:r>
              <a:rPr lang="en-US" altLang="en-GB" sz="4000" dirty="0">
                <a:solidFill>
                  <a:srgbClr val="FFFFFF"/>
                </a:solidFill>
                <a:sym typeface="Gill Sans" charset="0"/>
              </a:rPr>
              <a:t>District and Measure</a:t>
            </a:r>
            <a:endParaRPr lang="LID4096" altLang="en-GB" sz="4000" dirty="0">
              <a:solidFill>
                <a:srgbClr val="FFFFFF"/>
              </a:solidFill>
              <a:sym typeface="Gill Sans" charset="0"/>
            </a:endParaRPr>
          </a:p>
        </p:txBody>
      </p:sp>
      <p:sp>
        <p:nvSpPr>
          <p:cNvPr id="4" name="Content Placeholder 3">
            <a:extLst>
              <a:ext uri="{FF2B5EF4-FFF2-40B4-BE49-F238E27FC236}">
                <a16:creationId xmlns:a16="http://schemas.microsoft.com/office/drawing/2014/main" id="{AC3E1157-9FE2-54B1-C383-240547806716}"/>
              </a:ext>
            </a:extLst>
          </p:cNvPr>
          <p:cNvSpPr>
            <a:spLocks noGrp="1"/>
          </p:cNvSpPr>
          <p:nvPr>
            <p:ph idx="1"/>
          </p:nvPr>
        </p:nvSpPr>
        <p:spPr>
          <a:xfrm>
            <a:off x="6503158" y="649480"/>
            <a:ext cx="4862447" cy="5546047"/>
          </a:xfrm>
        </p:spPr>
        <p:txBody>
          <a:bodyPr anchor="ctr">
            <a:normAutofit fontScale="92500" lnSpcReduction="20000"/>
          </a:bodyPr>
          <a:lstStyle/>
          <a:p>
            <a:pPr marL="285750" indent="-285750" eaLnBrk="1" fontAlgn="auto" hangingPunct="1">
              <a:lnSpc>
                <a:spcPct val="110000"/>
              </a:lnSpc>
              <a:spcBef>
                <a:spcPts val="0"/>
              </a:spcBef>
              <a:buFont typeface="Wingdings" panose="05000000000000000000" pitchFamily="2" charset="2"/>
              <a:buChar char="§"/>
              <a:defRPr/>
            </a:pPr>
            <a:r>
              <a:rPr lang="en-GB" dirty="0"/>
              <a:t>Sub-national levels have notably lower scores than national for this domain, although we see improvements at all vertical levels since the 2020 PA</a:t>
            </a:r>
          </a:p>
          <a:p>
            <a:pPr marL="285750" indent="-285750" eaLnBrk="1" fontAlgn="auto" hangingPunct="1">
              <a:lnSpc>
                <a:spcPct val="110000"/>
              </a:lnSpc>
              <a:spcBef>
                <a:spcPts val="0"/>
              </a:spcBef>
              <a:buFont typeface="Wingdings" panose="05000000000000000000" pitchFamily="2" charset="2"/>
              <a:buChar char="§"/>
              <a:defRPr/>
            </a:pPr>
            <a:r>
              <a:rPr lang="en-GB" dirty="0"/>
              <a:t>This suggests the need to further focus on strengthening sub-national capacity to adjust SUN/MCDP to population needs</a:t>
            </a:r>
          </a:p>
          <a:p>
            <a:pPr marL="742950" lvl="1" indent="-285750">
              <a:lnSpc>
                <a:spcPct val="110000"/>
              </a:lnSpc>
              <a:buFont typeface="Wingdings" panose="05000000000000000000" pitchFamily="2" charset="2"/>
              <a:buChar char="§"/>
              <a:defRPr/>
            </a:pPr>
            <a:r>
              <a:rPr lang="en-GB" dirty="0"/>
              <a:t>based on the use of data for priority setting, stakeholder engagement, learning, and surveillance</a:t>
            </a:r>
          </a:p>
        </p:txBody>
      </p:sp>
      <p:sp>
        <p:nvSpPr>
          <p:cNvPr id="108547" name="Slide Number Placeholder 1">
            <a:extLst>
              <a:ext uri="{FF2B5EF4-FFF2-40B4-BE49-F238E27FC236}">
                <a16:creationId xmlns:a16="http://schemas.microsoft.com/office/drawing/2014/main" id="{6073D7C6-9D4E-C08E-4D22-660FD9527A20}"/>
              </a:ext>
            </a:extLst>
          </p:cNvPr>
          <p:cNvSpPr>
            <a:spLocks noGrp="1" noChangeArrowheads="1"/>
          </p:cNvSpPr>
          <p:nvPr>
            <p:ph type="sldNum" sz="quarter" idx="4"/>
          </p:nvPr>
        </p:nvSpPr>
        <p:spPr bwMode="auto">
          <a:xfrm>
            <a:off x="11704320" y="6455664"/>
            <a:ext cx="448056"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Aft>
                <a:spcPts val="600"/>
              </a:spcAft>
            </a:pPr>
            <a:fld id="{0F9726DC-A710-457F-A4E2-BC87982C0069}" type="slidenum">
              <a:rPr lang="en-US" altLang="en-GB">
                <a:solidFill>
                  <a:schemeClr val="tx1">
                    <a:lumMod val="50000"/>
                    <a:lumOff val="50000"/>
                  </a:schemeClr>
                </a:solidFill>
              </a:rPr>
              <a:pPr>
                <a:spcAft>
                  <a:spcPts val="600"/>
                </a:spcAft>
              </a:pPr>
              <a:t>40</a:t>
            </a:fld>
            <a:endParaRPr lang="en-US" altLang="en-GB">
              <a:solidFill>
                <a:schemeClr val="tx1">
                  <a:lumMod val="50000"/>
                  <a:lumOff val="50000"/>
                </a:schemeClr>
              </a:solidFill>
            </a:endParaRPr>
          </a:p>
        </p:txBody>
      </p:sp>
      <p:grpSp>
        <p:nvGrpSpPr>
          <p:cNvPr id="2" name="Group 1">
            <a:extLst>
              <a:ext uri="{FF2B5EF4-FFF2-40B4-BE49-F238E27FC236}">
                <a16:creationId xmlns:a16="http://schemas.microsoft.com/office/drawing/2014/main" id="{8EE74BCD-C9E2-75B1-65F4-BBBA59DDCA56}"/>
              </a:ext>
            </a:extLst>
          </p:cNvPr>
          <p:cNvGrpSpPr/>
          <p:nvPr/>
        </p:nvGrpSpPr>
        <p:grpSpPr>
          <a:xfrm>
            <a:off x="660773" y="6289040"/>
            <a:ext cx="10870453" cy="432000"/>
            <a:chOff x="660773" y="6289040"/>
            <a:chExt cx="10870453" cy="432000"/>
          </a:xfrm>
        </p:grpSpPr>
        <p:pic>
          <p:nvPicPr>
            <p:cNvPr id="3" name="Picture 3" descr="C:\Users\user\Desktop\Conference Materials 2021\Materials\NFNC.jpg">
              <a:extLst>
                <a:ext uri="{FF2B5EF4-FFF2-40B4-BE49-F238E27FC236}">
                  <a16:creationId xmlns:a16="http://schemas.microsoft.com/office/drawing/2014/main" id="{98B2B635-127E-AE1A-3DCC-670947AC75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97448" y="6289040"/>
              <a:ext cx="38170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user\Desktop\Conference Materials 2021\Materials\1000 Days Logo.jpg">
              <a:extLst>
                <a:ext uri="{FF2B5EF4-FFF2-40B4-BE49-F238E27FC236}">
                  <a16:creationId xmlns:a16="http://schemas.microsoft.com/office/drawing/2014/main" id="{51C2DCFA-84BC-088D-ECEB-638F589974C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92750" y="6295832"/>
              <a:ext cx="396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93DC155-107C-43F9-7D72-F0E4A2812394}"/>
                </a:ext>
              </a:extLst>
            </p:cNvPr>
            <p:cNvPicPr>
              <a:picLocks noChangeAspect="1"/>
            </p:cNvPicPr>
            <p:nvPr userDrawn="1"/>
          </p:nvPicPr>
          <p:blipFill>
            <a:blip r:embed="rId5"/>
            <a:stretch>
              <a:fillRect/>
            </a:stretch>
          </p:blipFill>
          <p:spPr>
            <a:xfrm>
              <a:off x="10878672" y="6339880"/>
              <a:ext cx="652554" cy="327229"/>
            </a:xfrm>
            <a:prstGeom prst="rect">
              <a:avLst/>
            </a:prstGeom>
          </p:spPr>
        </p:pic>
        <p:pic>
          <p:nvPicPr>
            <p:cNvPr id="7" name="Picture 6">
              <a:extLst>
                <a:ext uri="{FF2B5EF4-FFF2-40B4-BE49-F238E27FC236}">
                  <a16:creationId xmlns:a16="http://schemas.microsoft.com/office/drawing/2014/main" id="{1E4F1867-FDD9-A43B-5133-87C243DA580C}"/>
                </a:ext>
              </a:extLst>
            </p:cNvPr>
            <p:cNvPicPr>
              <a:picLocks noChangeAspect="1"/>
            </p:cNvPicPr>
            <p:nvPr userDrawn="1"/>
          </p:nvPicPr>
          <p:blipFill>
            <a:blip r:embed="rId6"/>
            <a:stretch>
              <a:fillRect/>
            </a:stretch>
          </p:blipFill>
          <p:spPr>
            <a:xfrm>
              <a:off x="660773" y="6370842"/>
              <a:ext cx="1703784" cy="286742"/>
            </a:xfrm>
            <a:prstGeom prst="rect">
              <a:avLst/>
            </a:prstGeom>
          </p:spPr>
        </p:pic>
        <p:pic>
          <p:nvPicPr>
            <p:cNvPr id="8" name="Picture 12" descr="C:\Users\user\Desktop\Graphic1.JPG">
              <a:extLst>
                <a:ext uri="{FF2B5EF4-FFF2-40B4-BE49-F238E27FC236}">
                  <a16:creationId xmlns:a16="http://schemas.microsoft.com/office/drawing/2014/main" id="{5F1AF6AF-05CE-5A2F-D391-D29DDA92F4D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4091824" y="6299882"/>
              <a:ext cx="57772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E80065F8-EF32-C584-81AA-E9ECB1089688}"/>
                </a:ext>
              </a:extLst>
            </p:cNvPr>
            <p:cNvSpPr txBox="1">
              <a:spLocks/>
            </p:cNvSpPr>
            <p:nvPr userDrawn="1"/>
          </p:nvSpPr>
          <p:spPr>
            <a:xfrm>
              <a:off x="6121400" y="6328830"/>
              <a:ext cx="3251200" cy="350837"/>
            </a:xfrm>
            <a:prstGeom prst="rect">
              <a:avLst/>
            </a:prstGeom>
          </p:spPr>
          <p:txBody>
            <a:bodyPr lIns="0" tIns="0" rIns="0" bIns="0">
              <a:normAutofit fontScale="400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fontAlgn="auto">
                <a:lnSpc>
                  <a:spcPct val="120000"/>
                </a:lnSpc>
                <a:spcBef>
                  <a:spcPts val="0"/>
                </a:spcBef>
                <a:spcAft>
                  <a:spcPts val="0"/>
                </a:spcAft>
                <a:defRPr/>
              </a:pPr>
              <a:r>
                <a:rPr lang="en-GB" sz="2600" noProof="0" dirty="0"/>
                <a:t>“</a:t>
              </a:r>
              <a:r>
                <a:rPr lang="en-GB" sz="2600" i="1" noProof="0" dirty="0"/>
                <a:t>Sustaining stunting reduction through creating an enabling environment for nutrition programmes</a:t>
              </a:r>
              <a:r>
                <a:rPr lang="en-GB" sz="2600" noProof="0" dirty="0"/>
                <a:t>”</a:t>
              </a:r>
            </a:p>
          </p:txBody>
        </p:sp>
      </p:gr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Slide Number Placeholder 1">
            <a:extLst>
              <a:ext uri="{FF2B5EF4-FFF2-40B4-BE49-F238E27FC236}">
                <a16:creationId xmlns:a16="http://schemas.microsoft.com/office/drawing/2014/main" id="{3F8A7C62-DD45-7F42-A21F-5B11A787DEBB}"/>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E3A168F8-06CC-4E5A-A900-1521CAE9E873}" type="slidenum">
              <a:rPr lang="en-US" altLang="en-GB">
                <a:solidFill>
                  <a:srgbClr val="ADA692"/>
                </a:solidFill>
              </a:rPr>
              <a:pPr/>
              <a:t>41</a:t>
            </a:fld>
            <a:endParaRPr lang="en-US" altLang="en-GB">
              <a:solidFill>
                <a:srgbClr val="ADA692"/>
              </a:solidFill>
            </a:endParaRPr>
          </a:p>
        </p:txBody>
      </p:sp>
      <p:graphicFrame>
        <p:nvGraphicFramePr>
          <p:cNvPr id="2" name="Table 1">
            <a:extLst>
              <a:ext uri="{FF2B5EF4-FFF2-40B4-BE49-F238E27FC236}">
                <a16:creationId xmlns:a16="http://schemas.microsoft.com/office/drawing/2014/main" id="{76E27DB3-0D50-274D-CF6F-659043D3F507}"/>
              </a:ext>
            </a:extLst>
          </p:cNvPr>
          <p:cNvGraphicFramePr>
            <a:graphicFrameLocks noGrp="1"/>
          </p:cNvGraphicFramePr>
          <p:nvPr>
            <p:extLst>
              <p:ext uri="{D42A27DB-BD31-4B8C-83A1-F6EECF244321}">
                <p14:modId xmlns:p14="http://schemas.microsoft.com/office/powerpoint/2010/main" val="2574057246"/>
              </p:ext>
            </p:extLst>
          </p:nvPr>
        </p:nvGraphicFramePr>
        <p:xfrm>
          <a:off x="2047241" y="304800"/>
          <a:ext cx="8131175" cy="5562612"/>
        </p:xfrm>
        <a:graphic>
          <a:graphicData uri="http://schemas.openxmlformats.org/drawingml/2006/table">
            <a:tbl>
              <a:tblPr/>
              <a:tblGrid>
                <a:gridCol w="1343411">
                  <a:extLst>
                    <a:ext uri="{9D8B030D-6E8A-4147-A177-3AD203B41FA5}">
                      <a16:colId xmlns:a16="http://schemas.microsoft.com/office/drawing/2014/main" val="20000"/>
                    </a:ext>
                  </a:extLst>
                </a:gridCol>
                <a:gridCol w="1131294">
                  <a:extLst>
                    <a:ext uri="{9D8B030D-6E8A-4147-A177-3AD203B41FA5}">
                      <a16:colId xmlns:a16="http://schemas.microsoft.com/office/drawing/2014/main" val="20001"/>
                    </a:ext>
                  </a:extLst>
                </a:gridCol>
                <a:gridCol w="1131294">
                  <a:extLst>
                    <a:ext uri="{9D8B030D-6E8A-4147-A177-3AD203B41FA5}">
                      <a16:colId xmlns:a16="http://schemas.microsoft.com/office/drawing/2014/main" val="20002"/>
                    </a:ext>
                  </a:extLst>
                </a:gridCol>
                <a:gridCol w="1131294">
                  <a:extLst>
                    <a:ext uri="{9D8B030D-6E8A-4147-A177-3AD203B41FA5}">
                      <a16:colId xmlns:a16="http://schemas.microsoft.com/office/drawing/2014/main" val="20003"/>
                    </a:ext>
                  </a:extLst>
                </a:gridCol>
                <a:gridCol w="1131294">
                  <a:extLst>
                    <a:ext uri="{9D8B030D-6E8A-4147-A177-3AD203B41FA5}">
                      <a16:colId xmlns:a16="http://schemas.microsoft.com/office/drawing/2014/main" val="20004"/>
                    </a:ext>
                  </a:extLst>
                </a:gridCol>
                <a:gridCol w="1131294">
                  <a:extLst>
                    <a:ext uri="{9D8B030D-6E8A-4147-A177-3AD203B41FA5}">
                      <a16:colId xmlns:a16="http://schemas.microsoft.com/office/drawing/2014/main" val="20005"/>
                    </a:ext>
                  </a:extLst>
                </a:gridCol>
                <a:gridCol w="1131294">
                  <a:extLst>
                    <a:ext uri="{9D8B030D-6E8A-4147-A177-3AD203B41FA5}">
                      <a16:colId xmlns:a16="http://schemas.microsoft.com/office/drawing/2014/main" val="20006"/>
                    </a:ext>
                  </a:extLst>
                </a:gridCol>
              </a:tblGrid>
              <a:tr h="511156">
                <a:tc rowSpan="2">
                  <a:txBody>
                    <a:bodyPr/>
                    <a:lstStyle/>
                    <a:p>
                      <a:pPr algn="l" fontAlgn="ctr"/>
                      <a:r>
                        <a:rPr lang="en-GB" sz="1400" b="1" i="0" u="none" strike="noStrike" dirty="0">
                          <a:solidFill>
                            <a:srgbClr val="000000"/>
                          </a:solidFill>
                          <a:effectLst/>
                          <a:latin typeface="Gill Sans Nova" panose="020B0602020104020203" pitchFamily="34" charset="0"/>
                        </a:rPr>
                        <a:t>District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gridSpan="2">
                  <a:txBody>
                    <a:bodyPr/>
                    <a:lstStyle/>
                    <a:p>
                      <a:pPr algn="ctr" fontAlgn="ctr"/>
                      <a:r>
                        <a:rPr lang="en-GB" sz="1400" b="1" i="0" u="none" strike="noStrike">
                          <a:solidFill>
                            <a:srgbClr val="000000"/>
                          </a:solidFill>
                          <a:effectLst/>
                          <a:latin typeface="Gill Sans Nova" panose="020B0602020104020203" pitchFamily="34" charset="0"/>
                        </a:rPr>
                        <a:t>Overall Domain Performance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400" b="1" i="0" u="none" strike="noStrike">
                          <a:solidFill>
                            <a:srgbClr val="000000"/>
                          </a:solidFill>
                          <a:effectLst/>
                          <a:latin typeface="Gill Sans Nova" panose="020B0602020104020203" pitchFamily="34" charset="0"/>
                        </a:rPr>
                        <a:t>Surveillance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400" b="1" i="0" u="none" strike="noStrike">
                          <a:solidFill>
                            <a:srgbClr val="000000"/>
                          </a:solidFill>
                          <a:effectLst/>
                          <a:latin typeface="Gill Sans Nova" panose="020B0602020104020203" pitchFamily="34" charset="0"/>
                        </a:rPr>
                        <a:t>Learning / Innovation</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0"/>
                  </a:ext>
                </a:extLst>
              </a:tr>
              <a:tr h="315716">
                <a:tc vMerge="1">
                  <a:txBody>
                    <a:bodyPr/>
                    <a:lstStyle/>
                    <a:p>
                      <a:endParaRPr lang="en-ZM"/>
                    </a:p>
                  </a:txBody>
                  <a:tcPr/>
                </a:tc>
                <a:tc>
                  <a:txBody>
                    <a:bodyPr/>
                    <a:lstStyle/>
                    <a:p>
                      <a:pPr algn="ctr" fontAlgn="ctr"/>
                      <a:r>
                        <a:rPr lang="en-ZM" sz="14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15716">
                <a:tc>
                  <a:txBody>
                    <a:bodyPr/>
                    <a:lstStyle/>
                    <a:p>
                      <a:pPr algn="l" fontAlgn="ctr"/>
                      <a:r>
                        <a:rPr lang="en-GB" sz="1400" b="0" i="0" u="none" strike="noStrike">
                          <a:solidFill>
                            <a:srgbClr val="000000"/>
                          </a:solidFill>
                          <a:effectLst/>
                          <a:latin typeface="Gill Sans Nova" panose="020B0602020104020203" pitchFamily="34" charset="0"/>
                        </a:rPr>
                        <a:t>Chibombo</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315716">
                <a:tc>
                  <a:txBody>
                    <a:bodyPr/>
                    <a:lstStyle/>
                    <a:p>
                      <a:pPr algn="l" fontAlgn="ctr"/>
                      <a:r>
                        <a:rPr lang="en-GB" sz="1400" b="0" i="0" u="none" strike="noStrike">
                          <a:solidFill>
                            <a:srgbClr val="000000"/>
                          </a:solidFill>
                          <a:effectLst/>
                          <a:latin typeface="Gill Sans Nova" panose="020B0602020104020203" pitchFamily="34" charset="0"/>
                        </a:rPr>
                        <a:t>Kabwe</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3"/>
                  </a:ext>
                </a:extLst>
              </a:tr>
              <a:tr h="315716">
                <a:tc>
                  <a:txBody>
                    <a:bodyPr/>
                    <a:lstStyle/>
                    <a:p>
                      <a:pPr algn="l" fontAlgn="ctr"/>
                      <a:r>
                        <a:rPr lang="en-GB" sz="1400" b="0" i="0" u="none" strike="noStrike">
                          <a:solidFill>
                            <a:srgbClr val="000000"/>
                          </a:solidFill>
                          <a:effectLst/>
                          <a:latin typeface="Gill Sans Nova" panose="020B0602020104020203" pitchFamily="34" charset="0"/>
                        </a:rPr>
                        <a:t>Kapiri Mposhi</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3.0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15716">
                <a:tc>
                  <a:txBody>
                    <a:bodyPr/>
                    <a:lstStyle/>
                    <a:p>
                      <a:pPr algn="l" fontAlgn="ctr"/>
                      <a:r>
                        <a:rPr lang="en-GB" sz="1400" b="0" i="0" u="none" strike="noStrike">
                          <a:solidFill>
                            <a:srgbClr val="000000"/>
                          </a:solidFill>
                          <a:effectLst/>
                          <a:latin typeface="Gill Sans Nova" panose="020B0602020104020203" pitchFamily="34" charset="0"/>
                        </a:rPr>
                        <a:t>Mumbwa</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315716">
                <a:tc>
                  <a:txBody>
                    <a:bodyPr/>
                    <a:lstStyle/>
                    <a:p>
                      <a:pPr algn="l" fontAlgn="ctr"/>
                      <a:r>
                        <a:rPr lang="en-GB" sz="1400" b="0" i="0" u="none" strike="noStrike">
                          <a:solidFill>
                            <a:srgbClr val="000000"/>
                          </a:solidFill>
                          <a:effectLst/>
                          <a:latin typeface="Gill Sans Nova" panose="020B0602020104020203" pitchFamily="34" charset="0"/>
                        </a:rPr>
                        <a:t>Kitwe</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6"/>
                  </a:ext>
                </a:extLst>
              </a:tr>
              <a:tr h="315716">
                <a:tc>
                  <a:txBody>
                    <a:bodyPr/>
                    <a:lstStyle/>
                    <a:p>
                      <a:pPr algn="l" fontAlgn="ctr"/>
                      <a:r>
                        <a:rPr lang="en-GB" sz="1400" b="0" i="0" u="none" strike="noStrike">
                          <a:solidFill>
                            <a:srgbClr val="000000"/>
                          </a:solidFill>
                          <a:effectLst/>
                          <a:latin typeface="Gill Sans Nova" panose="020B0602020104020203" pitchFamily="34" charset="0"/>
                        </a:rPr>
                        <a:t>Ndola</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7"/>
                  </a:ext>
                </a:extLst>
              </a:tr>
              <a:tr h="315716">
                <a:tc>
                  <a:txBody>
                    <a:bodyPr/>
                    <a:lstStyle/>
                    <a:p>
                      <a:pPr algn="l" fontAlgn="ctr"/>
                      <a:r>
                        <a:rPr lang="en-GB" sz="1400" b="0" i="0" u="none" strike="noStrike">
                          <a:solidFill>
                            <a:srgbClr val="000000"/>
                          </a:solidFill>
                          <a:effectLst/>
                          <a:latin typeface="Gill Sans Nova" panose="020B0602020104020203" pitchFamily="34" charset="0"/>
                        </a:rPr>
                        <a:t>Chipata</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315716">
                <a:tc>
                  <a:txBody>
                    <a:bodyPr/>
                    <a:lstStyle/>
                    <a:p>
                      <a:pPr algn="l" fontAlgn="ctr"/>
                      <a:r>
                        <a:rPr lang="en-GB" sz="1400" b="0" i="0" u="none" strike="noStrike">
                          <a:solidFill>
                            <a:srgbClr val="000000"/>
                          </a:solidFill>
                          <a:effectLst/>
                          <a:latin typeface="Gill Sans Nova" panose="020B0602020104020203" pitchFamily="34" charset="0"/>
                        </a:rPr>
                        <a:t>Katete</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9"/>
                  </a:ext>
                </a:extLst>
              </a:tr>
              <a:tr h="315716">
                <a:tc>
                  <a:txBody>
                    <a:bodyPr/>
                    <a:lstStyle/>
                    <a:p>
                      <a:pPr algn="l" fontAlgn="ctr"/>
                      <a:r>
                        <a:rPr lang="en-GB" sz="1400" b="0" i="0" u="none" strike="noStrike">
                          <a:solidFill>
                            <a:srgbClr val="000000"/>
                          </a:solidFill>
                          <a:effectLst/>
                          <a:latin typeface="Gill Sans Nova" panose="020B0602020104020203" pitchFamily="34" charset="0"/>
                        </a:rPr>
                        <a:t>Petauke</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0"/>
                  </a:ext>
                </a:extLst>
              </a:tr>
              <a:tr h="315716">
                <a:tc>
                  <a:txBody>
                    <a:bodyPr/>
                    <a:lstStyle/>
                    <a:p>
                      <a:pPr algn="l" fontAlgn="ctr"/>
                      <a:r>
                        <a:rPr lang="en-GB" sz="1400" b="0" i="0" u="none" strike="noStrike">
                          <a:solidFill>
                            <a:srgbClr val="000000"/>
                          </a:solidFill>
                          <a:effectLst/>
                          <a:latin typeface="Gill Sans Nova" panose="020B0602020104020203" pitchFamily="34" charset="0"/>
                        </a:rPr>
                        <a:t>Lundazi</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1"/>
                  </a:ext>
                </a:extLst>
              </a:tr>
              <a:tr h="315716">
                <a:tc>
                  <a:txBody>
                    <a:bodyPr/>
                    <a:lstStyle/>
                    <a:p>
                      <a:pPr algn="l" fontAlgn="ctr"/>
                      <a:r>
                        <a:rPr lang="en-GB" sz="1400" b="0" i="0" u="none" strike="noStrike">
                          <a:solidFill>
                            <a:srgbClr val="000000"/>
                          </a:solidFill>
                          <a:effectLst/>
                          <a:latin typeface="Gill Sans Nova" panose="020B0602020104020203" pitchFamily="34" charset="0"/>
                        </a:rPr>
                        <a:t>Mansa</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12"/>
                  </a:ext>
                </a:extLst>
              </a:tr>
              <a:tr h="315716">
                <a:tc>
                  <a:txBody>
                    <a:bodyPr/>
                    <a:lstStyle/>
                    <a:p>
                      <a:pPr algn="l" fontAlgn="ctr"/>
                      <a:r>
                        <a:rPr lang="en-GB" sz="1400" b="0" i="0" u="none" strike="noStrike">
                          <a:solidFill>
                            <a:srgbClr val="000000"/>
                          </a:solidFill>
                          <a:effectLst/>
                          <a:latin typeface="Gill Sans Nova" panose="020B0602020104020203" pitchFamily="34" charset="0"/>
                        </a:rPr>
                        <a:t>Nchelenge</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13"/>
                  </a:ext>
                </a:extLst>
              </a:tr>
              <a:tr h="315716">
                <a:tc>
                  <a:txBody>
                    <a:bodyPr/>
                    <a:lstStyle/>
                    <a:p>
                      <a:pPr algn="l" fontAlgn="ctr"/>
                      <a:r>
                        <a:rPr lang="en-GB" sz="1400" b="0" i="0" u="none" strike="noStrike">
                          <a:solidFill>
                            <a:srgbClr val="000000"/>
                          </a:solidFill>
                          <a:effectLst/>
                          <a:latin typeface="Gill Sans Nova" panose="020B0602020104020203" pitchFamily="34" charset="0"/>
                        </a:rPr>
                        <a:t>Samfya</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3.3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14"/>
                  </a:ext>
                </a:extLst>
              </a:tr>
              <a:tr h="315716">
                <a:tc>
                  <a:txBody>
                    <a:bodyPr/>
                    <a:lstStyle/>
                    <a:p>
                      <a:pPr algn="l" fontAlgn="ctr"/>
                      <a:r>
                        <a:rPr lang="en-GB" sz="1400" b="0" i="0" u="none" strike="noStrike">
                          <a:solidFill>
                            <a:srgbClr val="000000"/>
                          </a:solidFill>
                          <a:effectLst/>
                          <a:latin typeface="Gill Sans Nova" panose="020B0602020104020203" pitchFamily="34" charset="0"/>
                        </a:rPr>
                        <a:t>Lusaka</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2.9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315716">
                <a:tc>
                  <a:txBody>
                    <a:bodyPr/>
                    <a:lstStyle/>
                    <a:p>
                      <a:pPr algn="l" fontAlgn="ctr"/>
                      <a:r>
                        <a:rPr lang="en-GB" sz="1400" b="0" i="0" u="none" strike="noStrike">
                          <a:solidFill>
                            <a:srgbClr val="000000"/>
                          </a:solidFill>
                          <a:effectLst/>
                          <a:latin typeface="Gill Sans Nova" panose="020B0602020104020203" pitchFamily="34" charset="0"/>
                        </a:rPr>
                        <a:t>Chinsali</a:t>
                      </a:r>
                    </a:p>
                  </a:txBody>
                  <a:tcPr marL="9525" marR="9525" marT="9525"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ZM" sz="1400" b="0" i="0" u="none" strike="noStrike" dirty="0">
                          <a:solidFill>
                            <a:srgbClr val="000000"/>
                          </a:solidFill>
                          <a:effectLst/>
                          <a:latin typeface="Gill Sans Nova" panose="020B0602020104020203" pitchFamily="34" charset="0"/>
                        </a:rPr>
                        <a:t>3.2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bl>
          </a:graphicData>
        </a:graphic>
      </p:graphicFrame>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Slide Number Placeholder 1">
            <a:extLst>
              <a:ext uri="{FF2B5EF4-FFF2-40B4-BE49-F238E27FC236}">
                <a16:creationId xmlns:a16="http://schemas.microsoft.com/office/drawing/2014/main" id="{FF38F065-8C01-115F-EF27-AEE87853B859}"/>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BFC028B4-08CE-48ED-98EB-35ECAD901630}" type="slidenum">
              <a:rPr lang="en-US" altLang="en-GB">
                <a:solidFill>
                  <a:srgbClr val="ADA692"/>
                </a:solidFill>
              </a:rPr>
              <a:pPr/>
              <a:t>42</a:t>
            </a:fld>
            <a:endParaRPr lang="en-US" altLang="en-GB">
              <a:solidFill>
                <a:srgbClr val="ADA692"/>
              </a:solidFill>
            </a:endParaRPr>
          </a:p>
        </p:txBody>
      </p:sp>
      <p:graphicFrame>
        <p:nvGraphicFramePr>
          <p:cNvPr id="4" name="Table 3">
            <a:extLst>
              <a:ext uri="{FF2B5EF4-FFF2-40B4-BE49-F238E27FC236}">
                <a16:creationId xmlns:a16="http://schemas.microsoft.com/office/drawing/2014/main" id="{7B6CAB60-2777-B5BB-9422-E151E9FC9B84}"/>
              </a:ext>
            </a:extLst>
          </p:cNvPr>
          <p:cNvGraphicFramePr>
            <a:graphicFrameLocks noGrp="1"/>
          </p:cNvGraphicFramePr>
          <p:nvPr>
            <p:extLst>
              <p:ext uri="{D42A27DB-BD31-4B8C-83A1-F6EECF244321}">
                <p14:modId xmlns:p14="http://schemas.microsoft.com/office/powerpoint/2010/main" val="1523413000"/>
              </p:ext>
            </p:extLst>
          </p:nvPr>
        </p:nvGraphicFramePr>
        <p:xfrm>
          <a:off x="2032000" y="220980"/>
          <a:ext cx="8131172" cy="5722623"/>
        </p:xfrm>
        <a:graphic>
          <a:graphicData uri="http://schemas.openxmlformats.org/drawingml/2006/table">
            <a:tbl>
              <a:tblPr/>
              <a:tblGrid>
                <a:gridCol w="1161596">
                  <a:extLst>
                    <a:ext uri="{9D8B030D-6E8A-4147-A177-3AD203B41FA5}">
                      <a16:colId xmlns:a16="http://schemas.microsoft.com/office/drawing/2014/main" val="20000"/>
                    </a:ext>
                  </a:extLst>
                </a:gridCol>
                <a:gridCol w="1161596">
                  <a:extLst>
                    <a:ext uri="{9D8B030D-6E8A-4147-A177-3AD203B41FA5}">
                      <a16:colId xmlns:a16="http://schemas.microsoft.com/office/drawing/2014/main" val="20001"/>
                    </a:ext>
                  </a:extLst>
                </a:gridCol>
                <a:gridCol w="1161596">
                  <a:extLst>
                    <a:ext uri="{9D8B030D-6E8A-4147-A177-3AD203B41FA5}">
                      <a16:colId xmlns:a16="http://schemas.microsoft.com/office/drawing/2014/main" val="20002"/>
                    </a:ext>
                  </a:extLst>
                </a:gridCol>
                <a:gridCol w="1161596">
                  <a:extLst>
                    <a:ext uri="{9D8B030D-6E8A-4147-A177-3AD203B41FA5}">
                      <a16:colId xmlns:a16="http://schemas.microsoft.com/office/drawing/2014/main" val="20003"/>
                    </a:ext>
                  </a:extLst>
                </a:gridCol>
                <a:gridCol w="1161596">
                  <a:extLst>
                    <a:ext uri="{9D8B030D-6E8A-4147-A177-3AD203B41FA5}">
                      <a16:colId xmlns:a16="http://schemas.microsoft.com/office/drawing/2014/main" val="20004"/>
                    </a:ext>
                  </a:extLst>
                </a:gridCol>
                <a:gridCol w="1161596">
                  <a:extLst>
                    <a:ext uri="{9D8B030D-6E8A-4147-A177-3AD203B41FA5}">
                      <a16:colId xmlns:a16="http://schemas.microsoft.com/office/drawing/2014/main" val="20005"/>
                    </a:ext>
                  </a:extLst>
                </a:gridCol>
                <a:gridCol w="1161596">
                  <a:extLst>
                    <a:ext uri="{9D8B030D-6E8A-4147-A177-3AD203B41FA5}">
                      <a16:colId xmlns:a16="http://schemas.microsoft.com/office/drawing/2014/main" val="20006"/>
                    </a:ext>
                  </a:extLst>
                </a:gridCol>
              </a:tblGrid>
              <a:tr h="497622">
                <a:tc rowSpan="2">
                  <a:txBody>
                    <a:bodyPr/>
                    <a:lstStyle/>
                    <a:p>
                      <a:pPr algn="l" fontAlgn="ctr"/>
                      <a:r>
                        <a:rPr lang="en-GB" sz="1400" b="1" i="0" u="none" strike="noStrike">
                          <a:solidFill>
                            <a:srgbClr val="000000"/>
                          </a:solidFill>
                          <a:effectLst/>
                          <a:latin typeface="Gill Sans Nova" panose="020B0602020104020203" pitchFamily="34" charset="0"/>
                        </a:rPr>
                        <a:t>District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GB" sz="1400" b="1" i="0" u="none" strike="noStrike">
                          <a:solidFill>
                            <a:srgbClr val="000000"/>
                          </a:solidFill>
                          <a:effectLst/>
                          <a:latin typeface="Gill Sans Nova" panose="020B0602020104020203" pitchFamily="34" charset="0"/>
                        </a:rPr>
                        <a:t>Overall Domain Performance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400" b="1" i="0" u="none" strike="noStrike" dirty="0">
                          <a:solidFill>
                            <a:srgbClr val="000000"/>
                          </a:solidFill>
                          <a:effectLst/>
                          <a:latin typeface="Gill Sans Nova" panose="020B0602020104020203" pitchFamily="34" charset="0"/>
                        </a:rPr>
                        <a:t>Surveillance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400" b="1" i="0" u="none" strike="noStrike">
                          <a:solidFill>
                            <a:srgbClr val="000000"/>
                          </a:solidFill>
                          <a:effectLst/>
                          <a:latin typeface="Gill Sans Nova" panose="020B0602020104020203" pitchFamily="34" charset="0"/>
                        </a:rPr>
                        <a:t>Learning / Innovation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0"/>
                  </a:ext>
                </a:extLst>
              </a:tr>
              <a:tr h="307353">
                <a:tc vMerge="1">
                  <a:txBody>
                    <a:bodyPr/>
                    <a:lstStyle/>
                    <a:p>
                      <a:endParaRPr lang="en-ZM"/>
                    </a:p>
                  </a:txBody>
                  <a:tcPr/>
                </a:tc>
                <a:tc>
                  <a:txBody>
                    <a:bodyPr/>
                    <a:lstStyle/>
                    <a:p>
                      <a:pPr algn="ctr" fontAlgn="ctr"/>
                      <a:r>
                        <a:rPr lang="en-ZM" sz="1400" b="1" i="0" u="none" strike="noStrike">
                          <a:solidFill>
                            <a:srgbClr val="000000"/>
                          </a:solidFill>
                          <a:effectLst/>
                          <a:latin typeface="Gill Sans Nova" panose="020B0602020104020203"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07353">
                <a:tc>
                  <a:txBody>
                    <a:bodyPr/>
                    <a:lstStyle/>
                    <a:p>
                      <a:pPr algn="l" fontAlgn="ctr"/>
                      <a:r>
                        <a:rPr lang="en-GB" sz="1400" b="0" i="0" u="none" strike="noStrike">
                          <a:solidFill>
                            <a:srgbClr val="000000"/>
                          </a:solidFill>
                          <a:effectLst/>
                          <a:latin typeface="Gill Sans Nova" panose="020B0602020104020203" pitchFamily="34" charset="0"/>
                        </a:rPr>
                        <a:t>Isoka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07353">
                <a:tc>
                  <a:txBody>
                    <a:bodyPr/>
                    <a:lstStyle/>
                    <a:p>
                      <a:pPr algn="l" fontAlgn="ctr"/>
                      <a:r>
                        <a:rPr lang="en-GB" sz="1400" b="0" i="0" u="none" strike="noStrike">
                          <a:solidFill>
                            <a:srgbClr val="000000"/>
                          </a:solidFill>
                          <a:effectLst/>
                          <a:latin typeface="Gill Sans Nova" panose="020B0602020104020203" pitchFamily="34" charset="0"/>
                        </a:rPr>
                        <a:t>Mpika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07353">
                <a:tc>
                  <a:txBody>
                    <a:bodyPr/>
                    <a:lstStyle/>
                    <a:p>
                      <a:pPr algn="l" fontAlgn="ctr"/>
                      <a:r>
                        <a:rPr lang="en-GB" sz="1400" b="0" i="0" u="none" strike="noStrike">
                          <a:solidFill>
                            <a:srgbClr val="000000"/>
                          </a:solidFill>
                          <a:effectLst/>
                          <a:latin typeface="Gill Sans Nova" panose="020B0602020104020203" pitchFamily="34" charset="0"/>
                        </a:rPr>
                        <a:t>Kaputa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4"/>
                  </a:ext>
                </a:extLst>
              </a:tr>
              <a:tr h="307353">
                <a:tc>
                  <a:txBody>
                    <a:bodyPr/>
                    <a:lstStyle/>
                    <a:p>
                      <a:pPr algn="l" fontAlgn="ctr"/>
                      <a:r>
                        <a:rPr lang="en-GB" sz="1400" b="0" i="0" u="none" strike="noStrike">
                          <a:solidFill>
                            <a:srgbClr val="000000"/>
                          </a:solidFill>
                          <a:effectLst/>
                          <a:latin typeface="Gill Sans Nova" panose="020B0602020104020203" pitchFamily="34" charset="0"/>
                        </a:rPr>
                        <a:t>Kasama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307353">
                <a:tc>
                  <a:txBody>
                    <a:bodyPr/>
                    <a:lstStyle/>
                    <a:p>
                      <a:pPr algn="l" fontAlgn="ctr"/>
                      <a:r>
                        <a:rPr lang="en-GB" sz="1400" b="0" i="0" u="none" strike="noStrike">
                          <a:solidFill>
                            <a:srgbClr val="000000"/>
                          </a:solidFill>
                          <a:effectLst/>
                          <a:latin typeface="Gill Sans Nova" panose="020B0602020104020203" pitchFamily="34" charset="0"/>
                        </a:rPr>
                        <a:t>Luwingu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6"/>
                  </a:ext>
                </a:extLst>
              </a:tr>
              <a:tr h="307353">
                <a:tc>
                  <a:txBody>
                    <a:bodyPr/>
                    <a:lstStyle/>
                    <a:p>
                      <a:pPr algn="l" fontAlgn="ctr"/>
                      <a:r>
                        <a:rPr lang="en-GB" sz="1400" b="0" i="0" u="none" strike="noStrike">
                          <a:solidFill>
                            <a:srgbClr val="000000"/>
                          </a:solidFill>
                          <a:effectLst/>
                          <a:latin typeface="Gill Sans Nova" panose="020B0602020104020203" pitchFamily="34" charset="0"/>
                        </a:rPr>
                        <a:t>Mbala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07353">
                <a:tc>
                  <a:txBody>
                    <a:bodyPr/>
                    <a:lstStyle/>
                    <a:p>
                      <a:pPr algn="l" fontAlgn="ctr"/>
                      <a:r>
                        <a:rPr lang="en-GB" sz="1400" b="0" i="0" u="none" strike="noStrike">
                          <a:solidFill>
                            <a:srgbClr val="000000"/>
                          </a:solidFill>
                          <a:effectLst/>
                          <a:latin typeface="Gill Sans Nova" panose="020B0602020104020203" pitchFamily="34" charset="0"/>
                        </a:rPr>
                        <a:t>Mwinilunga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307353">
                <a:tc>
                  <a:txBody>
                    <a:bodyPr/>
                    <a:lstStyle/>
                    <a:p>
                      <a:pPr algn="l" fontAlgn="ctr"/>
                      <a:r>
                        <a:rPr lang="en-GB" sz="1400" b="0" i="0" u="none" strike="noStrike">
                          <a:solidFill>
                            <a:srgbClr val="000000"/>
                          </a:solidFill>
                          <a:effectLst/>
                          <a:latin typeface="Gill Sans Nova" panose="020B0602020104020203" pitchFamily="34" charset="0"/>
                        </a:rPr>
                        <a:t>Solwezi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r h="307353">
                <a:tc>
                  <a:txBody>
                    <a:bodyPr/>
                    <a:lstStyle/>
                    <a:p>
                      <a:pPr algn="l" fontAlgn="ctr"/>
                      <a:r>
                        <a:rPr lang="en-GB" sz="1400" b="0" i="0" u="none" strike="noStrike">
                          <a:solidFill>
                            <a:srgbClr val="000000"/>
                          </a:solidFill>
                          <a:effectLst/>
                          <a:latin typeface="Gill Sans Nova" panose="020B0602020104020203" pitchFamily="34" charset="0"/>
                        </a:rPr>
                        <a:t>Zambezi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307353">
                <a:tc>
                  <a:txBody>
                    <a:bodyPr/>
                    <a:lstStyle/>
                    <a:p>
                      <a:pPr algn="l" fontAlgn="ctr"/>
                      <a:r>
                        <a:rPr lang="en-GB" sz="1400" b="0" i="0" u="none" strike="noStrike">
                          <a:solidFill>
                            <a:srgbClr val="000000"/>
                          </a:solidFill>
                          <a:effectLst/>
                          <a:latin typeface="Gill Sans Nova" panose="020B0602020104020203" pitchFamily="34" charset="0"/>
                        </a:rPr>
                        <a:t>Choma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307353">
                <a:tc>
                  <a:txBody>
                    <a:bodyPr/>
                    <a:lstStyle/>
                    <a:p>
                      <a:pPr algn="l" fontAlgn="ctr"/>
                      <a:r>
                        <a:rPr lang="en-GB" sz="1400" b="0" i="0" u="none" strike="noStrike">
                          <a:solidFill>
                            <a:srgbClr val="000000"/>
                          </a:solidFill>
                          <a:effectLst/>
                          <a:latin typeface="Gill Sans Nova" panose="020B0602020104020203" pitchFamily="34" charset="0"/>
                        </a:rPr>
                        <a:t>Monze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2"/>
                  </a:ext>
                </a:extLst>
              </a:tr>
              <a:tr h="307353">
                <a:tc>
                  <a:txBody>
                    <a:bodyPr/>
                    <a:lstStyle/>
                    <a:p>
                      <a:pPr algn="l" fontAlgn="ctr"/>
                      <a:r>
                        <a:rPr lang="en-GB" sz="1400" b="0" i="0" u="none" strike="noStrike">
                          <a:solidFill>
                            <a:srgbClr val="000000"/>
                          </a:solidFill>
                          <a:effectLst/>
                          <a:latin typeface="Gill Sans Nova" panose="020B0602020104020203" pitchFamily="34" charset="0"/>
                        </a:rPr>
                        <a:t>Kalabo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3"/>
                  </a:ext>
                </a:extLst>
              </a:tr>
              <a:tr h="307353">
                <a:tc>
                  <a:txBody>
                    <a:bodyPr/>
                    <a:lstStyle/>
                    <a:p>
                      <a:pPr algn="l" fontAlgn="ctr"/>
                      <a:r>
                        <a:rPr lang="en-GB" sz="1400" b="0" i="0" u="none" strike="noStrike">
                          <a:solidFill>
                            <a:srgbClr val="000000"/>
                          </a:solidFill>
                          <a:effectLst/>
                          <a:latin typeface="Gill Sans Nova" panose="020B0602020104020203" pitchFamily="34" charset="0"/>
                        </a:rPr>
                        <a:t>Kaoma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4"/>
                  </a:ext>
                </a:extLst>
              </a:tr>
              <a:tr h="307353">
                <a:tc>
                  <a:txBody>
                    <a:bodyPr/>
                    <a:lstStyle/>
                    <a:p>
                      <a:pPr algn="l" fontAlgn="ctr"/>
                      <a:r>
                        <a:rPr lang="en-GB" sz="1400" b="0" i="0" u="none" strike="noStrike">
                          <a:solidFill>
                            <a:srgbClr val="000000"/>
                          </a:solidFill>
                          <a:effectLst/>
                          <a:latin typeface="Gill Sans Nova" panose="020B0602020104020203" pitchFamily="34" charset="0"/>
                        </a:rPr>
                        <a:t>Mongu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307353">
                <a:tc>
                  <a:txBody>
                    <a:bodyPr/>
                    <a:lstStyle/>
                    <a:p>
                      <a:pPr algn="l" fontAlgn="ctr"/>
                      <a:r>
                        <a:rPr lang="en-GB" sz="1400" b="0" i="0" u="none" strike="noStrike">
                          <a:solidFill>
                            <a:srgbClr val="000000"/>
                          </a:solidFill>
                          <a:effectLst/>
                          <a:latin typeface="Gill Sans Nova" panose="020B0602020104020203" pitchFamily="34" charset="0"/>
                        </a:rPr>
                        <a:t>Shangombo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ZM" sz="1400" b="0" i="0" u="none" strike="noStrike" dirty="0">
                          <a:solidFill>
                            <a:srgbClr val="FFFFFF"/>
                          </a:solidFill>
                          <a:effectLst/>
                          <a:latin typeface="Gill Sans Nova" panose="020B0602020104020203"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6"/>
                  </a:ext>
                </a:extLst>
              </a:tr>
              <a:tr h="307353">
                <a:tc>
                  <a:txBody>
                    <a:bodyPr/>
                    <a:lstStyle/>
                    <a:p>
                      <a:pPr algn="l" fontAlgn="ctr"/>
                      <a:r>
                        <a:rPr lang="en-GB" sz="1400" b="1" i="0" u="none" strike="noStrike" dirty="0">
                          <a:solidFill>
                            <a:srgbClr val="000000"/>
                          </a:solidFill>
                          <a:effectLst/>
                          <a:latin typeface="Gill Sans Nova" panose="020B0602020104020203" pitchFamily="34" charset="0"/>
                        </a:rPr>
                        <a:t>Overall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dirty="0">
                          <a:solidFill>
                            <a:srgbClr val="FFFFFF"/>
                          </a:solidFill>
                          <a:effectLst/>
                          <a:latin typeface="Gill Sans Nova" panose="020B0602020104020203" pitchFamily="34" charset="0"/>
                        </a:rPr>
                        <a:t>1.3</a:t>
                      </a:r>
                      <a:endParaRPr lang="en-ZM" sz="1400" b="1" i="0" u="none" strike="noStrike" dirty="0">
                        <a:solidFill>
                          <a:srgbClr val="FFFFFF"/>
                        </a:solidFill>
                        <a:effectLst/>
                        <a:latin typeface="Gill Sans Nova" panose="020B0602020104020203"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1" i="0" u="none" strike="noStrike" dirty="0">
                          <a:solidFill>
                            <a:srgbClr val="FFFFFF"/>
                          </a:solidFill>
                          <a:effectLst/>
                          <a:latin typeface="Gill Sans Nova" panose="020B0602020104020203" pitchFamily="34" charset="0"/>
                        </a:rPr>
                        <a:t>1.7</a:t>
                      </a:r>
                      <a:endParaRPr lang="en-ZM" sz="1400" b="1" i="0" u="none" strike="noStrike" dirty="0">
                        <a:solidFill>
                          <a:srgbClr val="FFFFFF"/>
                        </a:solidFill>
                        <a:effectLst/>
                        <a:latin typeface="Gill Sans Nova" panose="020B0602020104020203"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1" i="0" u="none" strike="noStrike" dirty="0">
                          <a:solidFill>
                            <a:srgbClr val="FFFFFF"/>
                          </a:solidFill>
                          <a:effectLst/>
                          <a:latin typeface="Gill Sans Nova" panose="020B0602020104020203" pitchFamily="34" charset="0"/>
                        </a:rPr>
                        <a:t>1.0</a:t>
                      </a:r>
                      <a:endParaRPr lang="en-ZM" sz="1400" b="1" i="0" u="none" strike="noStrike" dirty="0">
                        <a:solidFill>
                          <a:srgbClr val="FFFFFF"/>
                        </a:solidFill>
                        <a:effectLst/>
                        <a:latin typeface="Gill Sans Nova" panose="020B0602020104020203"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1" i="0" u="none" strike="noStrike" dirty="0">
                          <a:solidFill>
                            <a:srgbClr val="FFFFFF"/>
                          </a:solidFill>
                          <a:effectLst/>
                          <a:latin typeface="Gill Sans Nova" panose="020B0602020104020203" pitchFamily="34" charset="0"/>
                        </a:rPr>
                        <a:t>1.1</a:t>
                      </a:r>
                      <a:endParaRPr lang="en-ZM" sz="1400" b="1" i="0" u="none" strike="noStrike" dirty="0">
                        <a:solidFill>
                          <a:srgbClr val="FFFFFF"/>
                        </a:solidFill>
                        <a:effectLst/>
                        <a:latin typeface="Gill Sans Nova" panose="020B0602020104020203"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1" i="0" u="none" strike="noStrike" dirty="0">
                          <a:solidFill>
                            <a:srgbClr val="FFFFFF"/>
                          </a:solidFill>
                          <a:effectLst/>
                          <a:latin typeface="Gill Sans Nova" panose="020B0602020104020203" pitchFamily="34" charset="0"/>
                        </a:rPr>
                        <a:t>1.7</a:t>
                      </a:r>
                      <a:endParaRPr lang="en-ZM" sz="1400" b="1" i="0" u="none" strike="noStrike" dirty="0">
                        <a:solidFill>
                          <a:srgbClr val="FFFFFF"/>
                        </a:solidFill>
                        <a:effectLst/>
                        <a:latin typeface="Gill Sans Nova" panose="020B0602020104020203"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1" i="0" u="none" strike="noStrike" dirty="0">
                          <a:solidFill>
                            <a:srgbClr val="FFFFFF"/>
                          </a:solidFill>
                          <a:effectLst/>
                          <a:latin typeface="Gill Sans Nova" panose="020B0602020104020203" pitchFamily="34" charset="0"/>
                        </a:rPr>
                        <a:t>1.9</a:t>
                      </a:r>
                      <a:endParaRPr lang="en-ZM" sz="1400" b="1" i="0" u="none" strike="noStrike" dirty="0">
                        <a:solidFill>
                          <a:srgbClr val="FFFFFF"/>
                        </a:solidFill>
                        <a:effectLst/>
                        <a:latin typeface="Gill Sans Nova" panose="020B0602020104020203"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7"/>
                  </a:ext>
                </a:extLst>
              </a:tr>
            </a:tbl>
          </a:graphicData>
        </a:graphic>
      </p:graphicFrame>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Title 2">
            <a:extLst>
              <a:ext uri="{FF2B5EF4-FFF2-40B4-BE49-F238E27FC236}">
                <a16:creationId xmlns:a16="http://schemas.microsoft.com/office/drawing/2014/main" id="{88CC006B-2B6F-18DD-94FE-4FB230EBDFFE}"/>
              </a:ext>
            </a:extLst>
          </p:cNvPr>
          <p:cNvSpPr>
            <a:spLocks noGrp="1" noChangeArrowheads="1"/>
          </p:cNvSpPr>
          <p:nvPr>
            <p:ph type="title"/>
          </p:nvPr>
        </p:nvSpPr>
        <p:spPr/>
        <p:txBody>
          <a:bodyPr>
            <a:noAutofit/>
          </a:bodyPr>
          <a:lstStyle/>
          <a:p>
            <a:r>
              <a:rPr lang="en-US" altLang="en-GB" sz="3200" dirty="0">
                <a:sym typeface="Gill Sans" charset="0"/>
              </a:rPr>
              <a:t>Domain 2: Overall Performance by Measure and Dimension</a:t>
            </a:r>
            <a:endParaRPr lang="LID4096" altLang="en-GB" sz="3200" dirty="0">
              <a:sym typeface="Gill Sans" charset="0"/>
            </a:endParaRPr>
          </a:p>
        </p:txBody>
      </p:sp>
      <p:sp>
        <p:nvSpPr>
          <p:cNvPr id="5" name="Content Placeholder 4">
            <a:extLst>
              <a:ext uri="{FF2B5EF4-FFF2-40B4-BE49-F238E27FC236}">
                <a16:creationId xmlns:a16="http://schemas.microsoft.com/office/drawing/2014/main" id="{A2421332-D22F-F16D-674D-307320050B36}"/>
              </a:ext>
            </a:extLst>
          </p:cNvPr>
          <p:cNvSpPr>
            <a:spLocks noGrp="1"/>
          </p:cNvSpPr>
          <p:nvPr>
            <p:ph sz="quarter" idx="14"/>
          </p:nvPr>
        </p:nvSpPr>
        <p:spPr/>
        <p:txBody>
          <a:bodyPr>
            <a:normAutofit fontScale="62500" lnSpcReduction="20000"/>
          </a:bodyPr>
          <a:lstStyle/>
          <a:p>
            <a:pPr marL="285750" indent="-285750" eaLnBrk="1" fontAlgn="auto" hangingPunct="1">
              <a:lnSpc>
                <a:spcPct val="120000"/>
              </a:lnSpc>
              <a:spcBef>
                <a:spcPts val="0"/>
              </a:spcBef>
              <a:spcAft>
                <a:spcPts val="200"/>
              </a:spcAft>
              <a:buFont typeface="Wingdings" panose="05000000000000000000" pitchFamily="2" charset="2"/>
              <a:buChar char="§"/>
              <a:defRPr/>
            </a:pPr>
            <a:r>
              <a:rPr lang="en-GB" sz="2400" b="1" dirty="0"/>
              <a:t>Surveillance system measure </a:t>
            </a:r>
            <a:r>
              <a:rPr lang="en-GB" sz="2400" dirty="0"/>
              <a:t>is the poorest performing measure in this domain, largely due to the Nutrition Sector lacking an overarching system.</a:t>
            </a:r>
          </a:p>
          <a:p>
            <a:pPr marL="285750" indent="-285750" eaLnBrk="1" fontAlgn="auto" hangingPunct="1">
              <a:lnSpc>
                <a:spcPct val="120000"/>
              </a:lnSpc>
              <a:spcBef>
                <a:spcPts val="0"/>
              </a:spcBef>
              <a:spcAft>
                <a:spcPts val="200"/>
              </a:spcAft>
              <a:buFont typeface="Wingdings" panose="05000000000000000000" pitchFamily="2" charset="2"/>
              <a:buChar char="§"/>
              <a:defRPr/>
            </a:pPr>
            <a:r>
              <a:rPr lang="en-GB" sz="2400" dirty="0"/>
              <a:t>Where the system exists, it is sector/ministry-specific (</a:t>
            </a:r>
            <a:r>
              <a:rPr lang="en-GB" sz="2400" dirty="0" err="1"/>
              <a:t>MoA</a:t>
            </a:r>
            <a:r>
              <a:rPr lang="en-GB" sz="2400" dirty="0"/>
              <a:t> &amp; MoH).</a:t>
            </a:r>
          </a:p>
          <a:p>
            <a:pPr marL="285750" indent="-285750" eaLnBrk="1" fontAlgn="auto" hangingPunct="1">
              <a:lnSpc>
                <a:spcPct val="120000"/>
              </a:lnSpc>
              <a:spcBef>
                <a:spcPts val="0"/>
              </a:spcBef>
              <a:spcAft>
                <a:spcPts val="200"/>
              </a:spcAft>
              <a:buFont typeface="Wingdings" panose="05000000000000000000" pitchFamily="2" charset="2"/>
              <a:buChar char="§"/>
              <a:defRPr/>
            </a:pPr>
            <a:r>
              <a:rPr lang="en-GB" sz="2400" b="1" dirty="0"/>
              <a:t>Priority setting measure </a:t>
            </a:r>
            <a:r>
              <a:rPr lang="en-GB" sz="2400" dirty="0"/>
              <a:t>was the best performing (2.2 in 2020 to 3.1 in 2022) measure, largely due to various mechanisms for information sharing, such as quarterly review meetings, to share information for decision making.</a:t>
            </a:r>
          </a:p>
          <a:p>
            <a:pPr marL="285750" indent="-285750" eaLnBrk="1" fontAlgn="auto" hangingPunct="1">
              <a:lnSpc>
                <a:spcPct val="120000"/>
              </a:lnSpc>
              <a:spcBef>
                <a:spcPts val="0"/>
              </a:spcBef>
              <a:spcAft>
                <a:spcPts val="200"/>
              </a:spcAft>
              <a:buFont typeface="Wingdings" panose="05000000000000000000" pitchFamily="2" charset="2"/>
              <a:buChar char="§"/>
              <a:defRPr/>
            </a:pPr>
            <a:r>
              <a:rPr lang="en-GB" sz="2400" dirty="0"/>
              <a:t>All dimensions </a:t>
            </a:r>
            <a:r>
              <a:rPr lang="en-GB" sz="2400" b="1" dirty="0"/>
              <a:t>under the Learning and innovation </a:t>
            </a:r>
            <a:r>
              <a:rPr lang="en-GB" sz="2400" dirty="0"/>
              <a:t>measure scored level 2 in both assessments.</a:t>
            </a:r>
            <a:endParaRPr lang="en-GB" dirty="0"/>
          </a:p>
        </p:txBody>
      </p:sp>
      <p:sp>
        <p:nvSpPr>
          <p:cNvPr id="114691" name="Slide Number Placeholder 1">
            <a:extLst>
              <a:ext uri="{FF2B5EF4-FFF2-40B4-BE49-F238E27FC236}">
                <a16:creationId xmlns:a16="http://schemas.microsoft.com/office/drawing/2014/main" id="{E842E56E-BADF-B9CA-FE8D-9C6ED4F35F35}"/>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527916C0-2277-4E36-AF3A-91A3BED8935F}" type="slidenum">
              <a:rPr lang="en-US" altLang="en-GB">
                <a:solidFill>
                  <a:srgbClr val="ADA692"/>
                </a:solidFill>
              </a:rPr>
              <a:pPr/>
              <a:t>43</a:t>
            </a:fld>
            <a:endParaRPr lang="en-US" altLang="en-GB">
              <a:solidFill>
                <a:srgbClr val="ADA692"/>
              </a:solidFill>
            </a:endParaRPr>
          </a:p>
        </p:txBody>
      </p:sp>
      <p:sp>
        <p:nvSpPr>
          <p:cNvPr id="114692" name="TextBox 11">
            <a:extLst>
              <a:ext uri="{FF2B5EF4-FFF2-40B4-BE49-F238E27FC236}">
                <a16:creationId xmlns:a16="http://schemas.microsoft.com/office/drawing/2014/main" id="{0F198A96-466B-8185-4DDD-26E2376A20AD}"/>
              </a:ext>
            </a:extLst>
          </p:cNvPr>
          <p:cNvSpPr txBox="1">
            <a:spLocks noChangeArrowheads="1"/>
          </p:cNvSpPr>
          <p:nvPr/>
        </p:nvSpPr>
        <p:spPr bwMode="auto">
          <a:xfrm>
            <a:off x="2690813" y="990600"/>
            <a:ext cx="7954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eaLnBrk="1" hangingPunct="1">
              <a:lnSpc>
                <a:spcPct val="90000"/>
              </a:lnSpc>
              <a:spcAft>
                <a:spcPts val="600"/>
              </a:spcAft>
            </a:pPr>
            <a:endParaRPr lang="en-US" altLang="en-GB" sz="1700">
              <a:latin typeface="Gill Sans Nova" panose="020B0602020104020203" pitchFamily="34" charset="0"/>
            </a:endParaRPr>
          </a:p>
          <a:p>
            <a:pPr eaLnBrk="1" hangingPunct="1">
              <a:lnSpc>
                <a:spcPct val="90000"/>
              </a:lnSpc>
              <a:spcAft>
                <a:spcPts val="600"/>
              </a:spcAft>
              <a:buFont typeface="Arial" panose="020B0604020202020204" pitchFamily="34" charset="0"/>
              <a:buChar char="•"/>
            </a:pPr>
            <a:endParaRPr lang="en-US" altLang="en-GB" sz="1700">
              <a:latin typeface="Gill Sans Nova" panose="020B0602020104020203" pitchFamily="34" charset="0"/>
            </a:endParaRPr>
          </a:p>
        </p:txBody>
      </p:sp>
      <p:graphicFrame>
        <p:nvGraphicFramePr>
          <p:cNvPr id="3" name="Content Placeholder 2">
            <a:extLst>
              <a:ext uri="{FF2B5EF4-FFF2-40B4-BE49-F238E27FC236}">
                <a16:creationId xmlns:a16="http://schemas.microsoft.com/office/drawing/2014/main" id="{B2C77438-34B7-03BC-7A3D-C77805D5E905}"/>
              </a:ext>
            </a:extLst>
          </p:cNvPr>
          <p:cNvGraphicFramePr>
            <a:graphicFrameLocks noGrp="1"/>
          </p:cNvGraphicFramePr>
          <p:nvPr>
            <p:ph sz="quarter" idx="13"/>
            <p:extLst>
              <p:ext uri="{D42A27DB-BD31-4B8C-83A1-F6EECF244321}">
                <p14:modId xmlns:p14="http://schemas.microsoft.com/office/powerpoint/2010/main" val="2715201528"/>
              </p:ext>
            </p:extLst>
          </p:nvPr>
        </p:nvGraphicFramePr>
        <p:xfrm>
          <a:off x="765175" y="1079500"/>
          <a:ext cx="10360025" cy="3340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9302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Google Shape;575;p21">
            <a:extLst>
              <a:ext uri="{FF2B5EF4-FFF2-40B4-BE49-F238E27FC236}">
                <a16:creationId xmlns:a16="http://schemas.microsoft.com/office/drawing/2014/main" id="{19374938-45F6-1D9F-FB13-E4517250D0BD}"/>
              </a:ext>
            </a:extLst>
          </p:cNvPr>
          <p:cNvSpPr>
            <a:spLocks noGrp="1" noChangeArrowheads="1"/>
          </p:cNvSpPr>
          <p:nvPr>
            <p:ph type="title"/>
          </p:nvPr>
        </p:nvSpPr>
        <p:spPr>
          <a:xfrm>
            <a:off x="838199" y="1143000"/>
            <a:ext cx="5257801" cy="3005041"/>
          </a:xfrm>
        </p:spPr>
        <p:txBody>
          <a:bodyPr vert="horz" lIns="91440" tIns="45720" rIns="91440" bIns="45720" rtlCol="0" anchor="t">
            <a:noAutofit/>
          </a:bodyPr>
          <a:lstStyle/>
          <a:p>
            <a:pPr>
              <a:lnSpc>
                <a:spcPct val="90000"/>
              </a:lnSpc>
              <a:spcBef>
                <a:spcPct val="0"/>
              </a:spcBef>
            </a:pPr>
            <a:r>
              <a:rPr lang="en-US" altLang="en-GB" sz="4400" b="0" dirty="0">
                <a:solidFill>
                  <a:schemeClr val="tx1"/>
                </a:solidFill>
              </a:rPr>
              <a:t>Domain 3:</a:t>
            </a:r>
            <a:br>
              <a:rPr lang="en-US" altLang="en-GB" sz="4400" b="0" dirty="0">
                <a:solidFill>
                  <a:schemeClr val="tx1"/>
                </a:solidFill>
              </a:rPr>
            </a:br>
            <a:r>
              <a:rPr lang="en-US" altLang="en-GB" sz="4400" b="0" dirty="0">
                <a:solidFill>
                  <a:schemeClr val="tx1"/>
                </a:solidFill>
              </a:rPr>
              <a:t>COMMODITIES, SUPPLIES, AND SERVICE INFRASTRUCTURE</a:t>
            </a:r>
          </a:p>
        </p:txBody>
      </p:sp>
      <p:pic>
        <p:nvPicPr>
          <p:cNvPr id="116740" name="Graphic 5">
            <a:extLst>
              <a:ext uri="{FF2B5EF4-FFF2-40B4-BE49-F238E27FC236}">
                <a16:creationId xmlns:a16="http://schemas.microsoft.com/office/drawing/2014/main" id="{765BED14-62A1-CE27-52CA-8EE776616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988" t="24091" r="42766" b="29768"/>
          <a:stretch>
            <a:fillRect/>
          </a:stretch>
        </p:blipFill>
        <p:spPr bwMode="auto">
          <a:xfrm>
            <a:off x="7209962" y="180558"/>
            <a:ext cx="3655725" cy="56868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Google Shape;574;p21">
            <a:extLst>
              <a:ext uri="{FF2B5EF4-FFF2-40B4-BE49-F238E27FC236}">
                <a16:creationId xmlns:a16="http://schemas.microsoft.com/office/drawing/2014/main" id="{3270F64F-678F-E842-C55D-B735601DBBB4}"/>
              </a:ext>
            </a:extLst>
          </p:cNvPr>
          <p:cNvSpPr>
            <a:spLocks noGrp="1" noChangeArrowheads="1"/>
          </p:cNvSpPr>
          <p:nvPr>
            <p:ph type="sldNum" idx="4294967295"/>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spcAft>
                <a:spcPts val="600"/>
              </a:spcAft>
            </a:pPr>
            <a:fld id="{16FCD958-EE53-4467-93C9-B1DD4A6FFD2F}" type="slidenum">
              <a:rPr lang="en-US" altLang="en-GB" sz="1200">
                <a:solidFill>
                  <a:schemeClr val="tx1">
                    <a:lumMod val="50000"/>
                    <a:lumOff val="50000"/>
                  </a:schemeClr>
                </a:solidFill>
                <a:latin typeface="+mn-lt"/>
              </a:rPr>
              <a:pPr algn="r" eaLnBrk="1" hangingPunct="1">
                <a:spcAft>
                  <a:spcPts val="600"/>
                </a:spcAft>
              </a:pPr>
              <a:t>44</a:t>
            </a:fld>
            <a:endParaRPr lang="en-US" altLang="en-GB" sz="1200">
              <a:solidFill>
                <a:schemeClr val="tx1">
                  <a:lumMod val="50000"/>
                  <a:lumOff val="50000"/>
                </a:schemeClr>
              </a:solidFill>
              <a:latin typeface="+mn-lt"/>
            </a:endParaRPr>
          </a:p>
        </p:txBody>
      </p:sp>
      <p:grpSp>
        <p:nvGrpSpPr>
          <p:cNvPr id="116745" name="Group 116744">
            <a:extLst>
              <a:ext uri="{FF2B5EF4-FFF2-40B4-BE49-F238E27FC236}">
                <a16:creationId xmlns:a16="http://schemas.microsoft.com/office/drawing/2014/main" id="{4C4BC784-2004-F0C3-0968-B0F39DBB54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6746" name="Rectangle 116745">
              <a:extLst>
                <a:ext uri="{FF2B5EF4-FFF2-40B4-BE49-F238E27FC236}">
                  <a16:creationId xmlns:a16="http://schemas.microsoft.com/office/drawing/2014/main" id="{D56C1E35-1688-6BC2-7D88-7ACF7CBAD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47" name="Rectangle 116746">
              <a:extLst>
                <a:ext uri="{FF2B5EF4-FFF2-40B4-BE49-F238E27FC236}">
                  <a16:creationId xmlns:a16="http://schemas.microsoft.com/office/drawing/2014/main" id="{893BAA3D-AAB0-C171-D5BB-E93B77ACC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387E3A94-90E0-03C2-17F7-CFEDD3674CCC}"/>
              </a:ext>
            </a:extLst>
          </p:cNvPr>
          <p:cNvSpPr>
            <a:spLocks noGrp="1" noChangeArrowheads="1"/>
          </p:cNvSpPr>
          <p:nvPr>
            <p:ph type="title"/>
          </p:nvPr>
        </p:nvSpPr>
        <p:spPr/>
        <p:txBody>
          <a:bodyPr>
            <a:normAutofit fontScale="90000"/>
          </a:bodyPr>
          <a:lstStyle/>
          <a:p>
            <a:r>
              <a:rPr lang="en-GB" altLang="en-GB"/>
              <a:t>Commodities, Supplies and service infrastructure domain</a:t>
            </a:r>
            <a:endParaRPr lang="LID4096" altLang="en-GB"/>
          </a:p>
        </p:txBody>
      </p:sp>
      <p:sp>
        <p:nvSpPr>
          <p:cNvPr id="118788" name="Slide Number Placeholder 2">
            <a:extLst>
              <a:ext uri="{FF2B5EF4-FFF2-40B4-BE49-F238E27FC236}">
                <a16:creationId xmlns:a16="http://schemas.microsoft.com/office/drawing/2014/main" id="{6624F8F0-0F94-F20A-CF19-63A0586C56F8}"/>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E1A9C60F-6F6D-412C-BEF6-66785D363AE7}" type="slidenum">
              <a:rPr lang="en-US" altLang="en-GB"/>
              <a:pPr/>
              <a:t>45</a:t>
            </a:fld>
            <a:endParaRPr lang="en-US" altLang="en-GB"/>
          </a:p>
        </p:txBody>
      </p:sp>
      <p:pic>
        <p:nvPicPr>
          <p:cNvPr id="118787" name="Content Placeholder 5">
            <a:extLst>
              <a:ext uri="{FF2B5EF4-FFF2-40B4-BE49-F238E27FC236}">
                <a16:creationId xmlns:a16="http://schemas.microsoft.com/office/drawing/2014/main" id="{B640023C-7FD5-F5D1-335D-FAAABB8B4A24}"/>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2432050" y="1524000"/>
            <a:ext cx="7327900" cy="3937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2">
            <a:extLst>
              <a:ext uri="{FF2B5EF4-FFF2-40B4-BE49-F238E27FC236}">
                <a16:creationId xmlns:a16="http://schemas.microsoft.com/office/drawing/2014/main" id="{13F57C67-C0B9-0D98-5C3A-01538B9042E4}"/>
              </a:ext>
            </a:extLst>
          </p:cNvPr>
          <p:cNvSpPr>
            <a:spLocks noGrp="1" noChangeArrowheads="1"/>
          </p:cNvSpPr>
          <p:nvPr>
            <p:ph type="title"/>
          </p:nvPr>
        </p:nvSpPr>
        <p:spPr/>
        <p:txBody>
          <a:bodyPr>
            <a:noAutofit/>
          </a:bodyPr>
          <a:lstStyle/>
          <a:p>
            <a:r>
              <a:rPr lang="en-US" altLang="en-GB" sz="3200" dirty="0"/>
              <a:t>Domain 3: Commodities, Supply, and Service Infrastructure </a:t>
            </a:r>
            <a:endParaRPr lang="LID4096" altLang="en-GB" sz="3200" dirty="0"/>
          </a:p>
        </p:txBody>
      </p:sp>
      <p:sp>
        <p:nvSpPr>
          <p:cNvPr id="5" name="Content Placeholder 4">
            <a:extLst>
              <a:ext uri="{FF2B5EF4-FFF2-40B4-BE49-F238E27FC236}">
                <a16:creationId xmlns:a16="http://schemas.microsoft.com/office/drawing/2014/main" id="{8D485797-9641-26E2-B76B-FF6A20C6080B}"/>
              </a:ext>
            </a:extLst>
          </p:cNvPr>
          <p:cNvSpPr>
            <a:spLocks noGrp="1"/>
          </p:cNvSpPr>
          <p:nvPr>
            <p:ph sz="quarter" idx="14"/>
          </p:nvPr>
        </p:nvSpPr>
        <p:spPr/>
        <p:txBody>
          <a:bodyPr>
            <a:normAutofit/>
          </a:bodyPr>
          <a:lstStyle/>
          <a:p>
            <a:r>
              <a:rPr lang="en-US" altLang="en-GB" dirty="0"/>
              <a:t>The overall score of this domain improved from level 1 to 2.</a:t>
            </a:r>
          </a:p>
          <a:p>
            <a:r>
              <a:rPr lang="en-US" altLang="en-GB" dirty="0"/>
              <a:t>At the measure level, all measures marginally improved but remained within the same level in both assessments; the exception was service convergence, which improved from level 2 in 2020 to level 3 in 2022. </a:t>
            </a:r>
            <a:endParaRPr lang="en-GB" altLang="en-GB" dirty="0"/>
          </a:p>
        </p:txBody>
      </p:sp>
      <p:sp>
        <p:nvSpPr>
          <p:cNvPr id="119812" name="Slide Number Placeholder 1">
            <a:extLst>
              <a:ext uri="{FF2B5EF4-FFF2-40B4-BE49-F238E27FC236}">
                <a16:creationId xmlns:a16="http://schemas.microsoft.com/office/drawing/2014/main" id="{BD01AEB3-BCD7-F27D-F484-63CAAF46394E}"/>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3F623076-9D1B-4EC0-A11B-D92E51227FAC}" type="slidenum">
              <a:rPr lang="en-US" altLang="en-GB"/>
              <a:pPr/>
              <a:t>46</a:t>
            </a:fld>
            <a:endParaRPr lang="en-US" altLang="en-GB"/>
          </a:p>
        </p:txBody>
      </p:sp>
      <p:graphicFrame>
        <p:nvGraphicFramePr>
          <p:cNvPr id="3" name="Content Placeholder 2">
            <a:extLst>
              <a:ext uri="{FF2B5EF4-FFF2-40B4-BE49-F238E27FC236}">
                <a16:creationId xmlns:a16="http://schemas.microsoft.com/office/drawing/2014/main" id="{A34384E4-A461-4FFD-84A5-8B3CD9AD7EFA}"/>
              </a:ext>
            </a:extLst>
          </p:cNvPr>
          <p:cNvGraphicFramePr>
            <a:graphicFrameLocks noGrp="1"/>
          </p:cNvGraphicFramePr>
          <p:nvPr>
            <p:ph sz="quarter" idx="13"/>
            <p:extLst>
              <p:ext uri="{D42A27DB-BD31-4B8C-83A1-F6EECF244321}">
                <p14:modId xmlns:p14="http://schemas.microsoft.com/office/powerpoint/2010/main" val="3189334845"/>
              </p:ext>
            </p:extLst>
          </p:nvPr>
        </p:nvGraphicFramePr>
        <p:xfrm>
          <a:off x="765175" y="1079500"/>
          <a:ext cx="10360025" cy="33401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2">
            <a:extLst>
              <a:ext uri="{FF2B5EF4-FFF2-40B4-BE49-F238E27FC236}">
                <a16:creationId xmlns:a16="http://schemas.microsoft.com/office/drawing/2014/main" id="{02AE3BCA-5373-68EA-FF4C-D5519D50DC8D}"/>
              </a:ext>
            </a:extLst>
          </p:cNvPr>
          <p:cNvSpPr>
            <a:spLocks noGrp="1" noChangeArrowheads="1"/>
          </p:cNvSpPr>
          <p:nvPr>
            <p:ph type="title"/>
          </p:nvPr>
        </p:nvSpPr>
        <p:spPr/>
        <p:txBody>
          <a:bodyPr>
            <a:noAutofit/>
          </a:bodyPr>
          <a:lstStyle/>
          <a:p>
            <a:r>
              <a:rPr lang="en-US" altLang="en-GB" sz="2800"/>
              <a:t>Domain 3: Commodities, Supplies, and Service Infrastructure by Sector</a:t>
            </a:r>
            <a:endParaRPr lang="LID4096" altLang="en-GB" sz="2800"/>
          </a:p>
        </p:txBody>
      </p:sp>
      <p:sp>
        <p:nvSpPr>
          <p:cNvPr id="5" name="Content Placeholder 4">
            <a:extLst>
              <a:ext uri="{FF2B5EF4-FFF2-40B4-BE49-F238E27FC236}">
                <a16:creationId xmlns:a16="http://schemas.microsoft.com/office/drawing/2014/main" id="{3D8E4FCF-2083-1901-828C-1DDD440E1E48}"/>
              </a:ext>
            </a:extLst>
          </p:cNvPr>
          <p:cNvSpPr>
            <a:spLocks noGrp="1"/>
          </p:cNvSpPr>
          <p:nvPr>
            <p:ph sz="quarter" idx="14"/>
          </p:nvPr>
        </p:nvSpPr>
        <p:spPr/>
        <p:txBody>
          <a:bodyPr/>
          <a:lstStyle/>
          <a:p>
            <a:r>
              <a:rPr lang="en-US" dirty="0"/>
              <a:t>All sectors improved their performance from level 2 in 2020 to level 3 in 2022 for the service convergence measure -- except </a:t>
            </a:r>
            <a:r>
              <a:rPr lang="en-US" dirty="0" err="1"/>
              <a:t>MoE</a:t>
            </a:r>
            <a:r>
              <a:rPr lang="en-US" dirty="0"/>
              <a:t> and </a:t>
            </a:r>
            <a:r>
              <a:rPr lang="en-US" dirty="0" err="1"/>
              <a:t>MoFL</a:t>
            </a:r>
            <a:r>
              <a:rPr lang="en-US" dirty="0"/>
              <a:t> which had marginal improvements but remained in level 2</a:t>
            </a:r>
            <a:endParaRPr lang="en-GB" dirty="0"/>
          </a:p>
        </p:txBody>
      </p:sp>
      <p:sp>
        <p:nvSpPr>
          <p:cNvPr id="121860" name="Slide Number Placeholder 1">
            <a:extLst>
              <a:ext uri="{FF2B5EF4-FFF2-40B4-BE49-F238E27FC236}">
                <a16:creationId xmlns:a16="http://schemas.microsoft.com/office/drawing/2014/main" id="{93839ED9-F529-0E3D-9A8F-9BA2B2AEDEB8}"/>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A7D8D687-5F5F-46A5-B7C1-BA46EB05CB5C}" type="slidenum">
              <a:rPr lang="en-US" altLang="en-GB">
                <a:solidFill>
                  <a:schemeClr val="bg1"/>
                </a:solidFill>
              </a:rPr>
              <a:pPr/>
              <a:t>47</a:t>
            </a:fld>
            <a:endParaRPr lang="en-US" altLang="en-GB" dirty="0">
              <a:solidFill>
                <a:schemeClr val="bg1"/>
              </a:solidFill>
            </a:endParaRPr>
          </a:p>
        </p:txBody>
      </p:sp>
      <p:graphicFrame>
        <p:nvGraphicFramePr>
          <p:cNvPr id="10" name="Content Placeholder 5">
            <a:extLst>
              <a:ext uri="{FF2B5EF4-FFF2-40B4-BE49-F238E27FC236}">
                <a16:creationId xmlns:a16="http://schemas.microsoft.com/office/drawing/2014/main" id="{B01AE84A-69BA-1D95-6A76-E71EEF6A8012}"/>
              </a:ext>
            </a:extLst>
          </p:cNvPr>
          <p:cNvGraphicFramePr>
            <a:graphicFrameLocks noGrp="1"/>
          </p:cNvGraphicFramePr>
          <p:nvPr>
            <p:ph sz="quarter" idx="13"/>
            <p:extLst>
              <p:ext uri="{D42A27DB-BD31-4B8C-83A1-F6EECF244321}">
                <p14:modId xmlns:p14="http://schemas.microsoft.com/office/powerpoint/2010/main" val="3813142441"/>
              </p:ext>
            </p:extLst>
          </p:nvPr>
        </p:nvGraphicFramePr>
        <p:xfrm>
          <a:off x="1066800" y="1079500"/>
          <a:ext cx="7677153" cy="3416301"/>
        </p:xfrm>
        <a:graphic>
          <a:graphicData uri="http://schemas.openxmlformats.org/drawingml/2006/table">
            <a:tbl>
              <a:tblPr/>
              <a:tblGrid>
                <a:gridCol w="697923">
                  <a:extLst>
                    <a:ext uri="{9D8B030D-6E8A-4147-A177-3AD203B41FA5}">
                      <a16:colId xmlns:a16="http://schemas.microsoft.com/office/drawing/2014/main" val="20000"/>
                    </a:ext>
                  </a:extLst>
                </a:gridCol>
                <a:gridCol w="697923">
                  <a:extLst>
                    <a:ext uri="{9D8B030D-6E8A-4147-A177-3AD203B41FA5}">
                      <a16:colId xmlns:a16="http://schemas.microsoft.com/office/drawing/2014/main" val="20001"/>
                    </a:ext>
                  </a:extLst>
                </a:gridCol>
                <a:gridCol w="697923">
                  <a:extLst>
                    <a:ext uri="{9D8B030D-6E8A-4147-A177-3AD203B41FA5}">
                      <a16:colId xmlns:a16="http://schemas.microsoft.com/office/drawing/2014/main" val="20002"/>
                    </a:ext>
                  </a:extLst>
                </a:gridCol>
                <a:gridCol w="697923">
                  <a:extLst>
                    <a:ext uri="{9D8B030D-6E8A-4147-A177-3AD203B41FA5}">
                      <a16:colId xmlns:a16="http://schemas.microsoft.com/office/drawing/2014/main" val="20003"/>
                    </a:ext>
                  </a:extLst>
                </a:gridCol>
                <a:gridCol w="697923">
                  <a:extLst>
                    <a:ext uri="{9D8B030D-6E8A-4147-A177-3AD203B41FA5}">
                      <a16:colId xmlns:a16="http://schemas.microsoft.com/office/drawing/2014/main" val="20004"/>
                    </a:ext>
                  </a:extLst>
                </a:gridCol>
                <a:gridCol w="697923">
                  <a:extLst>
                    <a:ext uri="{9D8B030D-6E8A-4147-A177-3AD203B41FA5}">
                      <a16:colId xmlns:a16="http://schemas.microsoft.com/office/drawing/2014/main" val="20005"/>
                    </a:ext>
                  </a:extLst>
                </a:gridCol>
                <a:gridCol w="697923">
                  <a:extLst>
                    <a:ext uri="{9D8B030D-6E8A-4147-A177-3AD203B41FA5}">
                      <a16:colId xmlns:a16="http://schemas.microsoft.com/office/drawing/2014/main" val="20006"/>
                    </a:ext>
                  </a:extLst>
                </a:gridCol>
                <a:gridCol w="697923">
                  <a:extLst>
                    <a:ext uri="{9D8B030D-6E8A-4147-A177-3AD203B41FA5}">
                      <a16:colId xmlns:a16="http://schemas.microsoft.com/office/drawing/2014/main" val="20007"/>
                    </a:ext>
                  </a:extLst>
                </a:gridCol>
                <a:gridCol w="697923">
                  <a:extLst>
                    <a:ext uri="{9D8B030D-6E8A-4147-A177-3AD203B41FA5}">
                      <a16:colId xmlns:a16="http://schemas.microsoft.com/office/drawing/2014/main" val="20008"/>
                    </a:ext>
                  </a:extLst>
                </a:gridCol>
                <a:gridCol w="697923">
                  <a:extLst>
                    <a:ext uri="{9D8B030D-6E8A-4147-A177-3AD203B41FA5}">
                      <a16:colId xmlns:a16="http://schemas.microsoft.com/office/drawing/2014/main" val="20009"/>
                    </a:ext>
                  </a:extLst>
                </a:gridCol>
                <a:gridCol w="697923">
                  <a:extLst>
                    <a:ext uri="{9D8B030D-6E8A-4147-A177-3AD203B41FA5}">
                      <a16:colId xmlns:a16="http://schemas.microsoft.com/office/drawing/2014/main" val="20010"/>
                    </a:ext>
                  </a:extLst>
                </a:gridCol>
              </a:tblGrid>
              <a:tr h="356927">
                <a:tc rowSpan="3">
                  <a:txBody>
                    <a:bodyPr/>
                    <a:lstStyle/>
                    <a:p>
                      <a:pPr algn="ctr" fontAlgn="ctr"/>
                      <a:r>
                        <a:rPr lang="en-GB" sz="1100" b="1" i="0" u="none" strike="noStrike" dirty="0">
                          <a:solidFill>
                            <a:srgbClr val="000000"/>
                          </a:solidFill>
                          <a:effectLst/>
                          <a:latin typeface="Gill Sans Nova" panose="020B0602020104020203" pitchFamily="34" charset="0"/>
                        </a:rPr>
                        <a:t>Ministries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gridSpan="2">
                  <a:txBody>
                    <a:bodyPr/>
                    <a:lstStyle/>
                    <a:p>
                      <a:pPr algn="ctr" fontAlgn="ctr"/>
                      <a:r>
                        <a:rPr lang="en-GB" sz="1100" b="1" i="0" u="none" strike="noStrike" dirty="0">
                          <a:solidFill>
                            <a:srgbClr val="000000"/>
                          </a:solidFill>
                          <a:effectLst/>
                          <a:latin typeface="Gill Sans Nova" panose="020B0602020104020203" pitchFamily="34" charset="0"/>
                        </a:rPr>
                        <a:t>Overall score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hMerge="1">
                  <a:txBody>
                    <a:bodyPr/>
                    <a:lstStyle/>
                    <a:p>
                      <a:endParaRPr lang="en-ZM"/>
                    </a:p>
                  </a:txBody>
                  <a:tcPr/>
                </a:tc>
                <a:tc gridSpan="6">
                  <a:txBody>
                    <a:bodyPr/>
                    <a:lstStyle/>
                    <a:p>
                      <a:pPr algn="ctr" fontAlgn="ctr"/>
                      <a:r>
                        <a:rPr lang="en-GB" sz="1100" b="1" i="0" u="none" strike="noStrike">
                          <a:solidFill>
                            <a:srgbClr val="000000"/>
                          </a:solidFill>
                          <a:effectLst/>
                          <a:latin typeface="Gill Sans Nova" panose="020B0602020104020203" pitchFamily="34" charset="0"/>
                        </a:rPr>
                        <a:t>Availability of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rowSpan="2" gridSpan="2">
                  <a:txBody>
                    <a:bodyPr/>
                    <a:lstStyle/>
                    <a:p>
                      <a:pPr algn="ctr" fontAlgn="ctr"/>
                      <a:r>
                        <a:rPr lang="en-GB" sz="1100" b="1" i="0" u="none" strike="noStrike">
                          <a:solidFill>
                            <a:srgbClr val="000000"/>
                          </a:solidFill>
                          <a:effectLst/>
                          <a:latin typeface="Gill Sans Nova" panose="020B0602020104020203" pitchFamily="34" charset="0"/>
                        </a:rPr>
                        <a:t>Service Convergence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hMerge="1">
                  <a:txBody>
                    <a:bodyPr/>
                    <a:lstStyle/>
                    <a:p>
                      <a:endParaRPr lang="en-ZM"/>
                    </a:p>
                  </a:txBody>
                  <a:tcPr/>
                </a:tc>
                <a:extLst>
                  <a:ext uri="{0D108BD9-81ED-4DB2-BD59-A6C34878D82A}">
                    <a16:rowId xmlns:a16="http://schemas.microsoft.com/office/drawing/2014/main" val="10000"/>
                  </a:ext>
                </a:extLst>
              </a:tr>
              <a:tr h="577882">
                <a:tc vMerge="1">
                  <a:txBody>
                    <a:bodyPr/>
                    <a:lstStyle/>
                    <a:p>
                      <a:endParaRPr lang="en-ZM"/>
                    </a:p>
                  </a:txBody>
                  <a:tcPr/>
                </a:tc>
                <a:tc gridSpan="2" vMerge="1">
                  <a:txBody>
                    <a:bodyPr/>
                    <a:lstStyle/>
                    <a:p>
                      <a:endParaRPr lang="en-ZM"/>
                    </a:p>
                  </a:txBody>
                  <a:tcPr/>
                </a:tc>
                <a:tc hMerge="1" vMerge="1">
                  <a:txBody>
                    <a:bodyPr/>
                    <a:lstStyle/>
                    <a:p>
                      <a:endParaRPr lang="en-ZM"/>
                    </a:p>
                  </a:txBody>
                  <a:tcPr/>
                </a:tc>
                <a:tc gridSpan="2">
                  <a:txBody>
                    <a:bodyPr/>
                    <a:lstStyle/>
                    <a:p>
                      <a:pPr algn="ctr" fontAlgn="ctr"/>
                      <a:r>
                        <a:rPr lang="en-GB" sz="1100" b="1" i="0" u="none" strike="noStrike" dirty="0">
                          <a:solidFill>
                            <a:srgbClr val="000000"/>
                          </a:solidFill>
                          <a:effectLst/>
                          <a:latin typeface="Gill Sans Nova" panose="020B0602020104020203" pitchFamily="34" charset="0"/>
                        </a:rPr>
                        <a:t>Essential Nutrition Consumables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100" b="1" i="0" u="none" strike="noStrike">
                          <a:solidFill>
                            <a:srgbClr val="000000"/>
                          </a:solidFill>
                          <a:effectLst/>
                          <a:latin typeface="Gill Sans Nova" panose="020B0602020104020203" pitchFamily="34" charset="0"/>
                        </a:rPr>
                        <a:t>Basic Equipment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100" b="1" i="0" u="none" strike="noStrike">
                          <a:solidFill>
                            <a:srgbClr val="000000"/>
                          </a:solidFill>
                          <a:effectLst/>
                          <a:latin typeface="Gill Sans Nova" panose="020B0602020104020203" pitchFamily="34" charset="0"/>
                        </a:rPr>
                        <a:t>Essential Diagnostic tools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ZM"/>
                    </a:p>
                  </a:txBody>
                  <a:tcPr/>
                </a:tc>
                <a:tc gridSpan="2" vMerge="1">
                  <a:txBody>
                    <a:bodyPr/>
                    <a:lstStyle/>
                    <a:p>
                      <a:endParaRPr lang="en-ZM"/>
                    </a:p>
                  </a:txBody>
                  <a:tcPr/>
                </a:tc>
                <a:tc hMerge="1" vMerge="1">
                  <a:txBody>
                    <a:bodyPr/>
                    <a:lstStyle/>
                    <a:p>
                      <a:endParaRPr lang="en-ZM"/>
                    </a:p>
                  </a:txBody>
                  <a:tcPr/>
                </a:tc>
                <a:extLst>
                  <a:ext uri="{0D108BD9-81ED-4DB2-BD59-A6C34878D82A}">
                    <a16:rowId xmlns:a16="http://schemas.microsoft.com/office/drawing/2014/main" val="10001"/>
                  </a:ext>
                </a:extLst>
              </a:tr>
              <a:tr h="339930">
                <a:tc vMerge="1">
                  <a:txBody>
                    <a:bodyPr/>
                    <a:lstStyle/>
                    <a:p>
                      <a:endParaRPr lang="en-ZM"/>
                    </a:p>
                  </a:txBody>
                  <a:tcPr/>
                </a:tc>
                <a:tc>
                  <a:txBody>
                    <a:bodyPr/>
                    <a:lstStyle/>
                    <a:p>
                      <a:pPr algn="ctr" fontAlgn="ctr"/>
                      <a:r>
                        <a:rPr lang="en-ZM" sz="1100" b="1" i="0" u="none" strike="noStrike" dirty="0">
                          <a:solidFill>
                            <a:srgbClr val="000000"/>
                          </a:solidFill>
                          <a:effectLst/>
                          <a:latin typeface="Gill Sans Nova" panose="020B0602020104020203"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100" b="1" i="0" u="none" strike="noStrike" dirty="0">
                          <a:solidFill>
                            <a:srgbClr val="000000"/>
                          </a:solidFill>
                          <a:effectLst/>
                          <a:latin typeface="Gill Sans Nova" panose="020B0602020104020203" pitchFamily="34"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ZM" sz="1100" b="1" i="0" u="none" strike="noStrike">
                          <a:solidFill>
                            <a:srgbClr val="000000"/>
                          </a:solidFill>
                          <a:effectLst/>
                          <a:latin typeface="Gill Sans Nova" panose="020B0602020104020203" pitchFamily="34"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56927">
                <a:tc>
                  <a:txBody>
                    <a:bodyPr/>
                    <a:lstStyle/>
                    <a:p>
                      <a:pPr algn="l" fontAlgn="ctr"/>
                      <a:r>
                        <a:rPr lang="en-GB" sz="1100" b="0" i="0" u="none" strike="noStrike">
                          <a:solidFill>
                            <a:srgbClr val="000000"/>
                          </a:solidFill>
                          <a:effectLst/>
                          <a:latin typeface="Gill Sans Nova" panose="020B0602020104020203" pitchFamily="34" charset="0"/>
                        </a:rPr>
                        <a:t>MCDSS</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a:solidFill>
                            <a:srgbClr val="000000"/>
                          </a:solidFill>
                          <a:effectLst/>
                          <a:latin typeface="Gill Sans Nova" panose="020B0602020104020203" pitchFamily="34" charset="0"/>
                        </a:rPr>
                        <a:t>3.0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ZM" sz="1100" b="0" i="0" u="none" strike="noStrike">
                          <a:solidFill>
                            <a:srgbClr val="000000"/>
                          </a:solidFill>
                          <a:effectLst/>
                          <a:latin typeface="Gill Sans Nova" panose="020B0602020104020203" pitchFamily="34" charset="0"/>
                        </a:rPr>
                        <a:t>3.2</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56927">
                <a:tc>
                  <a:txBody>
                    <a:bodyPr/>
                    <a:lstStyle/>
                    <a:p>
                      <a:pPr algn="l" fontAlgn="ctr"/>
                      <a:r>
                        <a:rPr lang="en-GB" sz="1100" b="0" i="0" u="none" strike="noStrike">
                          <a:solidFill>
                            <a:srgbClr val="000000"/>
                          </a:solidFill>
                          <a:effectLst/>
                          <a:latin typeface="Gill Sans Nova" panose="020B0602020104020203" pitchFamily="34" charset="0"/>
                        </a:rPr>
                        <a:t>MWDS</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dirty="0">
                          <a:solidFill>
                            <a:srgbClr val="FFFFFF"/>
                          </a:solidFill>
                          <a:effectLst/>
                          <a:latin typeface="Gill Sans Nova" panose="020B0602020104020203" pitchFamily="34" charset="0"/>
                        </a:rPr>
                        <a:t>1.7</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2.9</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a:solidFill>
                            <a:srgbClr val="000000"/>
                          </a:solidFill>
                          <a:effectLst/>
                          <a:latin typeface="Gill Sans Nova" panose="020B0602020104020203" pitchFamily="34" charset="0"/>
                        </a:rPr>
                        <a:t>4.0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050"/>
                    </a:solidFill>
                  </a:tcPr>
                </a:tc>
                <a:tc>
                  <a:txBody>
                    <a:bodyPr/>
                    <a:lstStyle/>
                    <a:p>
                      <a:pPr algn="ctr" fontAlgn="ctr"/>
                      <a:r>
                        <a:rPr lang="en-ZM" sz="1100" b="0" i="0" u="none" strike="noStrike">
                          <a:solidFill>
                            <a:srgbClr val="000000"/>
                          </a:solidFill>
                          <a:effectLst/>
                          <a:latin typeface="Gill Sans Nova" panose="020B0602020104020203" pitchFamily="34" charset="0"/>
                        </a:rPr>
                        <a:t>3.0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56927">
                <a:tc>
                  <a:txBody>
                    <a:bodyPr/>
                    <a:lstStyle/>
                    <a:p>
                      <a:pPr algn="l" fontAlgn="ctr"/>
                      <a:r>
                        <a:rPr lang="en-GB" sz="1100" b="0" i="0" u="none" strike="noStrike">
                          <a:solidFill>
                            <a:srgbClr val="000000"/>
                          </a:solidFill>
                          <a:effectLst/>
                          <a:latin typeface="Gill Sans Nova" panose="020B0602020104020203" pitchFamily="34" charset="0"/>
                        </a:rPr>
                        <a:t>MOA</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4.0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050"/>
                    </a:solidFill>
                  </a:tcPr>
                </a:tc>
                <a:tc>
                  <a:txBody>
                    <a:bodyPr/>
                    <a:lstStyle/>
                    <a:p>
                      <a:pPr algn="ctr" fontAlgn="ctr"/>
                      <a:r>
                        <a:rPr lang="en-ZM" sz="1100" b="0" i="0" u="none" strike="noStrike">
                          <a:solidFill>
                            <a:srgbClr val="000000"/>
                          </a:solidFill>
                          <a:effectLst/>
                          <a:latin typeface="Gill Sans Nova" panose="020B0602020104020203" pitchFamily="34" charset="0"/>
                        </a:rPr>
                        <a:t>3.0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56927">
                <a:tc>
                  <a:txBody>
                    <a:bodyPr/>
                    <a:lstStyle/>
                    <a:p>
                      <a:pPr algn="l" fontAlgn="ctr"/>
                      <a:r>
                        <a:rPr lang="en-GB" sz="1100" b="0" i="0" u="none" strike="noStrike" dirty="0">
                          <a:solidFill>
                            <a:srgbClr val="000000"/>
                          </a:solidFill>
                          <a:effectLst/>
                          <a:latin typeface="Gill Sans Nova" panose="020B0602020104020203" pitchFamily="34" charset="0"/>
                        </a:rPr>
                        <a:t>MOE</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l" fontAlgn="ctr"/>
                      <a:r>
                        <a:rPr lang="en-ZM" sz="1600" b="0" i="0" u="none" strike="noStrike">
                          <a:solidFill>
                            <a:srgbClr val="000000"/>
                          </a:solidFill>
                          <a:effectLst/>
                          <a:latin typeface="Gill Sans Nova" panose="020B0602020104020203" pitchFamily="34" charset="0"/>
                        </a:rPr>
                        <a:t> </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56927">
                <a:tc>
                  <a:txBody>
                    <a:bodyPr/>
                    <a:lstStyle/>
                    <a:p>
                      <a:pPr algn="l" fontAlgn="ctr"/>
                      <a:r>
                        <a:rPr lang="en-GB" sz="1100" b="0" i="0" u="none" strike="noStrike">
                          <a:solidFill>
                            <a:srgbClr val="000000"/>
                          </a:solidFill>
                          <a:effectLst/>
                          <a:latin typeface="Gill Sans Nova" panose="020B0602020104020203" pitchFamily="34" charset="0"/>
                        </a:rPr>
                        <a:t>MOH</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1100" b="0" i="0" u="none" strike="noStrike">
                          <a:solidFill>
                            <a:srgbClr val="000000"/>
                          </a:solidFill>
                          <a:effectLst/>
                          <a:latin typeface="Gill Sans Nova" panose="020B0602020104020203" pitchFamily="34" charset="0"/>
                        </a:rPr>
                        <a:t>3.4</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56927">
                <a:tc>
                  <a:txBody>
                    <a:bodyPr/>
                    <a:lstStyle/>
                    <a:p>
                      <a:pPr algn="l" fontAlgn="ctr"/>
                      <a:r>
                        <a:rPr lang="en-GB" sz="1100" b="0" i="0" u="none" strike="noStrike" dirty="0">
                          <a:solidFill>
                            <a:srgbClr val="000000"/>
                          </a:solidFill>
                          <a:effectLst/>
                          <a:latin typeface="Gill Sans Nova" panose="020B0602020104020203" pitchFamily="34" charset="0"/>
                        </a:rPr>
                        <a:t>MOFL</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dirty="0">
                          <a:solidFill>
                            <a:srgbClr val="FFFFFF"/>
                          </a:solidFill>
                          <a:effectLst/>
                          <a:latin typeface="Gill Sans Nova" panose="020B0602020104020203" pitchFamily="34" charset="0"/>
                        </a:rPr>
                        <a:t>1.6</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dirty="0">
                          <a:solidFill>
                            <a:srgbClr val="000000"/>
                          </a:solidFill>
                          <a:effectLst/>
                          <a:latin typeface="Gill Sans Nova" panose="020B0602020104020203" pitchFamily="34" charset="0"/>
                        </a:rPr>
                        <a:t>2.3</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ZM" sz="1100" b="0" i="0" u="none" strike="noStrike" dirty="0">
                          <a:solidFill>
                            <a:srgbClr val="FFFFFF"/>
                          </a:solidFill>
                          <a:effectLst/>
                          <a:latin typeface="Gill Sans Nova" panose="020B0602020104020203" pitchFamily="34" charset="0"/>
                        </a:rPr>
                        <a:t>1.1</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dirty="0">
                          <a:solidFill>
                            <a:srgbClr val="FFFFFF"/>
                          </a:solidFill>
                          <a:effectLst/>
                          <a:latin typeface="Gill Sans Nova" panose="020B0602020104020203" pitchFamily="34" charset="0"/>
                        </a:rPr>
                        <a:t>1.9</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dirty="0">
                          <a:solidFill>
                            <a:srgbClr val="FFFFFF"/>
                          </a:solidFill>
                          <a:effectLst/>
                          <a:latin typeface="Gill Sans Nova" panose="020B0602020104020203" pitchFamily="34" charset="0"/>
                        </a:rPr>
                        <a:t>1.2</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dirty="0">
                          <a:solidFill>
                            <a:srgbClr val="FFFFFF"/>
                          </a:solidFill>
                          <a:effectLst/>
                          <a:latin typeface="Gill Sans Nova" panose="020B0602020104020203" pitchFamily="34" charset="0"/>
                        </a:rPr>
                        <a:t>1.1</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l" fontAlgn="ctr"/>
                      <a:r>
                        <a:rPr lang="en-ZM" sz="1600" b="0" i="0" u="none" strike="noStrike" dirty="0">
                          <a:solidFill>
                            <a:srgbClr val="000000"/>
                          </a:solidFill>
                          <a:effectLst/>
                          <a:latin typeface="Gill Sans Nova" panose="020B0602020104020203" pitchFamily="34" charset="0"/>
                        </a:rPr>
                        <a:t> </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ZM" sz="11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ZM" sz="1100" b="0" i="0" u="none" strike="noStrike" dirty="0">
                          <a:solidFill>
                            <a:srgbClr val="000000"/>
                          </a:solidFill>
                          <a:effectLst/>
                          <a:latin typeface="Gill Sans Nova" panose="020B0602020104020203" pitchFamily="34" charset="0"/>
                        </a:rPr>
                        <a:t>2.7</a:t>
                      </a: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Title 2">
            <a:extLst>
              <a:ext uri="{FF2B5EF4-FFF2-40B4-BE49-F238E27FC236}">
                <a16:creationId xmlns:a16="http://schemas.microsoft.com/office/drawing/2014/main" id="{8FD1C6FD-B040-5410-06B8-ED98F991D6D7}"/>
              </a:ext>
            </a:extLst>
          </p:cNvPr>
          <p:cNvSpPr>
            <a:spLocks noGrp="1" noChangeArrowheads="1"/>
          </p:cNvSpPr>
          <p:nvPr>
            <p:ph type="title"/>
          </p:nvPr>
        </p:nvSpPr>
        <p:spPr/>
        <p:txBody>
          <a:bodyPr/>
          <a:lstStyle/>
          <a:p>
            <a:r>
              <a:rPr lang="en-US" altLang="en-GB" sz="3200" dirty="0"/>
              <a:t>Domain 3: Performance by district and Ministry/Institution</a:t>
            </a:r>
            <a:endParaRPr lang="LID4096" altLang="en-GB" sz="3200" dirty="0"/>
          </a:p>
        </p:txBody>
      </p:sp>
      <p:sp>
        <p:nvSpPr>
          <p:cNvPr id="6" name="Content Placeholder 5">
            <a:extLst>
              <a:ext uri="{FF2B5EF4-FFF2-40B4-BE49-F238E27FC236}">
                <a16:creationId xmlns:a16="http://schemas.microsoft.com/office/drawing/2014/main" id="{7435ED9D-E402-9F72-6EAF-C2C241F0C9D6}"/>
              </a:ext>
            </a:extLst>
          </p:cNvPr>
          <p:cNvSpPr>
            <a:spLocks noGrp="1"/>
          </p:cNvSpPr>
          <p:nvPr>
            <p:ph sz="quarter" idx="14"/>
          </p:nvPr>
        </p:nvSpPr>
        <p:spPr/>
        <p:txBody>
          <a:bodyPr>
            <a:normAutofit fontScale="92500"/>
          </a:bodyPr>
          <a:lstStyle/>
          <a:p>
            <a:r>
              <a:rPr lang="en-US" dirty="0"/>
              <a:t>Overall district performance improved, but remained within the same level </a:t>
            </a:r>
          </a:p>
          <a:p>
            <a:r>
              <a:rPr lang="en-US" dirty="0"/>
              <a:t>All sectors improved performance from levels 1 and 2 in 2020 to 2 and 3 in 2022, except for MCDSS.</a:t>
            </a:r>
          </a:p>
          <a:p>
            <a:r>
              <a:rPr lang="en-US" dirty="0" err="1"/>
              <a:t>MoE</a:t>
            </a:r>
            <a:r>
              <a:rPr lang="en-US" dirty="0"/>
              <a:t> and MoH improved performances from levels 2 in 2020 to 3 in 2022 at district</a:t>
            </a:r>
          </a:p>
          <a:p>
            <a:pPr marL="0" indent="0">
              <a:buNone/>
            </a:pPr>
            <a:endParaRPr lang="en-GB" dirty="0"/>
          </a:p>
        </p:txBody>
      </p:sp>
      <p:sp>
        <p:nvSpPr>
          <p:cNvPr id="123908" name="Slide Number Placeholder 1">
            <a:extLst>
              <a:ext uri="{FF2B5EF4-FFF2-40B4-BE49-F238E27FC236}">
                <a16:creationId xmlns:a16="http://schemas.microsoft.com/office/drawing/2014/main" id="{7C6984AA-0998-6FDB-2DB5-7E18B3E04127}"/>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67A4F936-55C2-45A1-B685-199AC31022B0}" type="slidenum">
              <a:rPr lang="en-US" altLang="en-GB">
                <a:solidFill>
                  <a:schemeClr val="bg1"/>
                </a:solidFill>
              </a:rPr>
              <a:pPr/>
              <a:t>48</a:t>
            </a:fld>
            <a:endParaRPr lang="en-US" altLang="en-GB" dirty="0">
              <a:solidFill>
                <a:schemeClr val="bg1"/>
              </a:solidFill>
            </a:endParaRPr>
          </a:p>
        </p:txBody>
      </p:sp>
      <p:graphicFrame>
        <p:nvGraphicFramePr>
          <p:cNvPr id="7" name="Content Placeholder 6">
            <a:extLst>
              <a:ext uri="{FF2B5EF4-FFF2-40B4-BE49-F238E27FC236}">
                <a16:creationId xmlns:a16="http://schemas.microsoft.com/office/drawing/2014/main" id="{F766BA80-CD09-DCCE-E245-706DA2854B2B}"/>
              </a:ext>
            </a:extLst>
          </p:cNvPr>
          <p:cNvGraphicFramePr>
            <a:graphicFrameLocks noGrp="1"/>
          </p:cNvGraphicFramePr>
          <p:nvPr>
            <p:ph sz="quarter" idx="13"/>
            <p:extLst>
              <p:ext uri="{D42A27DB-BD31-4B8C-83A1-F6EECF244321}">
                <p14:modId xmlns:p14="http://schemas.microsoft.com/office/powerpoint/2010/main" val="1961526600"/>
              </p:ext>
            </p:extLst>
          </p:nvPr>
        </p:nvGraphicFramePr>
        <p:xfrm>
          <a:off x="765175" y="1079500"/>
          <a:ext cx="9369425" cy="3416298"/>
        </p:xfrm>
        <a:graphic>
          <a:graphicData uri="http://schemas.openxmlformats.org/drawingml/2006/table">
            <a:tbl>
              <a:tblPr firstRow="1" firstCol="1" bandRow="1"/>
              <a:tblGrid>
                <a:gridCol w="1342075">
                  <a:extLst>
                    <a:ext uri="{9D8B030D-6E8A-4147-A177-3AD203B41FA5}">
                      <a16:colId xmlns:a16="http://schemas.microsoft.com/office/drawing/2014/main" val="20000"/>
                    </a:ext>
                  </a:extLst>
                </a:gridCol>
                <a:gridCol w="802735">
                  <a:extLst>
                    <a:ext uri="{9D8B030D-6E8A-4147-A177-3AD203B41FA5}">
                      <a16:colId xmlns:a16="http://schemas.microsoft.com/office/drawing/2014/main" val="20001"/>
                    </a:ext>
                  </a:extLst>
                </a:gridCol>
                <a:gridCol w="802735">
                  <a:extLst>
                    <a:ext uri="{9D8B030D-6E8A-4147-A177-3AD203B41FA5}">
                      <a16:colId xmlns:a16="http://schemas.microsoft.com/office/drawing/2014/main" val="20002"/>
                    </a:ext>
                  </a:extLst>
                </a:gridCol>
                <a:gridCol w="802735">
                  <a:extLst>
                    <a:ext uri="{9D8B030D-6E8A-4147-A177-3AD203B41FA5}">
                      <a16:colId xmlns:a16="http://schemas.microsoft.com/office/drawing/2014/main" val="20003"/>
                    </a:ext>
                  </a:extLst>
                </a:gridCol>
                <a:gridCol w="802735">
                  <a:extLst>
                    <a:ext uri="{9D8B030D-6E8A-4147-A177-3AD203B41FA5}">
                      <a16:colId xmlns:a16="http://schemas.microsoft.com/office/drawing/2014/main" val="20004"/>
                    </a:ext>
                  </a:extLst>
                </a:gridCol>
                <a:gridCol w="802735">
                  <a:extLst>
                    <a:ext uri="{9D8B030D-6E8A-4147-A177-3AD203B41FA5}">
                      <a16:colId xmlns:a16="http://schemas.microsoft.com/office/drawing/2014/main" val="20005"/>
                    </a:ext>
                  </a:extLst>
                </a:gridCol>
                <a:gridCol w="802735">
                  <a:extLst>
                    <a:ext uri="{9D8B030D-6E8A-4147-A177-3AD203B41FA5}">
                      <a16:colId xmlns:a16="http://schemas.microsoft.com/office/drawing/2014/main" val="20006"/>
                    </a:ext>
                  </a:extLst>
                </a:gridCol>
                <a:gridCol w="802735">
                  <a:extLst>
                    <a:ext uri="{9D8B030D-6E8A-4147-A177-3AD203B41FA5}">
                      <a16:colId xmlns:a16="http://schemas.microsoft.com/office/drawing/2014/main" val="20007"/>
                    </a:ext>
                  </a:extLst>
                </a:gridCol>
                <a:gridCol w="802735">
                  <a:extLst>
                    <a:ext uri="{9D8B030D-6E8A-4147-A177-3AD203B41FA5}">
                      <a16:colId xmlns:a16="http://schemas.microsoft.com/office/drawing/2014/main" val="20008"/>
                    </a:ext>
                  </a:extLst>
                </a:gridCol>
                <a:gridCol w="802735">
                  <a:extLst>
                    <a:ext uri="{9D8B030D-6E8A-4147-A177-3AD203B41FA5}">
                      <a16:colId xmlns:a16="http://schemas.microsoft.com/office/drawing/2014/main" val="20009"/>
                    </a:ext>
                  </a:extLst>
                </a:gridCol>
                <a:gridCol w="802735">
                  <a:extLst>
                    <a:ext uri="{9D8B030D-6E8A-4147-A177-3AD203B41FA5}">
                      <a16:colId xmlns:a16="http://schemas.microsoft.com/office/drawing/2014/main" val="20010"/>
                    </a:ext>
                  </a:extLst>
                </a:gridCol>
              </a:tblGrid>
              <a:tr h="533796">
                <a:tc rowSpan="3">
                  <a:txBody>
                    <a:bodyPr/>
                    <a:lstStyle/>
                    <a:p>
                      <a:pPr algn="l" rtl="0" fontAlgn="ctr"/>
                      <a:r>
                        <a:rPr lang="en-GB" sz="1200" b="1" i="0" u="none" strike="noStrike">
                          <a:solidFill>
                            <a:srgbClr val="000000"/>
                          </a:solidFill>
                          <a:effectLst/>
                          <a:latin typeface="Gill Sans Nova" panose="020B0602020104020203" pitchFamily="34" charset="0"/>
                        </a:rPr>
                        <a:t>Ministry/ Institution</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gridSpan="2">
                  <a:txBody>
                    <a:bodyPr/>
                    <a:lstStyle/>
                    <a:p>
                      <a:pPr algn="ctr" rtl="0" fontAlgn="ctr"/>
                      <a:r>
                        <a:rPr lang="en-GB" sz="1200" b="1" i="0" u="none" strike="noStrike">
                          <a:solidFill>
                            <a:srgbClr val="000000"/>
                          </a:solidFill>
                          <a:effectLst/>
                          <a:latin typeface="Gill Sans Nova" panose="020B0602020104020203" pitchFamily="34" charset="0"/>
                        </a:rPr>
                        <a:t>Overall</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1200" b="1" i="0" u="none" strike="noStrike">
                          <a:solidFill>
                            <a:srgbClr val="000000"/>
                          </a:solidFill>
                          <a:effectLst/>
                          <a:latin typeface="Gill Sans Nova" panose="020B0602020104020203" pitchFamily="34" charset="0"/>
                        </a:rPr>
                        <a:t>Essential Consumables</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1200" b="1" i="0" u="none" strike="noStrike">
                          <a:solidFill>
                            <a:srgbClr val="000000"/>
                          </a:solidFill>
                          <a:effectLst/>
                          <a:latin typeface="Gill Sans Nova" panose="020B0602020104020203" pitchFamily="34" charset="0"/>
                        </a:rPr>
                        <a:t>Basic Equipment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1200" b="1" i="0" u="none" strike="noStrike">
                          <a:solidFill>
                            <a:srgbClr val="000000"/>
                          </a:solidFill>
                          <a:effectLst/>
                          <a:latin typeface="Gill Sans Nova" panose="020B0602020104020203" pitchFamily="34" charset="0"/>
                        </a:rPr>
                        <a:t>Diagnostic Tools</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1200" b="1" i="0" u="none" strike="noStrike">
                          <a:solidFill>
                            <a:srgbClr val="000000"/>
                          </a:solidFill>
                          <a:effectLst/>
                          <a:latin typeface="Gill Sans Nova" panose="020B0602020104020203" pitchFamily="34" charset="0"/>
                        </a:rPr>
                        <a:t>Service Delivery Convergence</a:t>
                      </a:r>
                    </a:p>
                  </a:txBody>
                  <a:tcPr marL="9525" marR="9525" marT="9525" marB="0" anchor="ctr">
                    <a:lnL w="12700" cap="flat" cmpd="sng" algn="ctr">
                      <a:solidFill>
                        <a:srgbClr val="A6A6A6"/>
                      </a:solidFill>
                      <a:prstDash val="solid"/>
                      <a:round/>
                      <a:headEnd type="none" w="med" len="med"/>
                      <a:tailEnd type="none" w="med" len="med"/>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0"/>
                  </a:ext>
                </a:extLst>
              </a:tr>
              <a:tr h="320278">
                <a:tc vMerge="1">
                  <a:txBody>
                    <a:bodyPr/>
                    <a:lstStyle/>
                    <a:p>
                      <a:endParaRPr lang="en-ZM"/>
                    </a:p>
                  </a:txBody>
                  <a:tcPr/>
                </a:tc>
                <a:tc gridSpan="2">
                  <a:txBody>
                    <a:bodyPr/>
                    <a:lstStyle/>
                    <a:p>
                      <a:pPr algn="ctr" rtl="0" fontAlgn="ctr"/>
                      <a:r>
                        <a:rPr lang="en-GB" sz="1200" b="1" i="0" u="none" strike="noStrike">
                          <a:solidFill>
                            <a:srgbClr val="000000"/>
                          </a:solidFill>
                          <a:effectLst/>
                          <a:latin typeface="Gill Sans Nova" panose="020B0602020104020203" pitchFamily="34" charset="0"/>
                        </a:rPr>
                        <a:t>District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1200" b="1" i="0" u="none" strike="noStrike">
                          <a:solidFill>
                            <a:srgbClr val="000000"/>
                          </a:solidFill>
                          <a:effectLst/>
                          <a:latin typeface="Gill Sans Nova" panose="020B0602020104020203" pitchFamily="34" charset="0"/>
                        </a:rPr>
                        <a:t>District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1200" b="1" i="0" u="none" strike="noStrike">
                          <a:solidFill>
                            <a:srgbClr val="000000"/>
                          </a:solidFill>
                          <a:effectLst/>
                          <a:latin typeface="Gill Sans Nova" panose="020B0602020104020203" pitchFamily="34" charset="0"/>
                        </a:rPr>
                        <a:t>District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1200" b="1" i="0" u="none" strike="noStrike">
                          <a:solidFill>
                            <a:srgbClr val="000000"/>
                          </a:solidFill>
                          <a:effectLst/>
                          <a:latin typeface="Gill Sans Nova" panose="020B0602020104020203" pitchFamily="34" charset="0"/>
                        </a:rPr>
                        <a:t>District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1200" b="1" i="0" u="none" strike="noStrike">
                          <a:solidFill>
                            <a:srgbClr val="000000"/>
                          </a:solidFill>
                          <a:effectLst/>
                          <a:latin typeface="Gill Sans Nova" panose="020B0602020104020203" pitchFamily="34" charset="0"/>
                        </a:rPr>
                        <a:t>District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1"/>
                  </a:ext>
                </a:extLst>
              </a:tr>
              <a:tr h="320278">
                <a:tc vMerge="1">
                  <a:txBody>
                    <a:bodyPr/>
                    <a:lstStyle/>
                    <a:p>
                      <a:endParaRPr lang="en-ZM"/>
                    </a:p>
                  </a:txBody>
                  <a:tcPr/>
                </a:tc>
                <a:tc>
                  <a:txBody>
                    <a:bodyPr/>
                    <a:lstStyle/>
                    <a:p>
                      <a:pPr algn="ctr" rtl="0" fontAlgn="ctr"/>
                      <a:r>
                        <a:rPr lang="en-ZM" sz="1200" b="0"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1200" b="0"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1200" b="0"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1200" b="0"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1200" b="0"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1200" b="0"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1200" b="0"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1200" b="0"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1200" b="0"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1200" b="0"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20278">
                <a:tc>
                  <a:txBody>
                    <a:bodyPr/>
                    <a:lstStyle/>
                    <a:p>
                      <a:pPr algn="l" rtl="0" fontAlgn="ctr"/>
                      <a:r>
                        <a:rPr lang="en-GB" sz="1200" b="0" i="0" u="none" strike="noStrike">
                          <a:solidFill>
                            <a:srgbClr val="000000"/>
                          </a:solidFill>
                          <a:effectLst/>
                          <a:latin typeface="Gill Sans Nova" panose="020B0602020104020203" pitchFamily="34" charset="0"/>
                        </a:rPr>
                        <a:t>MCDSS</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20278">
                <a:tc>
                  <a:txBody>
                    <a:bodyPr/>
                    <a:lstStyle/>
                    <a:p>
                      <a:pPr algn="l" rtl="0" fontAlgn="ctr"/>
                      <a:r>
                        <a:rPr lang="en-GB" sz="1200" b="0" i="0" u="none" strike="noStrike">
                          <a:solidFill>
                            <a:srgbClr val="000000"/>
                          </a:solidFill>
                          <a:effectLst/>
                          <a:latin typeface="Gill Sans Nova" panose="020B0602020104020203" pitchFamily="34" charset="0"/>
                        </a:rPr>
                        <a:t>MWDS</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dirty="0">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2.9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000000"/>
                          </a:solidFill>
                          <a:effectLst/>
                          <a:latin typeface="Gill Sans Nova" panose="020B0602020104020203" pitchFamily="34" charset="0"/>
                        </a:rPr>
                        <a:t>2.9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20278">
                <a:tc>
                  <a:txBody>
                    <a:bodyPr/>
                    <a:lstStyle/>
                    <a:p>
                      <a:pPr algn="l" rtl="0" fontAlgn="ctr"/>
                      <a:r>
                        <a:rPr lang="en-GB" sz="1200" b="0" i="0" u="none" strike="noStrike">
                          <a:solidFill>
                            <a:srgbClr val="000000"/>
                          </a:solidFill>
                          <a:effectLst/>
                          <a:latin typeface="Gill Sans Nova" panose="020B0602020104020203" pitchFamily="34" charset="0"/>
                        </a:rPr>
                        <a:t>MOA</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320278">
                <a:tc>
                  <a:txBody>
                    <a:bodyPr/>
                    <a:lstStyle/>
                    <a:p>
                      <a:pPr algn="l" rtl="0" fontAlgn="ctr"/>
                      <a:r>
                        <a:rPr lang="en-GB" sz="1200" b="0" i="0" u="none" strike="noStrike">
                          <a:solidFill>
                            <a:srgbClr val="000000"/>
                          </a:solidFill>
                          <a:effectLst/>
                          <a:latin typeface="Gill Sans Nova" panose="020B0602020104020203" pitchFamily="34" charset="0"/>
                        </a:rPr>
                        <a:t>MOE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3.2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000000"/>
                          </a:solidFill>
                          <a:effectLst/>
                          <a:latin typeface="Gill Sans Nova" panose="020B0602020104020203" pitchFamily="34" charset="0"/>
                        </a:rPr>
                        <a:t>3.2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320278">
                <a:tc>
                  <a:txBody>
                    <a:bodyPr/>
                    <a:lstStyle/>
                    <a:p>
                      <a:pPr algn="l" rtl="0" fontAlgn="ctr"/>
                      <a:r>
                        <a:rPr lang="en-GB" sz="1200" b="0" i="0" u="none" strike="noStrike">
                          <a:solidFill>
                            <a:srgbClr val="000000"/>
                          </a:solidFill>
                          <a:effectLst/>
                          <a:latin typeface="Gill Sans Nova" panose="020B0602020104020203" pitchFamily="34" charset="0"/>
                        </a:rPr>
                        <a:t>MOH</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000000"/>
                          </a:solidFill>
                          <a:effectLst/>
                          <a:latin typeface="Gill Sans Nova" panose="020B0602020104020203" pitchFamily="34" charset="0"/>
                        </a:rPr>
                        <a:t>3.5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000000"/>
                          </a:solidFill>
                          <a:effectLst/>
                          <a:latin typeface="Gill Sans Nova" panose="020B0602020104020203" pitchFamily="34" charset="0"/>
                        </a:rPr>
                        <a:t>3.0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rtl="0" fontAlgn="ctr"/>
                      <a:r>
                        <a:rPr lang="en-ZM" sz="1200" b="0" i="0" u="none" strike="noStrike">
                          <a:solidFill>
                            <a:srgbClr val="000000"/>
                          </a:solidFill>
                          <a:effectLst/>
                          <a:latin typeface="Gill Sans Nova" panose="020B0602020104020203" pitchFamily="34" charset="0"/>
                        </a:rPr>
                        <a:t>3.5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20278">
                <a:tc>
                  <a:txBody>
                    <a:bodyPr/>
                    <a:lstStyle/>
                    <a:p>
                      <a:pPr algn="l" rtl="0" fontAlgn="ctr"/>
                      <a:r>
                        <a:rPr lang="en-GB" sz="1200" b="0" i="0" u="none" strike="noStrike">
                          <a:solidFill>
                            <a:srgbClr val="000000"/>
                          </a:solidFill>
                          <a:effectLst/>
                          <a:latin typeface="Gill Sans Nova" panose="020B0602020104020203" pitchFamily="34" charset="0"/>
                        </a:rPr>
                        <a:t>MFL</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320278">
                <a:tc>
                  <a:txBody>
                    <a:bodyPr/>
                    <a:lstStyle/>
                    <a:p>
                      <a:pPr algn="l" rtl="0" fontAlgn="ctr"/>
                      <a:r>
                        <a:rPr lang="en-GB" sz="1200" b="1" i="0" u="none" strike="noStrike">
                          <a:solidFill>
                            <a:srgbClr val="000000"/>
                          </a:solidFill>
                          <a:effectLst/>
                          <a:latin typeface="Gill Sans Nova" panose="020B0602020104020203" pitchFamily="34" charset="0"/>
                        </a:rPr>
                        <a:t>Total</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1200" b="1"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1"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1" i="0" u="none" strike="noStrike" dirty="0">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1" i="0" u="none" strike="noStrike" dirty="0">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1"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1"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1"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1" i="0" u="none" strike="noStrike" dirty="0">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1200" b="1" i="0" u="none" strike="noStrike" dirty="0">
                          <a:solidFill>
                            <a:srgbClr val="000000"/>
                          </a:solidFill>
                          <a:effectLst/>
                          <a:latin typeface="Gill Sans Nova" panose="020B0602020104020203" pitchFamily="34" charset="0"/>
                        </a:rPr>
                        <a:t>2.6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1200" b="1" i="0" u="none" strike="noStrike" dirty="0">
                          <a:solidFill>
                            <a:srgbClr val="000000"/>
                          </a:solidFill>
                          <a:effectLst/>
                          <a:latin typeface="Gill Sans Nova" panose="020B0602020104020203" pitchFamily="34" charset="0"/>
                        </a:rPr>
                        <a:t>2.8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Title 2">
            <a:extLst>
              <a:ext uri="{FF2B5EF4-FFF2-40B4-BE49-F238E27FC236}">
                <a16:creationId xmlns:a16="http://schemas.microsoft.com/office/drawing/2014/main" id="{6EBFDD9C-5915-2ABE-EA0E-1AF1E356F51D}"/>
              </a:ext>
            </a:extLst>
          </p:cNvPr>
          <p:cNvSpPr>
            <a:spLocks noGrp="1" noChangeArrowheads="1"/>
          </p:cNvSpPr>
          <p:nvPr>
            <p:ph type="title"/>
          </p:nvPr>
        </p:nvSpPr>
        <p:spPr/>
        <p:txBody>
          <a:bodyPr>
            <a:noAutofit/>
          </a:bodyPr>
          <a:lstStyle/>
          <a:p>
            <a:r>
              <a:rPr lang="en-US" altLang="en-GB" sz="3200" dirty="0"/>
              <a:t>Domain 3: Performance by ward and Ministry/Institution</a:t>
            </a:r>
            <a:endParaRPr lang="LID4096" altLang="en-GB" sz="3200" dirty="0"/>
          </a:p>
        </p:txBody>
      </p:sp>
      <p:sp>
        <p:nvSpPr>
          <p:cNvPr id="5" name="Content Placeholder 4">
            <a:extLst>
              <a:ext uri="{FF2B5EF4-FFF2-40B4-BE49-F238E27FC236}">
                <a16:creationId xmlns:a16="http://schemas.microsoft.com/office/drawing/2014/main" id="{DB6045C6-645B-0E3A-957D-7E24CE27335C}"/>
              </a:ext>
            </a:extLst>
          </p:cNvPr>
          <p:cNvSpPr>
            <a:spLocks noGrp="1"/>
          </p:cNvSpPr>
          <p:nvPr>
            <p:ph sz="quarter" idx="14"/>
          </p:nvPr>
        </p:nvSpPr>
        <p:spPr/>
        <p:txBody>
          <a:bodyPr>
            <a:normAutofit fontScale="77500" lnSpcReduction="20000"/>
          </a:bodyPr>
          <a:lstStyle/>
          <a:p>
            <a:pPr>
              <a:lnSpc>
                <a:spcPct val="120000"/>
              </a:lnSpc>
            </a:pPr>
            <a:r>
              <a:rPr lang="en-US" dirty="0"/>
              <a:t>Overall performance at ward level declined slightly, remaining within the same level</a:t>
            </a:r>
          </a:p>
          <a:p>
            <a:pPr>
              <a:lnSpc>
                <a:spcPct val="120000"/>
              </a:lnSpc>
            </a:pPr>
            <a:r>
              <a:rPr lang="en-US" dirty="0" err="1"/>
              <a:t>MoFL</a:t>
            </a:r>
            <a:r>
              <a:rPr lang="en-US" dirty="0"/>
              <a:t> at ward level improved from level 1 in 2020 to level 2 in 2022, whereas MCDSS, </a:t>
            </a:r>
            <a:r>
              <a:rPr lang="en-US" dirty="0" err="1"/>
              <a:t>MoA</a:t>
            </a:r>
            <a:r>
              <a:rPr lang="en-US" dirty="0"/>
              <a:t>, and </a:t>
            </a:r>
            <a:r>
              <a:rPr lang="en-US" dirty="0" err="1"/>
              <a:t>MoE</a:t>
            </a:r>
            <a:r>
              <a:rPr lang="en-US" dirty="0"/>
              <a:t> slightly reduced their performance, whilst remaining within level 1.</a:t>
            </a:r>
          </a:p>
          <a:p>
            <a:pPr>
              <a:lnSpc>
                <a:spcPct val="120000"/>
              </a:lnSpc>
            </a:pPr>
            <a:r>
              <a:rPr lang="en-US" dirty="0" err="1"/>
              <a:t>MoE</a:t>
            </a:r>
            <a:r>
              <a:rPr lang="en-US" dirty="0"/>
              <a:t> and MoH improved their performance from level 2 in 2020 to 3 in 2022 for service delivery and convergence. </a:t>
            </a:r>
            <a:endParaRPr lang="aa-ET" dirty="0"/>
          </a:p>
        </p:txBody>
      </p:sp>
      <p:sp>
        <p:nvSpPr>
          <p:cNvPr id="125956" name="Slide Number Placeholder 1">
            <a:extLst>
              <a:ext uri="{FF2B5EF4-FFF2-40B4-BE49-F238E27FC236}">
                <a16:creationId xmlns:a16="http://schemas.microsoft.com/office/drawing/2014/main" id="{78C1B817-69EF-C638-B208-97D99FD10A11}"/>
              </a:ext>
            </a:extLst>
          </p:cNvPr>
          <p:cNvSpPr>
            <a:spLocks noGrp="1" noChangeArrowheads="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3B4928A1-8BF7-44F0-8C3E-895411324192}" type="slidenum">
              <a:rPr lang="en-US" altLang="en-GB">
                <a:solidFill>
                  <a:srgbClr val="ADA692"/>
                </a:solidFill>
              </a:rPr>
              <a:pPr/>
              <a:t>49</a:t>
            </a:fld>
            <a:endParaRPr lang="en-US" altLang="en-GB">
              <a:solidFill>
                <a:srgbClr val="ADA692"/>
              </a:solidFill>
            </a:endParaRPr>
          </a:p>
        </p:txBody>
      </p:sp>
      <p:graphicFrame>
        <p:nvGraphicFramePr>
          <p:cNvPr id="6" name="Content Placeholder 5">
            <a:extLst>
              <a:ext uri="{FF2B5EF4-FFF2-40B4-BE49-F238E27FC236}">
                <a16:creationId xmlns:a16="http://schemas.microsoft.com/office/drawing/2014/main" id="{1CC98D57-0AED-FBFF-D3D3-5A7E6CC0330F}"/>
              </a:ext>
            </a:extLst>
          </p:cNvPr>
          <p:cNvGraphicFramePr>
            <a:graphicFrameLocks noGrp="1"/>
          </p:cNvGraphicFramePr>
          <p:nvPr>
            <p:ph sz="quarter" idx="13"/>
          </p:nvPr>
        </p:nvGraphicFramePr>
        <p:xfrm>
          <a:off x="765175" y="1079500"/>
          <a:ext cx="7772399" cy="3376614"/>
        </p:xfrm>
        <a:graphic>
          <a:graphicData uri="http://schemas.openxmlformats.org/drawingml/2006/table">
            <a:tbl>
              <a:tblPr firstRow="1" firstCol="1" bandRow="1"/>
              <a:tblGrid>
                <a:gridCol w="804041">
                  <a:extLst>
                    <a:ext uri="{9D8B030D-6E8A-4147-A177-3AD203B41FA5}">
                      <a16:colId xmlns:a16="http://schemas.microsoft.com/office/drawing/2014/main" val="20000"/>
                    </a:ext>
                  </a:extLst>
                </a:gridCol>
                <a:gridCol w="643233">
                  <a:extLst>
                    <a:ext uri="{9D8B030D-6E8A-4147-A177-3AD203B41FA5}">
                      <a16:colId xmlns:a16="http://schemas.microsoft.com/office/drawing/2014/main" val="20001"/>
                    </a:ext>
                  </a:extLst>
                </a:gridCol>
                <a:gridCol w="643233">
                  <a:extLst>
                    <a:ext uri="{9D8B030D-6E8A-4147-A177-3AD203B41FA5}">
                      <a16:colId xmlns:a16="http://schemas.microsoft.com/office/drawing/2014/main" val="20002"/>
                    </a:ext>
                  </a:extLst>
                </a:gridCol>
                <a:gridCol w="911247">
                  <a:extLst>
                    <a:ext uri="{9D8B030D-6E8A-4147-A177-3AD203B41FA5}">
                      <a16:colId xmlns:a16="http://schemas.microsoft.com/office/drawing/2014/main" val="20003"/>
                    </a:ext>
                  </a:extLst>
                </a:gridCol>
                <a:gridCol w="911247">
                  <a:extLst>
                    <a:ext uri="{9D8B030D-6E8A-4147-A177-3AD203B41FA5}">
                      <a16:colId xmlns:a16="http://schemas.microsoft.com/office/drawing/2014/main" val="20004"/>
                    </a:ext>
                  </a:extLst>
                </a:gridCol>
                <a:gridCol w="643233">
                  <a:extLst>
                    <a:ext uri="{9D8B030D-6E8A-4147-A177-3AD203B41FA5}">
                      <a16:colId xmlns:a16="http://schemas.microsoft.com/office/drawing/2014/main" val="20005"/>
                    </a:ext>
                  </a:extLst>
                </a:gridCol>
                <a:gridCol w="643233">
                  <a:extLst>
                    <a:ext uri="{9D8B030D-6E8A-4147-A177-3AD203B41FA5}">
                      <a16:colId xmlns:a16="http://schemas.microsoft.com/office/drawing/2014/main" val="20006"/>
                    </a:ext>
                  </a:extLst>
                </a:gridCol>
                <a:gridCol w="643233">
                  <a:extLst>
                    <a:ext uri="{9D8B030D-6E8A-4147-A177-3AD203B41FA5}">
                      <a16:colId xmlns:a16="http://schemas.microsoft.com/office/drawing/2014/main" val="20007"/>
                    </a:ext>
                  </a:extLst>
                </a:gridCol>
                <a:gridCol w="643233">
                  <a:extLst>
                    <a:ext uri="{9D8B030D-6E8A-4147-A177-3AD203B41FA5}">
                      <a16:colId xmlns:a16="http://schemas.microsoft.com/office/drawing/2014/main" val="20008"/>
                    </a:ext>
                  </a:extLst>
                </a:gridCol>
                <a:gridCol w="643233">
                  <a:extLst>
                    <a:ext uri="{9D8B030D-6E8A-4147-A177-3AD203B41FA5}">
                      <a16:colId xmlns:a16="http://schemas.microsoft.com/office/drawing/2014/main" val="20009"/>
                    </a:ext>
                  </a:extLst>
                </a:gridCol>
                <a:gridCol w="643233">
                  <a:extLst>
                    <a:ext uri="{9D8B030D-6E8A-4147-A177-3AD203B41FA5}">
                      <a16:colId xmlns:a16="http://schemas.microsoft.com/office/drawing/2014/main" val="20010"/>
                    </a:ext>
                  </a:extLst>
                </a:gridCol>
              </a:tblGrid>
              <a:tr h="660954">
                <a:tc rowSpan="3">
                  <a:txBody>
                    <a:bodyPr/>
                    <a:lstStyle/>
                    <a:p>
                      <a:pPr algn="l" rtl="0" fontAlgn="ctr"/>
                      <a:r>
                        <a:rPr lang="en-GB" sz="900" b="1" i="0" u="none" strike="noStrike">
                          <a:solidFill>
                            <a:srgbClr val="000000"/>
                          </a:solidFill>
                          <a:effectLst/>
                          <a:latin typeface="Gill Sans Nova" panose="020B0602020104020203" pitchFamily="34" charset="0"/>
                        </a:rPr>
                        <a:t>Ministry/ Institution</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gridSpan="2">
                  <a:txBody>
                    <a:bodyPr/>
                    <a:lstStyle/>
                    <a:p>
                      <a:pPr algn="ctr" rtl="0" fontAlgn="ctr"/>
                      <a:r>
                        <a:rPr lang="en-GB" sz="900" b="1" i="0" u="none" strike="noStrike">
                          <a:solidFill>
                            <a:srgbClr val="000000"/>
                          </a:solidFill>
                          <a:effectLst/>
                          <a:latin typeface="Gill Sans Nova" panose="020B0602020104020203" pitchFamily="34" charset="0"/>
                        </a:rPr>
                        <a:t>Overall</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900" b="1" i="0" u="none" strike="noStrike">
                          <a:solidFill>
                            <a:srgbClr val="000000"/>
                          </a:solidFill>
                          <a:effectLst/>
                          <a:latin typeface="Gill Sans Nova" panose="020B0602020104020203" pitchFamily="34" charset="0"/>
                        </a:rPr>
                        <a:t>Essential Consumables</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900" b="1" i="0" u="none" strike="noStrike">
                          <a:solidFill>
                            <a:srgbClr val="000000"/>
                          </a:solidFill>
                          <a:effectLst/>
                          <a:latin typeface="Gill Sans Nova" panose="020B0602020104020203" pitchFamily="34" charset="0"/>
                        </a:rPr>
                        <a:t>Basic Equipment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900" b="1" i="0" u="none" strike="noStrike">
                          <a:solidFill>
                            <a:srgbClr val="000000"/>
                          </a:solidFill>
                          <a:effectLst/>
                          <a:latin typeface="Gill Sans Nova" panose="020B0602020104020203" pitchFamily="34" charset="0"/>
                        </a:rPr>
                        <a:t>Diagnostic Tools</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900" b="1" i="0" u="none" strike="noStrike">
                          <a:solidFill>
                            <a:srgbClr val="000000"/>
                          </a:solidFill>
                          <a:effectLst/>
                          <a:latin typeface="Gill Sans Nova" panose="020B0602020104020203" pitchFamily="34" charset="0"/>
                        </a:rPr>
                        <a:t>Service Delivery Convergence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0"/>
                  </a:ext>
                </a:extLst>
              </a:tr>
              <a:tr h="301740">
                <a:tc vMerge="1">
                  <a:txBody>
                    <a:bodyPr/>
                    <a:lstStyle/>
                    <a:p>
                      <a:endParaRPr lang="en-ZM"/>
                    </a:p>
                  </a:txBody>
                  <a:tcPr/>
                </a:tc>
                <a:tc gridSpan="2">
                  <a:txBody>
                    <a:bodyPr/>
                    <a:lstStyle/>
                    <a:p>
                      <a:pPr algn="ctr" rtl="0" fontAlgn="ctr"/>
                      <a:r>
                        <a:rPr lang="en-GB" sz="900" b="1" i="0" u="none" strike="noStrike">
                          <a:solidFill>
                            <a:srgbClr val="000000"/>
                          </a:solidFill>
                          <a:effectLst/>
                          <a:latin typeface="Gill Sans Nova" panose="020B0602020104020203" pitchFamily="34" charset="0"/>
                        </a:rPr>
                        <a:t>Ward</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900" b="1" i="0" u="none" strike="noStrike">
                          <a:solidFill>
                            <a:srgbClr val="000000"/>
                          </a:solidFill>
                          <a:effectLst/>
                          <a:latin typeface="Gill Sans Nova" panose="020B0602020104020203" pitchFamily="34" charset="0"/>
                        </a:rPr>
                        <a:t>Ward</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900" b="1" i="0" u="none" strike="noStrike">
                          <a:solidFill>
                            <a:srgbClr val="000000"/>
                          </a:solidFill>
                          <a:effectLst/>
                          <a:latin typeface="Gill Sans Nova" panose="020B0602020104020203" pitchFamily="34" charset="0"/>
                        </a:rPr>
                        <a:t>Ward</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900" b="1" i="0" u="none" strike="noStrike">
                          <a:solidFill>
                            <a:srgbClr val="000000"/>
                          </a:solidFill>
                          <a:effectLst/>
                          <a:latin typeface="Gill Sans Nova" panose="020B0602020104020203" pitchFamily="34" charset="0"/>
                        </a:rPr>
                        <a:t>Ward</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rtl="0" fontAlgn="ctr"/>
                      <a:r>
                        <a:rPr lang="en-GB" sz="900" b="1" i="0" u="none" strike="noStrike">
                          <a:solidFill>
                            <a:srgbClr val="000000"/>
                          </a:solidFill>
                          <a:effectLst/>
                          <a:latin typeface="Gill Sans Nova" panose="020B0602020104020203" pitchFamily="34" charset="0"/>
                        </a:rPr>
                        <a:t>Ward</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1"/>
                  </a:ext>
                </a:extLst>
              </a:tr>
              <a:tr h="301740">
                <a:tc vMerge="1">
                  <a:txBody>
                    <a:bodyPr/>
                    <a:lstStyle/>
                    <a:p>
                      <a:endParaRPr lang="en-ZM"/>
                    </a:p>
                  </a:txBody>
                  <a:tcPr/>
                </a:tc>
                <a:tc>
                  <a:txBody>
                    <a:bodyPr/>
                    <a:lstStyle/>
                    <a:p>
                      <a:pPr algn="ctr" rtl="0" fontAlgn="ctr"/>
                      <a:r>
                        <a:rPr lang="en-ZM" sz="900" b="0" i="0" u="none" strike="noStrike" dirty="0">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900" b="0" i="0" u="none" strike="noStrike" dirty="0">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900" b="0" i="0" u="none" strike="noStrike" dirty="0">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900" b="0" i="0" u="none" strike="noStrike" dirty="0">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900" b="0" i="0" u="none" strike="noStrike" dirty="0">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900" b="0" i="0" u="none" strike="noStrike" dirty="0">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900" b="0" i="0" u="none" strike="noStrike" dirty="0">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900" b="0" i="0" u="none" strike="noStrike" dirty="0">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900" b="0" i="0" u="none" strike="noStrike" dirty="0">
                          <a:solidFill>
                            <a:srgbClr val="000000"/>
                          </a:solidFill>
                          <a:effectLst/>
                          <a:latin typeface="Gill Sans Nova" panose="020B0602020104020203" pitchFamily="34" charset="0"/>
                        </a:rPr>
                        <a:t>2020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rtl="0" fontAlgn="ctr"/>
                      <a:r>
                        <a:rPr lang="en-ZM" sz="900" b="0" i="0" u="none" strike="noStrike" dirty="0">
                          <a:solidFill>
                            <a:srgbClr val="000000"/>
                          </a:solidFill>
                          <a:effectLst/>
                          <a:latin typeface="Gill Sans Nova" panose="020B0602020104020203" pitchFamily="34" charset="0"/>
                        </a:rPr>
                        <a:t>2022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01740">
                <a:tc>
                  <a:txBody>
                    <a:bodyPr/>
                    <a:lstStyle/>
                    <a:p>
                      <a:pPr algn="l" rtl="0" fontAlgn="ctr"/>
                      <a:r>
                        <a:rPr lang="en-GB" sz="900" b="0" i="0" u="none" strike="noStrike">
                          <a:solidFill>
                            <a:srgbClr val="000000"/>
                          </a:solidFill>
                          <a:effectLst/>
                          <a:latin typeface="Gill Sans Nova" panose="020B0602020104020203" pitchFamily="34" charset="0"/>
                        </a:rPr>
                        <a:t>MCDSS</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dirty="0">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01740">
                <a:tc>
                  <a:txBody>
                    <a:bodyPr/>
                    <a:lstStyle/>
                    <a:p>
                      <a:pPr algn="l" rtl="0" fontAlgn="ctr"/>
                      <a:r>
                        <a:rPr lang="en-GB" sz="900" b="0" i="0" u="none" strike="noStrike">
                          <a:solidFill>
                            <a:srgbClr val="000000"/>
                          </a:solidFill>
                          <a:effectLst/>
                          <a:latin typeface="Gill Sans Nova" panose="020B0602020104020203" pitchFamily="34" charset="0"/>
                        </a:rPr>
                        <a:t>MWDS</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01740">
                <a:tc>
                  <a:txBody>
                    <a:bodyPr/>
                    <a:lstStyle/>
                    <a:p>
                      <a:pPr algn="l" rtl="0" fontAlgn="ctr"/>
                      <a:r>
                        <a:rPr lang="en-GB" sz="900" b="0" i="0" u="none" strike="noStrike">
                          <a:solidFill>
                            <a:srgbClr val="000000"/>
                          </a:solidFill>
                          <a:effectLst/>
                          <a:latin typeface="Gill Sans Nova" panose="020B0602020104020203" pitchFamily="34" charset="0"/>
                        </a:rPr>
                        <a:t>MOA</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0" i="0" u="none" strike="noStrike">
                          <a:solidFill>
                            <a:srgbClr val="000000"/>
                          </a:solidFill>
                          <a:effectLst/>
                          <a:latin typeface="Gill Sans Nova" panose="020B0602020104020203" pitchFamily="34" charset="0"/>
                        </a:rPr>
                        <a:t>2.9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301740">
                <a:tc>
                  <a:txBody>
                    <a:bodyPr/>
                    <a:lstStyle/>
                    <a:p>
                      <a:pPr algn="l" rtl="0" fontAlgn="ctr"/>
                      <a:r>
                        <a:rPr lang="en-GB" sz="900" b="0" i="0" u="none" strike="noStrike">
                          <a:solidFill>
                            <a:srgbClr val="000000"/>
                          </a:solidFill>
                          <a:effectLst/>
                          <a:latin typeface="Gill Sans Nova" panose="020B0602020104020203" pitchFamily="34" charset="0"/>
                        </a:rPr>
                        <a:t>MOE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01740">
                <a:tc>
                  <a:txBody>
                    <a:bodyPr/>
                    <a:lstStyle/>
                    <a:p>
                      <a:pPr algn="l" rtl="0" fontAlgn="ctr"/>
                      <a:r>
                        <a:rPr lang="en-GB" sz="900" b="0" i="0" u="none" strike="noStrike">
                          <a:solidFill>
                            <a:srgbClr val="000000"/>
                          </a:solidFill>
                          <a:effectLst/>
                          <a:latin typeface="Gill Sans Nova" panose="020B0602020104020203" pitchFamily="34" charset="0"/>
                        </a:rPr>
                        <a:t>MOH</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dirty="0">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0" i="0" u="none" strike="noStrike">
                          <a:solidFill>
                            <a:srgbClr val="000000"/>
                          </a:solidFill>
                          <a:effectLst/>
                          <a:latin typeface="Gill Sans Nova" panose="020B0602020104020203" pitchFamily="34" charset="0"/>
                        </a:rPr>
                        <a:t>3.3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01740">
                <a:tc>
                  <a:txBody>
                    <a:bodyPr/>
                    <a:lstStyle/>
                    <a:p>
                      <a:pPr algn="l" rtl="0" fontAlgn="ctr"/>
                      <a:r>
                        <a:rPr lang="en-GB" sz="900" b="0" i="0" u="none" strike="noStrike">
                          <a:solidFill>
                            <a:srgbClr val="000000"/>
                          </a:solidFill>
                          <a:effectLst/>
                          <a:latin typeface="Gill Sans Nova" panose="020B0602020104020203" pitchFamily="34" charset="0"/>
                        </a:rPr>
                        <a:t>MFL</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000000"/>
                          </a:solidFill>
                          <a:effectLst/>
                          <a:latin typeface="Gill Sans Nova" panose="020B0602020104020203" pitchFamily="34" charset="0"/>
                        </a:rPr>
                        <a:t>-</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301740">
                <a:tc>
                  <a:txBody>
                    <a:bodyPr/>
                    <a:lstStyle/>
                    <a:p>
                      <a:pPr algn="l" rtl="0" fontAlgn="ctr"/>
                      <a:r>
                        <a:rPr lang="en-GB" sz="900" b="1" i="0" u="none" strike="noStrike">
                          <a:solidFill>
                            <a:srgbClr val="000000"/>
                          </a:solidFill>
                          <a:effectLst/>
                          <a:latin typeface="Gill Sans Nova" panose="020B0602020104020203" pitchFamily="34" charset="0"/>
                        </a:rPr>
                        <a:t>Total</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rtl="0" fontAlgn="ctr"/>
                      <a:r>
                        <a:rPr lang="en-ZM" sz="900" b="1"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1"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1"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1"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1"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1"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1"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1"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rtl="0" fontAlgn="ctr"/>
                      <a:r>
                        <a:rPr lang="en-ZM" sz="900" b="1"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rtl="0" fontAlgn="ctr"/>
                      <a:r>
                        <a:rPr lang="en-ZM" sz="900" b="1" i="0" u="none" strike="noStrike" dirty="0">
                          <a:solidFill>
                            <a:srgbClr val="000000"/>
                          </a:solidFill>
                          <a:effectLst/>
                          <a:latin typeface="Gill Sans Nova" panose="020B0602020104020203" pitchFamily="34" charset="0"/>
                        </a:rPr>
                        <a:t>2.7</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5"/>
          <p:cNvSpPr txBox="1">
            <a:spLocks noGrp="1"/>
          </p:cNvSpPr>
          <p:nvPr>
            <p:ph type="title"/>
          </p:nvPr>
        </p:nvSpPr>
        <p:spPr/>
        <p:txBody>
          <a:bodyPr/>
          <a:lstStyle/>
          <a:p>
            <a:r>
              <a:rPr lang="en-US" dirty="0"/>
              <a:t>Background</a:t>
            </a:r>
          </a:p>
        </p:txBody>
      </p:sp>
      <p:sp>
        <p:nvSpPr>
          <p:cNvPr id="340" name="Google Shape;340;p5"/>
          <p:cNvSpPr txBox="1">
            <a:spLocks noGrp="1"/>
          </p:cNvSpPr>
          <p:nvPr>
            <p:ph sz="quarter" idx="13"/>
          </p:nvPr>
        </p:nvSpPr>
        <p:spPr/>
        <p:txBody>
          <a:bodyPr>
            <a:noAutofit/>
          </a:bodyPr>
          <a:lstStyle/>
          <a:p>
            <a:pPr>
              <a:lnSpc>
                <a:spcPct val="120000"/>
              </a:lnSpc>
              <a:spcAft>
                <a:spcPts val="0"/>
              </a:spcAft>
            </a:pPr>
            <a:r>
              <a:rPr lang="en-US" sz="1800" dirty="0"/>
              <a:t>Scaling Up Nutrition Learning and Evaluation (SUN LE) is a USAID-funded project implemented by Khulisa Management Services, Inc. in partnership with the Government of the Republic of Zambia (GRZ) and in consortium with 3 institutional partners.</a:t>
            </a:r>
          </a:p>
        </p:txBody>
      </p:sp>
      <p:sp>
        <p:nvSpPr>
          <p:cNvPr id="7" name="Content Placeholder 6">
            <a:extLst>
              <a:ext uri="{FF2B5EF4-FFF2-40B4-BE49-F238E27FC236}">
                <a16:creationId xmlns:a16="http://schemas.microsoft.com/office/drawing/2014/main" id="{8F2106E5-C17D-4D7A-610E-A636FDCE417E}"/>
              </a:ext>
            </a:extLst>
          </p:cNvPr>
          <p:cNvSpPr>
            <a:spLocks noGrp="1"/>
          </p:cNvSpPr>
          <p:nvPr>
            <p:ph sz="quarter" idx="14"/>
          </p:nvPr>
        </p:nvSpPr>
        <p:spPr/>
        <p:txBody>
          <a:bodyPr>
            <a:normAutofit fontScale="77500" lnSpcReduction="20000"/>
          </a:bodyPr>
          <a:lstStyle/>
          <a:p>
            <a:r>
              <a:rPr lang="en-US" dirty="0"/>
              <a:t>                                           </a:t>
            </a:r>
            <a:br>
              <a:rPr lang="en-US" dirty="0"/>
            </a:br>
            <a:r>
              <a:rPr lang="en-US" dirty="0"/>
              <a:t>                         Khulisa Management Services, Inc.</a:t>
            </a:r>
          </a:p>
          <a:p>
            <a:endParaRPr lang="en-US" dirty="0"/>
          </a:p>
          <a:p>
            <a:endParaRPr lang="en-US" dirty="0"/>
          </a:p>
          <a:p>
            <a:r>
              <a:rPr lang="en-US" dirty="0"/>
              <a:t>		  Indaba Agricultural Policy Research Institute </a:t>
            </a:r>
          </a:p>
          <a:p>
            <a:endParaRPr lang="en-US" dirty="0"/>
          </a:p>
          <a:p>
            <a:r>
              <a:rPr lang="en-US" dirty="0"/>
              <a:t>                   	</a:t>
            </a:r>
          </a:p>
          <a:p>
            <a:r>
              <a:rPr lang="en-US" dirty="0"/>
              <a:t>		  ICF International </a:t>
            </a:r>
          </a:p>
          <a:p>
            <a:endParaRPr lang="en-US" dirty="0"/>
          </a:p>
          <a:p>
            <a:r>
              <a:rPr lang="en-US" dirty="0"/>
              <a:t>                        </a:t>
            </a:r>
          </a:p>
          <a:p>
            <a:r>
              <a:rPr lang="en-US" dirty="0"/>
              <a:t>		  University of North Carolina at Chapel Hill </a:t>
            </a:r>
          </a:p>
          <a:p>
            <a:endParaRPr lang="en-US" dirty="0"/>
          </a:p>
          <a:p>
            <a:endParaRPr lang="en-US" dirty="0"/>
          </a:p>
          <a:p>
            <a:endParaRPr lang="en-GB" dirty="0"/>
          </a:p>
        </p:txBody>
      </p:sp>
      <p:pic>
        <p:nvPicPr>
          <p:cNvPr id="342" name="Google Shape;342;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80316" y="3534600"/>
            <a:ext cx="880121" cy="504000"/>
          </a:xfrm>
          <a:prstGeom prst="rect">
            <a:avLst/>
          </a:prstGeom>
          <a:noFill/>
          <a:ln>
            <a:noFill/>
          </a:ln>
        </p:spPr>
      </p:pic>
      <p:pic>
        <p:nvPicPr>
          <p:cNvPr id="343" name="Google Shape;343;p5" descr="G:\New Business\NB-734 Scaling Up Nutrition Learning and Evaluation (USAID Zambia)(Was SUN TA)\Partners\Partner Pack\1. ICF\ICF-logo-RGB.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6881" y="4349400"/>
            <a:ext cx="864001" cy="756000"/>
          </a:xfrm>
          <a:prstGeom prst="rect">
            <a:avLst/>
          </a:prstGeom>
          <a:noFill/>
          <a:ln>
            <a:noFill/>
          </a:ln>
        </p:spPr>
      </p:pic>
      <p:pic>
        <p:nvPicPr>
          <p:cNvPr id="344" name="Google Shape;344;p5" descr="G:\New Business\NB-734 Scaling Up Nutrition Learning and Evaluation (USAID Zambia)(Was SUN TA)\Partners\Partner Pack\3. UNC\UNC_logo_542.tif"/>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8140" y="5480853"/>
            <a:ext cx="1317601" cy="360000"/>
          </a:xfrm>
          <a:prstGeom prst="rect">
            <a:avLst/>
          </a:prstGeom>
          <a:noFill/>
          <a:ln>
            <a:noFill/>
          </a:ln>
        </p:spPr>
      </p:pic>
      <p:pic>
        <p:nvPicPr>
          <p:cNvPr id="4" name="Picture 3">
            <a:extLst>
              <a:ext uri="{FF2B5EF4-FFF2-40B4-BE49-F238E27FC236}">
                <a16:creationId xmlns:a16="http://schemas.microsoft.com/office/drawing/2014/main" id="{46F6BF08-449F-6DBE-5827-AA32C9BD0B98}"/>
              </a:ext>
            </a:extLst>
          </p:cNvPr>
          <p:cNvPicPr>
            <a:picLocks noChangeAspect="1"/>
          </p:cNvPicPr>
          <p:nvPr/>
        </p:nvPicPr>
        <p:blipFill>
          <a:blip r:embed="rId6"/>
          <a:stretch>
            <a:fillRect/>
          </a:stretch>
        </p:blipFill>
        <p:spPr>
          <a:xfrm>
            <a:off x="1010776" y="2436620"/>
            <a:ext cx="1219200" cy="611380"/>
          </a:xfrm>
          <a:prstGeom prst="rect">
            <a:avLst/>
          </a:prstGeom>
        </p:spPr>
      </p:pic>
    </p:spTree>
    <p:extLst>
      <p:ext uri="{BB962C8B-B14F-4D97-AF65-F5344CB8AC3E}">
        <p14:creationId xmlns:p14="http://schemas.microsoft.com/office/powerpoint/2010/main" val="951671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Google Shape;575;p21">
            <a:extLst>
              <a:ext uri="{FF2B5EF4-FFF2-40B4-BE49-F238E27FC236}">
                <a16:creationId xmlns:a16="http://schemas.microsoft.com/office/drawing/2014/main" id="{6DA6099E-7F13-5B5E-D4EF-D56B81367F53}"/>
              </a:ext>
            </a:extLst>
          </p:cNvPr>
          <p:cNvSpPr>
            <a:spLocks noGrp="1" noChangeArrowheads="1"/>
          </p:cNvSpPr>
          <p:nvPr>
            <p:ph type="title"/>
          </p:nvPr>
        </p:nvSpPr>
        <p:spPr>
          <a:xfrm>
            <a:off x="838199" y="1320126"/>
            <a:ext cx="5257801" cy="3005041"/>
          </a:xfrm>
        </p:spPr>
        <p:txBody>
          <a:bodyPr vert="horz" lIns="91440" tIns="45720" rIns="91440" bIns="45720" rtlCol="0" anchor="t">
            <a:normAutofit/>
          </a:bodyPr>
          <a:lstStyle/>
          <a:p>
            <a:pPr>
              <a:lnSpc>
                <a:spcPct val="90000"/>
              </a:lnSpc>
              <a:spcBef>
                <a:spcPct val="0"/>
              </a:spcBef>
            </a:pPr>
            <a:r>
              <a:rPr lang="en-US" altLang="en-GB" sz="4800" b="0" kern="1200" dirty="0">
                <a:solidFill>
                  <a:schemeClr val="tx1"/>
                </a:solidFill>
              </a:rPr>
              <a:t>Domain 4:</a:t>
            </a:r>
            <a:br>
              <a:rPr lang="en-US" altLang="en-GB" sz="4800" b="0" kern="1200" dirty="0">
                <a:solidFill>
                  <a:schemeClr val="tx1"/>
                </a:solidFill>
              </a:rPr>
            </a:br>
            <a:r>
              <a:rPr lang="en-US" altLang="en-GB" sz="4800" b="0" kern="1200" dirty="0">
                <a:solidFill>
                  <a:schemeClr val="tx1"/>
                </a:solidFill>
              </a:rPr>
              <a:t>INFORMATION SYSTEM</a:t>
            </a:r>
          </a:p>
        </p:txBody>
      </p:sp>
      <p:pic>
        <p:nvPicPr>
          <p:cNvPr id="128004" name="Picture 2" descr="What are examples of information systems that are needed in organizations?  | by Stan Garfield | Medium">
            <a:extLst>
              <a:ext uri="{FF2B5EF4-FFF2-40B4-BE49-F238E27FC236}">
                <a16:creationId xmlns:a16="http://schemas.microsoft.com/office/drawing/2014/main" id="{F406B3C2-1A62-154B-F969-FC7C15B464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9059" y="2268908"/>
            <a:ext cx="4296641" cy="23201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Google Shape;574;p21">
            <a:extLst>
              <a:ext uri="{FF2B5EF4-FFF2-40B4-BE49-F238E27FC236}">
                <a16:creationId xmlns:a16="http://schemas.microsoft.com/office/drawing/2014/main" id="{E0E9B766-32DE-46E6-EB20-FE47BDD0D221}"/>
              </a:ext>
            </a:extLst>
          </p:cNvPr>
          <p:cNvSpPr>
            <a:spLocks noGrp="1"/>
          </p:cNvSpPr>
          <p:nvPr>
            <p:ph type="sldNum" idx="4294967295"/>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defTabSz="914400" eaLnBrk="1" hangingPunct="1">
              <a:spcBef>
                <a:spcPct val="0"/>
              </a:spcBef>
              <a:spcAft>
                <a:spcPts val="600"/>
              </a:spcAft>
              <a:buFontTx/>
              <a:buNone/>
            </a:pPr>
            <a:fld id="{EB1AB9C2-A27D-4AA9-B1B9-436D0879C246}" type="slidenum">
              <a:rPr lang="en-US" altLang="en-GB" sz="1200">
                <a:solidFill>
                  <a:schemeClr val="tx1">
                    <a:lumMod val="50000"/>
                    <a:lumOff val="50000"/>
                  </a:schemeClr>
                </a:solidFill>
                <a:latin typeface="+mn-lt"/>
              </a:rPr>
              <a:pPr algn="r" defTabSz="914400" eaLnBrk="1" hangingPunct="1">
                <a:spcBef>
                  <a:spcPct val="0"/>
                </a:spcBef>
                <a:spcAft>
                  <a:spcPts val="600"/>
                </a:spcAft>
                <a:buFontTx/>
                <a:buNone/>
              </a:pPr>
              <a:t>50</a:t>
            </a:fld>
            <a:endParaRPr lang="en-US" altLang="en-GB" sz="1200">
              <a:solidFill>
                <a:schemeClr val="tx1">
                  <a:lumMod val="50000"/>
                  <a:lumOff val="50000"/>
                </a:schemeClr>
              </a:solidFill>
              <a:latin typeface="+mn-lt"/>
            </a:endParaRPr>
          </a:p>
        </p:txBody>
      </p:sp>
      <p:grpSp>
        <p:nvGrpSpPr>
          <p:cNvPr id="128009" name="Group 128008">
            <a:extLst>
              <a:ext uri="{FF2B5EF4-FFF2-40B4-BE49-F238E27FC236}">
                <a16:creationId xmlns:a16="http://schemas.microsoft.com/office/drawing/2014/main" id="{4C4BC784-2004-F0C3-0968-B0F39DBB54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8010" name="Rectangle 128009">
              <a:extLst>
                <a:ext uri="{FF2B5EF4-FFF2-40B4-BE49-F238E27FC236}">
                  <a16:creationId xmlns:a16="http://schemas.microsoft.com/office/drawing/2014/main" id="{D56C1E35-1688-6BC2-7D88-7ACF7CBAD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11" name="Rectangle 128010">
              <a:extLst>
                <a:ext uri="{FF2B5EF4-FFF2-40B4-BE49-F238E27FC236}">
                  <a16:creationId xmlns:a16="http://schemas.microsoft.com/office/drawing/2014/main" id="{893BAA3D-AAB0-C171-D5BB-E93B77ACC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Title 2">
            <a:extLst>
              <a:ext uri="{FF2B5EF4-FFF2-40B4-BE49-F238E27FC236}">
                <a16:creationId xmlns:a16="http://schemas.microsoft.com/office/drawing/2014/main" id="{8061CEAF-98B0-499A-4CFA-015365107023}"/>
              </a:ext>
            </a:extLst>
          </p:cNvPr>
          <p:cNvSpPr>
            <a:spLocks noGrp="1"/>
          </p:cNvSpPr>
          <p:nvPr>
            <p:ph type="title"/>
          </p:nvPr>
        </p:nvSpPr>
        <p:spPr/>
        <p:txBody>
          <a:bodyPr>
            <a:normAutofit fontScale="90000"/>
          </a:bodyPr>
          <a:lstStyle/>
          <a:p>
            <a:r>
              <a:rPr lang="en-US" altLang="en-US" dirty="0"/>
              <a:t>Information system: Measures and dimensions</a:t>
            </a:r>
            <a:endParaRPr lang="en-GB" altLang="en-US" dirty="0"/>
          </a:p>
        </p:txBody>
      </p:sp>
      <p:sp>
        <p:nvSpPr>
          <p:cNvPr id="4" name="Rounded Rectangle 3">
            <a:extLst>
              <a:ext uri="{FF2B5EF4-FFF2-40B4-BE49-F238E27FC236}">
                <a16:creationId xmlns:a16="http://schemas.microsoft.com/office/drawing/2014/main" id="{56A7ED2F-71A9-4F2B-744F-7D45C1F540C3}"/>
              </a:ext>
            </a:extLst>
          </p:cNvPr>
          <p:cNvSpPr/>
          <p:nvPr/>
        </p:nvSpPr>
        <p:spPr>
          <a:xfrm>
            <a:off x="1266712" y="2710200"/>
            <a:ext cx="4176000" cy="1080000"/>
          </a:xfrm>
          <a:prstGeom prst="roundRect">
            <a:avLst/>
          </a:prstGeom>
          <a:ln w="19050">
            <a:solidFill>
              <a:schemeClr val="accent1">
                <a:lumMod val="40000"/>
                <a:lumOff val="60000"/>
              </a:schemeClr>
            </a:solidFill>
          </a:ln>
        </p:spPr>
        <p:style>
          <a:lnRef idx="2">
            <a:schemeClr val="accent5"/>
          </a:lnRef>
          <a:fillRef idx="1">
            <a:schemeClr val="lt1"/>
          </a:fillRef>
          <a:effectRef idx="0">
            <a:schemeClr val="accent5"/>
          </a:effectRef>
          <a:fontRef idx="minor">
            <a:schemeClr val="dk1"/>
          </a:fontRef>
        </p:style>
        <p:txBody>
          <a:bodyPr anchor="ctr">
            <a:noAutofit/>
          </a:bodyPr>
          <a:lstStyle/>
          <a:p>
            <a:pPr algn="ctr">
              <a:spcBef>
                <a:spcPts val="0"/>
              </a:spcBef>
              <a:defRPr/>
            </a:pPr>
            <a:r>
              <a:rPr lang="en-US" dirty="0"/>
              <a:t>This measure is about the presence and digitization of the MIS </a:t>
            </a:r>
          </a:p>
        </p:txBody>
      </p:sp>
      <p:sp>
        <p:nvSpPr>
          <p:cNvPr id="5" name="Rectangle 4">
            <a:extLst>
              <a:ext uri="{FF2B5EF4-FFF2-40B4-BE49-F238E27FC236}">
                <a16:creationId xmlns:a16="http://schemas.microsoft.com/office/drawing/2014/main" id="{0D56D7FC-A004-EEDF-CB01-BF4345300459}"/>
              </a:ext>
            </a:extLst>
          </p:cNvPr>
          <p:cNvSpPr/>
          <p:nvPr/>
        </p:nvSpPr>
        <p:spPr>
          <a:xfrm>
            <a:off x="1265500" y="2057400"/>
            <a:ext cx="4176000" cy="487363"/>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a:spcBef>
                <a:spcPts val="0"/>
              </a:spcBef>
              <a:defRPr/>
            </a:pPr>
            <a:r>
              <a:rPr lang="en-GB" b="1" dirty="0"/>
              <a:t>Management Information System</a:t>
            </a:r>
            <a:endParaRPr lang="en-US" dirty="0"/>
          </a:p>
        </p:txBody>
      </p:sp>
      <p:sp>
        <p:nvSpPr>
          <p:cNvPr id="6" name="Rectangle 5">
            <a:extLst>
              <a:ext uri="{FF2B5EF4-FFF2-40B4-BE49-F238E27FC236}">
                <a16:creationId xmlns:a16="http://schemas.microsoft.com/office/drawing/2014/main" id="{7A4707A6-BE60-2055-6C8A-137A11F76867}"/>
              </a:ext>
            </a:extLst>
          </p:cNvPr>
          <p:cNvSpPr/>
          <p:nvPr/>
        </p:nvSpPr>
        <p:spPr>
          <a:xfrm>
            <a:off x="1660000" y="4114800"/>
            <a:ext cx="3420000" cy="468000"/>
          </a:xfrm>
          <a:prstGeom prst="rect">
            <a:avLst/>
          </a:prstGeom>
          <a:solidFill>
            <a:schemeClr val="tx2">
              <a:lumMod val="20000"/>
              <a:lumOff val="80000"/>
            </a:schemeClr>
          </a:solidFill>
          <a:ln w="12700">
            <a:noFill/>
          </a:ln>
        </p:spPr>
        <p:style>
          <a:lnRef idx="2">
            <a:schemeClr val="dk1"/>
          </a:lnRef>
          <a:fillRef idx="1">
            <a:schemeClr val="lt1"/>
          </a:fillRef>
          <a:effectRef idx="0">
            <a:schemeClr val="dk1"/>
          </a:effectRef>
          <a:fontRef idx="minor">
            <a:schemeClr val="dk1"/>
          </a:fontRef>
        </p:style>
        <p:txBody>
          <a:bodyPr anchor="ctr"/>
          <a:lstStyle/>
          <a:p>
            <a:pPr algn="ctr">
              <a:spcBef>
                <a:spcPts val="0"/>
              </a:spcBef>
              <a:defRPr/>
            </a:pPr>
            <a:r>
              <a:rPr lang="en-US" b="1" dirty="0">
                <a:solidFill>
                  <a:schemeClr val="tx1">
                    <a:lumMod val="75000"/>
                    <a:lumOff val="25000"/>
                  </a:schemeClr>
                </a:solidFill>
              </a:rPr>
              <a:t>Dimensions</a:t>
            </a:r>
          </a:p>
        </p:txBody>
      </p:sp>
      <p:sp>
        <p:nvSpPr>
          <p:cNvPr id="7" name="Rounded Rectangle 6">
            <a:extLst>
              <a:ext uri="{FF2B5EF4-FFF2-40B4-BE49-F238E27FC236}">
                <a16:creationId xmlns:a16="http://schemas.microsoft.com/office/drawing/2014/main" id="{149CD3AA-C69F-E012-2BE6-FDF754A2B6E6}"/>
              </a:ext>
            </a:extLst>
          </p:cNvPr>
          <p:cNvSpPr/>
          <p:nvPr/>
        </p:nvSpPr>
        <p:spPr>
          <a:xfrm>
            <a:off x="2096200" y="4756150"/>
            <a:ext cx="2514600" cy="1042987"/>
          </a:xfrm>
          <a:prstGeom prst="roundRect">
            <a:avLst/>
          </a:prstGeom>
          <a:solidFill>
            <a:schemeClr val="tx2">
              <a:lumMod val="20000"/>
              <a:lumOff val="80000"/>
            </a:schemeClr>
          </a:solidFill>
          <a:ln w="12700">
            <a:noFill/>
          </a:ln>
        </p:spPr>
        <p:style>
          <a:lnRef idx="2">
            <a:schemeClr val="dk1"/>
          </a:lnRef>
          <a:fillRef idx="1">
            <a:schemeClr val="lt1"/>
          </a:fillRef>
          <a:effectRef idx="0">
            <a:schemeClr val="dk1"/>
          </a:effectRef>
          <a:fontRef idx="minor">
            <a:schemeClr val="dk1"/>
          </a:fontRef>
        </p:style>
        <p:txBody>
          <a:bodyPr anchor="t" anchorCtr="0">
            <a:noAutofit/>
          </a:bodyPr>
          <a:lstStyle/>
          <a:p>
            <a:pPr>
              <a:spcBef>
                <a:spcPts val="0"/>
              </a:spcBef>
              <a:defRPr/>
            </a:pPr>
            <a:r>
              <a:rPr lang="en-GB" sz="1600" dirty="0"/>
              <a:t>1. Standardized SUN indicators &amp; consolidated SUN information systems </a:t>
            </a:r>
            <a:endParaRPr lang="en-US" sz="1600" dirty="0"/>
          </a:p>
        </p:txBody>
      </p:sp>
      <p:sp>
        <p:nvSpPr>
          <p:cNvPr id="12" name="Rectangle 11">
            <a:extLst>
              <a:ext uri="{FF2B5EF4-FFF2-40B4-BE49-F238E27FC236}">
                <a16:creationId xmlns:a16="http://schemas.microsoft.com/office/drawing/2014/main" id="{5B70E949-044A-90E0-8089-0025CD856945}"/>
              </a:ext>
            </a:extLst>
          </p:cNvPr>
          <p:cNvSpPr/>
          <p:nvPr/>
        </p:nvSpPr>
        <p:spPr>
          <a:xfrm>
            <a:off x="6751900" y="2061372"/>
            <a:ext cx="4176000" cy="488950"/>
          </a:xfrm>
          <a:prstGeom prst="rect">
            <a:avLst/>
          </a:prstGeom>
          <a:solidFill>
            <a:schemeClr val="accent5">
              <a:lumMod val="40000"/>
              <a:lumOff val="60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a:spcBef>
                <a:spcPts val="0"/>
              </a:spcBef>
              <a:defRPr/>
            </a:pPr>
            <a:r>
              <a:rPr lang="en-GB" b="1" dirty="0"/>
              <a:t>Beneficiary records</a:t>
            </a:r>
            <a:endParaRPr lang="en-US" dirty="0"/>
          </a:p>
        </p:txBody>
      </p:sp>
      <p:sp>
        <p:nvSpPr>
          <p:cNvPr id="13" name="Rounded Rectangle 12">
            <a:extLst>
              <a:ext uri="{FF2B5EF4-FFF2-40B4-BE49-F238E27FC236}">
                <a16:creationId xmlns:a16="http://schemas.microsoft.com/office/drawing/2014/main" id="{3717CB27-305F-D144-D52F-0BC9739A0344}"/>
              </a:ext>
            </a:extLst>
          </p:cNvPr>
          <p:cNvSpPr/>
          <p:nvPr/>
        </p:nvSpPr>
        <p:spPr>
          <a:xfrm>
            <a:off x="6749388" y="2750544"/>
            <a:ext cx="4176000" cy="1021556"/>
          </a:xfrm>
          <a:prstGeom prst="roundRect">
            <a:avLst/>
          </a:prstGeom>
          <a:ln>
            <a:solidFill>
              <a:srgbClr val="FF0066"/>
            </a:solidFill>
          </a:ln>
        </p:spPr>
        <p:style>
          <a:lnRef idx="2">
            <a:schemeClr val="dk1"/>
          </a:lnRef>
          <a:fillRef idx="1">
            <a:schemeClr val="lt1"/>
          </a:fillRef>
          <a:effectRef idx="0">
            <a:schemeClr val="dk1"/>
          </a:effectRef>
          <a:fontRef idx="minor">
            <a:schemeClr val="dk1"/>
          </a:fontRef>
        </p:style>
        <p:txBody>
          <a:bodyPr anchor="ctr">
            <a:spAutoFit/>
          </a:bodyPr>
          <a:lstStyle/>
          <a:p>
            <a:pPr algn="ctr">
              <a:spcBef>
                <a:spcPts val="0"/>
              </a:spcBef>
              <a:defRPr/>
            </a:pPr>
            <a:r>
              <a:rPr lang="en-US" dirty="0"/>
              <a:t>Beneficiary records provide a longitudinal history of clients’ interaction with SUN programme services. </a:t>
            </a:r>
          </a:p>
        </p:txBody>
      </p:sp>
      <p:sp>
        <p:nvSpPr>
          <p:cNvPr id="15" name="Rounded Rectangle 14">
            <a:extLst>
              <a:ext uri="{FF2B5EF4-FFF2-40B4-BE49-F238E27FC236}">
                <a16:creationId xmlns:a16="http://schemas.microsoft.com/office/drawing/2014/main" id="{3AC7035F-9145-B481-6EDB-FD07CA220D16}"/>
              </a:ext>
            </a:extLst>
          </p:cNvPr>
          <p:cNvSpPr/>
          <p:nvPr/>
        </p:nvSpPr>
        <p:spPr>
          <a:xfrm>
            <a:off x="7130165" y="4756150"/>
            <a:ext cx="1620000" cy="1042987"/>
          </a:xfrm>
          <a:prstGeom prst="roundRect">
            <a:avLst/>
          </a:prstGeom>
          <a:solidFill>
            <a:schemeClr val="tx2">
              <a:lumMod val="20000"/>
              <a:lumOff val="80000"/>
            </a:schemeClr>
          </a:solidFill>
          <a:ln w="12700">
            <a:noFill/>
          </a:ln>
        </p:spPr>
        <p:style>
          <a:lnRef idx="2">
            <a:schemeClr val="dk1"/>
          </a:lnRef>
          <a:fillRef idx="1">
            <a:schemeClr val="lt1"/>
          </a:fillRef>
          <a:effectRef idx="0">
            <a:schemeClr val="dk1"/>
          </a:effectRef>
          <a:fontRef idx="minor">
            <a:schemeClr val="dk1"/>
          </a:fontRef>
        </p:style>
        <p:txBody>
          <a:bodyPr anchor="t" anchorCtr="0"/>
          <a:lstStyle/>
          <a:p>
            <a:pPr>
              <a:spcBef>
                <a:spcPts val="0"/>
              </a:spcBef>
              <a:defRPr/>
            </a:pPr>
            <a:r>
              <a:rPr lang="en-GB" sz="1600" dirty="0"/>
              <a:t>1. Use of HH/ personal/ group records at SDP</a:t>
            </a:r>
            <a:endParaRPr lang="en-US" sz="1600" dirty="0"/>
          </a:p>
        </p:txBody>
      </p:sp>
      <p:sp>
        <p:nvSpPr>
          <p:cNvPr id="16" name="Content Placeholder 10">
            <a:extLst>
              <a:ext uri="{FF2B5EF4-FFF2-40B4-BE49-F238E27FC236}">
                <a16:creationId xmlns:a16="http://schemas.microsoft.com/office/drawing/2014/main" id="{C708F898-F44E-708C-BE7D-B8E2F3E8E908}"/>
              </a:ext>
            </a:extLst>
          </p:cNvPr>
          <p:cNvSpPr txBox="1">
            <a:spLocks/>
          </p:cNvSpPr>
          <p:nvPr/>
        </p:nvSpPr>
        <p:spPr>
          <a:xfrm>
            <a:off x="8934275" y="4756611"/>
            <a:ext cx="1620000" cy="1042987"/>
          </a:xfrm>
          <a:prstGeom prst="roundRect">
            <a:avLst/>
          </a:prstGeom>
          <a:solidFill>
            <a:schemeClr val="tx2">
              <a:lumMod val="20000"/>
              <a:lumOff val="80000"/>
            </a:schemeClr>
          </a:solidFill>
          <a:ln w="12700">
            <a:noFill/>
          </a:ln>
        </p:spPr>
        <p:style>
          <a:lnRef idx="2">
            <a:schemeClr val="dk1"/>
          </a:lnRef>
          <a:fillRef idx="1">
            <a:schemeClr val="lt1"/>
          </a:fillRef>
          <a:effectRef idx="0">
            <a:schemeClr val="dk1"/>
          </a:effectRef>
          <a:fontRef idx="minor">
            <a:schemeClr val="dk1"/>
          </a:fontRef>
        </p:style>
        <p:txBody>
          <a:bodyPr anchor="t" anchorCtr="0">
            <a:norm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dk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dk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dk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dk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indent="0" eaLnBrk="1" hangingPunct="1">
              <a:lnSpc>
                <a:spcPct val="100000"/>
              </a:lnSpc>
              <a:spcBef>
                <a:spcPts val="0"/>
              </a:spcBef>
              <a:buNone/>
              <a:defRPr/>
            </a:pPr>
            <a:r>
              <a:rPr lang="en-GB" sz="1600" dirty="0"/>
              <a:t>2. Format of personal records at SDP</a:t>
            </a:r>
            <a:endParaRPr lang="en-US" sz="1600" dirty="0"/>
          </a:p>
        </p:txBody>
      </p:sp>
      <p:sp>
        <p:nvSpPr>
          <p:cNvPr id="8" name="Rectangle 7">
            <a:extLst>
              <a:ext uri="{FF2B5EF4-FFF2-40B4-BE49-F238E27FC236}">
                <a16:creationId xmlns:a16="http://schemas.microsoft.com/office/drawing/2014/main" id="{26B72F55-4EF6-1B0B-3322-F01E9DD98693}"/>
              </a:ext>
            </a:extLst>
          </p:cNvPr>
          <p:cNvSpPr/>
          <p:nvPr/>
        </p:nvSpPr>
        <p:spPr>
          <a:xfrm>
            <a:off x="7130165" y="4114800"/>
            <a:ext cx="3420000" cy="468000"/>
          </a:xfrm>
          <a:prstGeom prst="rect">
            <a:avLst/>
          </a:prstGeom>
          <a:solidFill>
            <a:schemeClr val="tx2">
              <a:lumMod val="20000"/>
              <a:lumOff val="80000"/>
            </a:schemeClr>
          </a:solidFill>
          <a:ln w="12700">
            <a:noFill/>
          </a:ln>
        </p:spPr>
        <p:style>
          <a:lnRef idx="2">
            <a:schemeClr val="dk1"/>
          </a:lnRef>
          <a:fillRef idx="1">
            <a:schemeClr val="lt1"/>
          </a:fillRef>
          <a:effectRef idx="0">
            <a:schemeClr val="dk1"/>
          </a:effectRef>
          <a:fontRef idx="minor">
            <a:schemeClr val="dk1"/>
          </a:fontRef>
        </p:style>
        <p:txBody>
          <a:bodyPr anchor="ctr"/>
          <a:lstStyle/>
          <a:p>
            <a:pPr algn="ctr">
              <a:spcBef>
                <a:spcPts val="0"/>
              </a:spcBef>
              <a:defRPr/>
            </a:pPr>
            <a:r>
              <a:rPr lang="en-US" b="1" dirty="0">
                <a:solidFill>
                  <a:schemeClr val="tx1">
                    <a:lumMod val="75000"/>
                    <a:lumOff val="25000"/>
                  </a:schemeClr>
                </a:solidFill>
              </a:rPr>
              <a:t>Dimensions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99F4D-6F2F-D256-2B42-1CB394D3ADC3}"/>
              </a:ext>
            </a:extLst>
          </p:cNvPr>
          <p:cNvSpPr>
            <a:spLocks noGrp="1"/>
          </p:cNvSpPr>
          <p:nvPr>
            <p:ph type="title"/>
          </p:nvPr>
        </p:nvSpPr>
        <p:spPr/>
        <p:txBody>
          <a:bodyPr rtlCol="0">
            <a:normAutofit/>
          </a:bodyPr>
          <a:lstStyle/>
          <a:p>
            <a:r>
              <a:rPr lang="en-US" dirty="0"/>
              <a:t>Domain 4: Information system  </a:t>
            </a:r>
            <a:endParaRPr lang="en-GB" dirty="0"/>
          </a:p>
        </p:txBody>
      </p:sp>
      <p:sp>
        <p:nvSpPr>
          <p:cNvPr id="132099" name="Content Placeholder 3">
            <a:extLst>
              <a:ext uri="{FF2B5EF4-FFF2-40B4-BE49-F238E27FC236}">
                <a16:creationId xmlns:a16="http://schemas.microsoft.com/office/drawing/2014/main" id="{96C0292C-13E6-7109-6399-3B232BD974C6}"/>
              </a:ext>
            </a:extLst>
          </p:cNvPr>
          <p:cNvSpPr>
            <a:spLocks noGrp="1" noChangeArrowheads="1"/>
          </p:cNvSpPr>
          <p:nvPr>
            <p:ph sz="quarter" idx="13"/>
          </p:nvPr>
        </p:nvSpPr>
        <p:spPr/>
        <p:txBody>
          <a:bodyPr/>
          <a:lstStyle/>
          <a:p>
            <a:r>
              <a:rPr lang="en-GB" altLang="en-GB" dirty="0"/>
              <a:t>Overall performance in Domain 4 improved from level 1 in 2020 to level 2 in 2022.  </a:t>
            </a:r>
          </a:p>
          <a:p>
            <a:r>
              <a:rPr lang="en-GB" altLang="en-GB" dirty="0"/>
              <a:t>The same pattern was observed across the domain’s two measures </a:t>
            </a:r>
          </a:p>
          <a:p>
            <a:endParaRPr lang="en-GB" altLang="en-GB" dirty="0"/>
          </a:p>
          <a:p>
            <a:endParaRPr lang="en-GB" altLang="en-GB" dirty="0"/>
          </a:p>
        </p:txBody>
      </p:sp>
      <p:sp>
        <p:nvSpPr>
          <p:cNvPr id="132100" name="Slide Number Placeholder 1">
            <a:extLst>
              <a:ext uri="{FF2B5EF4-FFF2-40B4-BE49-F238E27FC236}">
                <a16:creationId xmlns:a16="http://schemas.microsoft.com/office/drawing/2014/main" id="{3756ED5B-0D97-605F-E468-17E97E3AE8B0}"/>
              </a:ext>
            </a:extLst>
          </p:cNvPr>
          <p:cNvSpPr>
            <a:spLocks noGrp="1"/>
          </p:cNvSpPr>
          <p:nvPr>
            <p:ph type="sldNum" idx="4294967295"/>
          </p:nvPr>
        </p:nvSpPr>
        <p:spPr bwMode="auto">
          <a:xfrm>
            <a:off x="11715750" y="6491288"/>
            <a:ext cx="476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fld id="{73E5A20D-791D-4EE4-8F45-63238AAF41CE}" type="slidenum">
              <a:rPr lang="en-US" altLang="en-GB"/>
              <a:pPr/>
              <a:t>52</a:t>
            </a:fld>
            <a:endParaRPr lang="en-US" altLang="en-GB"/>
          </a:p>
        </p:txBody>
      </p:sp>
      <p:graphicFrame>
        <p:nvGraphicFramePr>
          <p:cNvPr id="6" name="Content Placeholder 5">
            <a:extLst>
              <a:ext uri="{FF2B5EF4-FFF2-40B4-BE49-F238E27FC236}">
                <a16:creationId xmlns:a16="http://schemas.microsoft.com/office/drawing/2014/main" id="{8E03AF40-B2B9-BFE8-1CF1-9E77BD2B83D9}"/>
              </a:ext>
            </a:extLst>
          </p:cNvPr>
          <p:cNvGraphicFramePr>
            <a:graphicFrameLocks noGrp="1"/>
          </p:cNvGraphicFramePr>
          <p:nvPr>
            <p:ph sz="quarter" idx="14"/>
            <p:extLst>
              <p:ext uri="{D42A27DB-BD31-4B8C-83A1-F6EECF244321}">
                <p14:modId xmlns:p14="http://schemas.microsoft.com/office/powerpoint/2010/main" val="2108138759"/>
              </p:ext>
            </p:extLst>
          </p:nvPr>
        </p:nvGraphicFramePr>
        <p:xfrm>
          <a:off x="4064000" y="1039813"/>
          <a:ext cx="6908800" cy="482758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2">
            <a:extLst>
              <a:ext uri="{FF2B5EF4-FFF2-40B4-BE49-F238E27FC236}">
                <a16:creationId xmlns:a16="http://schemas.microsoft.com/office/drawing/2014/main" id="{E0A846CB-620A-F3FE-752A-773D0706D940}"/>
              </a:ext>
            </a:extLst>
          </p:cNvPr>
          <p:cNvSpPr>
            <a:spLocks noGrp="1" noChangeArrowheads="1"/>
          </p:cNvSpPr>
          <p:nvPr>
            <p:ph type="title"/>
          </p:nvPr>
        </p:nvSpPr>
        <p:spPr/>
        <p:txBody>
          <a:bodyPr/>
          <a:lstStyle/>
          <a:p>
            <a:r>
              <a:rPr lang="en-US" altLang="en-GB" sz="3600" dirty="0"/>
              <a:t>Information System Performance by Ministry/Agencies</a:t>
            </a:r>
          </a:p>
        </p:txBody>
      </p:sp>
      <p:sp>
        <p:nvSpPr>
          <p:cNvPr id="144388" name="Content Placeholder 6">
            <a:extLst>
              <a:ext uri="{FF2B5EF4-FFF2-40B4-BE49-F238E27FC236}">
                <a16:creationId xmlns:a16="http://schemas.microsoft.com/office/drawing/2014/main" id="{C27AD0FF-ECC9-261C-3E04-00376E798ABD}"/>
              </a:ext>
            </a:extLst>
          </p:cNvPr>
          <p:cNvSpPr>
            <a:spLocks noGrp="1"/>
          </p:cNvSpPr>
          <p:nvPr>
            <p:ph sz="quarter" idx="13"/>
          </p:nvPr>
        </p:nvSpPr>
        <p:spPr/>
        <p:txBody>
          <a:bodyPr rtlCol="0">
            <a:normAutofit fontScale="92500" lnSpcReduction="10000"/>
          </a:bodyPr>
          <a:lstStyle/>
          <a:p>
            <a:r>
              <a:rPr lang="en-US" altLang="en-GB" dirty="0"/>
              <a:t>Overall performance on the Information System domain improved from  1.4 to 2.4</a:t>
            </a:r>
          </a:p>
          <a:p>
            <a:r>
              <a:rPr lang="en-US" altLang="en-GB" dirty="0"/>
              <a:t>Notably, NFNC improved its performance from 1.8 to 3.0</a:t>
            </a:r>
          </a:p>
          <a:p>
            <a:r>
              <a:rPr lang="en-GB" altLang="en-GB" dirty="0"/>
              <a:t>Additionally, all ministries at all levels improved their beneficiary record management from level 1.3 in 2020 to 2.6 in 2022.  </a:t>
            </a:r>
          </a:p>
        </p:txBody>
      </p:sp>
      <p:sp>
        <p:nvSpPr>
          <p:cNvPr id="134148" name="Slide Number Placeholder 1">
            <a:extLst>
              <a:ext uri="{FF2B5EF4-FFF2-40B4-BE49-F238E27FC236}">
                <a16:creationId xmlns:a16="http://schemas.microsoft.com/office/drawing/2014/main" id="{CD5EFCCF-2519-8BAE-C552-CFBE46CE1A1B}"/>
              </a:ext>
            </a:extLst>
          </p:cNvPr>
          <p:cNvSpPr>
            <a:spLocks noGrp="1"/>
          </p:cNvSpPr>
          <p:nvPr>
            <p:ph type="sldNum" idx="4294967295"/>
          </p:nvPr>
        </p:nvSpPr>
        <p:spPr bwMode="auto">
          <a:xfrm>
            <a:off x="11715750" y="6456363"/>
            <a:ext cx="4762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C8A942B6-C30B-46B5-9265-D1C8682402C0}" type="slidenum">
              <a:rPr lang="en-US" altLang="en-GB" sz="900">
                <a:solidFill>
                  <a:srgbClr val="ADA692"/>
                </a:solidFill>
                <a:latin typeface="Gill Sans MT" panose="020B0502020104020203" pitchFamily="34" charset="0"/>
              </a:rPr>
              <a:pPr>
                <a:lnSpc>
                  <a:spcPct val="100000"/>
                </a:lnSpc>
                <a:spcBef>
                  <a:spcPct val="0"/>
                </a:spcBef>
                <a:buFontTx/>
                <a:buNone/>
              </a:pPr>
              <a:t>53</a:t>
            </a:fld>
            <a:endParaRPr lang="en-US" altLang="en-GB" sz="900">
              <a:solidFill>
                <a:srgbClr val="ADA692"/>
              </a:solidFill>
              <a:latin typeface="Gill Sans MT" panose="020B0502020104020203" pitchFamily="34" charset="0"/>
            </a:endParaRPr>
          </a:p>
        </p:txBody>
      </p:sp>
      <p:graphicFrame>
        <p:nvGraphicFramePr>
          <p:cNvPr id="3" name="Content Placeholder 2">
            <a:extLst>
              <a:ext uri="{FF2B5EF4-FFF2-40B4-BE49-F238E27FC236}">
                <a16:creationId xmlns:a16="http://schemas.microsoft.com/office/drawing/2014/main" id="{8C7E0DAE-7BAB-8A6E-7045-C951AC054F41}"/>
              </a:ext>
            </a:extLst>
          </p:cNvPr>
          <p:cNvGraphicFramePr>
            <a:graphicFrameLocks noGrp="1"/>
          </p:cNvGraphicFramePr>
          <p:nvPr>
            <p:ph sz="quarter" idx="14"/>
            <p:extLst>
              <p:ext uri="{D42A27DB-BD31-4B8C-83A1-F6EECF244321}">
                <p14:modId xmlns:p14="http://schemas.microsoft.com/office/powerpoint/2010/main" val="680309898"/>
              </p:ext>
            </p:extLst>
          </p:nvPr>
        </p:nvGraphicFramePr>
        <p:xfrm>
          <a:off x="4064000" y="1039812"/>
          <a:ext cx="7213598" cy="4826796"/>
        </p:xfrm>
        <a:graphic>
          <a:graphicData uri="http://schemas.openxmlformats.org/drawingml/2006/table">
            <a:tbl>
              <a:tblPr/>
              <a:tblGrid>
                <a:gridCol w="1583474">
                  <a:extLst>
                    <a:ext uri="{9D8B030D-6E8A-4147-A177-3AD203B41FA5}">
                      <a16:colId xmlns:a16="http://schemas.microsoft.com/office/drawing/2014/main" val="20000"/>
                    </a:ext>
                  </a:extLst>
                </a:gridCol>
                <a:gridCol w="938354">
                  <a:extLst>
                    <a:ext uri="{9D8B030D-6E8A-4147-A177-3AD203B41FA5}">
                      <a16:colId xmlns:a16="http://schemas.microsoft.com/office/drawing/2014/main" val="20001"/>
                    </a:ext>
                  </a:extLst>
                </a:gridCol>
                <a:gridCol w="938354">
                  <a:extLst>
                    <a:ext uri="{9D8B030D-6E8A-4147-A177-3AD203B41FA5}">
                      <a16:colId xmlns:a16="http://schemas.microsoft.com/office/drawing/2014/main" val="20002"/>
                    </a:ext>
                  </a:extLst>
                </a:gridCol>
                <a:gridCol w="938354">
                  <a:extLst>
                    <a:ext uri="{9D8B030D-6E8A-4147-A177-3AD203B41FA5}">
                      <a16:colId xmlns:a16="http://schemas.microsoft.com/office/drawing/2014/main" val="20003"/>
                    </a:ext>
                  </a:extLst>
                </a:gridCol>
                <a:gridCol w="938354">
                  <a:extLst>
                    <a:ext uri="{9D8B030D-6E8A-4147-A177-3AD203B41FA5}">
                      <a16:colId xmlns:a16="http://schemas.microsoft.com/office/drawing/2014/main" val="20004"/>
                    </a:ext>
                  </a:extLst>
                </a:gridCol>
                <a:gridCol w="938354">
                  <a:extLst>
                    <a:ext uri="{9D8B030D-6E8A-4147-A177-3AD203B41FA5}">
                      <a16:colId xmlns:a16="http://schemas.microsoft.com/office/drawing/2014/main" val="20005"/>
                    </a:ext>
                  </a:extLst>
                </a:gridCol>
                <a:gridCol w="938354">
                  <a:extLst>
                    <a:ext uri="{9D8B030D-6E8A-4147-A177-3AD203B41FA5}">
                      <a16:colId xmlns:a16="http://schemas.microsoft.com/office/drawing/2014/main" val="20006"/>
                    </a:ext>
                  </a:extLst>
                </a:gridCol>
              </a:tblGrid>
              <a:tr h="467519">
                <a:tc rowSpan="2">
                  <a:txBody>
                    <a:bodyPr/>
                    <a:lstStyle/>
                    <a:p>
                      <a:pPr algn="l" fontAlgn="ctr"/>
                      <a:r>
                        <a:rPr lang="en-GB" sz="2000" b="1" i="0" u="none" strike="noStrike" dirty="0">
                          <a:solidFill>
                            <a:srgbClr val="000000"/>
                          </a:solidFill>
                          <a:effectLst/>
                          <a:latin typeface="Gill Sans Nova" panose="020B0602020104020203" pitchFamily="34" charset="0"/>
                        </a:rPr>
                        <a:t>Ministry</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gridSpan="2">
                  <a:txBody>
                    <a:bodyPr/>
                    <a:lstStyle/>
                    <a:p>
                      <a:pPr algn="ctr" fontAlgn="ctr"/>
                      <a:r>
                        <a:rPr lang="en-GB" sz="2000" b="1" i="0" u="none" strike="noStrike">
                          <a:solidFill>
                            <a:srgbClr val="000000"/>
                          </a:solidFill>
                          <a:effectLst/>
                          <a:latin typeface="Gill Sans Nova" panose="020B0602020104020203" pitchFamily="34" charset="0"/>
                        </a:rPr>
                        <a:t>Domain 4 overall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2000" b="1" i="0" u="none" strike="noStrike">
                          <a:solidFill>
                            <a:srgbClr val="000000"/>
                          </a:solidFill>
                          <a:effectLst/>
                          <a:latin typeface="Gill Sans Nova" panose="020B0602020104020203" pitchFamily="34" charset="0"/>
                        </a:rPr>
                        <a:t>MIS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2000" b="1" i="0" u="none" strike="noStrike">
                          <a:solidFill>
                            <a:srgbClr val="000000"/>
                          </a:solidFill>
                          <a:effectLst/>
                          <a:latin typeface="Gill Sans Nova" panose="020B0602020104020203" pitchFamily="34" charset="0"/>
                        </a:rPr>
                        <a:t>Beneficiary records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0"/>
                  </a:ext>
                </a:extLst>
              </a:tr>
              <a:tr h="467519">
                <a:tc vMerge="1">
                  <a:txBody>
                    <a:bodyPr/>
                    <a:lstStyle/>
                    <a:p>
                      <a:endParaRPr lang="en-ZM"/>
                    </a:p>
                  </a:txBody>
                  <a:tcPr/>
                </a:tc>
                <a:tc>
                  <a:txBody>
                    <a:bodyPr/>
                    <a:lstStyle/>
                    <a:p>
                      <a:pPr algn="ctr" fontAlgn="ctr"/>
                      <a:r>
                        <a:rPr lang="en-ZM" sz="20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ZM" sz="20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ZM" sz="20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ZM" sz="20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ZM" sz="20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ZM" sz="20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467519">
                <a:tc>
                  <a:txBody>
                    <a:bodyPr/>
                    <a:lstStyle/>
                    <a:p>
                      <a:pPr algn="l" fontAlgn="ctr"/>
                      <a:r>
                        <a:rPr lang="en-GB" sz="2000" b="0" i="0" u="none" strike="noStrike">
                          <a:solidFill>
                            <a:srgbClr val="000000"/>
                          </a:solidFill>
                          <a:effectLst/>
                          <a:latin typeface="Gill Sans Nova" panose="020B0602020104020203" pitchFamily="34" charset="0"/>
                        </a:rPr>
                        <a:t>MOH</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20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467519">
                <a:tc>
                  <a:txBody>
                    <a:bodyPr/>
                    <a:lstStyle/>
                    <a:p>
                      <a:pPr algn="l" fontAlgn="ctr"/>
                      <a:r>
                        <a:rPr lang="en-GB" sz="2000" b="0" i="0" u="none" strike="noStrike">
                          <a:solidFill>
                            <a:srgbClr val="000000"/>
                          </a:solidFill>
                          <a:effectLst/>
                          <a:latin typeface="Gill Sans Nova" panose="020B0602020104020203" pitchFamily="34" charset="0"/>
                        </a:rPr>
                        <a:t>MOA</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20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467519">
                <a:tc>
                  <a:txBody>
                    <a:bodyPr/>
                    <a:lstStyle/>
                    <a:p>
                      <a:pPr algn="l" fontAlgn="ctr"/>
                      <a:r>
                        <a:rPr lang="en-GB" sz="2000" b="0" i="0" u="none" strike="noStrike">
                          <a:solidFill>
                            <a:srgbClr val="000000"/>
                          </a:solidFill>
                          <a:effectLst/>
                          <a:latin typeface="Gill Sans Nova" panose="020B0602020104020203" pitchFamily="34" charset="0"/>
                        </a:rPr>
                        <a:t>MFL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2000" b="0" i="0" u="none" strike="noStrike" dirty="0">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467519">
                <a:tc>
                  <a:txBody>
                    <a:bodyPr/>
                    <a:lstStyle/>
                    <a:p>
                      <a:pPr algn="l" fontAlgn="ctr"/>
                      <a:r>
                        <a:rPr lang="en-GB" sz="2000" b="0" i="0" u="none" strike="noStrike">
                          <a:solidFill>
                            <a:srgbClr val="000000"/>
                          </a:solidFill>
                          <a:effectLst/>
                          <a:latin typeface="Gill Sans Nova" panose="020B0602020104020203" pitchFamily="34" charset="0"/>
                        </a:rPr>
                        <a:t>MWDS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20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dirty="0">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467519">
                <a:tc>
                  <a:txBody>
                    <a:bodyPr/>
                    <a:lstStyle/>
                    <a:p>
                      <a:pPr algn="l" fontAlgn="ctr"/>
                      <a:r>
                        <a:rPr lang="en-GB" sz="2000" b="0" i="0" u="none" strike="noStrike">
                          <a:solidFill>
                            <a:srgbClr val="000000"/>
                          </a:solidFill>
                          <a:effectLst/>
                          <a:latin typeface="Gill Sans Nova" panose="020B0602020104020203" pitchFamily="34" charset="0"/>
                        </a:rPr>
                        <a:t>MCDSS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20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467519">
                <a:tc>
                  <a:txBody>
                    <a:bodyPr/>
                    <a:lstStyle/>
                    <a:p>
                      <a:pPr algn="l" fontAlgn="ctr"/>
                      <a:r>
                        <a:rPr lang="en-GB" sz="2000" b="0" i="0" u="none" strike="noStrike">
                          <a:solidFill>
                            <a:srgbClr val="000000"/>
                          </a:solidFill>
                          <a:effectLst/>
                          <a:latin typeface="Gill Sans Nova" panose="020B0602020104020203" pitchFamily="34" charset="0"/>
                        </a:rPr>
                        <a:t>MOE</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20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467519">
                <a:tc>
                  <a:txBody>
                    <a:bodyPr/>
                    <a:lstStyle/>
                    <a:p>
                      <a:pPr algn="l" fontAlgn="ctr"/>
                      <a:r>
                        <a:rPr lang="en-GB" sz="2000" b="0" i="0" u="none" strike="noStrike">
                          <a:solidFill>
                            <a:srgbClr val="000000"/>
                          </a:solidFill>
                          <a:effectLst/>
                          <a:latin typeface="Gill Sans Nova" panose="020B0602020104020203" pitchFamily="34" charset="0"/>
                        </a:rPr>
                        <a:t>NFNC</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20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3.0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00"/>
                    </a:solidFill>
                  </a:tcPr>
                </a:tc>
                <a:tc>
                  <a:txBody>
                    <a:bodyPr/>
                    <a:lstStyle/>
                    <a:p>
                      <a:pPr algn="ctr" fontAlgn="ctr"/>
                      <a:r>
                        <a:rPr lang="en-ZM" sz="20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3.1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00"/>
                    </a:solidFill>
                  </a:tcPr>
                </a:tc>
                <a:tc>
                  <a:txBody>
                    <a:bodyPr/>
                    <a:lstStyle/>
                    <a:p>
                      <a:pPr algn="ctr" fontAlgn="ctr"/>
                      <a:r>
                        <a:rPr lang="en-ZM" sz="20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467519">
                <a:tc>
                  <a:txBody>
                    <a:bodyPr/>
                    <a:lstStyle/>
                    <a:p>
                      <a:pPr algn="l" fontAlgn="ctr"/>
                      <a:r>
                        <a:rPr lang="en-GB" sz="2000" b="1" i="0" u="none" strike="noStrike">
                          <a:solidFill>
                            <a:srgbClr val="000000"/>
                          </a:solidFill>
                          <a:effectLst/>
                          <a:latin typeface="Gill Sans Nova" panose="020B0602020104020203" pitchFamily="34" charset="0"/>
                        </a:rPr>
                        <a:t>Overall </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2000" b="1"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1"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1"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1"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2000" b="1"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2000" b="1" i="0" u="none" strike="noStrike" dirty="0">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914-65E4-64B1-18D6-0DB551371E69}"/>
              </a:ext>
            </a:extLst>
          </p:cNvPr>
          <p:cNvSpPr>
            <a:spLocks noGrp="1"/>
          </p:cNvSpPr>
          <p:nvPr>
            <p:ph type="title"/>
          </p:nvPr>
        </p:nvSpPr>
        <p:spPr>
          <a:xfrm>
            <a:off x="609600" y="182879"/>
            <a:ext cx="10362868" cy="713741"/>
          </a:xfrm>
        </p:spPr>
        <p:txBody>
          <a:bodyPr rtlCol="0"/>
          <a:lstStyle/>
          <a:p>
            <a:r>
              <a:rPr lang="en-US" dirty="0"/>
              <a:t>Domain 4: Information System by Districts </a:t>
            </a:r>
            <a:endParaRPr lang="en-ZA" dirty="0"/>
          </a:p>
        </p:txBody>
      </p:sp>
      <p:sp>
        <p:nvSpPr>
          <p:cNvPr id="134147" name="Content Placeholder 2">
            <a:extLst>
              <a:ext uri="{FF2B5EF4-FFF2-40B4-BE49-F238E27FC236}">
                <a16:creationId xmlns:a16="http://schemas.microsoft.com/office/drawing/2014/main" id="{1C0EB7F4-B3E3-8F8F-A1C6-B64A567B2E2A}"/>
              </a:ext>
            </a:extLst>
          </p:cNvPr>
          <p:cNvSpPr>
            <a:spLocks noGrp="1" noChangeArrowheads="1"/>
          </p:cNvSpPr>
          <p:nvPr>
            <p:ph sz="quarter" idx="13"/>
          </p:nvPr>
        </p:nvSpPr>
        <p:spPr>
          <a:xfrm>
            <a:off x="644698" y="1055124"/>
            <a:ext cx="3248079" cy="4812276"/>
          </a:xfrm>
        </p:spPr>
        <p:txBody>
          <a:bodyPr rtlCol="0">
            <a:normAutofit fontScale="85000" lnSpcReduction="20000"/>
          </a:bodyPr>
          <a:lstStyle/>
          <a:p>
            <a:r>
              <a:rPr lang="en-GB" altLang="en-GB" dirty="0"/>
              <a:t>Overall district level performance improved from 1.4 in 2020 to 2.4 in 2022, mainly due to improvements in beneficiary record keeping.</a:t>
            </a:r>
          </a:p>
          <a:p>
            <a:r>
              <a:rPr lang="en-GB" altLang="en-GB" dirty="0"/>
              <a:t>Biggest improvements in MIS seen in </a:t>
            </a:r>
            <a:r>
              <a:rPr lang="en-GB" altLang="en-GB" dirty="0" err="1"/>
              <a:t>Nchelenge</a:t>
            </a:r>
            <a:r>
              <a:rPr lang="en-GB" altLang="en-GB" dirty="0"/>
              <a:t> district, which scored 2.9 in 2022 compared to 1.5 in 2020</a:t>
            </a:r>
          </a:p>
          <a:p>
            <a:r>
              <a:rPr lang="en-GB" altLang="en-GB" dirty="0"/>
              <a:t>In contrast, two districts, namely Lundazi and </a:t>
            </a:r>
            <a:r>
              <a:rPr lang="en-GB" altLang="en-GB" dirty="0" err="1"/>
              <a:t>Mwinilunga</a:t>
            </a:r>
            <a:r>
              <a:rPr lang="en-GB" altLang="en-GB" dirty="0"/>
              <a:t>, recorded declines in MIS from 1.8 and 1.7, respectively in 2020 to 1.6 (for both in 2022).</a:t>
            </a:r>
          </a:p>
        </p:txBody>
      </p:sp>
      <p:graphicFrame>
        <p:nvGraphicFramePr>
          <p:cNvPr id="5" name="Content Placeholder 4">
            <a:extLst>
              <a:ext uri="{FF2B5EF4-FFF2-40B4-BE49-F238E27FC236}">
                <a16:creationId xmlns:a16="http://schemas.microsoft.com/office/drawing/2014/main" id="{B6F7513F-00DB-5BCF-E19C-D43BF0A3A50E}"/>
              </a:ext>
            </a:extLst>
          </p:cNvPr>
          <p:cNvGraphicFramePr>
            <a:graphicFrameLocks noGrp="1"/>
          </p:cNvGraphicFramePr>
          <p:nvPr>
            <p:ph sz="quarter" idx="14"/>
            <p:extLst>
              <p:ext uri="{D42A27DB-BD31-4B8C-83A1-F6EECF244321}">
                <p14:modId xmlns:p14="http://schemas.microsoft.com/office/powerpoint/2010/main" val="1504121701"/>
              </p:ext>
            </p:extLst>
          </p:nvPr>
        </p:nvGraphicFramePr>
        <p:xfrm>
          <a:off x="4064000" y="1039813"/>
          <a:ext cx="5662615" cy="4571997"/>
        </p:xfrm>
        <a:graphic>
          <a:graphicData uri="http://schemas.openxmlformats.org/drawingml/2006/table">
            <a:tbl>
              <a:tblPr/>
              <a:tblGrid>
                <a:gridCol w="808945">
                  <a:extLst>
                    <a:ext uri="{9D8B030D-6E8A-4147-A177-3AD203B41FA5}">
                      <a16:colId xmlns:a16="http://schemas.microsoft.com/office/drawing/2014/main" val="20000"/>
                    </a:ext>
                  </a:extLst>
                </a:gridCol>
                <a:gridCol w="808945">
                  <a:extLst>
                    <a:ext uri="{9D8B030D-6E8A-4147-A177-3AD203B41FA5}">
                      <a16:colId xmlns:a16="http://schemas.microsoft.com/office/drawing/2014/main" val="20001"/>
                    </a:ext>
                  </a:extLst>
                </a:gridCol>
                <a:gridCol w="808945">
                  <a:extLst>
                    <a:ext uri="{9D8B030D-6E8A-4147-A177-3AD203B41FA5}">
                      <a16:colId xmlns:a16="http://schemas.microsoft.com/office/drawing/2014/main" val="20002"/>
                    </a:ext>
                  </a:extLst>
                </a:gridCol>
                <a:gridCol w="808945">
                  <a:extLst>
                    <a:ext uri="{9D8B030D-6E8A-4147-A177-3AD203B41FA5}">
                      <a16:colId xmlns:a16="http://schemas.microsoft.com/office/drawing/2014/main" val="20003"/>
                    </a:ext>
                  </a:extLst>
                </a:gridCol>
                <a:gridCol w="808945">
                  <a:extLst>
                    <a:ext uri="{9D8B030D-6E8A-4147-A177-3AD203B41FA5}">
                      <a16:colId xmlns:a16="http://schemas.microsoft.com/office/drawing/2014/main" val="20004"/>
                    </a:ext>
                  </a:extLst>
                </a:gridCol>
                <a:gridCol w="808945">
                  <a:extLst>
                    <a:ext uri="{9D8B030D-6E8A-4147-A177-3AD203B41FA5}">
                      <a16:colId xmlns:a16="http://schemas.microsoft.com/office/drawing/2014/main" val="20005"/>
                    </a:ext>
                  </a:extLst>
                </a:gridCol>
                <a:gridCol w="808945">
                  <a:extLst>
                    <a:ext uri="{9D8B030D-6E8A-4147-A177-3AD203B41FA5}">
                      <a16:colId xmlns:a16="http://schemas.microsoft.com/office/drawing/2014/main" val="20006"/>
                    </a:ext>
                  </a:extLst>
                </a:gridCol>
              </a:tblGrid>
              <a:tr h="268941">
                <a:tc rowSpan="2">
                  <a:txBody>
                    <a:bodyPr/>
                    <a:lstStyle/>
                    <a:p>
                      <a:pPr algn="l" fontAlgn="ctr"/>
                      <a:r>
                        <a:rPr lang="en-GB" sz="900" b="1" i="0" u="none" strike="noStrike">
                          <a:solidFill>
                            <a:srgbClr val="000000"/>
                          </a:solidFill>
                          <a:effectLst/>
                          <a:latin typeface="Gill Sans Nova" panose="020B0602020104020203" pitchFamily="34" charset="0"/>
                        </a:rPr>
                        <a:t>District</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gridSpan="2">
                  <a:txBody>
                    <a:bodyPr/>
                    <a:lstStyle/>
                    <a:p>
                      <a:pPr algn="ctr" fontAlgn="ctr"/>
                      <a:r>
                        <a:rPr lang="en-GB" sz="900" b="1" i="0" u="none" strike="noStrike">
                          <a:solidFill>
                            <a:srgbClr val="000000"/>
                          </a:solidFill>
                          <a:effectLst/>
                          <a:latin typeface="Gill Sans Nova" panose="020B0602020104020203" pitchFamily="34" charset="0"/>
                        </a:rPr>
                        <a:t>Domain 4 Overall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900" b="1" i="0" u="none" strike="noStrike">
                          <a:solidFill>
                            <a:srgbClr val="000000"/>
                          </a:solidFill>
                          <a:effectLst/>
                          <a:latin typeface="Gill Sans Nova" panose="020B0602020104020203" pitchFamily="34" charset="0"/>
                        </a:rPr>
                        <a:t>MIS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900" b="1" i="0" u="none" strike="noStrike">
                          <a:solidFill>
                            <a:srgbClr val="000000"/>
                          </a:solidFill>
                          <a:effectLst/>
                          <a:latin typeface="Gill Sans Nova" panose="020B0602020104020203" pitchFamily="34" charset="0"/>
                        </a:rPr>
                        <a:t>Beneficiary Records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0"/>
                  </a:ext>
                </a:extLst>
              </a:tr>
              <a:tr h="268941">
                <a:tc vMerge="1">
                  <a:txBody>
                    <a:bodyPr/>
                    <a:lstStyle/>
                    <a:p>
                      <a:endParaRPr lang="en-ZM"/>
                    </a:p>
                  </a:txBody>
                  <a:tcPr/>
                </a:tc>
                <a:tc>
                  <a:txBody>
                    <a:bodyPr/>
                    <a:lstStyle/>
                    <a:p>
                      <a:pPr algn="ctr" fontAlgn="ctr"/>
                      <a:r>
                        <a:rPr lang="en-GB" sz="9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GB" sz="9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68941">
                <a:tc>
                  <a:txBody>
                    <a:bodyPr/>
                    <a:lstStyle/>
                    <a:p>
                      <a:pPr algn="l" fontAlgn="ctr"/>
                      <a:r>
                        <a:rPr lang="en-GB" sz="900" b="0" i="0" u="none" strike="noStrike">
                          <a:solidFill>
                            <a:srgbClr val="000000"/>
                          </a:solidFill>
                          <a:effectLst/>
                          <a:latin typeface="Gill Sans Nova" panose="020B0602020104020203" pitchFamily="34" charset="0"/>
                        </a:rPr>
                        <a:t>Chibombo</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68941">
                <a:tc>
                  <a:txBody>
                    <a:bodyPr/>
                    <a:lstStyle/>
                    <a:p>
                      <a:pPr algn="l" fontAlgn="ctr"/>
                      <a:r>
                        <a:rPr lang="en-GB" sz="900" b="0" i="0" u="none" strike="noStrike">
                          <a:solidFill>
                            <a:srgbClr val="000000"/>
                          </a:solidFill>
                          <a:effectLst/>
                          <a:latin typeface="Gill Sans Nova" panose="020B0602020104020203" pitchFamily="34" charset="0"/>
                        </a:rPr>
                        <a:t>Kabwe</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0.8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268941">
                <a:tc>
                  <a:txBody>
                    <a:bodyPr/>
                    <a:lstStyle/>
                    <a:p>
                      <a:pPr algn="l" fontAlgn="ctr"/>
                      <a:r>
                        <a:rPr lang="en-GB" sz="900" b="0" i="0" u="none" strike="noStrike">
                          <a:solidFill>
                            <a:srgbClr val="000000"/>
                          </a:solidFill>
                          <a:effectLst/>
                          <a:latin typeface="Gill Sans Nova" panose="020B0602020104020203" pitchFamily="34" charset="0"/>
                        </a:rPr>
                        <a:t>Kapiri Mposhi</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268941">
                <a:tc>
                  <a:txBody>
                    <a:bodyPr/>
                    <a:lstStyle/>
                    <a:p>
                      <a:pPr algn="l" fontAlgn="ctr"/>
                      <a:r>
                        <a:rPr lang="en-GB" sz="900" b="0" i="0" u="none" strike="noStrike">
                          <a:solidFill>
                            <a:srgbClr val="000000"/>
                          </a:solidFill>
                          <a:effectLst/>
                          <a:latin typeface="Gill Sans Nova" panose="020B0602020104020203" pitchFamily="34" charset="0"/>
                        </a:rPr>
                        <a:t>Mumbwa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268941">
                <a:tc>
                  <a:txBody>
                    <a:bodyPr/>
                    <a:lstStyle/>
                    <a:p>
                      <a:pPr algn="l" fontAlgn="ctr"/>
                      <a:r>
                        <a:rPr lang="en-GB" sz="900" b="0" i="0" u="none" strike="noStrike">
                          <a:solidFill>
                            <a:srgbClr val="000000"/>
                          </a:solidFill>
                          <a:effectLst/>
                          <a:latin typeface="Gill Sans Nova" panose="020B0602020104020203" pitchFamily="34" charset="0"/>
                        </a:rPr>
                        <a:t>Kitwe</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268941">
                <a:tc>
                  <a:txBody>
                    <a:bodyPr/>
                    <a:lstStyle/>
                    <a:p>
                      <a:pPr algn="l" fontAlgn="ctr"/>
                      <a:r>
                        <a:rPr lang="en-GB" sz="900" b="0" i="0" u="none" strike="noStrike">
                          <a:solidFill>
                            <a:srgbClr val="000000"/>
                          </a:solidFill>
                          <a:effectLst/>
                          <a:latin typeface="Gill Sans Nova" panose="020B0602020104020203" pitchFamily="34" charset="0"/>
                        </a:rPr>
                        <a:t>Ndola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268941">
                <a:tc>
                  <a:txBody>
                    <a:bodyPr/>
                    <a:lstStyle/>
                    <a:p>
                      <a:pPr algn="l" fontAlgn="ctr"/>
                      <a:r>
                        <a:rPr lang="en-GB" sz="900" b="0" i="0" u="none" strike="noStrike">
                          <a:solidFill>
                            <a:srgbClr val="000000"/>
                          </a:solidFill>
                          <a:effectLst/>
                          <a:latin typeface="Gill Sans Nova" panose="020B0602020104020203" pitchFamily="34" charset="0"/>
                        </a:rPr>
                        <a:t>Chipata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268941">
                <a:tc>
                  <a:txBody>
                    <a:bodyPr/>
                    <a:lstStyle/>
                    <a:p>
                      <a:pPr algn="l" fontAlgn="ctr"/>
                      <a:r>
                        <a:rPr lang="en-GB" sz="900" b="0" i="0" u="none" strike="noStrike">
                          <a:solidFill>
                            <a:srgbClr val="000000"/>
                          </a:solidFill>
                          <a:effectLst/>
                          <a:latin typeface="Gill Sans Nova" panose="020B0602020104020203" pitchFamily="34" charset="0"/>
                        </a:rPr>
                        <a:t>Katete</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r h="268941">
                <a:tc>
                  <a:txBody>
                    <a:bodyPr/>
                    <a:lstStyle/>
                    <a:p>
                      <a:pPr algn="l" fontAlgn="ctr"/>
                      <a:r>
                        <a:rPr lang="en-GB" sz="900" b="0" i="0" u="none" strike="noStrike">
                          <a:solidFill>
                            <a:srgbClr val="000000"/>
                          </a:solidFill>
                          <a:effectLst/>
                          <a:latin typeface="Gill Sans Nova" panose="020B0602020104020203" pitchFamily="34" charset="0"/>
                        </a:rPr>
                        <a:t>Petauke</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268941">
                <a:tc>
                  <a:txBody>
                    <a:bodyPr/>
                    <a:lstStyle/>
                    <a:p>
                      <a:pPr algn="l" fontAlgn="ctr"/>
                      <a:r>
                        <a:rPr lang="en-GB" sz="900" b="0" i="0" u="none" strike="noStrike">
                          <a:solidFill>
                            <a:srgbClr val="000000"/>
                          </a:solidFill>
                          <a:effectLst/>
                          <a:latin typeface="Gill Sans Nova" panose="020B0602020104020203" pitchFamily="34" charset="0"/>
                        </a:rPr>
                        <a:t>Lundazi</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268941">
                <a:tc>
                  <a:txBody>
                    <a:bodyPr/>
                    <a:lstStyle/>
                    <a:p>
                      <a:pPr algn="l" fontAlgn="ctr"/>
                      <a:r>
                        <a:rPr lang="en-GB" sz="900" b="0" i="0" u="none" strike="noStrike">
                          <a:solidFill>
                            <a:srgbClr val="000000"/>
                          </a:solidFill>
                          <a:effectLst/>
                          <a:latin typeface="Gill Sans Nova" panose="020B0602020104020203" pitchFamily="34" charset="0"/>
                        </a:rPr>
                        <a:t>Mansa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2"/>
                  </a:ext>
                </a:extLst>
              </a:tr>
              <a:tr h="268941">
                <a:tc>
                  <a:txBody>
                    <a:bodyPr/>
                    <a:lstStyle/>
                    <a:p>
                      <a:pPr algn="l" fontAlgn="ctr"/>
                      <a:r>
                        <a:rPr lang="en-GB" sz="900" b="0" i="0" u="none" strike="noStrike">
                          <a:solidFill>
                            <a:srgbClr val="000000"/>
                          </a:solidFill>
                          <a:effectLst/>
                          <a:latin typeface="Gill Sans Nova" panose="020B0602020104020203" pitchFamily="34" charset="0"/>
                        </a:rPr>
                        <a:t>Nchelenge</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2.9</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3"/>
                  </a:ext>
                </a:extLst>
              </a:tr>
              <a:tr h="268941">
                <a:tc>
                  <a:txBody>
                    <a:bodyPr/>
                    <a:lstStyle/>
                    <a:p>
                      <a:pPr algn="l" fontAlgn="ctr"/>
                      <a:r>
                        <a:rPr lang="en-GB" sz="900" b="0" i="0" u="none" strike="noStrike">
                          <a:solidFill>
                            <a:srgbClr val="000000"/>
                          </a:solidFill>
                          <a:effectLst/>
                          <a:latin typeface="Gill Sans Nova" panose="020B0602020104020203" pitchFamily="34" charset="0"/>
                        </a:rPr>
                        <a:t>Samfya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4"/>
                  </a:ext>
                </a:extLst>
              </a:tr>
              <a:tr h="268941">
                <a:tc>
                  <a:txBody>
                    <a:bodyPr/>
                    <a:lstStyle/>
                    <a:p>
                      <a:pPr algn="l" fontAlgn="ctr"/>
                      <a:r>
                        <a:rPr lang="en-GB" sz="900" b="0" i="0" u="none" strike="noStrike">
                          <a:solidFill>
                            <a:srgbClr val="000000"/>
                          </a:solidFill>
                          <a:effectLst/>
                          <a:latin typeface="Gill Sans Nova" panose="020B0602020104020203" pitchFamily="34" charset="0"/>
                        </a:rPr>
                        <a:t>Lusaka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268941">
                <a:tc>
                  <a:txBody>
                    <a:bodyPr/>
                    <a:lstStyle/>
                    <a:p>
                      <a:pPr algn="l" fontAlgn="ctr"/>
                      <a:r>
                        <a:rPr lang="en-GB" sz="900" b="0" i="0" u="none" strike="noStrike">
                          <a:solidFill>
                            <a:srgbClr val="000000"/>
                          </a:solidFill>
                          <a:effectLst/>
                          <a:latin typeface="Gill Sans Nova" panose="020B0602020104020203" pitchFamily="34" charset="0"/>
                        </a:rPr>
                        <a:t>Chinsali</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9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Gill Sans Nova" panose="020B0602020104020203" pitchFamily="34" charset="0"/>
                        </a:rPr>
                        <a:t>2.9</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6"/>
                  </a:ext>
                </a:extLst>
              </a:tr>
            </a:tbl>
          </a:graphicData>
        </a:graphic>
      </p:graphicFrame>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5D9E-B689-96DF-1B25-0E3683131441}"/>
              </a:ext>
            </a:extLst>
          </p:cNvPr>
          <p:cNvSpPr>
            <a:spLocks noGrp="1"/>
          </p:cNvSpPr>
          <p:nvPr>
            <p:ph type="title"/>
          </p:nvPr>
        </p:nvSpPr>
        <p:spPr/>
        <p:txBody>
          <a:bodyPr rtlCol="0"/>
          <a:lstStyle/>
          <a:p>
            <a:r>
              <a:rPr lang="en-US" dirty="0"/>
              <a:t>Domain 4: Information System by Districts </a:t>
            </a:r>
            <a:endParaRPr lang="en-ZA" dirty="0"/>
          </a:p>
        </p:txBody>
      </p:sp>
      <p:graphicFrame>
        <p:nvGraphicFramePr>
          <p:cNvPr id="3" name="Table 2">
            <a:extLst>
              <a:ext uri="{FF2B5EF4-FFF2-40B4-BE49-F238E27FC236}">
                <a16:creationId xmlns:a16="http://schemas.microsoft.com/office/drawing/2014/main" id="{39424DCD-D176-A743-C823-05D27084E7F6}"/>
              </a:ext>
            </a:extLst>
          </p:cNvPr>
          <p:cNvGraphicFramePr>
            <a:graphicFrameLocks noGrp="1"/>
          </p:cNvGraphicFramePr>
          <p:nvPr>
            <p:extLst>
              <p:ext uri="{D42A27DB-BD31-4B8C-83A1-F6EECF244321}">
                <p14:modId xmlns:p14="http://schemas.microsoft.com/office/powerpoint/2010/main" val="4136106137"/>
              </p:ext>
            </p:extLst>
          </p:nvPr>
        </p:nvGraphicFramePr>
        <p:xfrm>
          <a:off x="2209799" y="1219200"/>
          <a:ext cx="7772401" cy="4495806"/>
        </p:xfrm>
        <a:graphic>
          <a:graphicData uri="http://schemas.openxmlformats.org/drawingml/2006/table">
            <a:tbl>
              <a:tblPr/>
              <a:tblGrid>
                <a:gridCol w="1110343">
                  <a:extLst>
                    <a:ext uri="{9D8B030D-6E8A-4147-A177-3AD203B41FA5}">
                      <a16:colId xmlns:a16="http://schemas.microsoft.com/office/drawing/2014/main" val="20000"/>
                    </a:ext>
                  </a:extLst>
                </a:gridCol>
                <a:gridCol w="1110343">
                  <a:extLst>
                    <a:ext uri="{9D8B030D-6E8A-4147-A177-3AD203B41FA5}">
                      <a16:colId xmlns:a16="http://schemas.microsoft.com/office/drawing/2014/main" val="20001"/>
                    </a:ext>
                  </a:extLst>
                </a:gridCol>
                <a:gridCol w="1110343">
                  <a:extLst>
                    <a:ext uri="{9D8B030D-6E8A-4147-A177-3AD203B41FA5}">
                      <a16:colId xmlns:a16="http://schemas.microsoft.com/office/drawing/2014/main" val="20002"/>
                    </a:ext>
                  </a:extLst>
                </a:gridCol>
                <a:gridCol w="1110343">
                  <a:extLst>
                    <a:ext uri="{9D8B030D-6E8A-4147-A177-3AD203B41FA5}">
                      <a16:colId xmlns:a16="http://schemas.microsoft.com/office/drawing/2014/main" val="20003"/>
                    </a:ext>
                  </a:extLst>
                </a:gridCol>
                <a:gridCol w="1110343">
                  <a:extLst>
                    <a:ext uri="{9D8B030D-6E8A-4147-A177-3AD203B41FA5}">
                      <a16:colId xmlns:a16="http://schemas.microsoft.com/office/drawing/2014/main" val="20004"/>
                    </a:ext>
                  </a:extLst>
                </a:gridCol>
                <a:gridCol w="1110343">
                  <a:extLst>
                    <a:ext uri="{9D8B030D-6E8A-4147-A177-3AD203B41FA5}">
                      <a16:colId xmlns:a16="http://schemas.microsoft.com/office/drawing/2014/main" val="20005"/>
                    </a:ext>
                  </a:extLst>
                </a:gridCol>
                <a:gridCol w="1110343">
                  <a:extLst>
                    <a:ext uri="{9D8B030D-6E8A-4147-A177-3AD203B41FA5}">
                      <a16:colId xmlns:a16="http://schemas.microsoft.com/office/drawing/2014/main" val="20006"/>
                    </a:ext>
                  </a:extLst>
                </a:gridCol>
              </a:tblGrid>
              <a:tr h="249767">
                <a:tc rowSpan="2">
                  <a:txBody>
                    <a:bodyPr/>
                    <a:lstStyle/>
                    <a:p>
                      <a:pPr algn="l" fontAlgn="ctr"/>
                      <a:r>
                        <a:rPr lang="en-GB" sz="1050" b="1" i="0" u="none" strike="noStrike">
                          <a:solidFill>
                            <a:srgbClr val="000000"/>
                          </a:solidFill>
                          <a:effectLst/>
                          <a:latin typeface="Gill Sans Nova" panose="020B0602020104020203" pitchFamily="34" charset="0"/>
                        </a:rPr>
                        <a:t>District</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gridSpan="2">
                  <a:txBody>
                    <a:bodyPr/>
                    <a:lstStyle/>
                    <a:p>
                      <a:pPr algn="ctr" fontAlgn="ctr"/>
                      <a:r>
                        <a:rPr lang="en-GB" sz="1050" b="1" i="0" u="none" strike="noStrike">
                          <a:solidFill>
                            <a:srgbClr val="000000"/>
                          </a:solidFill>
                          <a:effectLst/>
                          <a:latin typeface="Gill Sans Nova" panose="020B0602020104020203" pitchFamily="34" charset="0"/>
                        </a:rPr>
                        <a:t>Domain 4 Overall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050" b="1" i="0" u="none" strike="noStrike">
                          <a:solidFill>
                            <a:srgbClr val="000000"/>
                          </a:solidFill>
                          <a:effectLst/>
                          <a:latin typeface="Gill Sans Nova" panose="020B0602020104020203" pitchFamily="34" charset="0"/>
                        </a:rPr>
                        <a:t>MIS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050" b="1" i="0" u="none" strike="noStrike">
                          <a:solidFill>
                            <a:srgbClr val="000000"/>
                          </a:solidFill>
                          <a:effectLst/>
                          <a:latin typeface="Gill Sans Nova" panose="020B0602020104020203" pitchFamily="34" charset="0"/>
                        </a:rPr>
                        <a:t>Beneficiary Records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0"/>
                  </a:ext>
                </a:extLst>
              </a:tr>
              <a:tr h="249767">
                <a:tc vMerge="1">
                  <a:txBody>
                    <a:bodyPr/>
                    <a:lstStyle/>
                    <a:p>
                      <a:endParaRPr lang="en-ZM"/>
                    </a:p>
                  </a:txBody>
                  <a:tcPr/>
                </a:tc>
                <a:tc>
                  <a:txBody>
                    <a:bodyPr/>
                    <a:lstStyle/>
                    <a:p>
                      <a:pPr algn="ctr" fontAlgn="ctr"/>
                      <a:r>
                        <a:rPr lang="en-GB" sz="105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GB" sz="105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GB" sz="105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GB" sz="105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GB" sz="105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GB" sz="105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49767">
                <a:tc>
                  <a:txBody>
                    <a:bodyPr/>
                    <a:lstStyle/>
                    <a:p>
                      <a:pPr algn="l" fontAlgn="ctr"/>
                      <a:r>
                        <a:rPr lang="en-GB" sz="1050" b="0" i="0" u="none" strike="noStrike">
                          <a:solidFill>
                            <a:srgbClr val="000000"/>
                          </a:solidFill>
                          <a:effectLst/>
                          <a:latin typeface="Gill Sans Nova" panose="020B0602020104020203" pitchFamily="34" charset="0"/>
                        </a:rPr>
                        <a:t>Isoka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49767">
                <a:tc>
                  <a:txBody>
                    <a:bodyPr/>
                    <a:lstStyle/>
                    <a:p>
                      <a:pPr algn="l" fontAlgn="ctr"/>
                      <a:r>
                        <a:rPr lang="en-GB" sz="1050" b="0" i="0" u="none" strike="noStrike">
                          <a:solidFill>
                            <a:srgbClr val="000000"/>
                          </a:solidFill>
                          <a:effectLst/>
                          <a:latin typeface="Gill Sans Nova" panose="020B0602020104020203" pitchFamily="34" charset="0"/>
                        </a:rPr>
                        <a:t>Mpika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249767">
                <a:tc>
                  <a:txBody>
                    <a:bodyPr/>
                    <a:lstStyle/>
                    <a:p>
                      <a:pPr algn="l" fontAlgn="ctr"/>
                      <a:r>
                        <a:rPr lang="en-GB" sz="1050" b="0" i="0" u="none" strike="noStrike">
                          <a:solidFill>
                            <a:srgbClr val="000000"/>
                          </a:solidFill>
                          <a:effectLst/>
                          <a:latin typeface="Gill Sans Nova" panose="020B0602020104020203" pitchFamily="34" charset="0"/>
                        </a:rPr>
                        <a:t>Kaputa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249767">
                <a:tc>
                  <a:txBody>
                    <a:bodyPr/>
                    <a:lstStyle/>
                    <a:p>
                      <a:pPr algn="l" fontAlgn="ctr"/>
                      <a:r>
                        <a:rPr lang="en-GB" sz="1050" b="0" i="0" u="none" strike="noStrike">
                          <a:solidFill>
                            <a:srgbClr val="000000"/>
                          </a:solidFill>
                          <a:effectLst/>
                          <a:latin typeface="Gill Sans Nova" panose="020B0602020104020203" pitchFamily="34" charset="0"/>
                        </a:rPr>
                        <a:t>Kasama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249767">
                <a:tc>
                  <a:txBody>
                    <a:bodyPr/>
                    <a:lstStyle/>
                    <a:p>
                      <a:pPr algn="l" fontAlgn="ctr"/>
                      <a:r>
                        <a:rPr lang="en-GB" sz="1050" b="0" i="0" u="none" strike="noStrike">
                          <a:solidFill>
                            <a:srgbClr val="000000"/>
                          </a:solidFill>
                          <a:effectLst/>
                          <a:latin typeface="Gill Sans Nova" panose="020B0602020104020203" pitchFamily="34" charset="0"/>
                        </a:rPr>
                        <a:t>Luwingu</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249767">
                <a:tc>
                  <a:txBody>
                    <a:bodyPr/>
                    <a:lstStyle/>
                    <a:p>
                      <a:pPr algn="l" fontAlgn="ctr"/>
                      <a:r>
                        <a:rPr lang="en-GB" sz="1050" b="0" i="0" u="none" strike="noStrike">
                          <a:solidFill>
                            <a:srgbClr val="000000"/>
                          </a:solidFill>
                          <a:effectLst/>
                          <a:latin typeface="Gill Sans Nova" panose="020B0602020104020203" pitchFamily="34" charset="0"/>
                        </a:rPr>
                        <a:t>Mbala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249767">
                <a:tc>
                  <a:txBody>
                    <a:bodyPr/>
                    <a:lstStyle/>
                    <a:p>
                      <a:pPr algn="l" fontAlgn="ctr"/>
                      <a:r>
                        <a:rPr lang="en-GB" sz="1050" b="0" i="0" u="none" strike="noStrike">
                          <a:solidFill>
                            <a:srgbClr val="000000"/>
                          </a:solidFill>
                          <a:effectLst/>
                          <a:latin typeface="Gill Sans Nova" panose="020B0602020104020203" pitchFamily="34" charset="0"/>
                        </a:rPr>
                        <a:t>Mwinilunga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249767">
                <a:tc>
                  <a:txBody>
                    <a:bodyPr/>
                    <a:lstStyle/>
                    <a:p>
                      <a:pPr algn="l" fontAlgn="ctr"/>
                      <a:r>
                        <a:rPr lang="en-GB" sz="1050" b="0" i="0" u="none" strike="noStrike">
                          <a:solidFill>
                            <a:srgbClr val="000000"/>
                          </a:solidFill>
                          <a:effectLst/>
                          <a:latin typeface="Gill Sans Nova" panose="020B0602020104020203" pitchFamily="34" charset="0"/>
                        </a:rPr>
                        <a:t>Solwezi</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r h="249767">
                <a:tc>
                  <a:txBody>
                    <a:bodyPr/>
                    <a:lstStyle/>
                    <a:p>
                      <a:pPr algn="l" fontAlgn="ctr"/>
                      <a:r>
                        <a:rPr lang="en-GB" sz="1050" b="0" i="0" u="none" strike="noStrike">
                          <a:solidFill>
                            <a:srgbClr val="000000"/>
                          </a:solidFill>
                          <a:effectLst/>
                          <a:latin typeface="Gill Sans Nova" panose="020B0602020104020203" pitchFamily="34" charset="0"/>
                        </a:rPr>
                        <a:t>Zambezi</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1.9</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249767">
                <a:tc>
                  <a:txBody>
                    <a:bodyPr/>
                    <a:lstStyle/>
                    <a:p>
                      <a:pPr algn="l" fontAlgn="ctr"/>
                      <a:r>
                        <a:rPr lang="en-GB" sz="1050" b="0" i="0" u="none" strike="noStrike">
                          <a:solidFill>
                            <a:srgbClr val="000000"/>
                          </a:solidFill>
                          <a:effectLst/>
                          <a:latin typeface="Gill Sans Nova" panose="020B0602020104020203" pitchFamily="34" charset="0"/>
                        </a:rPr>
                        <a:t>Choma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249767">
                <a:tc>
                  <a:txBody>
                    <a:bodyPr/>
                    <a:lstStyle/>
                    <a:p>
                      <a:pPr algn="l" fontAlgn="ctr"/>
                      <a:r>
                        <a:rPr lang="en-GB" sz="1050" b="0" i="0" u="none" strike="noStrike">
                          <a:solidFill>
                            <a:srgbClr val="000000"/>
                          </a:solidFill>
                          <a:effectLst/>
                          <a:latin typeface="Gill Sans Nova" panose="020B0602020104020203" pitchFamily="34" charset="0"/>
                        </a:rPr>
                        <a:t>Monze</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2"/>
                  </a:ext>
                </a:extLst>
              </a:tr>
              <a:tr h="249767">
                <a:tc>
                  <a:txBody>
                    <a:bodyPr/>
                    <a:lstStyle/>
                    <a:p>
                      <a:pPr algn="l" fontAlgn="ctr"/>
                      <a:r>
                        <a:rPr lang="en-GB" sz="1050" b="0" i="0" u="none" strike="noStrike">
                          <a:solidFill>
                            <a:srgbClr val="000000"/>
                          </a:solidFill>
                          <a:effectLst/>
                          <a:latin typeface="Gill Sans Nova" panose="020B0602020104020203" pitchFamily="34" charset="0"/>
                        </a:rPr>
                        <a:t>Kalabo</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3"/>
                  </a:ext>
                </a:extLst>
              </a:tr>
              <a:tr h="249767">
                <a:tc>
                  <a:txBody>
                    <a:bodyPr/>
                    <a:lstStyle/>
                    <a:p>
                      <a:pPr algn="l" fontAlgn="ctr"/>
                      <a:r>
                        <a:rPr lang="en-GB" sz="1050" b="0" i="0" u="none" strike="noStrike">
                          <a:solidFill>
                            <a:srgbClr val="000000"/>
                          </a:solidFill>
                          <a:effectLst/>
                          <a:latin typeface="Gill Sans Nova" panose="020B0602020104020203" pitchFamily="34" charset="0"/>
                        </a:rPr>
                        <a:t>Kaoma</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4"/>
                  </a:ext>
                </a:extLst>
              </a:tr>
              <a:tr h="249767">
                <a:tc>
                  <a:txBody>
                    <a:bodyPr/>
                    <a:lstStyle/>
                    <a:p>
                      <a:pPr algn="l" fontAlgn="ctr"/>
                      <a:r>
                        <a:rPr lang="en-GB" sz="1050" b="0" i="0" u="none" strike="noStrike">
                          <a:solidFill>
                            <a:srgbClr val="000000"/>
                          </a:solidFill>
                          <a:effectLst/>
                          <a:latin typeface="Gill Sans Nova" panose="020B0602020104020203" pitchFamily="34" charset="0"/>
                        </a:rPr>
                        <a:t>Mongu</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249767">
                <a:tc>
                  <a:txBody>
                    <a:bodyPr/>
                    <a:lstStyle/>
                    <a:p>
                      <a:pPr algn="l" fontAlgn="ctr"/>
                      <a:r>
                        <a:rPr lang="en-GB" sz="1050" b="0" i="0" u="none" strike="noStrike">
                          <a:solidFill>
                            <a:srgbClr val="000000"/>
                          </a:solidFill>
                          <a:effectLst/>
                          <a:latin typeface="Gill Sans Nova" panose="020B0602020104020203" pitchFamily="34" charset="0"/>
                        </a:rPr>
                        <a:t>Shang'ombo</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6"/>
                  </a:ext>
                </a:extLst>
              </a:tr>
              <a:tr h="249767">
                <a:tc>
                  <a:txBody>
                    <a:bodyPr/>
                    <a:lstStyle/>
                    <a:p>
                      <a:pPr algn="l" fontAlgn="ctr"/>
                      <a:r>
                        <a:rPr lang="en-GB" sz="1050" b="1" i="0" u="none" strike="noStrike">
                          <a:solidFill>
                            <a:srgbClr val="000000"/>
                          </a:solidFill>
                          <a:effectLst/>
                          <a:latin typeface="Gill Sans Nova" panose="020B0602020104020203" pitchFamily="34" charset="0"/>
                        </a:rPr>
                        <a:t>Total</a:t>
                      </a:r>
                    </a:p>
                  </a:txBody>
                  <a:tcPr marL="9525" marR="9525" marT="9525" marB="0" anchor="ctr">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GB" sz="1050" b="1"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1"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1"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1" i="0" u="none" strike="noStrike">
                          <a:solidFill>
                            <a:srgbClr val="000000"/>
                          </a:solidFill>
                          <a:effectLst/>
                          <a:latin typeface="Gill Sans Nova" panose="020B0602020104020203" pitchFamily="34" charset="0"/>
                        </a:rPr>
                        <a:t>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GB" sz="1050" b="1"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GB" sz="1050" b="1" i="0" u="none" strike="noStrike" dirty="0">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17"/>
                  </a:ext>
                </a:extLst>
              </a:tr>
            </a:tbl>
          </a:graphicData>
        </a:graphic>
      </p:graphicFrame>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89FC-35B3-9970-BFF0-A7ED9F0773C1}"/>
              </a:ext>
            </a:extLst>
          </p:cNvPr>
          <p:cNvSpPr>
            <a:spLocks noGrp="1"/>
          </p:cNvSpPr>
          <p:nvPr>
            <p:ph type="title"/>
          </p:nvPr>
        </p:nvSpPr>
        <p:spPr/>
        <p:txBody>
          <a:bodyPr rtlCol="0"/>
          <a:lstStyle/>
          <a:p>
            <a:r>
              <a:rPr lang="en-US" dirty="0"/>
              <a:t>Domain 4: Information System by Wards </a:t>
            </a:r>
            <a:endParaRPr lang="en-ZA" dirty="0"/>
          </a:p>
        </p:txBody>
      </p:sp>
      <p:sp>
        <p:nvSpPr>
          <p:cNvPr id="8" name="Content Placeholder 7">
            <a:extLst>
              <a:ext uri="{FF2B5EF4-FFF2-40B4-BE49-F238E27FC236}">
                <a16:creationId xmlns:a16="http://schemas.microsoft.com/office/drawing/2014/main" id="{D7CB9DD4-9690-D2E5-A20B-D1095B179EBD}"/>
              </a:ext>
            </a:extLst>
          </p:cNvPr>
          <p:cNvSpPr>
            <a:spLocks noGrp="1"/>
          </p:cNvSpPr>
          <p:nvPr>
            <p:ph sz="quarter" idx="14"/>
          </p:nvPr>
        </p:nvSpPr>
        <p:spPr/>
        <p:txBody>
          <a:bodyPr>
            <a:normAutofit fontScale="62500" lnSpcReduction="20000"/>
          </a:bodyPr>
          <a:lstStyle/>
          <a:p>
            <a:pPr>
              <a:lnSpc>
                <a:spcPct val="120000"/>
              </a:lnSpc>
            </a:pPr>
            <a:r>
              <a:rPr lang="en-GB" dirty="0"/>
              <a:t>Performance at ward level mirrors that seen at the national and district levels.  </a:t>
            </a:r>
          </a:p>
          <a:p>
            <a:pPr>
              <a:lnSpc>
                <a:spcPct val="120000"/>
              </a:lnSpc>
            </a:pPr>
            <a:r>
              <a:rPr lang="en-GB" dirty="0"/>
              <a:t>Only MOA scored 2.0 on MIS, with the rest of the ministries at ward level remaining in level 1 for MIS in 2020 and 2022.</a:t>
            </a:r>
          </a:p>
          <a:p>
            <a:pPr>
              <a:lnSpc>
                <a:spcPct val="120000"/>
              </a:lnSpc>
            </a:pPr>
            <a:r>
              <a:rPr lang="en-GB" dirty="0"/>
              <a:t>MOA’s relatively better performance is explained by the ministry’s requirement to keep records of distribution of agricultural inputs and training of farmers on agricultural practices.  </a:t>
            </a:r>
          </a:p>
          <a:p>
            <a:pPr>
              <a:lnSpc>
                <a:spcPct val="120000"/>
              </a:lnSpc>
            </a:pPr>
            <a:r>
              <a:rPr lang="en-GB" dirty="0"/>
              <a:t>MCDSS’s lack of performance improvement at the ward level is explained by its information management practice being mostly paper-based, especially on the community development side.  </a:t>
            </a:r>
            <a:endParaRPr lang="en-ZM" dirty="0"/>
          </a:p>
        </p:txBody>
      </p:sp>
      <p:graphicFrame>
        <p:nvGraphicFramePr>
          <p:cNvPr id="9" name="Content Placeholder 8">
            <a:extLst>
              <a:ext uri="{FF2B5EF4-FFF2-40B4-BE49-F238E27FC236}">
                <a16:creationId xmlns:a16="http://schemas.microsoft.com/office/drawing/2014/main" id="{3F076139-3C1A-9594-59E5-946F4062008E}"/>
              </a:ext>
            </a:extLst>
          </p:cNvPr>
          <p:cNvGraphicFramePr>
            <a:graphicFrameLocks noGrp="1"/>
          </p:cNvGraphicFramePr>
          <p:nvPr>
            <p:ph sz="quarter" idx="13"/>
            <p:extLst>
              <p:ext uri="{D42A27DB-BD31-4B8C-83A1-F6EECF244321}">
                <p14:modId xmlns:p14="http://schemas.microsoft.com/office/powerpoint/2010/main" val="1706969028"/>
              </p:ext>
            </p:extLst>
          </p:nvPr>
        </p:nvGraphicFramePr>
        <p:xfrm>
          <a:off x="765174" y="1079500"/>
          <a:ext cx="8607424" cy="3340098"/>
        </p:xfrm>
        <a:graphic>
          <a:graphicData uri="http://schemas.openxmlformats.org/drawingml/2006/table">
            <a:tbl>
              <a:tblPr/>
              <a:tblGrid>
                <a:gridCol w="1983676">
                  <a:extLst>
                    <a:ext uri="{9D8B030D-6E8A-4147-A177-3AD203B41FA5}">
                      <a16:colId xmlns:a16="http://schemas.microsoft.com/office/drawing/2014/main" val="20000"/>
                    </a:ext>
                  </a:extLst>
                </a:gridCol>
                <a:gridCol w="1103958">
                  <a:extLst>
                    <a:ext uri="{9D8B030D-6E8A-4147-A177-3AD203B41FA5}">
                      <a16:colId xmlns:a16="http://schemas.microsoft.com/office/drawing/2014/main" val="20001"/>
                    </a:ext>
                  </a:extLst>
                </a:gridCol>
                <a:gridCol w="1103958">
                  <a:extLst>
                    <a:ext uri="{9D8B030D-6E8A-4147-A177-3AD203B41FA5}">
                      <a16:colId xmlns:a16="http://schemas.microsoft.com/office/drawing/2014/main" val="20002"/>
                    </a:ext>
                  </a:extLst>
                </a:gridCol>
                <a:gridCol w="1103958">
                  <a:extLst>
                    <a:ext uri="{9D8B030D-6E8A-4147-A177-3AD203B41FA5}">
                      <a16:colId xmlns:a16="http://schemas.microsoft.com/office/drawing/2014/main" val="20003"/>
                    </a:ext>
                  </a:extLst>
                </a:gridCol>
                <a:gridCol w="1103958">
                  <a:extLst>
                    <a:ext uri="{9D8B030D-6E8A-4147-A177-3AD203B41FA5}">
                      <a16:colId xmlns:a16="http://schemas.microsoft.com/office/drawing/2014/main" val="20004"/>
                    </a:ext>
                  </a:extLst>
                </a:gridCol>
                <a:gridCol w="1103958">
                  <a:extLst>
                    <a:ext uri="{9D8B030D-6E8A-4147-A177-3AD203B41FA5}">
                      <a16:colId xmlns:a16="http://schemas.microsoft.com/office/drawing/2014/main" val="20005"/>
                    </a:ext>
                  </a:extLst>
                </a:gridCol>
                <a:gridCol w="1103958">
                  <a:extLst>
                    <a:ext uri="{9D8B030D-6E8A-4147-A177-3AD203B41FA5}">
                      <a16:colId xmlns:a16="http://schemas.microsoft.com/office/drawing/2014/main" val="20006"/>
                    </a:ext>
                  </a:extLst>
                </a:gridCol>
              </a:tblGrid>
              <a:tr h="371122">
                <a:tc rowSpan="2">
                  <a:txBody>
                    <a:bodyPr/>
                    <a:lstStyle/>
                    <a:p>
                      <a:pPr algn="l" fontAlgn="ctr"/>
                      <a:r>
                        <a:rPr lang="en-GB" sz="1400" b="1" i="0" u="none" strike="noStrike">
                          <a:solidFill>
                            <a:srgbClr val="000000"/>
                          </a:solidFill>
                          <a:effectLst/>
                          <a:latin typeface="Gill Sans Nova" panose="020B0602020104020203" pitchFamily="34" charset="0"/>
                        </a:rPr>
                        <a:t>Ministry</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gridSpan="2">
                  <a:txBody>
                    <a:bodyPr/>
                    <a:lstStyle/>
                    <a:p>
                      <a:pPr algn="ctr" fontAlgn="ctr"/>
                      <a:r>
                        <a:rPr lang="en-GB" sz="1400" b="1" i="0" u="none" strike="noStrike">
                          <a:solidFill>
                            <a:srgbClr val="000000"/>
                          </a:solidFill>
                          <a:effectLst/>
                          <a:latin typeface="Gill Sans Nova" panose="020B0602020104020203" pitchFamily="34" charset="0"/>
                        </a:rPr>
                        <a:t>Domain 4 overall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400" b="1" i="0" u="none" strike="noStrike">
                          <a:solidFill>
                            <a:srgbClr val="000000"/>
                          </a:solidFill>
                          <a:effectLst/>
                          <a:latin typeface="Gill Sans Nova" panose="020B0602020104020203" pitchFamily="34" charset="0"/>
                        </a:rPr>
                        <a:t>MIS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tc gridSpan="2">
                  <a:txBody>
                    <a:bodyPr/>
                    <a:lstStyle/>
                    <a:p>
                      <a:pPr algn="ctr" fontAlgn="ctr"/>
                      <a:r>
                        <a:rPr lang="en-GB" sz="1400" b="1" i="0" u="none" strike="noStrike">
                          <a:solidFill>
                            <a:srgbClr val="000000"/>
                          </a:solidFill>
                          <a:effectLst/>
                          <a:latin typeface="Gill Sans Nova" panose="020B0602020104020203" pitchFamily="34" charset="0"/>
                        </a:rPr>
                        <a:t>Beneficiary records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hMerge="1">
                  <a:txBody>
                    <a:bodyPr/>
                    <a:lstStyle/>
                    <a:p>
                      <a:endParaRPr lang="en-ZM"/>
                    </a:p>
                  </a:txBody>
                  <a:tcPr/>
                </a:tc>
                <a:extLst>
                  <a:ext uri="{0D108BD9-81ED-4DB2-BD59-A6C34878D82A}">
                    <a16:rowId xmlns:a16="http://schemas.microsoft.com/office/drawing/2014/main" val="10000"/>
                  </a:ext>
                </a:extLst>
              </a:tr>
              <a:tr h="371122">
                <a:tc vMerge="1">
                  <a:txBody>
                    <a:bodyPr/>
                    <a:lstStyle/>
                    <a:p>
                      <a:endParaRPr lang="en-ZM"/>
                    </a:p>
                  </a:txBody>
                  <a:tcPr/>
                </a:tc>
                <a:tc>
                  <a:txBody>
                    <a:bodyPr/>
                    <a:lstStyle/>
                    <a:p>
                      <a:pPr algn="ctr" fontAlgn="ctr"/>
                      <a:r>
                        <a:rPr lang="en-ZM" sz="14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fontAlgn="ctr"/>
                      <a:r>
                        <a:rPr lang="en-ZM" sz="1400" b="1" i="0" u="none" strike="noStrike">
                          <a:solidFill>
                            <a:srgbClr val="000000"/>
                          </a:solidFill>
                          <a:effectLst/>
                          <a:latin typeface="Gill Sans Nova" panose="020B0602020104020203" pitchFamily="34" charset="0"/>
                        </a:rPr>
                        <a:t>2022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71122">
                <a:tc>
                  <a:txBody>
                    <a:bodyPr/>
                    <a:lstStyle/>
                    <a:p>
                      <a:pPr algn="l" fontAlgn="ctr"/>
                      <a:r>
                        <a:rPr lang="en-GB" sz="1400" b="0" i="0" u="none" strike="noStrike">
                          <a:solidFill>
                            <a:srgbClr val="000000"/>
                          </a:solidFill>
                          <a:effectLst/>
                          <a:latin typeface="Gill Sans Nova" panose="020B0602020104020203" pitchFamily="34" charset="0"/>
                        </a:rPr>
                        <a:t>MOH</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1.8</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371122">
                <a:tc>
                  <a:txBody>
                    <a:bodyPr/>
                    <a:lstStyle/>
                    <a:p>
                      <a:pPr algn="l" fontAlgn="ctr"/>
                      <a:r>
                        <a:rPr lang="en-GB" sz="1400" b="0" i="0" u="none" strike="noStrike">
                          <a:solidFill>
                            <a:srgbClr val="000000"/>
                          </a:solidFill>
                          <a:effectLst/>
                          <a:latin typeface="Gill Sans Nova" panose="020B0602020104020203" pitchFamily="34" charset="0"/>
                        </a:rPr>
                        <a:t>MOA</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71122">
                <a:tc>
                  <a:txBody>
                    <a:bodyPr/>
                    <a:lstStyle/>
                    <a:p>
                      <a:pPr algn="l" fontAlgn="ctr"/>
                      <a:r>
                        <a:rPr lang="en-GB" sz="1400" b="0" i="0" u="none" strike="noStrike">
                          <a:solidFill>
                            <a:srgbClr val="000000"/>
                          </a:solidFill>
                          <a:effectLst/>
                          <a:latin typeface="Gill Sans Nova" panose="020B0602020104020203" pitchFamily="34" charset="0"/>
                        </a:rPr>
                        <a:t>MFL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71122">
                <a:tc>
                  <a:txBody>
                    <a:bodyPr/>
                    <a:lstStyle/>
                    <a:p>
                      <a:pPr algn="l" fontAlgn="ctr"/>
                      <a:r>
                        <a:rPr lang="en-GB" sz="1400" b="0" i="0" u="none" strike="noStrike">
                          <a:solidFill>
                            <a:srgbClr val="000000"/>
                          </a:solidFill>
                          <a:effectLst/>
                          <a:latin typeface="Gill Sans Nova" panose="020B0602020104020203" pitchFamily="34" charset="0"/>
                        </a:rPr>
                        <a:t>MWDS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371122">
                <a:tc>
                  <a:txBody>
                    <a:bodyPr/>
                    <a:lstStyle/>
                    <a:p>
                      <a:pPr algn="l" fontAlgn="ctr"/>
                      <a:r>
                        <a:rPr lang="en-GB" sz="1400" b="0" i="0" u="none" strike="noStrike">
                          <a:solidFill>
                            <a:srgbClr val="000000"/>
                          </a:solidFill>
                          <a:effectLst/>
                          <a:latin typeface="Gill Sans Nova" panose="020B0602020104020203" pitchFamily="34" charset="0"/>
                        </a:rPr>
                        <a:t>MCDSS</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1400" b="0" i="0" u="none" strike="noStrike" dirty="0">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1.6</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2.0</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71122">
                <a:tc>
                  <a:txBody>
                    <a:bodyPr/>
                    <a:lstStyle/>
                    <a:p>
                      <a:pPr algn="l" fontAlgn="ctr"/>
                      <a:r>
                        <a:rPr lang="en-GB" sz="1400" b="0" i="0" u="none" strike="noStrike">
                          <a:solidFill>
                            <a:srgbClr val="000000"/>
                          </a:solidFill>
                          <a:effectLst/>
                          <a:latin typeface="Gill Sans Nova" panose="020B0602020104020203" pitchFamily="34" charset="0"/>
                        </a:rPr>
                        <a:t>MOE</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2.2</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371122">
                <a:tc>
                  <a:txBody>
                    <a:bodyPr/>
                    <a:lstStyle/>
                    <a:p>
                      <a:pPr algn="l" fontAlgn="ctr"/>
                      <a:r>
                        <a:rPr lang="en-GB" sz="1400" b="0" i="0" u="none" strike="noStrike" dirty="0">
                          <a:solidFill>
                            <a:srgbClr val="000000"/>
                          </a:solidFill>
                          <a:effectLst/>
                          <a:latin typeface="Gill Sans Nova" panose="020B0602020104020203" pitchFamily="34" charset="0"/>
                        </a:rPr>
                        <a:t>Overall</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fontAlgn="ctr"/>
                      <a:r>
                        <a:rPr lang="en-ZM" sz="1400" b="0" i="0" u="none" strike="noStrike" dirty="0">
                          <a:solidFill>
                            <a:srgbClr val="FFFFFF"/>
                          </a:solidFill>
                          <a:effectLst/>
                          <a:latin typeface="Gill Sans Nova" panose="020B0602020104020203" pitchFamily="34" charset="0"/>
                        </a:rPr>
                        <a:t>1.4</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000000"/>
                          </a:solidFill>
                          <a:effectLst/>
                          <a:latin typeface="Gill Sans Nova" panose="020B0602020104020203" pitchFamily="34" charset="0"/>
                        </a:rPr>
                        <a:t>2.1</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tc>
                  <a:txBody>
                    <a:bodyPr/>
                    <a:lstStyle/>
                    <a:p>
                      <a:pPr algn="ctr" fontAlgn="ctr"/>
                      <a:r>
                        <a:rPr lang="en-ZM" sz="1400" b="0" i="0" u="none" strike="noStrike">
                          <a:solidFill>
                            <a:srgbClr val="FFFFFF"/>
                          </a:solidFill>
                          <a:effectLst/>
                          <a:latin typeface="Gill Sans Nova" panose="020B0602020104020203" pitchFamily="34" charset="0"/>
                        </a:rPr>
                        <a:t>1.5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1.7</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a:solidFill>
                            <a:srgbClr val="FFFFFF"/>
                          </a:solidFill>
                          <a:effectLst/>
                          <a:latin typeface="Gill Sans Nova" panose="020B0602020104020203" pitchFamily="34" charset="0"/>
                        </a:rPr>
                        <a:t>1.3</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00000"/>
                    </a:solidFill>
                  </a:tcPr>
                </a:tc>
                <a:tc>
                  <a:txBody>
                    <a:bodyPr/>
                    <a:lstStyle/>
                    <a:p>
                      <a:pPr algn="ctr" fontAlgn="ctr"/>
                      <a:r>
                        <a:rPr lang="en-ZM" sz="1400" b="0" i="0" u="none" strike="noStrike" dirty="0">
                          <a:solidFill>
                            <a:srgbClr val="000000"/>
                          </a:solidFill>
                          <a:effectLst/>
                          <a:latin typeface="Gill Sans Nova" panose="020B0602020104020203" pitchFamily="34" charset="0"/>
                        </a:rPr>
                        <a:t>2.5</a:t>
                      </a:r>
                    </a:p>
                  </a:txBody>
                  <a:tcPr marL="9525" marR="9525" marT="952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2">
            <a:extLst>
              <a:ext uri="{FF2B5EF4-FFF2-40B4-BE49-F238E27FC236}">
                <a16:creationId xmlns:a16="http://schemas.microsoft.com/office/drawing/2014/main" id="{F2B6A503-9000-404A-4B16-EB7A92F4D0D6}"/>
              </a:ext>
            </a:extLst>
          </p:cNvPr>
          <p:cNvSpPr>
            <a:spLocks noGrp="1" noChangeArrowheads="1"/>
          </p:cNvSpPr>
          <p:nvPr>
            <p:ph type="title"/>
          </p:nvPr>
        </p:nvSpPr>
        <p:spPr/>
        <p:txBody>
          <a:bodyPr/>
          <a:lstStyle/>
          <a:p>
            <a:r>
              <a:rPr lang="en-GB" altLang="en-GB"/>
              <a:t>Domain 5: </a:t>
            </a:r>
            <a:br>
              <a:rPr lang="en-GB" altLang="en-GB"/>
            </a:br>
            <a:r>
              <a:rPr lang="en-GB" altLang="en-GB"/>
              <a:t>WORKFORCE PERFORMANCE </a:t>
            </a:r>
          </a:p>
        </p:txBody>
      </p:sp>
      <p:sp>
        <p:nvSpPr>
          <p:cNvPr id="139267" name="Slide Number Placeholder 1">
            <a:extLst>
              <a:ext uri="{FF2B5EF4-FFF2-40B4-BE49-F238E27FC236}">
                <a16:creationId xmlns:a16="http://schemas.microsoft.com/office/drawing/2014/main" id="{DE8061D3-F4A1-AD1F-A022-641A067EBBF2}"/>
              </a:ext>
            </a:extLst>
          </p:cNvPr>
          <p:cNvSpPr>
            <a:spLocks noGrp="1"/>
          </p:cNvSpPr>
          <p:nvPr>
            <p:ph type="sldNum" idx="4294967295"/>
          </p:nvPr>
        </p:nvSpPr>
        <p:spPr bwMode="auto">
          <a:xfrm>
            <a:off x="11715750" y="6561138"/>
            <a:ext cx="476250" cy="284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57CF6AF2-8D91-4142-A808-A8DC4C5831B1}" type="slidenum">
              <a:rPr lang="en-US" altLang="en-GB" sz="900">
                <a:solidFill>
                  <a:srgbClr val="ADA692"/>
                </a:solidFill>
                <a:latin typeface="Gill Sans MT" panose="020B0502020104020203" pitchFamily="34" charset="0"/>
              </a:rPr>
              <a:pPr>
                <a:lnSpc>
                  <a:spcPct val="100000"/>
                </a:lnSpc>
                <a:spcBef>
                  <a:spcPct val="0"/>
                </a:spcBef>
                <a:buFontTx/>
                <a:buNone/>
              </a:pPr>
              <a:t>57</a:t>
            </a:fld>
            <a:endParaRPr lang="en-US" altLang="en-GB" sz="900">
              <a:solidFill>
                <a:srgbClr val="ADA692"/>
              </a:solidFill>
              <a:latin typeface="Gill Sans MT" panose="020B0502020104020203" pitchFamily="34" charset="0"/>
            </a:endParaRPr>
          </a:p>
        </p:txBody>
      </p:sp>
      <p:pic>
        <p:nvPicPr>
          <p:cNvPr id="139268" name="Picture 4">
            <a:extLst>
              <a:ext uri="{FF2B5EF4-FFF2-40B4-BE49-F238E27FC236}">
                <a16:creationId xmlns:a16="http://schemas.microsoft.com/office/drawing/2014/main" id="{5490DA02-6DA5-6AA9-AE5A-129C06FED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8150"/>
          <a:stretch>
            <a:fillRect/>
          </a:stretch>
        </p:blipFill>
        <p:spPr bwMode="auto">
          <a:xfrm>
            <a:off x="7162801" y="3200400"/>
            <a:ext cx="3224213"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40292" name="Rectangle 16">
            <a:extLst>
              <a:ext uri="{FF2B5EF4-FFF2-40B4-BE49-F238E27FC236}">
                <a16:creationId xmlns:a16="http://schemas.microsoft.com/office/drawing/2014/main" id="{240798F3-70B6-9179-C880-7E32E1CD96A8}"/>
              </a:ext>
            </a:extLst>
          </p:cNvPr>
          <p:cNvSpPr>
            <a:spLocks noChangeArrowheads="1"/>
          </p:cNvSpPr>
          <p:nvPr/>
        </p:nvSpPr>
        <p:spPr bwMode="auto">
          <a:xfrm>
            <a:off x="152400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endParaRPr lang="en-US" altLang="en-US"/>
          </a:p>
        </p:txBody>
      </p:sp>
      <p:graphicFrame>
        <p:nvGraphicFramePr>
          <p:cNvPr id="3" name="Diagram 2">
            <a:extLst>
              <a:ext uri="{FF2B5EF4-FFF2-40B4-BE49-F238E27FC236}">
                <a16:creationId xmlns:a16="http://schemas.microsoft.com/office/drawing/2014/main" id="{6AC2513D-A211-1CFD-F02E-44F93C326E20}"/>
              </a:ext>
            </a:extLst>
          </p:cNvPr>
          <p:cNvGraphicFramePr/>
          <p:nvPr>
            <p:extLst>
              <p:ext uri="{D42A27DB-BD31-4B8C-83A1-F6EECF244321}">
                <p14:modId xmlns:p14="http://schemas.microsoft.com/office/powerpoint/2010/main" val="1819932132"/>
              </p:ext>
            </p:extLst>
          </p:nvPr>
        </p:nvGraphicFramePr>
        <p:xfrm>
          <a:off x="3886200" y="365125"/>
          <a:ext cx="78486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58AC72E0-A296-6AE1-52A5-805203FB5A56}"/>
              </a:ext>
            </a:extLst>
          </p:cNvPr>
          <p:cNvSpPr>
            <a:spLocks noGrp="1"/>
          </p:cNvSpPr>
          <p:nvPr>
            <p:ph type="title"/>
          </p:nvPr>
        </p:nvSpPr>
        <p:spPr/>
        <p:txBody>
          <a:bodyPr>
            <a:normAutofit/>
          </a:bodyPr>
          <a:lstStyle/>
          <a:p>
            <a:r>
              <a:rPr lang="en-US" dirty="0"/>
              <a:t>Workforce: Measures and Dimensions</a:t>
            </a:r>
            <a:endParaRPr lang="en-GB"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834B701-4B97-6128-323A-7E1B93D16CB9}"/>
              </a:ext>
            </a:extLst>
          </p:cNvPr>
          <p:cNvSpPr>
            <a:spLocks noGrp="1"/>
          </p:cNvSpPr>
          <p:nvPr>
            <p:ph type="title"/>
          </p:nvPr>
        </p:nvSpPr>
        <p:spPr>
          <a:xfrm>
            <a:off x="685800" y="457200"/>
            <a:ext cx="3932237" cy="1600200"/>
          </a:xfrm>
        </p:spPr>
        <p:txBody>
          <a:bodyPr rtlCol="0"/>
          <a:lstStyle/>
          <a:p>
            <a:r>
              <a:rPr lang="en-US" dirty="0"/>
              <a:t>Workforce Performance</a:t>
            </a:r>
          </a:p>
        </p:txBody>
      </p:sp>
      <p:graphicFrame>
        <p:nvGraphicFramePr>
          <p:cNvPr id="16" name="Content Placeholder 7">
            <a:extLst>
              <a:ext uri="{FF2B5EF4-FFF2-40B4-BE49-F238E27FC236}">
                <a16:creationId xmlns:a16="http://schemas.microsoft.com/office/drawing/2014/main" id="{2AB03535-7F09-18E4-D982-CF9F0BFA31C1}"/>
              </a:ext>
            </a:extLst>
          </p:cNvPr>
          <p:cNvGraphicFramePr>
            <a:graphicFrameLocks noGrp="1"/>
          </p:cNvGraphicFramePr>
          <p:nvPr>
            <p:ph idx="1"/>
            <p:extLst>
              <p:ext uri="{D42A27DB-BD31-4B8C-83A1-F6EECF244321}">
                <p14:modId xmlns:p14="http://schemas.microsoft.com/office/powerpoint/2010/main" val="339984984"/>
              </p:ext>
            </p:extLst>
          </p:nvPr>
        </p:nvGraphicFramePr>
        <p:xfrm>
          <a:off x="5700713" y="922338"/>
          <a:ext cx="4829175" cy="4838700"/>
        </p:xfrm>
        <a:graphic>
          <a:graphicData uri="http://schemas.openxmlformats.org/presentationml/2006/ole">
            <mc:AlternateContent xmlns:mc="http://schemas.openxmlformats.org/markup-compatibility/2006">
              <mc:Choice xmlns:v="urn:schemas-microsoft-com:vml" Requires="v">
                <p:oleObj name="Chart" r:id="rId3" imgW="4829255" imgH="4838645" progId="Excel.Chart.8">
                  <p:embed/>
                </p:oleObj>
              </mc:Choice>
              <mc:Fallback>
                <p:oleObj name="Chart" r:id="rId3" imgW="4829255" imgH="4838645" progId="Excel.Chart.8">
                  <p:embed/>
                  <p:pic>
                    <p:nvPicPr>
                      <p:cNvPr id="16" name="Content Placeholder 7">
                        <a:extLst>
                          <a:ext uri="{FF2B5EF4-FFF2-40B4-BE49-F238E27FC236}">
                            <a16:creationId xmlns:a16="http://schemas.microsoft.com/office/drawing/2014/main" id="{2AB03535-7F09-18E4-D982-CF9F0BFA31C1}"/>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713" y="922338"/>
                        <a:ext cx="48291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1316" name="Content Placeholder 7">
            <a:extLst>
              <a:ext uri="{FF2B5EF4-FFF2-40B4-BE49-F238E27FC236}">
                <a16:creationId xmlns:a16="http://schemas.microsoft.com/office/drawing/2014/main" id="{0285FC57-DEBA-3557-429A-86470D34CCCF}"/>
              </a:ext>
            </a:extLst>
          </p:cNvPr>
          <p:cNvSpPr>
            <a:spLocks noGrp="1" noChangeArrowheads="1"/>
          </p:cNvSpPr>
          <p:nvPr>
            <p:ph type="body" sz="half" idx="2"/>
          </p:nvPr>
        </p:nvSpPr>
        <p:spPr>
          <a:xfrm>
            <a:off x="685800" y="2057399"/>
            <a:ext cx="3932237" cy="4038601"/>
          </a:xfrm>
        </p:spPr>
        <p:txBody>
          <a:bodyPr>
            <a:normAutofit lnSpcReduction="10000"/>
          </a:bodyPr>
          <a:lstStyle/>
          <a:p>
            <a:pPr marL="342900" indent="-342900">
              <a:buFont typeface="Arial" panose="020B0604020202020204" pitchFamily="34" charset="0"/>
              <a:buChar char="•"/>
            </a:pPr>
            <a:r>
              <a:rPr lang="en-US" altLang="en-US" dirty="0"/>
              <a:t>Overall, the numbers and distribution of nutrition workers continues to be insufficient to promote equitable access to quality care and SUN/MCDP II service delivery. </a:t>
            </a:r>
          </a:p>
          <a:p>
            <a:pPr marL="342900" indent="-342900">
              <a:buFont typeface="Arial" panose="020B0604020202020204" pitchFamily="34" charset="0"/>
              <a:buChar char="•"/>
            </a:pPr>
            <a:r>
              <a:rPr lang="en-US" altLang="en-US" dirty="0"/>
              <a:t>Workforce density &amp; distribution performance increased slightly from level 1 to 2.</a:t>
            </a:r>
          </a:p>
        </p:txBody>
      </p:sp>
      <p:sp>
        <p:nvSpPr>
          <p:cNvPr id="141317" name="Slide Number Placeholder 1">
            <a:extLst>
              <a:ext uri="{FF2B5EF4-FFF2-40B4-BE49-F238E27FC236}">
                <a16:creationId xmlns:a16="http://schemas.microsoft.com/office/drawing/2014/main" id="{A7FC569E-D07E-4558-33E0-FD33E3F6ACD1}"/>
              </a:ext>
            </a:extLst>
          </p:cNvPr>
          <p:cNvSpPr>
            <a:spLocks noGrp="1"/>
          </p:cNvSpPr>
          <p:nvPr>
            <p:ph type="sldNum" sz="quarter" idx="4"/>
          </p:nvPr>
        </p:nvSpPr>
        <p:spPr bwMode="auto">
          <a:xfrm>
            <a:off x="11630286" y="220980"/>
            <a:ext cx="381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fld id="{0A67903C-9E3E-4C46-BDDE-784DC3C2E540}" type="slidenum">
              <a:rPr lang="en-US" altLang="en-GB"/>
              <a:pPr/>
              <a:t>59</a:t>
            </a:fld>
            <a:endParaRPr lang="en-US" alt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84" name="Rectangle 49160">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Title 1">
            <a:extLst>
              <a:ext uri="{FF2B5EF4-FFF2-40B4-BE49-F238E27FC236}">
                <a16:creationId xmlns:a16="http://schemas.microsoft.com/office/drawing/2014/main" id="{057BF713-D52A-F672-C583-72F0C2CAD59C}"/>
              </a:ext>
            </a:extLst>
          </p:cNvPr>
          <p:cNvSpPr>
            <a:spLocks noGrp="1" noChangeArrowheads="1"/>
          </p:cNvSpPr>
          <p:nvPr>
            <p:ph type="title"/>
          </p:nvPr>
        </p:nvSpPr>
        <p:spPr>
          <a:xfrm>
            <a:off x="841248" y="502920"/>
            <a:ext cx="10509504" cy="1975104"/>
          </a:xfrm>
        </p:spPr>
        <p:txBody>
          <a:bodyPr anchor="b">
            <a:normAutofit/>
          </a:bodyPr>
          <a:lstStyle/>
          <a:p>
            <a:r>
              <a:rPr lang="en-GB" altLang="en-GB" sz="5400" dirty="0"/>
              <a:t>PA Aims and Objectives </a:t>
            </a:r>
          </a:p>
        </p:txBody>
      </p:sp>
      <p:sp>
        <p:nvSpPr>
          <p:cNvPr id="49185" name="Rectangle 49162">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186" name="Rectangle 4916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155" name="Content Placeholder 2">
            <a:extLst>
              <a:ext uri="{FF2B5EF4-FFF2-40B4-BE49-F238E27FC236}">
                <a16:creationId xmlns:a16="http://schemas.microsoft.com/office/drawing/2014/main" id="{8FD02DDF-621B-2BF8-9075-76637D61ED43}"/>
              </a:ext>
            </a:extLst>
          </p:cNvPr>
          <p:cNvSpPr>
            <a:spLocks noGrp="1" noChangeArrowheads="1"/>
          </p:cNvSpPr>
          <p:nvPr>
            <p:ph idx="1"/>
          </p:nvPr>
        </p:nvSpPr>
        <p:spPr>
          <a:xfrm>
            <a:off x="841248" y="3124200"/>
            <a:ext cx="10509504" cy="3505200"/>
          </a:xfrm>
        </p:spPr>
        <p:txBody>
          <a:bodyPr>
            <a:normAutofit/>
          </a:bodyPr>
          <a:lstStyle/>
          <a:p>
            <a:pPr>
              <a:lnSpc>
                <a:spcPct val="90000"/>
              </a:lnSpc>
            </a:pPr>
            <a:r>
              <a:rPr lang="en-GB" altLang="en-ZA" sz="2400" dirty="0"/>
              <a:t>Overall objective:  </a:t>
            </a:r>
            <a:endParaRPr lang="LID4096" altLang="en-ZA" sz="2400" dirty="0"/>
          </a:p>
          <a:p>
            <a:pPr lvl="1">
              <a:lnSpc>
                <a:spcPct val="90000"/>
              </a:lnSpc>
            </a:pPr>
            <a:r>
              <a:rPr lang="en-US" dirty="0"/>
              <a:t>To assess the adequacy of SUN 2.0/MCDP II core systems, structures, and capacities at all management levels (national and subnational) and across all sectors. </a:t>
            </a:r>
          </a:p>
          <a:p>
            <a:pPr>
              <a:lnSpc>
                <a:spcPct val="90000"/>
              </a:lnSpc>
            </a:pPr>
            <a:r>
              <a:rPr lang="en-GB" altLang="en-ZA" sz="2400" dirty="0"/>
              <a:t>Specifically, the PA sought to:  </a:t>
            </a:r>
            <a:endParaRPr lang="LID4096" altLang="en-ZA" sz="2400" dirty="0"/>
          </a:p>
          <a:p>
            <a:pPr lvl="1">
              <a:lnSpc>
                <a:spcPct val="90000"/>
              </a:lnSpc>
            </a:pPr>
            <a:r>
              <a:rPr lang="en-GB" altLang="en-ZA" dirty="0"/>
              <a:t>To assess progress made on necessary elements (e.g., enabling environment, inputs, and processes) to facilitate the achievement of SUN 2.0/MCDP II objectives at national, provincial, district, and ward levels in the 30 priority districts.</a:t>
            </a:r>
            <a:endParaRPr lang="LID4096" altLang="en-ZA" dirty="0"/>
          </a:p>
          <a:p>
            <a:pPr>
              <a:lnSpc>
                <a:spcPct val="90000"/>
              </a:lnSpc>
            </a:pPr>
            <a:endParaRPr lang="LID4096" altLang="en-ZA" sz="2400" dirty="0"/>
          </a:p>
        </p:txBody>
      </p:sp>
      <p:sp>
        <p:nvSpPr>
          <p:cNvPr id="49156" name="Slide Number Placeholder 3">
            <a:extLst>
              <a:ext uri="{FF2B5EF4-FFF2-40B4-BE49-F238E27FC236}">
                <a16:creationId xmlns:a16="http://schemas.microsoft.com/office/drawing/2014/main" id="{75080B0E-50D4-EC59-E023-CE138ADC085D}"/>
              </a:ext>
            </a:extLst>
          </p:cNvPr>
          <p:cNvSpPr>
            <a:spLocks noGrp="1" noChangeArrowheads="1"/>
          </p:cNvSpPr>
          <p:nvPr>
            <p:ph type="sldNum" sz="quarter" idx="4"/>
          </p:nvPr>
        </p:nvSpPr>
        <p:spPr bwMode="auto">
          <a:xfrm>
            <a:off x="8717280" y="6356350"/>
            <a:ext cx="2633472"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spcAft>
                <a:spcPts val="600"/>
              </a:spcAft>
            </a:pPr>
            <a:fld id="{7B2A5749-142C-495A-AEE5-4D3EAF9EA682}" type="slidenum">
              <a:rPr lang="en-US" altLang="LID4096">
                <a:solidFill>
                  <a:schemeClr val="tx1">
                    <a:lumMod val="50000"/>
                    <a:lumOff val="50000"/>
                  </a:schemeClr>
                </a:solidFill>
              </a:rPr>
              <a:pPr>
                <a:spcAft>
                  <a:spcPts val="600"/>
                </a:spcAft>
              </a:pPr>
              <a:t>6</a:t>
            </a:fld>
            <a:endParaRPr lang="en-US" altLang="LID4096">
              <a:solidFill>
                <a:schemeClr val="tx1">
                  <a:lumMod val="50000"/>
                  <a:lumOff val="50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4444247-4267-3040-48C2-73DCDB9FF529}"/>
              </a:ext>
            </a:extLst>
          </p:cNvPr>
          <p:cNvSpPr>
            <a:spLocks noGrp="1"/>
          </p:cNvSpPr>
          <p:nvPr>
            <p:ph type="title"/>
          </p:nvPr>
        </p:nvSpPr>
        <p:spPr>
          <a:xfrm>
            <a:off x="685800" y="457200"/>
            <a:ext cx="10669587" cy="1600200"/>
          </a:xfrm>
        </p:spPr>
        <p:txBody>
          <a:bodyPr rtlCol="0"/>
          <a:lstStyle/>
          <a:p>
            <a:r>
              <a:rPr lang="en-US" dirty="0"/>
              <a:t>Workforce by Ministry / Agencies-National</a:t>
            </a:r>
            <a:endParaRPr lang="en-ZA" dirty="0"/>
          </a:p>
        </p:txBody>
      </p:sp>
      <p:graphicFrame>
        <p:nvGraphicFramePr>
          <p:cNvPr id="8" name="Picture Placeholder 7">
            <a:extLst>
              <a:ext uri="{FF2B5EF4-FFF2-40B4-BE49-F238E27FC236}">
                <a16:creationId xmlns:a16="http://schemas.microsoft.com/office/drawing/2014/main" id="{2044BFE7-07B6-28F9-92C9-9999F6F8C187}"/>
              </a:ext>
            </a:extLst>
          </p:cNvPr>
          <p:cNvGraphicFramePr>
            <a:graphicFrameLocks noGrp="1"/>
          </p:cNvGraphicFramePr>
          <p:nvPr>
            <p:ph idx="1"/>
            <p:extLst>
              <p:ext uri="{D42A27DB-BD31-4B8C-83A1-F6EECF244321}">
                <p14:modId xmlns:p14="http://schemas.microsoft.com/office/powerpoint/2010/main" val="1642786482"/>
              </p:ext>
            </p:extLst>
          </p:nvPr>
        </p:nvGraphicFramePr>
        <p:xfrm>
          <a:off x="4876800" y="2222247"/>
          <a:ext cx="6478587" cy="3660778"/>
        </p:xfrm>
        <a:graphic>
          <a:graphicData uri="http://schemas.openxmlformats.org/drawingml/2006/table">
            <a:tbl>
              <a:tblPr/>
              <a:tblGrid>
                <a:gridCol w="719843">
                  <a:extLst>
                    <a:ext uri="{9D8B030D-6E8A-4147-A177-3AD203B41FA5}">
                      <a16:colId xmlns:a16="http://schemas.microsoft.com/office/drawing/2014/main" val="20000"/>
                    </a:ext>
                  </a:extLst>
                </a:gridCol>
                <a:gridCol w="719843">
                  <a:extLst>
                    <a:ext uri="{9D8B030D-6E8A-4147-A177-3AD203B41FA5}">
                      <a16:colId xmlns:a16="http://schemas.microsoft.com/office/drawing/2014/main" val="20001"/>
                    </a:ext>
                  </a:extLst>
                </a:gridCol>
                <a:gridCol w="719843">
                  <a:extLst>
                    <a:ext uri="{9D8B030D-6E8A-4147-A177-3AD203B41FA5}">
                      <a16:colId xmlns:a16="http://schemas.microsoft.com/office/drawing/2014/main" val="20002"/>
                    </a:ext>
                  </a:extLst>
                </a:gridCol>
                <a:gridCol w="719843">
                  <a:extLst>
                    <a:ext uri="{9D8B030D-6E8A-4147-A177-3AD203B41FA5}">
                      <a16:colId xmlns:a16="http://schemas.microsoft.com/office/drawing/2014/main" val="20003"/>
                    </a:ext>
                  </a:extLst>
                </a:gridCol>
                <a:gridCol w="719843">
                  <a:extLst>
                    <a:ext uri="{9D8B030D-6E8A-4147-A177-3AD203B41FA5}">
                      <a16:colId xmlns:a16="http://schemas.microsoft.com/office/drawing/2014/main" val="20004"/>
                    </a:ext>
                  </a:extLst>
                </a:gridCol>
                <a:gridCol w="719843">
                  <a:extLst>
                    <a:ext uri="{9D8B030D-6E8A-4147-A177-3AD203B41FA5}">
                      <a16:colId xmlns:a16="http://schemas.microsoft.com/office/drawing/2014/main" val="20005"/>
                    </a:ext>
                  </a:extLst>
                </a:gridCol>
                <a:gridCol w="719843">
                  <a:extLst>
                    <a:ext uri="{9D8B030D-6E8A-4147-A177-3AD203B41FA5}">
                      <a16:colId xmlns:a16="http://schemas.microsoft.com/office/drawing/2014/main" val="20006"/>
                    </a:ext>
                  </a:extLst>
                </a:gridCol>
                <a:gridCol w="719843">
                  <a:extLst>
                    <a:ext uri="{9D8B030D-6E8A-4147-A177-3AD203B41FA5}">
                      <a16:colId xmlns:a16="http://schemas.microsoft.com/office/drawing/2014/main" val="20007"/>
                    </a:ext>
                  </a:extLst>
                </a:gridCol>
                <a:gridCol w="719843">
                  <a:extLst>
                    <a:ext uri="{9D8B030D-6E8A-4147-A177-3AD203B41FA5}">
                      <a16:colId xmlns:a16="http://schemas.microsoft.com/office/drawing/2014/main" val="20008"/>
                    </a:ext>
                  </a:extLst>
                </a:gridCol>
              </a:tblGrid>
              <a:tr h="486555">
                <a:tc rowSpan="2">
                  <a:txBody>
                    <a:bodyPr/>
                    <a:lstStyle/>
                    <a:p>
                      <a:pPr algn="l" fontAlgn="ctr"/>
                      <a:r>
                        <a:rPr lang="en-GB" sz="1400" b="0" i="0" u="none" strike="noStrike" dirty="0">
                          <a:solidFill>
                            <a:srgbClr val="000000"/>
                          </a:solidFill>
                          <a:effectLst/>
                          <a:latin typeface="Arial" panose="020B0604020202020204" pitchFamily="34" charset="0"/>
                        </a:rPr>
                        <a:t>Ministries/ Agency</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GB" sz="1400" b="0" i="0" u="none" strike="noStrike" dirty="0">
                          <a:solidFill>
                            <a:srgbClr val="000000"/>
                          </a:solidFill>
                          <a:effectLst/>
                          <a:latin typeface="Arial" panose="020B0604020202020204" pitchFamily="34" charset="0"/>
                        </a:rPr>
                        <a:t>Overall, Domain Score</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400" b="0" i="0" u="none" strike="noStrike" dirty="0">
                          <a:solidFill>
                            <a:srgbClr val="000000"/>
                          </a:solidFill>
                          <a:effectLst/>
                          <a:latin typeface="Arial" panose="020B0604020202020204" pitchFamily="34" charset="0"/>
                        </a:rPr>
                        <a:t>Workforce density</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400" b="0" i="0" u="none" strike="noStrike">
                          <a:solidFill>
                            <a:srgbClr val="000000"/>
                          </a:solidFill>
                          <a:effectLst/>
                          <a:latin typeface="Arial" panose="020B0604020202020204" pitchFamily="34" charset="0"/>
                        </a:rPr>
                        <a:t>SUN Workforce competencies</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400" b="0" i="0" u="none" strike="noStrike">
                          <a:solidFill>
                            <a:srgbClr val="000000"/>
                          </a:solidFill>
                          <a:effectLst/>
                          <a:latin typeface="Arial" panose="020B0604020202020204" pitchFamily="34" charset="0"/>
                        </a:rPr>
                        <a:t>Community workers.</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343129">
                <a:tc vMerge="1">
                  <a:txBody>
                    <a:bodyPr/>
                    <a:lstStyle/>
                    <a:p>
                      <a:endParaRPr lang="en-US"/>
                    </a:p>
                  </a:txBody>
                  <a:tcPr/>
                </a:tc>
                <a:tc>
                  <a:txBody>
                    <a:bodyPr/>
                    <a:lstStyle/>
                    <a:p>
                      <a:pPr algn="ctr" fontAlgn="ctr"/>
                      <a:r>
                        <a:rPr lang="en-GB" sz="1400" b="0" i="0" u="none" strike="noStrike" dirty="0">
                          <a:solidFill>
                            <a:srgbClr val="000000"/>
                          </a:solidFill>
                          <a:effectLst/>
                          <a:latin typeface="Arial" panose="020B0604020202020204" pitchFamily="34" charset="0"/>
                        </a:rPr>
                        <a:t>2020</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400" b="0" i="0" u="none" strike="noStrike" dirty="0">
                          <a:solidFill>
                            <a:srgbClr val="000000"/>
                          </a:solidFill>
                          <a:effectLst/>
                          <a:latin typeface="Arial" panose="020B0604020202020204" pitchFamily="34" charset="0"/>
                        </a:rPr>
                        <a:t>2022</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400" b="0" i="0" u="none" strike="noStrike" dirty="0">
                          <a:solidFill>
                            <a:srgbClr val="000000"/>
                          </a:solidFill>
                          <a:effectLst/>
                          <a:latin typeface="Arial" panose="020B0604020202020204" pitchFamily="34" charset="0"/>
                        </a:rPr>
                        <a:t>2020</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400" b="0" i="0" u="none" strike="noStrike" dirty="0">
                          <a:solidFill>
                            <a:srgbClr val="000000"/>
                          </a:solidFill>
                          <a:effectLst/>
                          <a:latin typeface="Arial" panose="020B0604020202020204" pitchFamily="34" charset="0"/>
                        </a:rPr>
                        <a:t>2022</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400" b="0" i="0" u="none" strike="noStrike" dirty="0">
                          <a:solidFill>
                            <a:srgbClr val="000000"/>
                          </a:solidFill>
                          <a:effectLst/>
                          <a:latin typeface="Arial" panose="020B0604020202020204" pitchFamily="34" charset="0"/>
                        </a:rPr>
                        <a:t>2020</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400" b="0" i="0" u="none" strike="noStrike" dirty="0">
                          <a:solidFill>
                            <a:srgbClr val="000000"/>
                          </a:solidFill>
                          <a:effectLst/>
                          <a:latin typeface="Arial" panose="020B0604020202020204" pitchFamily="34" charset="0"/>
                        </a:rPr>
                        <a:t>2022</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400" b="0" i="0" u="none" strike="noStrike" dirty="0">
                          <a:solidFill>
                            <a:srgbClr val="000000"/>
                          </a:solidFill>
                          <a:effectLst/>
                          <a:latin typeface="Arial" panose="020B0604020202020204" pitchFamily="34" charset="0"/>
                        </a:rPr>
                        <a:t>2020</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400" b="0" i="0" u="none" strike="noStrike" dirty="0">
                          <a:solidFill>
                            <a:srgbClr val="000000"/>
                          </a:solidFill>
                          <a:effectLst/>
                          <a:latin typeface="Arial" panose="020B0604020202020204" pitchFamily="34" charset="0"/>
                        </a:rPr>
                        <a:t>2022</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43129">
                <a:tc>
                  <a:txBody>
                    <a:bodyPr/>
                    <a:lstStyle/>
                    <a:p>
                      <a:pPr algn="l" fontAlgn="ctr"/>
                      <a:r>
                        <a:rPr lang="en-GB" sz="1400" b="0" i="0" u="none" strike="noStrike">
                          <a:solidFill>
                            <a:srgbClr val="000000"/>
                          </a:solidFill>
                          <a:effectLst/>
                          <a:latin typeface="Arial" panose="020B0604020202020204" pitchFamily="34" charset="0"/>
                        </a:rPr>
                        <a:t>MOH</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Arial" panose="020B0604020202020204" pitchFamily="34" charset="0"/>
                        </a:rPr>
                        <a:t>2.7</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3.2</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dirty="0">
                          <a:solidFill>
                            <a:srgbClr val="000000"/>
                          </a:solidFill>
                          <a:effectLst/>
                          <a:latin typeface="Arial" panose="020B0604020202020204" pitchFamily="34" charset="0"/>
                        </a:rPr>
                        <a:t>2.4</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2.6</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3</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Arial" panose="020B0604020202020204" pitchFamily="34" charset="0"/>
                        </a:rPr>
                        <a:t>3.1</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dirty="0">
                          <a:solidFill>
                            <a:srgbClr val="000000"/>
                          </a:solidFill>
                          <a:effectLst/>
                          <a:latin typeface="Arial" panose="020B0604020202020204" pitchFamily="34" charset="0"/>
                        </a:rPr>
                        <a:t>3.4</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Arial" panose="020B0604020202020204" pitchFamily="34" charset="0"/>
                        </a:rPr>
                        <a:t>3.5</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43129">
                <a:tc>
                  <a:txBody>
                    <a:bodyPr/>
                    <a:lstStyle/>
                    <a:p>
                      <a:pPr algn="l" fontAlgn="ctr"/>
                      <a:r>
                        <a:rPr lang="en-GB" sz="1400" b="0" i="0" u="none" strike="noStrike">
                          <a:solidFill>
                            <a:srgbClr val="000000"/>
                          </a:solidFill>
                          <a:effectLst/>
                          <a:latin typeface="Arial" panose="020B0604020202020204" pitchFamily="34" charset="0"/>
                        </a:rPr>
                        <a:t>MOA</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2.3</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2.8</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2.3</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2.6</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2.3</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2.7</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3.4</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Arial" panose="020B0604020202020204" pitchFamily="34" charset="0"/>
                        </a:rPr>
                        <a:t>3.2</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43129">
                <a:tc>
                  <a:txBody>
                    <a:bodyPr/>
                    <a:lstStyle/>
                    <a:p>
                      <a:pPr algn="l" fontAlgn="ctr"/>
                      <a:r>
                        <a:rPr lang="en-GB" sz="1400" b="0" i="0" u="none" strike="noStrike">
                          <a:solidFill>
                            <a:srgbClr val="000000"/>
                          </a:solidFill>
                          <a:effectLst/>
                          <a:latin typeface="Arial" panose="020B0604020202020204" pitchFamily="34" charset="0"/>
                        </a:rPr>
                        <a:t>MFL</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2.1</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2.7</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Arial" panose="020B0604020202020204" pitchFamily="34" charset="0"/>
                        </a:rPr>
                        <a:t>2.1</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2.3</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2.6</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3.1</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Arial" panose="020B0604020202020204" pitchFamily="34" charset="0"/>
                        </a:rPr>
                        <a:t>2.9</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43129">
                <a:tc>
                  <a:txBody>
                    <a:bodyPr/>
                    <a:lstStyle/>
                    <a:p>
                      <a:pPr algn="l" fontAlgn="ctr"/>
                      <a:r>
                        <a:rPr lang="en-GB" sz="1400" b="0" i="0" u="none" strike="noStrike">
                          <a:solidFill>
                            <a:srgbClr val="000000"/>
                          </a:solidFill>
                          <a:effectLst/>
                          <a:latin typeface="Arial" panose="020B0604020202020204" pitchFamily="34" charset="0"/>
                        </a:rPr>
                        <a:t>MWDS</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2.8</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Arial" panose="020B0604020202020204" pitchFamily="34" charset="0"/>
                        </a:rPr>
                        <a:t>2.8</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chemeClr val="bg1"/>
                          </a:solidFill>
                          <a:effectLst/>
                          <a:latin typeface="Arial" panose="020B0604020202020204" pitchFamily="34" charset="0"/>
                        </a:rPr>
                        <a:t>1.5</a:t>
                      </a:r>
                      <a:endParaRPr lang="en-US" sz="1400" b="0" i="0" u="none" strike="noStrike" dirty="0">
                        <a:solidFill>
                          <a:schemeClr val="bg1"/>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0" i="0" u="none" strike="noStrike" dirty="0">
                          <a:solidFill>
                            <a:srgbClr val="000000"/>
                          </a:solidFill>
                          <a:effectLst/>
                          <a:latin typeface="Arial" panose="020B0604020202020204" pitchFamily="34" charset="0"/>
                        </a:rPr>
                        <a:t>2.4</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Arial" panose="020B0604020202020204" pitchFamily="34" charset="0"/>
                        </a:rPr>
                        <a:t>4.0</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400" b="0" i="0" u="none" strike="noStrike">
                          <a:solidFill>
                            <a:srgbClr val="000000"/>
                          </a:solidFill>
                          <a:effectLst/>
                          <a:latin typeface="Arial" panose="020B0604020202020204" pitchFamily="34" charset="0"/>
                        </a:rPr>
                        <a:t>2.7</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3.1</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Arial" panose="020B0604020202020204" pitchFamily="34" charset="0"/>
                        </a:rPr>
                        <a:t>2.8</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429191">
                <a:tc>
                  <a:txBody>
                    <a:bodyPr/>
                    <a:lstStyle/>
                    <a:p>
                      <a:pPr algn="l" fontAlgn="ctr"/>
                      <a:r>
                        <a:rPr lang="en-GB" sz="1400" b="0" i="0" u="none" strike="noStrike">
                          <a:solidFill>
                            <a:srgbClr val="000000"/>
                          </a:solidFill>
                          <a:effectLst/>
                          <a:latin typeface="Arial" panose="020B0604020202020204" pitchFamily="34" charset="0"/>
                        </a:rPr>
                        <a:t>MCDSS</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chemeClr val="bg1"/>
                          </a:solidFill>
                          <a:effectLst/>
                          <a:latin typeface="Arial" panose="020B0604020202020204" pitchFamily="34" charset="0"/>
                        </a:rPr>
                        <a:t>1.9</a:t>
                      </a:r>
                      <a:endParaRPr lang="en-US" sz="1400" b="0" i="0" u="none" strike="noStrike" dirty="0">
                        <a:solidFill>
                          <a:schemeClr val="bg1"/>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0" i="0" u="none" strike="noStrike" dirty="0">
                          <a:solidFill>
                            <a:srgbClr val="000000"/>
                          </a:solidFill>
                          <a:effectLst/>
                          <a:latin typeface="Arial" panose="020B0604020202020204" pitchFamily="34" charset="0"/>
                        </a:rPr>
                        <a:t>2.7</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chemeClr val="bg1"/>
                          </a:solidFill>
                          <a:effectLst/>
                          <a:latin typeface="Arial" panose="020B0604020202020204" pitchFamily="34" charset="0"/>
                        </a:rPr>
                        <a:t>1.6</a:t>
                      </a:r>
                      <a:endParaRPr lang="en-US" sz="1400" b="0" i="0" u="none" strike="noStrike" dirty="0">
                        <a:solidFill>
                          <a:schemeClr val="bg1"/>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0" i="0" u="none" strike="noStrike">
                          <a:solidFill>
                            <a:srgbClr val="000000"/>
                          </a:solidFill>
                          <a:effectLst/>
                          <a:latin typeface="Arial" panose="020B0604020202020204" pitchFamily="34" charset="0"/>
                        </a:rPr>
                        <a:t>2.4</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Arial" panose="020B0604020202020204" pitchFamily="34" charset="0"/>
                        </a:rPr>
                        <a:t>2.3</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Arial" panose="020B0604020202020204" pitchFamily="34" charset="0"/>
                        </a:rPr>
                        <a:t>2.6</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3.2</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dirty="0">
                          <a:solidFill>
                            <a:srgbClr val="000000"/>
                          </a:solidFill>
                          <a:effectLst/>
                          <a:latin typeface="Arial" panose="020B0604020202020204" pitchFamily="34" charset="0"/>
                        </a:rPr>
                        <a:t>3.0</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343129">
                <a:tc>
                  <a:txBody>
                    <a:bodyPr/>
                    <a:lstStyle/>
                    <a:p>
                      <a:pPr algn="l" fontAlgn="ctr"/>
                      <a:r>
                        <a:rPr lang="en-GB" sz="1400" b="0" i="0" u="none" strike="noStrike" dirty="0">
                          <a:solidFill>
                            <a:srgbClr val="000000"/>
                          </a:solidFill>
                          <a:effectLst/>
                          <a:latin typeface="Arial" panose="020B0604020202020204" pitchFamily="34" charset="0"/>
                        </a:rPr>
                        <a:t>MOE</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chemeClr val="bg1"/>
                          </a:solidFill>
                          <a:effectLst/>
                          <a:latin typeface="Arial" panose="020B0604020202020204" pitchFamily="34" charset="0"/>
                        </a:rPr>
                        <a:t>1.7</a:t>
                      </a:r>
                      <a:endParaRPr lang="en-US" sz="1400" b="0" i="0" u="none" strike="noStrike" dirty="0">
                        <a:solidFill>
                          <a:schemeClr val="bg1"/>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0" i="0" u="none" strike="noStrike">
                          <a:solidFill>
                            <a:srgbClr val="000000"/>
                          </a:solidFill>
                          <a:effectLst/>
                          <a:latin typeface="Arial" panose="020B0604020202020204" pitchFamily="34" charset="0"/>
                        </a:rPr>
                        <a:t>2.2</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chemeClr val="bg1"/>
                          </a:solidFill>
                          <a:effectLst/>
                          <a:latin typeface="Arial" panose="020B0604020202020204" pitchFamily="34" charset="0"/>
                        </a:rPr>
                        <a:t>1.8</a:t>
                      </a:r>
                      <a:endParaRPr lang="en-US" sz="1400" b="0" i="0" u="none" strike="noStrike" dirty="0">
                        <a:solidFill>
                          <a:schemeClr val="bg1"/>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0" i="0" u="none" strike="noStrike">
                          <a:solidFill>
                            <a:srgbClr val="000000"/>
                          </a:solidFill>
                          <a:effectLst/>
                          <a:latin typeface="Arial" panose="020B0604020202020204" pitchFamily="34" charset="0"/>
                        </a:rPr>
                        <a:t>2.6</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1.5</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0" i="0" u="none" strike="noStrike" dirty="0">
                          <a:solidFill>
                            <a:srgbClr val="000000"/>
                          </a:solidFill>
                          <a:effectLst/>
                          <a:latin typeface="Arial" panose="020B0604020202020204" pitchFamily="34" charset="0"/>
                        </a:rPr>
                        <a:t>2.2</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7"/>
                  </a:ext>
                </a:extLst>
              </a:tr>
              <a:tr h="343129">
                <a:tc>
                  <a:txBody>
                    <a:bodyPr/>
                    <a:lstStyle/>
                    <a:p>
                      <a:pPr algn="l" fontAlgn="ctr"/>
                      <a:r>
                        <a:rPr lang="en-GB" sz="1400" b="0" i="0" u="none" strike="noStrike">
                          <a:solidFill>
                            <a:srgbClr val="000000"/>
                          </a:solidFill>
                          <a:effectLst/>
                          <a:latin typeface="Arial" panose="020B0604020202020204" pitchFamily="34" charset="0"/>
                        </a:rPr>
                        <a:t>NFNC</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Arial" panose="020B0604020202020204" pitchFamily="34" charset="0"/>
                        </a:rPr>
                        <a:t>2.3</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2.8</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chemeClr val="bg1"/>
                          </a:solidFill>
                          <a:effectLst/>
                          <a:latin typeface="Arial" panose="020B0604020202020204" pitchFamily="34" charset="0"/>
                        </a:rPr>
                        <a:t>1.8</a:t>
                      </a:r>
                      <a:endParaRPr lang="en-US" sz="1400" b="0" i="0" u="none" strike="noStrike" dirty="0">
                        <a:solidFill>
                          <a:schemeClr val="bg1"/>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0" i="0" u="none" strike="noStrike" dirty="0">
                          <a:solidFill>
                            <a:srgbClr val="000000"/>
                          </a:solidFill>
                          <a:effectLst/>
                          <a:latin typeface="Arial" panose="020B0604020202020204" pitchFamily="34" charset="0"/>
                        </a:rPr>
                        <a:t>2.2</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2.8</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3.1</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343129">
                <a:tc>
                  <a:txBody>
                    <a:bodyPr/>
                    <a:lstStyle/>
                    <a:p>
                      <a:pPr algn="l" fontAlgn="ctr"/>
                      <a:r>
                        <a:rPr lang="en-GB" sz="1400" b="0" i="0" u="none" strike="noStrike">
                          <a:solidFill>
                            <a:srgbClr val="000000"/>
                          </a:solidFill>
                          <a:effectLst/>
                          <a:latin typeface="Arial" panose="020B0604020202020204" pitchFamily="34" charset="0"/>
                        </a:rPr>
                        <a:t>Total</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rPr>
                        <a:t>2.3</a:t>
                      </a: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2.7</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chemeClr val="bg1"/>
                          </a:solidFill>
                          <a:effectLst/>
                          <a:latin typeface="Arial" panose="020B0604020202020204" pitchFamily="34" charset="0"/>
                        </a:rPr>
                        <a:t>1.5</a:t>
                      </a:r>
                      <a:endParaRPr lang="en-US" sz="1400" b="0" i="0" u="none" strike="noStrike" dirty="0">
                        <a:solidFill>
                          <a:schemeClr val="bg1"/>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0" i="0" u="none" strike="noStrike">
                          <a:solidFill>
                            <a:srgbClr val="000000"/>
                          </a:solidFill>
                          <a:effectLst/>
                          <a:latin typeface="Arial" panose="020B0604020202020204" pitchFamily="34" charset="0"/>
                        </a:rPr>
                        <a:t>2.4</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2.6</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Arial" panose="020B0604020202020204" pitchFamily="34" charset="0"/>
                        </a:rPr>
                        <a:t>2.7</a:t>
                      </a:r>
                      <a:endParaRPr lang="en-US" sz="1400" b="0" i="0" u="none" strike="noStrike">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Arial" panose="020B0604020202020204" pitchFamily="34" charset="0"/>
                        </a:rPr>
                        <a:t>3.2</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dirty="0">
                          <a:solidFill>
                            <a:srgbClr val="000000"/>
                          </a:solidFill>
                          <a:effectLst/>
                          <a:latin typeface="Arial" panose="020B0604020202020204" pitchFamily="34" charset="0"/>
                        </a:rPr>
                        <a:t>2.6</a:t>
                      </a:r>
                      <a:endParaRPr lang="en-US" sz="1400" b="0" i="0" u="none" strike="noStrike" dirty="0">
                        <a:solidFill>
                          <a:srgbClr val="000000"/>
                        </a:solidFill>
                        <a:effectLst/>
                        <a:latin typeface="Arial" panose="020B0604020202020204" pitchFamily="34" charset="0"/>
                      </a:endParaRPr>
                    </a:p>
                  </a:txBody>
                  <a:tcPr marL="5715" marR="5715" marT="57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
        <p:nvSpPr>
          <p:cNvPr id="5" name="Content Placeholder 4">
            <a:extLst>
              <a:ext uri="{FF2B5EF4-FFF2-40B4-BE49-F238E27FC236}">
                <a16:creationId xmlns:a16="http://schemas.microsoft.com/office/drawing/2014/main" id="{B85985EA-609D-0148-8DD3-76063E718F44}"/>
              </a:ext>
            </a:extLst>
          </p:cNvPr>
          <p:cNvSpPr>
            <a:spLocks noGrp="1"/>
          </p:cNvSpPr>
          <p:nvPr>
            <p:ph type="body" sz="half" idx="2"/>
          </p:nvPr>
        </p:nvSpPr>
        <p:spPr>
          <a:xfrm>
            <a:off x="685800" y="2057399"/>
            <a:ext cx="3932237" cy="4038601"/>
          </a:xfrm>
        </p:spPr>
        <p:txBody>
          <a:bodyPr>
            <a:normAutofit/>
          </a:bodyPr>
          <a:lstStyle/>
          <a:p>
            <a:r>
              <a:rPr lang="en-US" altLang="en-GB" dirty="0"/>
              <a:t>Workforce Density </a:t>
            </a:r>
          </a:p>
          <a:p>
            <a:pPr lvl="1"/>
            <a:r>
              <a:rPr lang="en-US" altLang="en-GB" dirty="0"/>
              <a:t>Remained insufficient to achieve high coverage of minimum package of interventions.</a:t>
            </a:r>
          </a:p>
          <a:p>
            <a:r>
              <a:rPr lang="en-US" altLang="en-GB" dirty="0">
                <a:sym typeface="Arial" panose="020B0604020202020204" pitchFamily="34" charset="0"/>
              </a:rPr>
              <a:t>Workforce Competencies</a:t>
            </a:r>
          </a:p>
          <a:p>
            <a:pPr lvl="1"/>
            <a:r>
              <a:rPr lang="en-US" altLang="en-GB" dirty="0">
                <a:sym typeface="Arial" panose="020B0604020202020204" pitchFamily="34" charset="0"/>
              </a:rPr>
              <a:t>NFNC largely improved in the competence of its workforce, MWDS had significant reduction. The remainder did not change.</a:t>
            </a:r>
          </a:p>
          <a:p>
            <a:r>
              <a:rPr lang="en-US" altLang="en-GB" dirty="0">
                <a:sym typeface="Arial" panose="020B0604020202020204" pitchFamily="34" charset="0"/>
              </a:rPr>
              <a:t>Community Workers</a:t>
            </a:r>
          </a:p>
          <a:p>
            <a:pPr lvl="1"/>
            <a:r>
              <a:rPr lang="en-US" altLang="en-GB" dirty="0">
                <a:sym typeface="Arial" panose="020B0604020202020204" pitchFamily="34" charset="0"/>
              </a:rPr>
              <a:t>Overall, a reduction in community workers conducting proactive outreach services, mostly in </a:t>
            </a:r>
            <a:r>
              <a:rPr lang="en-US" altLang="en-GB" dirty="0" err="1">
                <a:sym typeface="Arial" panose="020B0604020202020204" pitchFamily="34" charset="0"/>
              </a:rPr>
              <a:t>MoE</a:t>
            </a:r>
            <a:r>
              <a:rPr lang="en-US" altLang="en-GB" dirty="0">
                <a:sym typeface="Arial" panose="020B0604020202020204" pitchFamily="34" charset="0"/>
              </a:rPr>
              <a:t>, MFL ,and MWDS.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8116807-5E8C-4C3A-1EB4-92F65EE0557A}"/>
              </a:ext>
            </a:extLst>
          </p:cNvPr>
          <p:cNvSpPr>
            <a:spLocks noGrp="1"/>
          </p:cNvSpPr>
          <p:nvPr>
            <p:ph type="title"/>
          </p:nvPr>
        </p:nvSpPr>
        <p:spPr/>
        <p:txBody>
          <a:bodyPr rtlCol="0"/>
          <a:lstStyle/>
          <a:p>
            <a:r>
              <a:rPr lang="en-US" dirty="0"/>
              <a:t>Workforce by Ministry/Agencies - Provincial</a:t>
            </a:r>
            <a:endParaRPr lang="en-ZA" dirty="0"/>
          </a:p>
        </p:txBody>
      </p:sp>
      <p:sp>
        <p:nvSpPr>
          <p:cNvPr id="144387" name="Content Placeholder 2">
            <a:extLst>
              <a:ext uri="{FF2B5EF4-FFF2-40B4-BE49-F238E27FC236}">
                <a16:creationId xmlns:a16="http://schemas.microsoft.com/office/drawing/2014/main" id="{0EAD10E1-1790-5E90-7469-24709056D01E}"/>
              </a:ext>
            </a:extLst>
          </p:cNvPr>
          <p:cNvSpPr>
            <a:spLocks noGrp="1" noChangeArrowheads="1"/>
          </p:cNvSpPr>
          <p:nvPr>
            <p:ph sz="quarter" idx="13"/>
          </p:nvPr>
        </p:nvSpPr>
        <p:spPr/>
        <p:txBody>
          <a:bodyPr>
            <a:normAutofit fontScale="70000" lnSpcReduction="20000"/>
          </a:bodyPr>
          <a:lstStyle/>
          <a:p>
            <a:pPr marL="0" indent="0">
              <a:lnSpc>
                <a:spcPct val="120000"/>
              </a:lnSpc>
              <a:buNone/>
            </a:pPr>
            <a:r>
              <a:rPr lang="en-US" altLang="en-GB" dirty="0"/>
              <a:t>Overall, </a:t>
            </a:r>
            <a:r>
              <a:rPr lang="en-US" altLang="en-GB" dirty="0" err="1"/>
              <a:t>Muchinga</a:t>
            </a:r>
            <a:r>
              <a:rPr lang="en-US" altLang="en-GB" dirty="0"/>
              <a:t> had the greatest improvement</a:t>
            </a:r>
          </a:p>
          <a:p>
            <a:pPr marL="0" indent="0">
              <a:lnSpc>
                <a:spcPct val="120000"/>
              </a:lnSpc>
              <a:buNone/>
            </a:pPr>
            <a:r>
              <a:rPr lang="en-US" altLang="en-GB" dirty="0"/>
              <a:t>WORKFORCE DENSITY</a:t>
            </a:r>
          </a:p>
          <a:p>
            <a:pPr marL="266700" lvl="1" indent="0">
              <a:lnSpc>
                <a:spcPct val="120000"/>
              </a:lnSpc>
              <a:buNone/>
            </a:pPr>
            <a:r>
              <a:rPr lang="en-US" altLang="en-GB" dirty="0"/>
              <a:t>Notable improvements for </a:t>
            </a:r>
            <a:r>
              <a:rPr lang="en-US" altLang="en-GB" dirty="0" err="1"/>
              <a:t>Muchinga</a:t>
            </a:r>
            <a:r>
              <a:rPr lang="en-US" altLang="en-GB" dirty="0"/>
              <a:t>, Southern, and Western provinces (from level 1 to 2) in 2022. Overall, results mirror national outlook.</a:t>
            </a:r>
          </a:p>
          <a:p>
            <a:pPr marL="0" indent="0">
              <a:lnSpc>
                <a:spcPct val="120000"/>
              </a:lnSpc>
              <a:buNone/>
            </a:pPr>
            <a:r>
              <a:rPr lang="en-US" altLang="en-GB" dirty="0">
                <a:sym typeface="Arial" panose="020B0604020202020204" pitchFamily="34" charset="0"/>
              </a:rPr>
              <a:t>WORKFORCE COMPETENCIES</a:t>
            </a:r>
          </a:p>
          <a:p>
            <a:pPr marL="266700" lvl="1" indent="0">
              <a:lnSpc>
                <a:spcPct val="120000"/>
              </a:lnSpc>
              <a:buNone/>
            </a:pPr>
            <a:r>
              <a:rPr lang="en-US" altLang="en-GB" dirty="0">
                <a:sym typeface="Arial" panose="020B0604020202020204" pitchFamily="34" charset="0"/>
              </a:rPr>
              <a:t>Notable improvement in Lusaka, North-western, Southern, and Western provinces. The rest did not change.</a:t>
            </a:r>
          </a:p>
          <a:p>
            <a:pPr marL="0" indent="0">
              <a:lnSpc>
                <a:spcPct val="120000"/>
              </a:lnSpc>
              <a:buNone/>
            </a:pPr>
            <a:r>
              <a:rPr lang="en-US" altLang="en-GB" dirty="0">
                <a:sym typeface="Arial" panose="020B0604020202020204" pitchFamily="34" charset="0"/>
              </a:rPr>
              <a:t>COMMUNITY WORKERS</a:t>
            </a:r>
          </a:p>
          <a:p>
            <a:pPr marL="266700" lvl="1" indent="0">
              <a:lnSpc>
                <a:spcPct val="120000"/>
              </a:lnSpc>
              <a:buNone/>
            </a:pPr>
            <a:r>
              <a:rPr lang="en-US" altLang="en-GB" dirty="0">
                <a:sym typeface="Arial" panose="020B0604020202020204" pitchFamily="34" charset="0"/>
              </a:rPr>
              <a:t>Other than Central, Lusaka, and Western, provinces had fair presence of community workers conducting proactive outreach services.</a:t>
            </a:r>
          </a:p>
        </p:txBody>
      </p:sp>
      <p:graphicFrame>
        <p:nvGraphicFramePr>
          <p:cNvPr id="3" name="Content Placeholder 2">
            <a:extLst>
              <a:ext uri="{FF2B5EF4-FFF2-40B4-BE49-F238E27FC236}">
                <a16:creationId xmlns:a16="http://schemas.microsoft.com/office/drawing/2014/main" id="{6A4A1DFA-0933-49BF-46B5-38B0E0E41C2F}"/>
              </a:ext>
            </a:extLst>
          </p:cNvPr>
          <p:cNvGraphicFramePr>
            <a:graphicFrameLocks noGrp="1"/>
          </p:cNvGraphicFramePr>
          <p:nvPr>
            <p:ph sz="quarter" idx="14"/>
            <p:extLst>
              <p:ext uri="{D42A27DB-BD31-4B8C-83A1-F6EECF244321}">
                <p14:modId xmlns:p14="http://schemas.microsoft.com/office/powerpoint/2010/main" val="631067701"/>
              </p:ext>
            </p:extLst>
          </p:nvPr>
        </p:nvGraphicFramePr>
        <p:xfrm>
          <a:off x="4107787" y="1417157"/>
          <a:ext cx="6908797" cy="4446588"/>
        </p:xfrm>
        <a:graphic>
          <a:graphicData uri="http://schemas.openxmlformats.org/drawingml/2006/table">
            <a:tbl>
              <a:tblPr/>
              <a:tblGrid>
                <a:gridCol w="1221211">
                  <a:extLst>
                    <a:ext uri="{9D8B030D-6E8A-4147-A177-3AD203B41FA5}">
                      <a16:colId xmlns:a16="http://schemas.microsoft.com/office/drawing/2014/main" val="20000"/>
                    </a:ext>
                  </a:extLst>
                </a:gridCol>
                <a:gridCol w="676626">
                  <a:extLst>
                    <a:ext uri="{9D8B030D-6E8A-4147-A177-3AD203B41FA5}">
                      <a16:colId xmlns:a16="http://schemas.microsoft.com/office/drawing/2014/main" val="20001"/>
                    </a:ext>
                  </a:extLst>
                </a:gridCol>
                <a:gridCol w="692962">
                  <a:extLst>
                    <a:ext uri="{9D8B030D-6E8A-4147-A177-3AD203B41FA5}">
                      <a16:colId xmlns:a16="http://schemas.microsoft.com/office/drawing/2014/main" val="20002"/>
                    </a:ext>
                  </a:extLst>
                </a:gridCol>
                <a:gridCol w="863599">
                  <a:extLst>
                    <a:ext uri="{9D8B030D-6E8A-4147-A177-3AD203B41FA5}">
                      <a16:colId xmlns:a16="http://schemas.microsoft.com/office/drawing/2014/main" val="20003"/>
                    </a:ext>
                  </a:extLst>
                </a:gridCol>
                <a:gridCol w="863599">
                  <a:extLst>
                    <a:ext uri="{9D8B030D-6E8A-4147-A177-3AD203B41FA5}">
                      <a16:colId xmlns:a16="http://schemas.microsoft.com/office/drawing/2014/main" val="20004"/>
                    </a:ext>
                  </a:extLst>
                </a:gridCol>
                <a:gridCol w="747237">
                  <a:extLst>
                    <a:ext uri="{9D8B030D-6E8A-4147-A177-3AD203B41FA5}">
                      <a16:colId xmlns:a16="http://schemas.microsoft.com/office/drawing/2014/main" val="20005"/>
                    </a:ext>
                  </a:extLst>
                </a:gridCol>
                <a:gridCol w="715850">
                  <a:extLst>
                    <a:ext uri="{9D8B030D-6E8A-4147-A177-3AD203B41FA5}">
                      <a16:colId xmlns:a16="http://schemas.microsoft.com/office/drawing/2014/main" val="20006"/>
                    </a:ext>
                  </a:extLst>
                </a:gridCol>
                <a:gridCol w="1127713">
                  <a:extLst>
                    <a:ext uri="{9D8B030D-6E8A-4147-A177-3AD203B41FA5}">
                      <a16:colId xmlns:a16="http://schemas.microsoft.com/office/drawing/2014/main" val="20007"/>
                    </a:ext>
                  </a:extLst>
                </a:gridCol>
              </a:tblGrid>
              <a:tr h="464359">
                <a:tc rowSpan="2">
                  <a:txBody>
                    <a:bodyPr/>
                    <a:lstStyle/>
                    <a:p>
                      <a:pPr algn="l" fontAlgn="ctr"/>
                      <a:r>
                        <a:rPr lang="en-GB" sz="1100" b="0" i="0" u="none" strike="noStrike">
                          <a:solidFill>
                            <a:srgbClr val="000000"/>
                          </a:solidFill>
                          <a:effectLst/>
                          <a:latin typeface="Arial" panose="020B0604020202020204" pitchFamily="34" charset="0"/>
                        </a:rPr>
                        <a:t>Province</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gridSpan="2">
                  <a:txBody>
                    <a:bodyPr/>
                    <a:lstStyle/>
                    <a:p>
                      <a:pPr algn="ctr" fontAlgn="ctr"/>
                      <a:r>
                        <a:rPr lang="en-GB" sz="1100" b="0" i="0" u="none" strike="noStrike" dirty="0">
                          <a:solidFill>
                            <a:srgbClr val="000000"/>
                          </a:solidFill>
                          <a:effectLst/>
                          <a:latin typeface="Arial" panose="020B0604020202020204" pitchFamily="34" charset="0"/>
                        </a:rPr>
                        <a:t>Overall</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GB" sz="1100" b="0" i="0" u="none" strike="noStrike" dirty="0">
                          <a:solidFill>
                            <a:srgbClr val="000000"/>
                          </a:solidFill>
                          <a:effectLst/>
                          <a:latin typeface="Arial" panose="020B0604020202020204" pitchFamily="34" charset="0"/>
                        </a:rPr>
                        <a:t>Workforce density and distribution</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GB" sz="1100" b="0" i="0" u="none" strike="noStrike">
                          <a:solidFill>
                            <a:srgbClr val="000000"/>
                          </a:solidFill>
                          <a:effectLst/>
                          <a:latin typeface="Arial" panose="020B0604020202020204" pitchFamily="34" charset="0"/>
                        </a:rPr>
                        <a:t>Workforce competencies</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hMerge="1">
                  <a:txBody>
                    <a:bodyPr/>
                    <a:lstStyle/>
                    <a:p>
                      <a:endParaRPr lang="en-US"/>
                    </a:p>
                  </a:txBody>
                  <a:tcPr/>
                </a:tc>
                <a:tc>
                  <a:txBody>
                    <a:bodyPr/>
                    <a:lstStyle/>
                    <a:p>
                      <a:pPr algn="ctr" fontAlgn="ctr"/>
                      <a:r>
                        <a:rPr lang="en-GB" sz="1100" b="0" i="0" u="none" strike="noStrike">
                          <a:solidFill>
                            <a:srgbClr val="000000"/>
                          </a:solidFill>
                          <a:effectLst/>
                          <a:latin typeface="Arial" panose="020B0604020202020204" pitchFamily="34" charset="0"/>
                        </a:rPr>
                        <a:t>Community workers.</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351787">
                <a:tc vMerge="1">
                  <a:txBody>
                    <a:bodyPr/>
                    <a:lstStyle/>
                    <a:p>
                      <a:endParaRPr lang="en-US"/>
                    </a:p>
                  </a:txBody>
                  <a:tcPr/>
                </a:tc>
                <a:tc>
                  <a:txBody>
                    <a:bodyPr/>
                    <a:lstStyle/>
                    <a:p>
                      <a:pPr algn="ctr" fontAlgn="ctr"/>
                      <a:r>
                        <a:rPr lang="en-GB" sz="1100" b="0" i="0" u="none" strike="noStrike" dirty="0">
                          <a:solidFill>
                            <a:srgbClr val="000000"/>
                          </a:solidFill>
                          <a:effectLst/>
                          <a:latin typeface="Arial" panose="020B0604020202020204" pitchFamily="34" charset="0"/>
                        </a:rPr>
                        <a:t>2020</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a:txBody>
                    <a:bodyPr/>
                    <a:lstStyle/>
                    <a:p>
                      <a:pPr algn="ctr" fontAlgn="ctr"/>
                      <a:r>
                        <a:rPr lang="en-GB" sz="1100" b="0" i="0" u="none" strike="noStrike" dirty="0">
                          <a:solidFill>
                            <a:srgbClr val="000000"/>
                          </a:solidFill>
                          <a:effectLst/>
                          <a:latin typeface="Arial" panose="020B0604020202020204" pitchFamily="34" charset="0"/>
                        </a:rPr>
                        <a:t>2022</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a:txBody>
                    <a:bodyPr/>
                    <a:lstStyle/>
                    <a:p>
                      <a:pPr algn="ctr" fontAlgn="ctr"/>
                      <a:r>
                        <a:rPr lang="en-GB" sz="1100" b="0" i="0" u="none" strike="noStrike">
                          <a:solidFill>
                            <a:srgbClr val="000000"/>
                          </a:solidFill>
                          <a:effectLst/>
                          <a:latin typeface="Arial" panose="020B0604020202020204" pitchFamily="34" charset="0"/>
                        </a:rPr>
                        <a:t>2020</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a:txBody>
                    <a:bodyPr/>
                    <a:lstStyle/>
                    <a:p>
                      <a:pPr algn="ctr" fontAlgn="ctr"/>
                      <a:r>
                        <a:rPr lang="en-GB" sz="1100" b="0" i="0" u="none" strike="noStrike" dirty="0">
                          <a:solidFill>
                            <a:srgbClr val="000000"/>
                          </a:solidFill>
                          <a:effectLst/>
                          <a:latin typeface="Arial" panose="020B0604020202020204" pitchFamily="34" charset="0"/>
                        </a:rPr>
                        <a:t>2022</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a:txBody>
                    <a:bodyPr/>
                    <a:lstStyle/>
                    <a:p>
                      <a:pPr algn="ctr" fontAlgn="ctr"/>
                      <a:r>
                        <a:rPr lang="en-GB" sz="1100" b="0" i="0" u="none" strike="noStrike" dirty="0">
                          <a:solidFill>
                            <a:srgbClr val="000000"/>
                          </a:solidFill>
                          <a:effectLst/>
                          <a:latin typeface="Arial" panose="020B0604020202020204" pitchFamily="34" charset="0"/>
                        </a:rPr>
                        <a:t>2020</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a:txBody>
                    <a:bodyPr/>
                    <a:lstStyle/>
                    <a:p>
                      <a:pPr algn="ctr" fontAlgn="ctr"/>
                      <a:r>
                        <a:rPr lang="en-GB" sz="1100" b="0" i="0" u="none" strike="noStrike">
                          <a:solidFill>
                            <a:srgbClr val="000000"/>
                          </a:solidFill>
                          <a:effectLst/>
                          <a:latin typeface="Arial" panose="020B0604020202020204" pitchFamily="34" charset="0"/>
                        </a:rPr>
                        <a:t>2022</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a:txBody>
                    <a:bodyPr/>
                    <a:lstStyle/>
                    <a:p>
                      <a:pPr algn="ctr" fontAlgn="ctr"/>
                      <a:r>
                        <a:rPr lang="en-GB" sz="1100" b="0" i="0" u="none" strike="noStrike">
                          <a:solidFill>
                            <a:srgbClr val="000000"/>
                          </a:solidFill>
                          <a:effectLst/>
                          <a:latin typeface="Arial" panose="020B0604020202020204" pitchFamily="34" charset="0"/>
                        </a:rPr>
                        <a:t>2022</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351787">
                <a:tc>
                  <a:txBody>
                    <a:bodyPr/>
                    <a:lstStyle/>
                    <a:p>
                      <a:pPr algn="l" fontAlgn="ctr"/>
                      <a:r>
                        <a:rPr lang="en-GB" sz="1100" b="0" i="0" u="none" strike="noStrike">
                          <a:solidFill>
                            <a:srgbClr val="000000"/>
                          </a:solidFill>
                          <a:effectLst/>
                          <a:latin typeface="Arial" panose="020B0604020202020204" pitchFamily="34" charset="0"/>
                        </a:rPr>
                        <a:t>Central</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2.3</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2.7</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2.0</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2.4</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2.6</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2.7</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2.8</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351787">
                <a:tc>
                  <a:txBody>
                    <a:bodyPr/>
                    <a:lstStyle/>
                    <a:p>
                      <a:pPr algn="l" fontAlgn="ctr"/>
                      <a:r>
                        <a:rPr lang="en-GB" sz="1100" b="0" i="0" u="none" strike="noStrike">
                          <a:solidFill>
                            <a:srgbClr val="000000"/>
                          </a:solidFill>
                          <a:effectLst/>
                          <a:latin typeface="Arial" panose="020B0604020202020204" pitchFamily="34" charset="0"/>
                        </a:rPr>
                        <a:t>Copperbelt</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2.4</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2.7</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2.1</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2.4</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2.6</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2.6</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3.2</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51787">
                <a:tc>
                  <a:txBody>
                    <a:bodyPr/>
                    <a:lstStyle/>
                    <a:p>
                      <a:pPr algn="l" fontAlgn="ctr"/>
                      <a:r>
                        <a:rPr lang="en-GB" sz="1100" b="0" i="0" u="none" strike="noStrike">
                          <a:solidFill>
                            <a:srgbClr val="000000"/>
                          </a:solidFill>
                          <a:effectLst/>
                          <a:latin typeface="Arial" panose="020B0604020202020204" pitchFamily="34" charset="0"/>
                        </a:rPr>
                        <a:t>Eastern</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2.6</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2.6</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2.5</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2.5</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2.8</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2.4</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3.2</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51787">
                <a:tc>
                  <a:txBody>
                    <a:bodyPr/>
                    <a:lstStyle/>
                    <a:p>
                      <a:pPr algn="l" fontAlgn="ctr"/>
                      <a:r>
                        <a:rPr lang="en-GB" sz="1100" b="0" i="0" u="none" strike="noStrike">
                          <a:solidFill>
                            <a:srgbClr val="000000"/>
                          </a:solidFill>
                          <a:effectLst/>
                          <a:latin typeface="Arial" panose="020B0604020202020204" pitchFamily="34" charset="0"/>
                        </a:rPr>
                        <a:t>Luapula</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2.8</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2.9</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2.8</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2.4</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2.7</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2.9</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3.1</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51787">
                <a:tc>
                  <a:txBody>
                    <a:bodyPr/>
                    <a:lstStyle/>
                    <a:p>
                      <a:pPr algn="l" fontAlgn="ctr"/>
                      <a:r>
                        <a:rPr lang="en-GB" sz="1100" b="0" i="0" u="none" strike="noStrike" dirty="0">
                          <a:solidFill>
                            <a:srgbClr val="000000"/>
                          </a:solidFill>
                          <a:effectLst/>
                          <a:latin typeface="Arial" panose="020B0604020202020204" pitchFamily="34" charset="0"/>
                        </a:rPr>
                        <a:t>Lusaka</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1.9</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2.3</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2.1</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2.5</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1.8</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2.2</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2.5</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51787">
                <a:tc>
                  <a:txBody>
                    <a:bodyPr/>
                    <a:lstStyle/>
                    <a:p>
                      <a:pPr algn="l" fontAlgn="ctr"/>
                      <a:r>
                        <a:rPr lang="en-GB" sz="1100" b="0" i="0" u="none" strike="noStrike">
                          <a:solidFill>
                            <a:srgbClr val="000000"/>
                          </a:solidFill>
                          <a:effectLst/>
                          <a:latin typeface="Arial" panose="020B0604020202020204" pitchFamily="34" charset="0"/>
                        </a:rPr>
                        <a:t>Muchinga</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1.9</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rPr>
                        <a:t>3.0</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100" b="0" i="0" u="none" strike="noStrike">
                          <a:solidFill>
                            <a:srgbClr val="000000"/>
                          </a:solidFill>
                          <a:effectLst/>
                          <a:latin typeface="Arial" panose="020B0604020202020204" pitchFamily="34" charset="0"/>
                        </a:rPr>
                        <a:t>1.6</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2.6</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2.3</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2.9</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3.3</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51787">
                <a:tc>
                  <a:txBody>
                    <a:bodyPr/>
                    <a:lstStyle/>
                    <a:p>
                      <a:pPr algn="l" fontAlgn="ctr"/>
                      <a:r>
                        <a:rPr lang="en-GB" sz="1100" b="0" i="0" u="none" strike="noStrike">
                          <a:solidFill>
                            <a:srgbClr val="000000"/>
                          </a:solidFill>
                          <a:effectLst/>
                          <a:latin typeface="Arial" panose="020B0604020202020204" pitchFamily="34" charset="0"/>
                        </a:rPr>
                        <a:t>Northern</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2.5</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2.8</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2.5</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2.7</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2.6</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2.7</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3.3</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464359">
                <a:tc>
                  <a:txBody>
                    <a:bodyPr/>
                    <a:lstStyle/>
                    <a:p>
                      <a:pPr algn="l" fontAlgn="ctr"/>
                      <a:r>
                        <a:rPr lang="en-GB" sz="1100" b="0" i="0" u="none" strike="noStrike" dirty="0">
                          <a:solidFill>
                            <a:srgbClr val="000000"/>
                          </a:solidFill>
                          <a:effectLst/>
                          <a:latin typeface="Arial" panose="020B0604020202020204" pitchFamily="34" charset="0"/>
                        </a:rPr>
                        <a:t>North-western</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1.9</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2.7</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2.0</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2.4</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1.9</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rPr>
                        <a:t>2.5</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3.2</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351787">
                <a:tc>
                  <a:txBody>
                    <a:bodyPr/>
                    <a:lstStyle/>
                    <a:p>
                      <a:pPr algn="l" fontAlgn="ctr"/>
                      <a:r>
                        <a:rPr lang="en-GB" sz="1100" b="0" i="0" u="none" strike="noStrike">
                          <a:solidFill>
                            <a:srgbClr val="000000"/>
                          </a:solidFill>
                          <a:effectLst/>
                          <a:latin typeface="Arial" panose="020B0604020202020204" pitchFamily="34" charset="0"/>
                        </a:rPr>
                        <a:t>Southern</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1.6</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2.6</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1.8</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2.2</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1.5</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rPr>
                        <a:t>2.5</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3.1</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51787">
                <a:tc>
                  <a:txBody>
                    <a:bodyPr/>
                    <a:lstStyle/>
                    <a:p>
                      <a:pPr algn="l" fontAlgn="ctr"/>
                      <a:r>
                        <a:rPr lang="en-GB" sz="1100" b="0" i="0" u="none" strike="noStrike">
                          <a:solidFill>
                            <a:srgbClr val="000000"/>
                          </a:solidFill>
                          <a:effectLst/>
                          <a:latin typeface="Arial" panose="020B0604020202020204" pitchFamily="34" charset="0"/>
                        </a:rPr>
                        <a:t>Western</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1.8</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2.9</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1.7</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2.7</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1.8</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2.9</a:t>
                      </a:r>
                      <a:endParaRPr lang="en-US" sz="1100" b="0" i="0" u="none" strike="noStrike">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2.9</a:t>
                      </a:r>
                      <a:endParaRPr lang="en-US" sz="1100" b="0" i="0" u="none" strike="noStrike" dirty="0">
                        <a:solidFill>
                          <a:srgbClr val="000000"/>
                        </a:solidFill>
                        <a:effectLst/>
                        <a:latin typeface="Arial" panose="020B0604020202020204" pitchFamily="34" charset="0"/>
                      </a:endParaRPr>
                    </a:p>
                  </a:txBody>
                  <a:tcPr marL="5716" marR="5716" marT="5718"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7254E71-1C7F-A93B-892F-3259DE540FE5}"/>
              </a:ext>
            </a:extLst>
          </p:cNvPr>
          <p:cNvSpPr>
            <a:spLocks noGrp="1"/>
          </p:cNvSpPr>
          <p:nvPr>
            <p:ph type="title"/>
          </p:nvPr>
        </p:nvSpPr>
        <p:spPr>
          <a:xfrm>
            <a:off x="609600" y="182879"/>
            <a:ext cx="10362868" cy="713741"/>
          </a:xfrm>
        </p:spPr>
        <p:txBody>
          <a:bodyPr rtlCol="0"/>
          <a:lstStyle/>
          <a:p>
            <a:r>
              <a:rPr lang="en-US" dirty="0"/>
              <a:t>Workforce by Ministry/Agencies-District</a:t>
            </a:r>
            <a:endParaRPr lang="en-ZA" dirty="0"/>
          </a:p>
        </p:txBody>
      </p:sp>
      <p:sp>
        <p:nvSpPr>
          <p:cNvPr id="145411" name="Content Placeholder 2">
            <a:extLst>
              <a:ext uri="{FF2B5EF4-FFF2-40B4-BE49-F238E27FC236}">
                <a16:creationId xmlns:a16="http://schemas.microsoft.com/office/drawing/2014/main" id="{25390E04-F55A-501E-1EB7-E23C3101981C}"/>
              </a:ext>
            </a:extLst>
          </p:cNvPr>
          <p:cNvSpPr>
            <a:spLocks noGrp="1" noChangeArrowheads="1"/>
          </p:cNvSpPr>
          <p:nvPr>
            <p:ph sz="quarter" idx="13"/>
          </p:nvPr>
        </p:nvSpPr>
        <p:spPr>
          <a:xfrm>
            <a:off x="644698" y="1055124"/>
            <a:ext cx="3248079" cy="4812276"/>
          </a:xfrm>
        </p:spPr>
        <p:txBody>
          <a:bodyPr>
            <a:normAutofit fontScale="85000" lnSpcReduction="10000"/>
          </a:bodyPr>
          <a:lstStyle/>
          <a:p>
            <a:r>
              <a:rPr lang="en-US" altLang="en-GB" dirty="0"/>
              <a:t>Overall, MoH had the greatest improvement</a:t>
            </a:r>
          </a:p>
          <a:p>
            <a:r>
              <a:rPr lang="en-US" altLang="en-GB" dirty="0"/>
              <a:t>WORKFORCE DENSITY</a:t>
            </a:r>
          </a:p>
          <a:p>
            <a:pPr lvl="1"/>
            <a:r>
              <a:rPr lang="en-US" altLang="en-GB" dirty="0"/>
              <a:t>In 2022, still suboptimal</a:t>
            </a:r>
          </a:p>
          <a:p>
            <a:r>
              <a:rPr lang="en-US" altLang="en-GB" dirty="0">
                <a:sym typeface="Arial" panose="020B0604020202020204" pitchFamily="34" charset="0"/>
              </a:rPr>
              <a:t>WORKFORCE COMPETENCIES</a:t>
            </a:r>
          </a:p>
          <a:p>
            <a:pPr lvl="1"/>
            <a:r>
              <a:rPr lang="en-US" altLang="en-GB" dirty="0">
                <a:sym typeface="Arial" panose="020B0604020202020204" pitchFamily="34" charset="0"/>
              </a:rPr>
              <a:t>Notable improvement for MoH, MWDS, MCDSS (all moved from level 2 to 3). MFL moved from level 1 to 2. Ministries performed better at district level than at higher levels.</a:t>
            </a:r>
          </a:p>
          <a:p>
            <a:r>
              <a:rPr lang="en-US" altLang="en-GB" dirty="0">
                <a:sym typeface="Arial" panose="020B0604020202020204" pitchFamily="34" charset="0"/>
              </a:rPr>
              <a:t>COMMUNITY WORKERS</a:t>
            </a:r>
          </a:p>
          <a:p>
            <a:pPr lvl="1"/>
            <a:r>
              <a:rPr lang="en-US" altLang="en-GB" dirty="0">
                <a:sym typeface="Arial" panose="020B0604020202020204" pitchFamily="34" charset="0"/>
              </a:rPr>
              <a:t>Like national level, there’s been an overall reduction in community workers conducting proactive outreach services; as well as preventive nutrition services, mostly in </a:t>
            </a:r>
            <a:r>
              <a:rPr lang="en-US" altLang="en-GB" dirty="0" err="1">
                <a:sym typeface="Arial" panose="020B0604020202020204" pitchFamily="34" charset="0"/>
              </a:rPr>
              <a:t>MoE</a:t>
            </a:r>
            <a:r>
              <a:rPr lang="en-US" altLang="en-GB" dirty="0">
                <a:sym typeface="Arial" panose="020B0604020202020204" pitchFamily="34" charset="0"/>
              </a:rPr>
              <a:t>, MFL, and MWDS. </a:t>
            </a:r>
          </a:p>
        </p:txBody>
      </p:sp>
      <p:graphicFrame>
        <p:nvGraphicFramePr>
          <p:cNvPr id="4" name="Content Placeholder 3">
            <a:extLst>
              <a:ext uri="{FF2B5EF4-FFF2-40B4-BE49-F238E27FC236}">
                <a16:creationId xmlns:a16="http://schemas.microsoft.com/office/drawing/2014/main" id="{2B432FAB-41E6-31F5-B08F-3CEC1F82FC80}"/>
              </a:ext>
            </a:extLst>
          </p:cNvPr>
          <p:cNvGraphicFramePr>
            <a:graphicFrameLocks noGrp="1"/>
          </p:cNvGraphicFramePr>
          <p:nvPr>
            <p:ph sz="quarter" idx="14"/>
            <p:extLst>
              <p:ext uri="{D42A27DB-BD31-4B8C-83A1-F6EECF244321}">
                <p14:modId xmlns:p14="http://schemas.microsoft.com/office/powerpoint/2010/main" val="2319940544"/>
              </p:ext>
            </p:extLst>
          </p:nvPr>
        </p:nvGraphicFramePr>
        <p:xfrm>
          <a:off x="4064000" y="1039813"/>
          <a:ext cx="6908795" cy="4675186"/>
        </p:xfrm>
        <a:graphic>
          <a:graphicData uri="http://schemas.openxmlformats.org/drawingml/2006/table">
            <a:tbl>
              <a:tblPr/>
              <a:tblGrid>
                <a:gridCol w="767645">
                  <a:extLst>
                    <a:ext uri="{9D8B030D-6E8A-4147-A177-3AD203B41FA5}">
                      <a16:colId xmlns:a16="http://schemas.microsoft.com/office/drawing/2014/main" val="20000"/>
                    </a:ext>
                  </a:extLst>
                </a:gridCol>
                <a:gridCol w="779323">
                  <a:extLst>
                    <a:ext uri="{9D8B030D-6E8A-4147-A177-3AD203B41FA5}">
                      <a16:colId xmlns:a16="http://schemas.microsoft.com/office/drawing/2014/main" val="20001"/>
                    </a:ext>
                  </a:extLst>
                </a:gridCol>
                <a:gridCol w="595760">
                  <a:extLst>
                    <a:ext uri="{9D8B030D-6E8A-4147-A177-3AD203B41FA5}">
                      <a16:colId xmlns:a16="http://schemas.microsoft.com/office/drawing/2014/main" val="20002"/>
                    </a:ext>
                  </a:extLst>
                </a:gridCol>
                <a:gridCol w="615954">
                  <a:extLst>
                    <a:ext uri="{9D8B030D-6E8A-4147-A177-3AD203B41FA5}">
                      <a16:colId xmlns:a16="http://schemas.microsoft.com/office/drawing/2014/main" val="20003"/>
                    </a:ext>
                  </a:extLst>
                </a:gridCol>
                <a:gridCol w="757318">
                  <a:extLst>
                    <a:ext uri="{9D8B030D-6E8A-4147-A177-3AD203B41FA5}">
                      <a16:colId xmlns:a16="http://schemas.microsoft.com/office/drawing/2014/main" val="20004"/>
                    </a:ext>
                  </a:extLst>
                </a:gridCol>
                <a:gridCol w="868395">
                  <a:extLst>
                    <a:ext uri="{9D8B030D-6E8A-4147-A177-3AD203B41FA5}">
                      <a16:colId xmlns:a16="http://schemas.microsoft.com/office/drawing/2014/main" val="20005"/>
                    </a:ext>
                  </a:extLst>
                </a:gridCol>
                <a:gridCol w="817905">
                  <a:extLst>
                    <a:ext uri="{9D8B030D-6E8A-4147-A177-3AD203B41FA5}">
                      <a16:colId xmlns:a16="http://schemas.microsoft.com/office/drawing/2014/main" val="20006"/>
                    </a:ext>
                  </a:extLst>
                </a:gridCol>
                <a:gridCol w="908785">
                  <a:extLst>
                    <a:ext uri="{9D8B030D-6E8A-4147-A177-3AD203B41FA5}">
                      <a16:colId xmlns:a16="http://schemas.microsoft.com/office/drawing/2014/main" val="20007"/>
                    </a:ext>
                  </a:extLst>
                </a:gridCol>
                <a:gridCol w="797710">
                  <a:extLst>
                    <a:ext uri="{9D8B030D-6E8A-4147-A177-3AD203B41FA5}">
                      <a16:colId xmlns:a16="http://schemas.microsoft.com/office/drawing/2014/main" val="20008"/>
                    </a:ext>
                  </a:extLst>
                </a:gridCol>
              </a:tblGrid>
              <a:tr h="677671">
                <a:tc rowSpan="2">
                  <a:txBody>
                    <a:bodyPr/>
                    <a:lstStyle/>
                    <a:p>
                      <a:pPr algn="l" fontAlgn="ctr"/>
                      <a:r>
                        <a:rPr lang="en-GB" sz="1400" b="0" i="0" u="none" strike="noStrike" dirty="0">
                          <a:solidFill>
                            <a:srgbClr val="000000"/>
                          </a:solidFill>
                          <a:effectLst/>
                          <a:latin typeface="Gill Sans Nova" panose="020B0602020104020203" pitchFamily="34" charset="0"/>
                        </a:rPr>
                        <a:t>District Sector</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GB" sz="1400" b="0" i="0" u="none" strike="noStrike" dirty="0">
                          <a:solidFill>
                            <a:srgbClr val="000000"/>
                          </a:solidFill>
                          <a:effectLst/>
                          <a:latin typeface="Gill Sans Nova" panose="020B0602020104020203" pitchFamily="34" charset="0"/>
                        </a:rPr>
                        <a:t>Overall</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GB" sz="1400" b="0" i="0" u="none" strike="noStrike" dirty="0">
                          <a:solidFill>
                            <a:srgbClr val="000000"/>
                          </a:solidFill>
                          <a:effectLst/>
                          <a:latin typeface="Gill Sans Nova" panose="020B0602020104020203" pitchFamily="34" charset="0"/>
                        </a:rPr>
                        <a:t>Workforce Density &amp; distribution</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GB" sz="1400" b="0" i="0" u="none" strike="noStrike" dirty="0">
                          <a:solidFill>
                            <a:srgbClr val="000000"/>
                          </a:solidFill>
                          <a:effectLst/>
                          <a:latin typeface="Gill Sans Nova" panose="020B0602020104020203" pitchFamily="34" charset="0"/>
                        </a:rPr>
                        <a:t>SUN workforce competencies</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GB" sz="1400" b="0" i="0" u="none" strike="noStrike" dirty="0">
                          <a:solidFill>
                            <a:srgbClr val="000000"/>
                          </a:solidFill>
                          <a:effectLst/>
                          <a:latin typeface="Gill Sans Nova" panose="020B0602020104020203" pitchFamily="34" charset="0"/>
                        </a:rPr>
                        <a:t>Community workers</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10000"/>
                  </a:ext>
                </a:extLst>
              </a:tr>
              <a:tr h="428918">
                <a:tc vMerge="1">
                  <a:txBody>
                    <a:bodyPr/>
                    <a:lstStyle/>
                    <a:p>
                      <a:endParaRPr lang="en-US"/>
                    </a:p>
                  </a:txBody>
                  <a:tcPr/>
                </a:tc>
                <a:tc>
                  <a:txBody>
                    <a:bodyPr/>
                    <a:lstStyle/>
                    <a:p>
                      <a:pPr algn="ctr" fontAlgn="ctr"/>
                      <a:r>
                        <a:rPr lang="en-GB" sz="1400" b="0" i="0" u="none" strike="noStrike" dirty="0">
                          <a:solidFill>
                            <a:srgbClr val="000000"/>
                          </a:solidFill>
                          <a:effectLst/>
                          <a:latin typeface="Gill Sans Nova" panose="020B0602020104020203" pitchFamily="34" charset="0"/>
                        </a:rPr>
                        <a:t>2020</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1400" b="0" i="0" u="none" strike="noStrike" dirty="0">
                          <a:solidFill>
                            <a:srgbClr val="000000"/>
                          </a:solidFill>
                          <a:effectLst/>
                          <a:latin typeface="Gill Sans Nova" panose="020B0602020104020203" pitchFamily="34" charset="0"/>
                        </a:rPr>
                        <a:t>2022</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1400" b="0" i="0" u="none" strike="noStrike" dirty="0">
                          <a:solidFill>
                            <a:srgbClr val="000000"/>
                          </a:solidFill>
                          <a:effectLst/>
                          <a:latin typeface="Gill Sans Nova" panose="020B0602020104020203" pitchFamily="34" charset="0"/>
                        </a:rPr>
                        <a:t>2020</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1400" b="0" i="0" u="none" strike="noStrike">
                          <a:solidFill>
                            <a:srgbClr val="000000"/>
                          </a:solidFill>
                          <a:effectLst/>
                          <a:latin typeface="Gill Sans Nova" panose="020B0602020104020203" pitchFamily="34" charset="0"/>
                        </a:rPr>
                        <a:t>2022</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1400" b="0" i="0" u="none" strike="noStrike">
                          <a:solidFill>
                            <a:srgbClr val="000000"/>
                          </a:solidFill>
                          <a:effectLst/>
                          <a:latin typeface="Gill Sans Nova" panose="020B0602020104020203" pitchFamily="34" charset="0"/>
                        </a:rPr>
                        <a:t>2020</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1400" b="0" i="0" u="none" strike="noStrike" dirty="0">
                          <a:solidFill>
                            <a:srgbClr val="000000"/>
                          </a:solidFill>
                          <a:effectLst/>
                          <a:latin typeface="Gill Sans Nova" panose="020B0602020104020203" pitchFamily="34" charset="0"/>
                        </a:rPr>
                        <a:t>2022</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1400" b="0" i="0" u="none" strike="noStrike">
                          <a:solidFill>
                            <a:srgbClr val="000000"/>
                          </a:solidFill>
                          <a:effectLst/>
                          <a:latin typeface="Gill Sans Nova" panose="020B0602020104020203" pitchFamily="34" charset="0"/>
                        </a:rPr>
                        <a:t>2020</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1400" b="0" i="0" u="none" strike="noStrike">
                          <a:solidFill>
                            <a:srgbClr val="000000"/>
                          </a:solidFill>
                          <a:effectLst/>
                          <a:latin typeface="Gill Sans Nova" panose="020B0602020104020203" pitchFamily="34" charset="0"/>
                        </a:rPr>
                        <a:t>2022</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428918">
                <a:tc>
                  <a:txBody>
                    <a:bodyPr/>
                    <a:lstStyle/>
                    <a:p>
                      <a:pPr algn="l" fontAlgn="ctr"/>
                      <a:r>
                        <a:rPr lang="en-GB" sz="1400" b="0" i="0" u="none" strike="noStrike">
                          <a:solidFill>
                            <a:srgbClr val="000000"/>
                          </a:solidFill>
                          <a:effectLst/>
                          <a:latin typeface="Gill Sans Nova" panose="020B0602020104020203" pitchFamily="34" charset="0"/>
                        </a:rPr>
                        <a:t>MoH</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Gill Sans Nova" panose="020B0602020104020203" pitchFamily="34" charset="0"/>
                        </a:rPr>
                        <a:t>2.8</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Gill Sans Nova" panose="020B0602020104020203" pitchFamily="34" charset="0"/>
                        </a:rPr>
                        <a:t>3.4</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dirty="0">
                          <a:solidFill>
                            <a:srgbClr val="B2B2B2"/>
                          </a:solidFill>
                          <a:effectLst/>
                          <a:latin typeface="Gill Sans Nova" panose="020B0602020104020203" pitchFamily="34" charset="0"/>
                        </a:rPr>
                        <a:t> </a:t>
                      </a:r>
                      <a:endParaRPr lang="en-US" sz="1400" b="0" i="0" u="none" strike="noStrike" dirty="0">
                        <a:solidFill>
                          <a:srgbClr val="B2B2B2"/>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ctr"/>
                      <a:r>
                        <a:rPr lang="en-US" sz="1400" b="0" i="0" u="none" strike="noStrike">
                          <a:solidFill>
                            <a:srgbClr val="000000"/>
                          </a:solidFill>
                          <a:effectLst/>
                          <a:latin typeface="Gill Sans Nova" panose="020B0602020104020203" pitchFamily="34" charset="0"/>
                        </a:rPr>
                        <a:t>2.6</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2.6</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Gill Sans Nova" panose="020B0602020104020203" pitchFamily="34" charset="0"/>
                        </a:rPr>
                        <a:t>3.3</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Gill Sans Nova" panose="020B0602020104020203" pitchFamily="34" charset="0"/>
                        </a:rPr>
                        <a:t>3.3</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Gill Sans Nova" panose="020B0602020104020203" pitchFamily="34" charset="0"/>
                        </a:rPr>
                        <a:t>3.5</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28918">
                <a:tc>
                  <a:txBody>
                    <a:bodyPr/>
                    <a:lstStyle/>
                    <a:p>
                      <a:pPr algn="l" fontAlgn="ctr"/>
                      <a:r>
                        <a:rPr lang="en-GB" sz="1400" b="0" i="0" u="none" strike="noStrike">
                          <a:solidFill>
                            <a:srgbClr val="000000"/>
                          </a:solidFill>
                          <a:effectLst/>
                          <a:latin typeface="Gill Sans Nova" panose="020B0602020104020203" pitchFamily="34" charset="0"/>
                        </a:rPr>
                        <a:t>MoA</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Gill Sans Nova" panose="020B0602020104020203" pitchFamily="34" charset="0"/>
                        </a:rPr>
                        <a:t>2.8</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2.9</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B2B2B2"/>
                          </a:solidFill>
                          <a:effectLst/>
                          <a:latin typeface="Gill Sans Nova" panose="020B0602020104020203" pitchFamily="34" charset="0"/>
                        </a:rPr>
                        <a:t> </a:t>
                      </a:r>
                      <a:endParaRPr lang="en-US" sz="1400" b="0" i="0" u="none" strike="noStrike" dirty="0">
                        <a:solidFill>
                          <a:srgbClr val="B2B2B2"/>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ctr"/>
                      <a:r>
                        <a:rPr lang="en-US" sz="1400" b="0" i="0" u="none" strike="noStrike" dirty="0">
                          <a:solidFill>
                            <a:srgbClr val="000000"/>
                          </a:solidFill>
                          <a:effectLst/>
                          <a:latin typeface="Gill Sans Nova" panose="020B0602020104020203" pitchFamily="34" charset="0"/>
                        </a:rPr>
                        <a:t>2.5</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2.5</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Gill Sans Nova" panose="020B0602020104020203" pitchFamily="34" charset="0"/>
                        </a:rPr>
                        <a:t>2.9</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3.3</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Gill Sans Nova" panose="020B0602020104020203" pitchFamily="34" charset="0"/>
                        </a:rPr>
                        <a:t>3.1</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28918">
                <a:tc>
                  <a:txBody>
                    <a:bodyPr/>
                    <a:lstStyle/>
                    <a:p>
                      <a:pPr algn="l" fontAlgn="ctr"/>
                      <a:r>
                        <a:rPr lang="en-GB" sz="1400" b="0" i="0" u="none" strike="noStrike">
                          <a:solidFill>
                            <a:srgbClr val="000000"/>
                          </a:solidFill>
                          <a:effectLst/>
                          <a:latin typeface="Gill Sans Nova" panose="020B0602020104020203" pitchFamily="34" charset="0"/>
                        </a:rPr>
                        <a:t>MFL</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Gill Sans Nova" panose="020B0602020104020203" pitchFamily="34" charset="0"/>
                        </a:rPr>
                        <a:t>2.3</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2.8</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B2B2B2"/>
                          </a:solidFill>
                          <a:effectLst/>
                          <a:latin typeface="Gill Sans Nova" panose="020B0602020104020203" pitchFamily="34" charset="0"/>
                        </a:rPr>
                        <a:t> </a:t>
                      </a:r>
                      <a:endParaRPr lang="en-US" sz="1400" b="0" i="0" u="none" strike="noStrike" dirty="0">
                        <a:solidFill>
                          <a:srgbClr val="B2B2B2"/>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ctr"/>
                      <a:r>
                        <a:rPr lang="en-US" sz="1400" b="0" i="0" u="none" strike="noStrike">
                          <a:solidFill>
                            <a:srgbClr val="000000"/>
                          </a:solidFill>
                          <a:effectLst/>
                          <a:latin typeface="Gill Sans Nova" panose="020B0602020104020203" pitchFamily="34" charset="0"/>
                        </a:rPr>
                        <a:t>2.2</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Gill Sans Nova" panose="020B0602020104020203" pitchFamily="34" charset="0"/>
                        </a:rPr>
                        <a:t>1.9</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1400" b="0" i="0" u="none" strike="noStrike" dirty="0">
                          <a:solidFill>
                            <a:srgbClr val="000000"/>
                          </a:solidFill>
                          <a:effectLst/>
                          <a:latin typeface="Gill Sans Nova" panose="020B0602020104020203" pitchFamily="34" charset="0"/>
                        </a:rPr>
                        <a:t>2.8</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3</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Gill Sans Nova" panose="020B0602020104020203" pitchFamily="34" charset="0"/>
                        </a:rPr>
                        <a:t>2.8</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428918">
                <a:tc>
                  <a:txBody>
                    <a:bodyPr/>
                    <a:lstStyle/>
                    <a:p>
                      <a:pPr algn="l" fontAlgn="ctr"/>
                      <a:r>
                        <a:rPr lang="en-GB" sz="1400" b="0" i="0" u="none" strike="noStrike" dirty="0">
                          <a:solidFill>
                            <a:srgbClr val="000000"/>
                          </a:solidFill>
                          <a:effectLst/>
                          <a:latin typeface="Gill Sans Nova" panose="020B0602020104020203" pitchFamily="34" charset="0"/>
                        </a:rPr>
                        <a:t>MWDS</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Gill Sans Nova" panose="020B0602020104020203" pitchFamily="34" charset="0"/>
                        </a:rPr>
                        <a:t>2.3</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2.9</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B2B2B2"/>
                          </a:solidFill>
                          <a:effectLst/>
                          <a:latin typeface="Gill Sans Nova" panose="020B0602020104020203" pitchFamily="34" charset="0"/>
                        </a:rPr>
                        <a:t> </a:t>
                      </a:r>
                      <a:endParaRPr lang="en-US" sz="1400" b="0" i="0" u="none" strike="noStrike" dirty="0">
                        <a:solidFill>
                          <a:srgbClr val="B2B2B2"/>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ctr"/>
                      <a:r>
                        <a:rPr lang="en-US" sz="1400" b="0" i="0" u="none" strike="noStrike">
                          <a:solidFill>
                            <a:srgbClr val="000000"/>
                          </a:solidFill>
                          <a:effectLst/>
                          <a:latin typeface="Gill Sans Nova" panose="020B0602020104020203" pitchFamily="34" charset="0"/>
                        </a:rPr>
                        <a:t>2.3</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2.1</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Gill Sans Nova" panose="020B0602020104020203" pitchFamily="34" charset="0"/>
                        </a:rPr>
                        <a:t>3.1</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dirty="0">
                          <a:solidFill>
                            <a:srgbClr val="000000"/>
                          </a:solidFill>
                          <a:effectLst/>
                          <a:latin typeface="Gill Sans Nova" panose="020B0602020104020203" pitchFamily="34" charset="0"/>
                        </a:rPr>
                        <a:t>2.8</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2.5</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428918">
                <a:tc>
                  <a:txBody>
                    <a:bodyPr/>
                    <a:lstStyle/>
                    <a:p>
                      <a:pPr algn="l" fontAlgn="ctr"/>
                      <a:r>
                        <a:rPr lang="en-GB" sz="1400" b="0" i="0" u="none" strike="noStrike">
                          <a:solidFill>
                            <a:srgbClr val="000000"/>
                          </a:solidFill>
                          <a:effectLst/>
                          <a:latin typeface="Gill Sans Nova" panose="020B0602020104020203" pitchFamily="34" charset="0"/>
                        </a:rPr>
                        <a:t>MCDSS</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Gill Sans Nova" panose="020B0602020104020203" pitchFamily="34" charset="0"/>
                        </a:rPr>
                        <a:t>2.4</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3.1</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dirty="0">
                          <a:solidFill>
                            <a:srgbClr val="B2B2B2"/>
                          </a:solidFill>
                          <a:effectLst/>
                          <a:latin typeface="Gill Sans Nova" panose="020B0602020104020203" pitchFamily="34" charset="0"/>
                        </a:rPr>
                        <a:t> </a:t>
                      </a:r>
                      <a:endParaRPr lang="en-US" sz="1400" b="0" i="0" u="none" strike="noStrike" dirty="0">
                        <a:solidFill>
                          <a:srgbClr val="B2B2B2"/>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ctr"/>
                      <a:r>
                        <a:rPr lang="en-US" sz="1400" b="0" i="0" u="none" strike="noStrike" dirty="0">
                          <a:solidFill>
                            <a:srgbClr val="000000"/>
                          </a:solidFill>
                          <a:effectLst/>
                          <a:latin typeface="Gill Sans Nova" panose="020B0602020104020203" pitchFamily="34" charset="0"/>
                        </a:rPr>
                        <a:t>2.5</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2.1</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000000"/>
                          </a:solidFill>
                          <a:effectLst/>
                          <a:latin typeface="Gill Sans Nova" panose="020B0602020104020203" pitchFamily="34" charset="0"/>
                        </a:rPr>
                        <a:t>3.0</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dirty="0">
                          <a:solidFill>
                            <a:srgbClr val="000000"/>
                          </a:solidFill>
                          <a:effectLst/>
                          <a:latin typeface="Gill Sans Nova" panose="020B0602020104020203" pitchFamily="34" charset="0"/>
                        </a:rPr>
                        <a:t>3.2</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Gill Sans Nova" panose="020B0602020104020203" pitchFamily="34" charset="0"/>
                        </a:rPr>
                        <a:t>3.3</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428918">
                <a:tc>
                  <a:txBody>
                    <a:bodyPr/>
                    <a:lstStyle/>
                    <a:p>
                      <a:pPr algn="l" fontAlgn="ctr"/>
                      <a:r>
                        <a:rPr lang="en-GB" sz="1400" b="0" i="0" u="none" strike="noStrike">
                          <a:solidFill>
                            <a:srgbClr val="000000"/>
                          </a:solidFill>
                          <a:effectLst/>
                          <a:latin typeface="Gill Sans Nova" panose="020B0602020104020203" pitchFamily="34" charset="0"/>
                        </a:rPr>
                        <a:t>NFNC</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Gill Sans Nova" panose="020B0602020104020203" pitchFamily="34" charset="0"/>
                        </a:rPr>
                        <a:t>3.1</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00"/>
                          </a:solidFill>
                          <a:effectLst/>
                          <a:latin typeface="Gill Sans Nova" panose="020B0602020104020203" pitchFamily="34" charset="0"/>
                        </a:rPr>
                        <a:t>2.7</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B2B2B2"/>
                          </a:solidFill>
                          <a:effectLst/>
                          <a:latin typeface="Gill Sans Nova" panose="020B0602020104020203" pitchFamily="34" charset="0"/>
                        </a:rPr>
                        <a:t> </a:t>
                      </a:r>
                      <a:endParaRPr lang="en-US" sz="1400" b="0" i="0" u="none" strike="noStrike" dirty="0">
                        <a:solidFill>
                          <a:srgbClr val="B2B2B2"/>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ctr"/>
                      <a:r>
                        <a:rPr lang="en-US" sz="1400" b="0" i="0" u="none" strike="noStrike">
                          <a:solidFill>
                            <a:srgbClr val="000000"/>
                          </a:solidFill>
                          <a:effectLst/>
                          <a:latin typeface="Gill Sans Nova" panose="020B0602020104020203" pitchFamily="34" charset="0"/>
                        </a:rPr>
                        <a:t>2.2</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3.2</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dirty="0">
                          <a:solidFill>
                            <a:srgbClr val="000000"/>
                          </a:solidFill>
                          <a:effectLst/>
                          <a:latin typeface="Gill Sans Nova" panose="020B0602020104020203" pitchFamily="34" charset="0"/>
                        </a:rPr>
                        <a:t>3.1</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7"/>
                  </a:ext>
                </a:extLst>
              </a:tr>
              <a:tr h="428918">
                <a:tc>
                  <a:txBody>
                    <a:bodyPr/>
                    <a:lstStyle/>
                    <a:p>
                      <a:pPr algn="l" fontAlgn="ctr"/>
                      <a:r>
                        <a:rPr lang="en-GB" sz="1400" b="0" i="0" u="none" strike="noStrike">
                          <a:solidFill>
                            <a:srgbClr val="000000"/>
                          </a:solidFill>
                          <a:effectLst/>
                          <a:latin typeface="Gill Sans Nova" panose="020B0602020104020203" pitchFamily="34" charset="0"/>
                        </a:rPr>
                        <a:t>MoE</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Gill Sans Nova" panose="020B0602020104020203" pitchFamily="34" charset="0"/>
                        </a:rPr>
                        <a:t>2.4</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2.3</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dirty="0">
                          <a:solidFill>
                            <a:srgbClr val="B2B2B2"/>
                          </a:solidFill>
                          <a:effectLst/>
                          <a:latin typeface="Gill Sans Nova" panose="020B0602020104020203" pitchFamily="34" charset="0"/>
                        </a:rPr>
                        <a:t> </a:t>
                      </a:r>
                      <a:endParaRPr lang="en-US" sz="1400" b="0" i="0" u="none" strike="noStrike" dirty="0">
                        <a:solidFill>
                          <a:srgbClr val="B2B2B2"/>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ctr"/>
                      <a:r>
                        <a:rPr lang="en-US" sz="1400" b="0" i="0" u="none" strike="noStrike">
                          <a:solidFill>
                            <a:srgbClr val="000000"/>
                          </a:solidFill>
                          <a:effectLst/>
                          <a:latin typeface="Gill Sans Nova" panose="020B0602020104020203" pitchFamily="34" charset="0"/>
                        </a:rPr>
                        <a:t>2.5</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2.1</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2.3</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566171">
                <a:tc>
                  <a:txBody>
                    <a:bodyPr/>
                    <a:lstStyle/>
                    <a:p>
                      <a:pPr algn="l" fontAlgn="ctr"/>
                      <a:r>
                        <a:rPr lang="en-GB" sz="1400" b="0" i="0" u="none" strike="noStrike">
                          <a:solidFill>
                            <a:srgbClr val="000000"/>
                          </a:solidFill>
                          <a:effectLst/>
                          <a:latin typeface="Gill Sans Nova" panose="020B0602020104020203" pitchFamily="34" charset="0"/>
                        </a:rPr>
                        <a:t>Total</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Gill Sans Nova" panose="020B0602020104020203" pitchFamily="34" charset="0"/>
                        </a:rPr>
                        <a:t>2.6</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2.9</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400" b="0" i="0" u="none" strike="noStrike" dirty="0">
                          <a:solidFill>
                            <a:srgbClr val="000000"/>
                          </a:solidFill>
                          <a:effectLst/>
                          <a:latin typeface="Gill Sans Nova" panose="020B0602020104020203" pitchFamily="34" charset="0"/>
                        </a:rPr>
                        <a:t> </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400" b="0" i="0" u="none" strike="noStrike">
                          <a:solidFill>
                            <a:srgbClr val="000000"/>
                          </a:solidFill>
                          <a:effectLst/>
                          <a:latin typeface="Gill Sans Nova" panose="020B0602020104020203" pitchFamily="34" charset="0"/>
                        </a:rPr>
                        <a:t>2.4</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2.4</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400" b="0" i="0" u="none" strike="noStrike">
                          <a:solidFill>
                            <a:srgbClr val="000000"/>
                          </a:solidFill>
                          <a:effectLst/>
                          <a:latin typeface="Gill Sans Nova" panose="020B0602020104020203" pitchFamily="34" charset="0"/>
                        </a:rPr>
                        <a:t>2.9</a:t>
                      </a:r>
                      <a:endParaRPr lang="en-US" sz="1400" b="0" i="0" u="none" strike="noStrike">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algn="ctr" rtl="0" eaLnBrk="1" fontAlgn="ctr" latinLnBrk="0" hangingPunct="1"/>
                      <a:r>
                        <a:rPr kumimoji="0" lang="en-GB" sz="1400" b="0" i="0" u="none" strike="noStrike" kern="1200" dirty="0">
                          <a:solidFill>
                            <a:srgbClr val="000000"/>
                          </a:solidFill>
                          <a:effectLst/>
                          <a:latin typeface="Gill Sans Nova" panose="020B0602020104020203" pitchFamily="34" charset="0"/>
                          <a:ea typeface="+mn-ea"/>
                          <a:cs typeface="+mn-cs"/>
                        </a:rPr>
                        <a:t>3.1</a:t>
                      </a:r>
                      <a:endParaRPr kumimoji="0" lang="en-US" sz="1400" b="0" i="0" u="none" strike="noStrike" kern="1200" dirty="0">
                        <a:solidFill>
                          <a:srgbClr val="000000"/>
                        </a:solidFill>
                        <a:effectLst/>
                        <a:latin typeface="Gill Sans Nova" panose="020B0602020104020203" pitchFamily="34" charset="0"/>
                        <a:ea typeface="+mn-ea"/>
                        <a:cs typeface="+mn-cs"/>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400" b="0" i="0" u="none" strike="noStrike" dirty="0">
                          <a:solidFill>
                            <a:srgbClr val="000000"/>
                          </a:solidFill>
                          <a:effectLst/>
                          <a:latin typeface="Gill Sans Nova" panose="020B0602020104020203" pitchFamily="34" charset="0"/>
                        </a:rPr>
                        <a:t>2.7</a:t>
                      </a:r>
                      <a:endParaRPr lang="en-US" sz="1400" b="0" i="0" u="none" strike="noStrike" dirty="0">
                        <a:solidFill>
                          <a:srgbClr val="000000"/>
                        </a:solidFill>
                        <a:effectLst/>
                        <a:latin typeface="Gill Sans Nova" panose="020B0602020104020203" pitchFamily="34" charset="0"/>
                      </a:endParaRP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
        <p:nvSpPr>
          <p:cNvPr id="6" name="Oval 5">
            <a:extLst>
              <a:ext uri="{FF2B5EF4-FFF2-40B4-BE49-F238E27FC236}">
                <a16:creationId xmlns:a16="http://schemas.microsoft.com/office/drawing/2014/main" id="{CFBC7818-7903-1772-DD1D-DEC92D2B6037}"/>
              </a:ext>
            </a:extLst>
          </p:cNvPr>
          <p:cNvSpPr/>
          <p:nvPr/>
        </p:nvSpPr>
        <p:spPr>
          <a:xfrm>
            <a:off x="4352925" y="3448050"/>
            <a:ext cx="2552700" cy="22225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ZM" sz="1350">
              <a:solidFill>
                <a:prstClr val="white"/>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D44F011-0E2B-9711-5CFA-F3DD383D6BE3}"/>
              </a:ext>
            </a:extLst>
          </p:cNvPr>
          <p:cNvSpPr>
            <a:spLocks noGrp="1"/>
          </p:cNvSpPr>
          <p:nvPr>
            <p:ph type="title"/>
          </p:nvPr>
        </p:nvSpPr>
        <p:spPr>
          <a:xfrm>
            <a:off x="609600" y="182879"/>
            <a:ext cx="10362868" cy="713741"/>
          </a:xfrm>
        </p:spPr>
        <p:txBody>
          <a:bodyPr rtlCol="0"/>
          <a:lstStyle/>
          <a:p>
            <a:r>
              <a:rPr lang="en-US" dirty="0"/>
              <a:t>Workforce by Ministry/Agencies-Ward</a:t>
            </a:r>
            <a:endParaRPr lang="en-ZA" dirty="0"/>
          </a:p>
        </p:txBody>
      </p:sp>
      <p:sp>
        <p:nvSpPr>
          <p:cNvPr id="144387" name="Content Placeholder 2">
            <a:extLst>
              <a:ext uri="{FF2B5EF4-FFF2-40B4-BE49-F238E27FC236}">
                <a16:creationId xmlns:a16="http://schemas.microsoft.com/office/drawing/2014/main" id="{507AA91F-068C-865D-C82C-FD576CF20ECB}"/>
              </a:ext>
            </a:extLst>
          </p:cNvPr>
          <p:cNvSpPr>
            <a:spLocks noGrp="1" noChangeArrowheads="1"/>
          </p:cNvSpPr>
          <p:nvPr>
            <p:ph sz="quarter" idx="13"/>
          </p:nvPr>
        </p:nvSpPr>
        <p:spPr>
          <a:xfrm>
            <a:off x="644698" y="1055124"/>
            <a:ext cx="3248079" cy="4812276"/>
          </a:xfrm>
        </p:spPr>
        <p:txBody>
          <a:bodyPr rtlCol="0">
            <a:normAutofit fontScale="85000" lnSpcReduction="10000"/>
          </a:bodyPr>
          <a:lstStyle/>
          <a:p>
            <a:r>
              <a:rPr lang="en-US" altLang="en-GB" dirty="0"/>
              <a:t>Overall, MoH also had the greatest improvement at ward level</a:t>
            </a:r>
          </a:p>
          <a:p>
            <a:r>
              <a:rPr lang="en-US" altLang="en-GB" dirty="0"/>
              <a:t>WORKFORCE DENSITY</a:t>
            </a:r>
          </a:p>
          <a:p>
            <a:pPr lvl="1"/>
            <a:r>
              <a:rPr lang="en-US" altLang="en-GB" dirty="0"/>
              <a:t>Continued to be insufficient.</a:t>
            </a:r>
          </a:p>
          <a:p>
            <a:r>
              <a:rPr lang="en-US" altLang="en-GB" dirty="0">
                <a:sym typeface="Arial" panose="020B0604020202020204" pitchFamily="34" charset="0"/>
              </a:rPr>
              <a:t>WORKFORCE COMPETENCIES</a:t>
            </a:r>
          </a:p>
          <a:p>
            <a:pPr lvl="1"/>
            <a:r>
              <a:rPr lang="en-US" altLang="en-GB" dirty="0">
                <a:sym typeface="Arial" panose="020B0604020202020204" pitchFamily="34" charset="0"/>
              </a:rPr>
              <a:t>MoH had registered significant improvement. MFL and </a:t>
            </a:r>
            <a:r>
              <a:rPr lang="en-US" altLang="en-GB" dirty="0" err="1">
                <a:sym typeface="Arial" panose="020B0604020202020204" pitchFamily="34" charset="0"/>
              </a:rPr>
              <a:t>MoE</a:t>
            </a:r>
            <a:r>
              <a:rPr lang="en-US" altLang="en-GB" dirty="0">
                <a:sym typeface="Arial" panose="020B0604020202020204" pitchFamily="34" charset="0"/>
              </a:rPr>
              <a:t> also improved but essentially had few competent workforce.</a:t>
            </a:r>
          </a:p>
          <a:p>
            <a:r>
              <a:rPr lang="en-US" altLang="en-GB" dirty="0">
                <a:sym typeface="Arial" panose="020B0604020202020204" pitchFamily="34" charset="0"/>
              </a:rPr>
              <a:t>COMMUNITY WORKERS</a:t>
            </a:r>
          </a:p>
          <a:p>
            <a:pPr lvl="1"/>
            <a:r>
              <a:rPr lang="en-US" altLang="en-GB" dirty="0">
                <a:sym typeface="Arial" panose="020B0604020202020204" pitchFamily="34" charset="0"/>
              </a:rPr>
              <a:t>Overall performance remained the same. </a:t>
            </a:r>
          </a:p>
          <a:p>
            <a:pPr lvl="1"/>
            <a:r>
              <a:rPr lang="en-US" altLang="en-GB" dirty="0">
                <a:sym typeface="Arial" panose="020B0604020202020204" pitchFamily="34" charset="0"/>
              </a:rPr>
              <a:t>Significant improvements for MFL (moves from level 1 to 2)</a:t>
            </a:r>
          </a:p>
          <a:p>
            <a:pPr lvl="1"/>
            <a:r>
              <a:rPr lang="en-US" altLang="en-GB" dirty="0">
                <a:sym typeface="Arial" panose="020B0604020202020204" pitchFamily="34" charset="0"/>
              </a:rPr>
              <a:t>No improvement for </a:t>
            </a:r>
            <a:r>
              <a:rPr lang="en-US" altLang="en-GB" dirty="0" err="1">
                <a:sym typeface="Arial" panose="020B0604020202020204" pitchFamily="34" charset="0"/>
              </a:rPr>
              <a:t>MoE</a:t>
            </a:r>
            <a:r>
              <a:rPr lang="en-US" altLang="en-GB" dirty="0">
                <a:sym typeface="Arial" panose="020B0604020202020204" pitchFamily="34" charset="0"/>
              </a:rPr>
              <a:t>.</a:t>
            </a:r>
          </a:p>
        </p:txBody>
      </p:sp>
      <p:graphicFrame>
        <p:nvGraphicFramePr>
          <p:cNvPr id="3" name="Content Placeholder 2">
            <a:extLst>
              <a:ext uri="{FF2B5EF4-FFF2-40B4-BE49-F238E27FC236}">
                <a16:creationId xmlns:a16="http://schemas.microsoft.com/office/drawing/2014/main" id="{F2AE887A-B9C8-47B0-9D9E-BD5CF172D9DA}"/>
              </a:ext>
            </a:extLst>
          </p:cNvPr>
          <p:cNvGraphicFramePr>
            <a:graphicFrameLocks noGrp="1"/>
          </p:cNvGraphicFramePr>
          <p:nvPr>
            <p:ph sz="quarter" idx="14"/>
            <p:extLst>
              <p:ext uri="{D42A27DB-BD31-4B8C-83A1-F6EECF244321}">
                <p14:modId xmlns:p14="http://schemas.microsoft.com/office/powerpoint/2010/main" val="2783640837"/>
              </p:ext>
            </p:extLst>
          </p:nvPr>
        </p:nvGraphicFramePr>
        <p:xfrm>
          <a:off x="4064000" y="1039813"/>
          <a:ext cx="6908796" cy="5064292"/>
        </p:xfrm>
        <a:graphic>
          <a:graphicData uri="http://schemas.openxmlformats.org/drawingml/2006/table">
            <a:tbl>
              <a:tblPr/>
              <a:tblGrid>
                <a:gridCol w="1398819">
                  <a:extLst>
                    <a:ext uri="{9D8B030D-6E8A-4147-A177-3AD203B41FA5}">
                      <a16:colId xmlns:a16="http://schemas.microsoft.com/office/drawing/2014/main" val="2804583087"/>
                    </a:ext>
                  </a:extLst>
                </a:gridCol>
                <a:gridCol w="623863">
                  <a:extLst>
                    <a:ext uri="{9D8B030D-6E8A-4147-A177-3AD203B41FA5}">
                      <a16:colId xmlns:a16="http://schemas.microsoft.com/office/drawing/2014/main" val="3257644882"/>
                    </a:ext>
                  </a:extLst>
                </a:gridCol>
                <a:gridCol w="699408">
                  <a:extLst>
                    <a:ext uri="{9D8B030D-6E8A-4147-A177-3AD203B41FA5}">
                      <a16:colId xmlns:a16="http://schemas.microsoft.com/office/drawing/2014/main" val="2867809075"/>
                    </a:ext>
                  </a:extLst>
                </a:gridCol>
                <a:gridCol w="660418">
                  <a:extLst>
                    <a:ext uri="{9D8B030D-6E8A-4147-A177-3AD203B41FA5}">
                      <a16:colId xmlns:a16="http://schemas.microsoft.com/office/drawing/2014/main" val="2506500618"/>
                    </a:ext>
                  </a:extLst>
                </a:gridCol>
                <a:gridCol w="636047">
                  <a:extLst>
                    <a:ext uri="{9D8B030D-6E8A-4147-A177-3AD203B41FA5}">
                      <a16:colId xmlns:a16="http://schemas.microsoft.com/office/drawing/2014/main" val="537508253"/>
                    </a:ext>
                  </a:extLst>
                </a:gridCol>
                <a:gridCol w="562940">
                  <a:extLst>
                    <a:ext uri="{9D8B030D-6E8A-4147-A177-3AD203B41FA5}">
                      <a16:colId xmlns:a16="http://schemas.microsoft.com/office/drawing/2014/main" val="3537584960"/>
                    </a:ext>
                  </a:extLst>
                </a:gridCol>
                <a:gridCol w="748147">
                  <a:extLst>
                    <a:ext uri="{9D8B030D-6E8A-4147-A177-3AD203B41FA5}">
                      <a16:colId xmlns:a16="http://schemas.microsoft.com/office/drawing/2014/main" val="2938310987"/>
                    </a:ext>
                  </a:extLst>
                </a:gridCol>
                <a:gridCol w="721342">
                  <a:extLst>
                    <a:ext uri="{9D8B030D-6E8A-4147-A177-3AD203B41FA5}">
                      <a16:colId xmlns:a16="http://schemas.microsoft.com/office/drawing/2014/main" val="3267185252"/>
                    </a:ext>
                  </a:extLst>
                </a:gridCol>
                <a:gridCol w="857812">
                  <a:extLst>
                    <a:ext uri="{9D8B030D-6E8A-4147-A177-3AD203B41FA5}">
                      <a16:colId xmlns:a16="http://schemas.microsoft.com/office/drawing/2014/main" val="2474576038"/>
                    </a:ext>
                  </a:extLst>
                </a:gridCol>
              </a:tblGrid>
              <a:tr h="918627">
                <a:tc row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Ward Ministries </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grid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Overall, Domain 5 Performance</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hMerge="1">
                  <a:txBody>
                    <a:bodyPr/>
                    <a:lstStyle/>
                    <a:p>
                      <a:endParaRPr lang="en-US"/>
                    </a:p>
                  </a:txBody>
                  <a:tcPr/>
                </a:tc>
                <a:tc grid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Workforce Density and Distribution</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hMerge="1">
                  <a:txBody>
                    <a:bodyPr/>
                    <a:lstStyle/>
                    <a:p>
                      <a:endParaRPr lang="en-US"/>
                    </a:p>
                  </a:txBody>
                  <a:tcPr/>
                </a:tc>
                <a:tc grid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Calibri" panose="020F0502020204030204" pitchFamily="34" charset="0"/>
                        </a:rPr>
                        <a:t>SUN Workforce Competencies</a:t>
                      </a:r>
                      <a:endParaRPr kumimoji="0" lang="en-US" altLang="en-US" sz="1800" b="0" i="0" u="none" strike="noStrike" cap="none" normalizeH="0" baseline="0" dirty="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hMerge="1">
                  <a:txBody>
                    <a:bodyPr/>
                    <a:lstStyle/>
                    <a:p>
                      <a:endParaRPr lang="en-US"/>
                    </a:p>
                  </a:txBody>
                  <a:tcPr/>
                </a:tc>
                <a:tc gridSpan="2">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Community Workers</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hMerge="1">
                  <a:txBody>
                    <a:bodyPr/>
                    <a:lstStyle/>
                    <a:p>
                      <a:endParaRPr lang="en-US"/>
                    </a:p>
                  </a:txBody>
                  <a:tcPr/>
                </a:tc>
                <a:extLst>
                  <a:ext uri="{0D108BD9-81ED-4DB2-BD59-A6C34878D82A}">
                    <a16:rowId xmlns:a16="http://schemas.microsoft.com/office/drawing/2014/main" val="3913480688"/>
                  </a:ext>
                </a:extLst>
              </a:tr>
              <a:tr h="486706">
                <a:tc vMerge="1">
                  <a:txBody>
                    <a:bodyPr/>
                    <a:lstStyle/>
                    <a:p>
                      <a:endParaRPr lang="en-US"/>
                    </a:p>
                  </a:txBody>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2020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2022</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2020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2022</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2020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2022</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2020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2022</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916240884"/>
                  </a:ext>
                </a:extLst>
              </a:tr>
              <a:tr h="486706">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MoH</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2.6</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3.1</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2.6</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2.1</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3.4</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3.6</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970039613"/>
                  </a:ext>
                </a:extLst>
              </a:tr>
              <a:tr h="486706">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MoA</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2.6</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2.8</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2.7</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2.2</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2.6</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3.4</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3.2</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156569453"/>
                  </a:ext>
                </a:extLst>
              </a:tr>
              <a:tr h="486706">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MFL</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2.2</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2.7</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2.5</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1.8</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00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2.5</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2.9</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3.1</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155815764"/>
                  </a:ext>
                </a:extLst>
              </a:tr>
              <a:tr h="486706">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MWDSSEP</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2.4</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2.6</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2.4</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2.3</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3.1</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3.2</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126674213"/>
                  </a:ext>
                </a:extLst>
              </a:tr>
              <a:tr h="486706">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MoE</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2.5</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1.7</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C00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3254482"/>
                  </a:ext>
                </a:extLst>
              </a:tr>
              <a:tr h="486706">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MCDSS</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2.4</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2.5</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2.4</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2.4</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3.1</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4115993988"/>
                  </a:ext>
                </a:extLst>
              </a:tr>
              <a:tr h="486706">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Total</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2.3</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2.6</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2.5</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2.0</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2.5</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Calibri" panose="020F0502020204030204" pitchFamily="34" charset="0"/>
                        </a:rPr>
                        <a:t>3.1</a:t>
                      </a:r>
                      <a:endParaRPr kumimoji="0" lang="en-US" altLang="en-US" sz="1800" b="0" i="0" u="none" strike="noStrike" cap="none" normalizeH="0" baseline="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Calibri" panose="020F0502020204030204" pitchFamily="34" charset="0"/>
                        </a:rPr>
                        <a:t>3.0</a:t>
                      </a:r>
                      <a:endParaRPr kumimoji="0" lang="en-US" altLang="en-US" sz="1800" b="0" i="0" u="none" strike="noStrike" cap="none" normalizeH="0" baseline="0" dirty="0">
                        <a:ln>
                          <a:noFill/>
                        </a:ln>
                        <a:solidFill>
                          <a:srgbClr val="000000"/>
                        </a:solidFill>
                        <a:effectLst/>
                        <a:latin typeface="Calibri" panose="020F0502020204030204" pitchFamily="34" charset="0"/>
                      </a:endParaRPr>
                    </a:p>
                  </a:txBody>
                  <a:tcPr marL="5715" marR="5715" marT="5715" marB="0" anchor="ctr" horzOverflow="overflow">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121904621"/>
                  </a:ext>
                </a:extLst>
              </a:tr>
            </a:tbl>
          </a:graphicData>
        </a:graphic>
      </p:graphicFrame>
      <p:sp>
        <p:nvSpPr>
          <p:cNvPr id="6" name="Oval 5">
            <a:extLst>
              <a:ext uri="{FF2B5EF4-FFF2-40B4-BE49-F238E27FC236}">
                <a16:creationId xmlns:a16="http://schemas.microsoft.com/office/drawing/2014/main" id="{636F63B4-79B8-E07F-4500-2350532B1F7E}"/>
              </a:ext>
            </a:extLst>
          </p:cNvPr>
          <p:cNvSpPr/>
          <p:nvPr/>
        </p:nvSpPr>
        <p:spPr>
          <a:xfrm>
            <a:off x="4352925" y="3448050"/>
            <a:ext cx="2552700" cy="22225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ZM" sz="1350">
              <a:solidFill>
                <a:prstClr val="white"/>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8489" name="Rectangle 14848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91" name="Rectangle 14849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93" name="Rectangle 14849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95" name="Rectangle 14849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497" name="Freeform: Shape 14849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8499" name="Rectangle 14849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9E91A04-6F0B-CDC8-BC53-901321CD2703}"/>
              </a:ext>
            </a:extLst>
          </p:cNvPr>
          <p:cNvSpPr>
            <a:spLocks noGrp="1"/>
          </p:cNvSpPr>
          <p:nvPr>
            <p:ph type="title"/>
          </p:nvPr>
        </p:nvSpPr>
        <p:spPr>
          <a:xfrm>
            <a:off x="586478" y="1683756"/>
            <a:ext cx="3115265" cy="2396359"/>
          </a:xfrm>
        </p:spPr>
        <p:txBody>
          <a:bodyPr rtlCol="0" anchor="b">
            <a:normAutofit/>
          </a:bodyPr>
          <a:lstStyle/>
          <a:p>
            <a:pPr algn="r"/>
            <a:r>
              <a:rPr lang="en-US" sz="3700">
                <a:solidFill>
                  <a:srgbClr val="FFFFFF"/>
                </a:solidFill>
              </a:rPr>
              <a:t>Possible reasons for the overall meagre performance </a:t>
            </a:r>
          </a:p>
        </p:txBody>
      </p:sp>
      <p:graphicFrame>
        <p:nvGraphicFramePr>
          <p:cNvPr id="148485" name="Content Placeholder 4">
            <a:extLst>
              <a:ext uri="{FF2B5EF4-FFF2-40B4-BE49-F238E27FC236}">
                <a16:creationId xmlns:a16="http://schemas.microsoft.com/office/drawing/2014/main" id="{599726A1-D676-08B9-B39E-99C28FCA4FBD}"/>
              </a:ext>
            </a:extLst>
          </p:cNvPr>
          <p:cNvGraphicFramePr>
            <a:graphicFrameLocks noGrp="1"/>
          </p:cNvGraphicFramePr>
          <p:nvPr>
            <p:ph idx="1"/>
            <p:extLst>
              <p:ext uri="{D42A27DB-BD31-4B8C-83A1-F6EECF244321}">
                <p14:modId xmlns:p14="http://schemas.microsoft.com/office/powerpoint/2010/main" val="119183225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Google Shape;575;p21">
            <a:extLst>
              <a:ext uri="{FF2B5EF4-FFF2-40B4-BE49-F238E27FC236}">
                <a16:creationId xmlns:a16="http://schemas.microsoft.com/office/drawing/2014/main" id="{20ECABA8-062A-7EB9-9B47-6111B094BF03}"/>
              </a:ext>
            </a:extLst>
          </p:cNvPr>
          <p:cNvSpPr>
            <a:spLocks noGrp="1" noChangeArrowheads="1"/>
          </p:cNvSpPr>
          <p:nvPr>
            <p:ph type="title"/>
          </p:nvPr>
        </p:nvSpPr>
        <p:spPr/>
        <p:txBody>
          <a:bodyPr/>
          <a:lstStyle/>
          <a:p>
            <a:r>
              <a:rPr lang="en-US" altLang="en-GB"/>
              <a:t>Domain 6: </a:t>
            </a:r>
            <a:br>
              <a:rPr lang="en-US" altLang="en-GB"/>
            </a:br>
            <a:r>
              <a:rPr lang="en-US" altLang="en-GB"/>
              <a:t>Mechanisms for Managing Funds</a:t>
            </a:r>
          </a:p>
        </p:txBody>
      </p:sp>
      <p:sp>
        <p:nvSpPr>
          <p:cNvPr id="149507" name="Google Shape;574;p21">
            <a:extLst>
              <a:ext uri="{FF2B5EF4-FFF2-40B4-BE49-F238E27FC236}">
                <a16:creationId xmlns:a16="http://schemas.microsoft.com/office/drawing/2014/main" id="{EC167653-668E-6B99-CCB7-2926F357D35F}"/>
              </a:ext>
            </a:extLst>
          </p:cNvPr>
          <p:cNvSpPr>
            <a:spLocks noGrp="1"/>
          </p:cNvSpPr>
          <p:nvPr>
            <p:ph type="sldNum" idx="4294967295"/>
          </p:nvPr>
        </p:nvSpPr>
        <p:spPr bwMode="auto">
          <a:xfrm>
            <a:off x="11715750" y="6561138"/>
            <a:ext cx="476250" cy="284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D5D7B41B-55AA-4145-9325-D31684201C49}" type="slidenum">
              <a:rPr lang="en-US" altLang="en-GB" sz="900">
                <a:solidFill>
                  <a:srgbClr val="ADA692"/>
                </a:solidFill>
                <a:latin typeface="Gill Sans MT" panose="020B0502020104020203" pitchFamily="34" charset="0"/>
              </a:rPr>
              <a:pPr>
                <a:lnSpc>
                  <a:spcPct val="100000"/>
                </a:lnSpc>
                <a:spcBef>
                  <a:spcPct val="0"/>
                </a:spcBef>
                <a:buFontTx/>
                <a:buNone/>
              </a:pPr>
              <a:t>65</a:t>
            </a:fld>
            <a:endParaRPr lang="en-US" altLang="en-GB" sz="900">
              <a:solidFill>
                <a:srgbClr val="ADA692"/>
              </a:solidFill>
              <a:latin typeface="Gill Sans MT" panose="020B0502020104020203"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423CE-7FF7-A6A0-8082-90A7494402B6}"/>
              </a:ext>
            </a:extLst>
          </p:cNvPr>
          <p:cNvSpPr>
            <a:spLocks noGrp="1"/>
          </p:cNvSpPr>
          <p:nvPr>
            <p:ph type="title"/>
          </p:nvPr>
        </p:nvSpPr>
        <p:spPr/>
        <p:txBody>
          <a:bodyPr>
            <a:normAutofit fontScale="90000"/>
          </a:bodyPr>
          <a:lstStyle/>
          <a:p>
            <a:r>
              <a:rPr lang="en-GB" dirty="0"/>
              <a:t>Mechanisms for Funding Management – Measures and dimensions</a:t>
            </a:r>
          </a:p>
        </p:txBody>
      </p:sp>
      <p:sp>
        <p:nvSpPr>
          <p:cNvPr id="151556" name="Rectangle 59">
            <a:extLst>
              <a:ext uri="{FF2B5EF4-FFF2-40B4-BE49-F238E27FC236}">
                <a16:creationId xmlns:a16="http://schemas.microsoft.com/office/drawing/2014/main" id="{01C05661-1792-88C0-8A32-6CA8C368971B}"/>
              </a:ext>
            </a:extLst>
          </p:cNvPr>
          <p:cNvSpPr>
            <a:spLocks noChangeArrowheads="1"/>
          </p:cNvSpPr>
          <p:nvPr/>
        </p:nvSpPr>
        <p:spPr bwMode="auto">
          <a:xfrm>
            <a:off x="1989138" y="-6418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endParaRPr lang="en-US" altLang="en-US"/>
          </a:p>
        </p:txBody>
      </p:sp>
      <p:graphicFrame>
        <p:nvGraphicFramePr>
          <p:cNvPr id="4" name="Diagram 3">
            <a:extLst>
              <a:ext uri="{FF2B5EF4-FFF2-40B4-BE49-F238E27FC236}">
                <a16:creationId xmlns:a16="http://schemas.microsoft.com/office/drawing/2014/main" id="{1141D443-524F-AE92-2445-9C867EB2512E}"/>
              </a:ext>
            </a:extLst>
          </p:cNvPr>
          <p:cNvGraphicFramePr/>
          <p:nvPr>
            <p:extLst>
              <p:ext uri="{D42A27DB-BD31-4B8C-83A1-F6EECF244321}">
                <p14:modId xmlns:p14="http://schemas.microsoft.com/office/powerpoint/2010/main" val="3945307074"/>
              </p:ext>
            </p:extLst>
          </p:nvPr>
        </p:nvGraphicFramePr>
        <p:xfrm>
          <a:off x="3505200" y="457200"/>
          <a:ext cx="85344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8F91D-67C1-7B29-0253-AD9D4B170976}"/>
              </a:ext>
            </a:extLst>
          </p:cNvPr>
          <p:cNvSpPr>
            <a:spLocks noGrp="1"/>
          </p:cNvSpPr>
          <p:nvPr>
            <p:ph type="title"/>
          </p:nvPr>
        </p:nvSpPr>
        <p:spPr/>
        <p:txBody>
          <a:bodyPr rtlCol="0">
            <a:normAutofit fontScale="90000"/>
          </a:bodyPr>
          <a:lstStyle/>
          <a:p>
            <a:r>
              <a:rPr lang="en-GB" dirty="0"/>
              <a:t>Mechanisms for Managing funds by Ministry or Agencies - Overall</a:t>
            </a:r>
            <a:endParaRPr lang="en-ZM" dirty="0"/>
          </a:p>
        </p:txBody>
      </p:sp>
      <p:sp>
        <p:nvSpPr>
          <p:cNvPr id="152579" name="Content Placeholder 5">
            <a:extLst>
              <a:ext uri="{FF2B5EF4-FFF2-40B4-BE49-F238E27FC236}">
                <a16:creationId xmlns:a16="http://schemas.microsoft.com/office/drawing/2014/main" id="{239359D8-71EF-D953-2779-9463FE7746BE}"/>
              </a:ext>
            </a:extLst>
          </p:cNvPr>
          <p:cNvSpPr>
            <a:spLocks noGrp="1" noChangeArrowheads="1"/>
          </p:cNvSpPr>
          <p:nvPr>
            <p:ph sz="half" idx="1"/>
          </p:nvPr>
        </p:nvSpPr>
        <p:spPr/>
        <p:txBody>
          <a:bodyPr>
            <a:normAutofit/>
          </a:bodyPr>
          <a:lstStyle/>
          <a:p>
            <a:r>
              <a:rPr lang="en-US" altLang="en-GB" dirty="0"/>
              <a:t>Overall MCDP II funding mechanisms are still weak.</a:t>
            </a:r>
          </a:p>
          <a:p>
            <a:r>
              <a:rPr lang="en-US" altLang="en-GB" dirty="0"/>
              <a:t>Remuneration of community volunteers continues to be perform poorly</a:t>
            </a:r>
          </a:p>
        </p:txBody>
      </p:sp>
      <p:sp>
        <p:nvSpPr>
          <p:cNvPr id="152580" name="Slide Number Placeholder 2">
            <a:extLst>
              <a:ext uri="{FF2B5EF4-FFF2-40B4-BE49-F238E27FC236}">
                <a16:creationId xmlns:a16="http://schemas.microsoft.com/office/drawing/2014/main" id="{935B45D2-A0D4-9B7B-C6A9-8D5D1A88BC46}"/>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fld id="{05DA9516-3F89-482C-AEE5-0B79FCA7F16A}" type="slidenum">
              <a:rPr lang="en-US" altLang="en-GB"/>
              <a:pPr/>
              <a:t>67</a:t>
            </a:fld>
            <a:endParaRPr lang="en-US" altLang="en-GB"/>
          </a:p>
        </p:txBody>
      </p:sp>
      <p:graphicFrame>
        <p:nvGraphicFramePr>
          <p:cNvPr id="4" name="Chart 8">
            <a:extLst>
              <a:ext uri="{FF2B5EF4-FFF2-40B4-BE49-F238E27FC236}">
                <a16:creationId xmlns:a16="http://schemas.microsoft.com/office/drawing/2014/main" id="{86A462C8-A54F-724C-8520-559A1CE7BF29}"/>
              </a:ext>
            </a:extLst>
          </p:cNvPr>
          <p:cNvGraphicFramePr>
            <a:graphicFrameLocks noGrp="1"/>
          </p:cNvGraphicFramePr>
          <p:nvPr>
            <p:ph sz="half" idx="2"/>
            <p:extLst>
              <p:ext uri="{D42A27DB-BD31-4B8C-83A1-F6EECF244321}">
                <p14:modId xmlns:p14="http://schemas.microsoft.com/office/powerpoint/2010/main" val="2726520612"/>
              </p:ext>
            </p:extLst>
          </p:nvPr>
        </p:nvGraphicFramePr>
        <p:xfrm>
          <a:off x="6233318" y="1690688"/>
          <a:ext cx="5501482" cy="3880643"/>
        </p:xfrm>
        <a:graphic>
          <a:graphicData uri="http://schemas.openxmlformats.org/presentationml/2006/ole">
            <mc:AlternateContent xmlns:mc="http://schemas.openxmlformats.org/markup-compatibility/2006">
              <mc:Choice xmlns:v="urn:schemas-microsoft-com:vml" Requires="v">
                <p:oleObj name="Chart" r:id="rId3" imgW="5060119" imgH="3139712" progId="Excel.Chart.8">
                  <p:embed/>
                </p:oleObj>
              </mc:Choice>
              <mc:Fallback>
                <p:oleObj name="Chart" r:id="rId3" imgW="5060119" imgH="3139712" progId="Excel.Chart.8">
                  <p:embed/>
                  <p:pic>
                    <p:nvPicPr>
                      <p:cNvPr id="4" name="Chart 8">
                        <a:extLst>
                          <a:ext uri="{FF2B5EF4-FFF2-40B4-BE49-F238E27FC236}">
                            <a16:creationId xmlns:a16="http://schemas.microsoft.com/office/drawing/2014/main" id="{86A462C8-A54F-724C-8520-559A1CE7BF2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318" y="1690688"/>
                        <a:ext cx="5501482" cy="3880643"/>
                      </a:xfrm>
                      <a:prstGeom prst="rect">
                        <a:avLst/>
                      </a:prstGeom>
                      <a:noFill/>
                      <a:ln>
                        <a:noFill/>
                      </a:ln>
                    </p:spPr>
                  </p:pic>
                </p:oleObj>
              </mc:Fallback>
            </mc:AlternateContent>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FDA3-F38D-4494-6118-C221487631DB}"/>
              </a:ext>
            </a:extLst>
          </p:cNvPr>
          <p:cNvSpPr>
            <a:spLocks noGrp="1"/>
          </p:cNvSpPr>
          <p:nvPr>
            <p:ph type="title"/>
          </p:nvPr>
        </p:nvSpPr>
        <p:spPr/>
        <p:txBody>
          <a:bodyPr rtlCol="0">
            <a:normAutofit fontScale="90000"/>
          </a:bodyPr>
          <a:lstStyle/>
          <a:p>
            <a:r>
              <a:rPr lang="en-GB" dirty="0"/>
              <a:t>Mechanisms for Managing funds by Ministry or Agencies - National  </a:t>
            </a:r>
            <a:endParaRPr lang="en-ZM" dirty="0"/>
          </a:p>
        </p:txBody>
      </p:sp>
      <p:graphicFrame>
        <p:nvGraphicFramePr>
          <p:cNvPr id="5" name="Content Placeholder 4">
            <a:extLst>
              <a:ext uri="{FF2B5EF4-FFF2-40B4-BE49-F238E27FC236}">
                <a16:creationId xmlns:a16="http://schemas.microsoft.com/office/drawing/2014/main" id="{CDA8FBFD-874B-CAAD-402B-18C6213ED694}"/>
              </a:ext>
            </a:extLst>
          </p:cNvPr>
          <p:cNvGraphicFramePr>
            <a:graphicFrameLocks noGrp="1"/>
          </p:cNvGraphicFramePr>
          <p:nvPr>
            <p:ph sz="half" idx="1"/>
            <p:extLst>
              <p:ext uri="{D42A27DB-BD31-4B8C-83A1-F6EECF244321}">
                <p14:modId xmlns:p14="http://schemas.microsoft.com/office/powerpoint/2010/main" val="176432293"/>
              </p:ext>
            </p:extLst>
          </p:nvPr>
        </p:nvGraphicFramePr>
        <p:xfrm>
          <a:off x="838200" y="1825625"/>
          <a:ext cx="5181600" cy="3432173"/>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647700">
                  <a:extLst>
                    <a:ext uri="{9D8B030D-6E8A-4147-A177-3AD203B41FA5}">
                      <a16:colId xmlns:a16="http://schemas.microsoft.com/office/drawing/2014/main" val="20004"/>
                    </a:ext>
                  </a:extLst>
                </a:gridCol>
                <a:gridCol w="647700">
                  <a:extLst>
                    <a:ext uri="{9D8B030D-6E8A-4147-A177-3AD203B41FA5}">
                      <a16:colId xmlns:a16="http://schemas.microsoft.com/office/drawing/2014/main" val="20005"/>
                    </a:ext>
                  </a:extLst>
                </a:gridCol>
                <a:gridCol w="647700">
                  <a:extLst>
                    <a:ext uri="{9D8B030D-6E8A-4147-A177-3AD203B41FA5}">
                      <a16:colId xmlns:a16="http://schemas.microsoft.com/office/drawing/2014/main" val="20006"/>
                    </a:ext>
                  </a:extLst>
                </a:gridCol>
                <a:gridCol w="647700">
                  <a:extLst>
                    <a:ext uri="{9D8B030D-6E8A-4147-A177-3AD203B41FA5}">
                      <a16:colId xmlns:a16="http://schemas.microsoft.com/office/drawing/2014/main" val="20007"/>
                    </a:ext>
                  </a:extLst>
                </a:gridCol>
              </a:tblGrid>
              <a:tr h="693954">
                <a:tc rowSpan="2">
                  <a:txBody>
                    <a:bodyPr/>
                    <a:lstStyle/>
                    <a:p>
                      <a:pPr algn="l" fontAlgn="ctr"/>
                      <a:r>
                        <a:rPr lang="en-GB" sz="1000" b="0" i="0" u="none" strike="noStrike" dirty="0">
                          <a:solidFill>
                            <a:srgbClr val="000000"/>
                          </a:solidFill>
                          <a:effectLst/>
                          <a:latin typeface="Arial" panose="020B0604020202020204" pitchFamily="34" charset="0"/>
                        </a:rPr>
                        <a:t>Ministry/ Implementer</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gridSpan="2">
                  <a:txBody>
                    <a:bodyPr/>
                    <a:lstStyle/>
                    <a:p>
                      <a:pPr algn="ctr" fontAlgn="ctr"/>
                      <a:r>
                        <a:rPr lang="en-GB" sz="1000" b="0" i="0" u="none" strike="noStrike" dirty="0">
                          <a:solidFill>
                            <a:srgbClr val="000000"/>
                          </a:solidFill>
                          <a:effectLst/>
                          <a:latin typeface="Arial" panose="020B0604020202020204" pitchFamily="34" charset="0"/>
                        </a:rPr>
                        <a:t>Overall Domain 6</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algn="ctr" fontAlgn="ctr"/>
                      <a:r>
                        <a:rPr lang="en-GB" sz="1000" b="0" i="0" u="none" strike="noStrike" dirty="0">
                          <a:solidFill>
                            <a:srgbClr val="000000"/>
                          </a:solidFill>
                          <a:effectLst/>
                          <a:latin typeface="Arial" panose="020B0604020202020204" pitchFamily="34" charset="0"/>
                        </a:rPr>
                        <a:t>Maintenance of budget</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algn="ctr" fontAlgn="ctr"/>
                      <a:r>
                        <a:rPr lang="en-GB" sz="1000" b="0" i="0" u="none" strike="noStrike" dirty="0">
                          <a:solidFill>
                            <a:srgbClr val="000000"/>
                          </a:solidFill>
                          <a:effectLst/>
                          <a:latin typeface="Arial" panose="020B0604020202020204" pitchFamily="34" charset="0"/>
                        </a:rPr>
                        <a:t>Existence of FMIS</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hMerge="1">
                  <a:txBody>
                    <a:bodyPr/>
                    <a:lstStyle/>
                    <a:p>
                      <a:endParaRPr lang="en-US"/>
                    </a:p>
                  </a:txBody>
                  <a:tcPr/>
                </a:tc>
                <a:tc>
                  <a:txBody>
                    <a:bodyPr/>
                    <a:lstStyle/>
                    <a:p>
                      <a:pPr algn="ctr" fontAlgn="ctr"/>
                      <a:r>
                        <a:rPr lang="en-GB" sz="1000" b="0" i="0" u="none" strike="noStrike" dirty="0">
                          <a:solidFill>
                            <a:srgbClr val="000000"/>
                          </a:solidFill>
                          <a:effectLst/>
                          <a:latin typeface="Arial" panose="020B0604020202020204" pitchFamily="34" charset="0"/>
                        </a:rPr>
                        <a:t>Remuneration of volunteers </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67490">
                <a:tc vMerge="1">
                  <a:txBody>
                    <a:bodyPr/>
                    <a:lstStyle/>
                    <a:p>
                      <a:endParaRPr lang="en-US"/>
                    </a:p>
                  </a:txBody>
                  <a:tcPr/>
                </a:tc>
                <a:tc>
                  <a:txBody>
                    <a:bodyPr/>
                    <a:lstStyle/>
                    <a:p>
                      <a:pPr algn="ctr" fontAlgn="ctr"/>
                      <a:r>
                        <a:rPr lang="en-GB" sz="1000" b="0" i="0" u="none" strike="noStrike">
                          <a:solidFill>
                            <a:srgbClr val="000000"/>
                          </a:solidFill>
                          <a:effectLst/>
                          <a:latin typeface="Arial" panose="020B0604020202020204" pitchFamily="34" charset="0"/>
                        </a:rPr>
                        <a:t>2020</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a:txBody>
                    <a:bodyPr/>
                    <a:lstStyle/>
                    <a:p>
                      <a:pPr algn="ctr" fontAlgn="ctr"/>
                      <a:r>
                        <a:rPr lang="en-GB" sz="1000" b="0" i="0" u="none" strike="noStrike">
                          <a:solidFill>
                            <a:srgbClr val="000000"/>
                          </a:solidFill>
                          <a:effectLst/>
                          <a:latin typeface="Arial" panose="020B0604020202020204" pitchFamily="34" charset="0"/>
                        </a:rPr>
                        <a:t>2022</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a:txBody>
                    <a:bodyPr/>
                    <a:lstStyle/>
                    <a:p>
                      <a:pPr algn="ctr" fontAlgn="ctr"/>
                      <a:r>
                        <a:rPr lang="en-GB" sz="1000" b="0" i="0" u="none" strike="noStrike" dirty="0">
                          <a:solidFill>
                            <a:srgbClr val="000000"/>
                          </a:solidFill>
                          <a:effectLst/>
                          <a:latin typeface="Arial" panose="020B0604020202020204" pitchFamily="34" charset="0"/>
                        </a:rPr>
                        <a:t>2020</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a:txBody>
                    <a:bodyPr/>
                    <a:lstStyle/>
                    <a:p>
                      <a:pPr algn="ctr" fontAlgn="ctr"/>
                      <a:r>
                        <a:rPr kumimoji="0" lang="en-GB" sz="1000" b="0" i="0" u="none" strike="noStrike" kern="1200" dirty="0">
                          <a:solidFill>
                            <a:srgbClr val="000000"/>
                          </a:solidFill>
                          <a:effectLst/>
                          <a:latin typeface="Arial" panose="020B0604020202020204" pitchFamily="34" charset="0"/>
                          <a:ea typeface="+mn-ea"/>
                          <a:cs typeface="+mn-cs"/>
                        </a:rPr>
                        <a:t>2022</a:t>
                      </a:r>
                      <a:endParaRPr kumimoji="0" lang="en-US" sz="1000" b="0" i="0" u="none" strike="noStrike" kern="1200" dirty="0">
                        <a:solidFill>
                          <a:srgbClr val="000000"/>
                        </a:solidFill>
                        <a:effectLst/>
                        <a:latin typeface="Arial" panose="020B0604020202020204" pitchFamily="34" charset="0"/>
                        <a:ea typeface="+mn-ea"/>
                        <a:cs typeface="+mn-cs"/>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a:txBody>
                    <a:bodyPr/>
                    <a:lstStyle/>
                    <a:p>
                      <a:pPr algn="ctr" fontAlgn="ctr"/>
                      <a:r>
                        <a:rPr kumimoji="0" lang="en-GB" sz="1000" b="0" i="0" u="none" strike="noStrike" kern="1200" dirty="0">
                          <a:solidFill>
                            <a:srgbClr val="000000"/>
                          </a:solidFill>
                          <a:effectLst/>
                          <a:latin typeface="Arial" panose="020B0604020202020204" pitchFamily="34" charset="0"/>
                          <a:ea typeface="+mn-ea"/>
                          <a:cs typeface="+mn-cs"/>
                        </a:rPr>
                        <a:t>2020</a:t>
                      </a:r>
                      <a:endParaRPr kumimoji="0" lang="en-US" sz="1000" b="0" i="0" u="none" strike="noStrike" kern="1200" dirty="0">
                        <a:solidFill>
                          <a:srgbClr val="000000"/>
                        </a:solidFill>
                        <a:effectLst/>
                        <a:latin typeface="Arial" panose="020B0604020202020204" pitchFamily="34" charset="0"/>
                        <a:ea typeface="+mn-ea"/>
                        <a:cs typeface="+mn-cs"/>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a:txBody>
                    <a:bodyPr/>
                    <a:lstStyle/>
                    <a:p>
                      <a:pPr algn="ctr" fontAlgn="ctr"/>
                      <a:r>
                        <a:rPr lang="en-GB" sz="1000" b="0" i="0" u="none" strike="noStrike" dirty="0">
                          <a:solidFill>
                            <a:srgbClr val="000000"/>
                          </a:solidFill>
                          <a:effectLst/>
                          <a:latin typeface="Arial" panose="020B0604020202020204" pitchFamily="34" charset="0"/>
                        </a:rPr>
                        <a:t>2022</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a:txBody>
                    <a:bodyPr/>
                    <a:lstStyle/>
                    <a:p>
                      <a:pPr algn="ctr" fontAlgn="ctr"/>
                      <a:r>
                        <a:rPr lang="en-GB" sz="1000" b="0" i="0" u="none" strike="noStrike" dirty="0">
                          <a:solidFill>
                            <a:srgbClr val="000000"/>
                          </a:solidFill>
                          <a:effectLst/>
                          <a:latin typeface="Arial" panose="020B0604020202020204" pitchFamily="34" charset="0"/>
                        </a:rPr>
                        <a:t>2022</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67490">
                <a:tc>
                  <a:txBody>
                    <a:bodyPr/>
                    <a:lstStyle/>
                    <a:p>
                      <a:pPr algn="l" fontAlgn="ctr"/>
                      <a:r>
                        <a:rPr lang="en-GB" sz="1000" b="0" i="0" u="none" strike="noStrike" dirty="0">
                          <a:solidFill>
                            <a:srgbClr val="000000"/>
                          </a:solidFill>
                          <a:effectLst/>
                          <a:latin typeface="Arial" panose="020B0604020202020204" pitchFamily="34" charset="0"/>
                        </a:rPr>
                        <a:t>NFNC</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anose="020B0604020202020204" pitchFamily="34" charset="0"/>
                        </a:rPr>
                        <a:t>2.7</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2.1</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US" sz="1000" b="0" i="0" u="none" strike="noStrike">
                          <a:solidFill>
                            <a:srgbClr val="000000"/>
                          </a:solidFill>
                          <a:effectLst/>
                          <a:latin typeface="Arial" panose="020B0604020202020204" pitchFamily="34" charset="0"/>
                        </a:rPr>
                        <a:t>3.0</a:t>
                      </a: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Arial" panose="020B0604020202020204" pitchFamily="34" charset="0"/>
                        </a:rPr>
                        <a:t>2.6</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2.3</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1.7</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 </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67490">
                <a:tc>
                  <a:txBody>
                    <a:bodyPr/>
                    <a:lstStyle/>
                    <a:p>
                      <a:pPr algn="l" fontAlgn="ctr"/>
                      <a:r>
                        <a:rPr lang="en-GB" sz="1000" b="0" i="0" u="none" strike="noStrike">
                          <a:solidFill>
                            <a:srgbClr val="000000"/>
                          </a:solidFill>
                          <a:effectLst/>
                          <a:latin typeface="Arial" panose="020B0604020202020204" pitchFamily="34" charset="0"/>
                        </a:rPr>
                        <a:t>MOH</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1.5</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2.3</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US" sz="1000" b="0" i="0" u="none" strike="noStrike">
                          <a:solidFill>
                            <a:srgbClr val="000000"/>
                          </a:solidFill>
                          <a:effectLst/>
                          <a:latin typeface="Arial" panose="020B0604020202020204" pitchFamily="34" charset="0"/>
                        </a:rPr>
                        <a:t>2.0</a:t>
                      </a: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2.4</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1.0</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2.7</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1.7</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extLst>
                  <a:ext uri="{0D108BD9-81ED-4DB2-BD59-A6C34878D82A}">
                    <a16:rowId xmlns:a16="http://schemas.microsoft.com/office/drawing/2014/main" val="10003"/>
                  </a:ext>
                </a:extLst>
              </a:tr>
              <a:tr h="267490">
                <a:tc>
                  <a:txBody>
                    <a:bodyPr/>
                    <a:lstStyle/>
                    <a:p>
                      <a:pPr algn="l" fontAlgn="ctr"/>
                      <a:r>
                        <a:rPr lang="en-GB" sz="1000" b="0" i="0" u="none" strike="noStrike">
                          <a:solidFill>
                            <a:srgbClr val="000000"/>
                          </a:solidFill>
                          <a:effectLst/>
                          <a:latin typeface="Arial" panose="020B0604020202020204" pitchFamily="34" charset="0"/>
                        </a:rPr>
                        <a:t>MOA</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anose="020B0604020202020204" pitchFamily="34" charset="0"/>
                        </a:rPr>
                        <a:t>2.2</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1.8</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US" sz="1000" b="0" i="0" u="none" strike="noStrike">
                          <a:solidFill>
                            <a:srgbClr val="000000"/>
                          </a:solidFill>
                          <a:effectLst/>
                          <a:latin typeface="Arial" panose="020B0604020202020204" pitchFamily="34" charset="0"/>
                        </a:rPr>
                        <a:t>3.0</a:t>
                      </a: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Arial" panose="020B0604020202020204" pitchFamily="34" charset="0"/>
                        </a:rPr>
                        <a:t>2.1</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1.3</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1.8</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1.6</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extLst>
                  <a:ext uri="{0D108BD9-81ED-4DB2-BD59-A6C34878D82A}">
                    <a16:rowId xmlns:a16="http://schemas.microsoft.com/office/drawing/2014/main" val="10004"/>
                  </a:ext>
                </a:extLst>
              </a:tr>
              <a:tr h="267490">
                <a:tc>
                  <a:txBody>
                    <a:bodyPr/>
                    <a:lstStyle/>
                    <a:p>
                      <a:pPr algn="l" fontAlgn="ctr"/>
                      <a:r>
                        <a:rPr lang="en-GB" sz="1000" b="0" i="0" u="none" strike="noStrike">
                          <a:solidFill>
                            <a:srgbClr val="000000"/>
                          </a:solidFill>
                          <a:effectLst/>
                          <a:latin typeface="Arial" panose="020B0604020202020204" pitchFamily="34" charset="0"/>
                        </a:rPr>
                        <a:t>MFL</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1.4</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2.1</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US" sz="1000" b="0" i="0" u="none" strike="noStrike" dirty="0">
                          <a:solidFill>
                            <a:srgbClr val="000000"/>
                          </a:solidFill>
                          <a:effectLst/>
                          <a:latin typeface="Arial" panose="020B0604020202020204" pitchFamily="34" charset="0"/>
                        </a:rPr>
                        <a:t>1.0</a:t>
                      </a: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2.3</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1.8</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2.5</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1.5</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extLst>
                  <a:ext uri="{0D108BD9-81ED-4DB2-BD59-A6C34878D82A}">
                    <a16:rowId xmlns:a16="http://schemas.microsoft.com/office/drawing/2014/main" val="10005"/>
                  </a:ext>
                </a:extLst>
              </a:tr>
              <a:tr h="341508">
                <a:tc>
                  <a:txBody>
                    <a:bodyPr/>
                    <a:lstStyle/>
                    <a:p>
                      <a:pPr algn="l" fontAlgn="ctr"/>
                      <a:r>
                        <a:rPr lang="en-GB" sz="1000" b="0" i="0" u="none" strike="noStrike" dirty="0">
                          <a:solidFill>
                            <a:srgbClr val="000000"/>
                          </a:solidFill>
                          <a:effectLst/>
                          <a:latin typeface="Arial" panose="020B0604020202020204" pitchFamily="34" charset="0"/>
                        </a:rPr>
                        <a:t>MWDS</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1.5</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2.0</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US" sz="1000" b="0" i="0" u="none" strike="noStrike" dirty="0">
                          <a:solidFill>
                            <a:srgbClr val="000000"/>
                          </a:solidFill>
                          <a:effectLst/>
                          <a:latin typeface="Arial" panose="020B0604020202020204" pitchFamily="34" charset="0"/>
                        </a:rPr>
                        <a:t>2.0</a:t>
                      </a: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2.3</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1.0</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2.0</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1.6</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extLst>
                  <a:ext uri="{0D108BD9-81ED-4DB2-BD59-A6C34878D82A}">
                    <a16:rowId xmlns:a16="http://schemas.microsoft.com/office/drawing/2014/main" val="10006"/>
                  </a:ext>
                </a:extLst>
              </a:tr>
              <a:tr h="267490">
                <a:tc>
                  <a:txBody>
                    <a:bodyPr/>
                    <a:lstStyle/>
                    <a:p>
                      <a:pPr algn="l" fontAlgn="ctr"/>
                      <a:r>
                        <a:rPr lang="en-GB" sz="1000" b="0" i="0" u="none" strike="noStrike">
                          <a:solidFill>
                            <a:srgbClr val="000000"/>
                          </a:solidFill>
                          <a:effectLst/>
                          <a:latin typeface="Arial" panose="020B0604020202020204" pitchFamily="34" charset="0"/>
                        </a:rPr>
                        <a:t>MCDSS</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1.5</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1.9</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US" sz="1000" b="0" i="0" u="none" strike="noStrike">
                          <a:solidFill>
                            <a:srgbClr val="000000"/>
                          </a:solidFill>
                          <a:effectLst/>
                          <a:latin typeface="Arial" panose="020B0604020202020204" pitchFamily="34" charset="0"/>
                        </a:rPr>
                        <a:t>2.0</a:t>
                      </a: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2.2</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1.0</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1.8</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1.6</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extLst>
                  <a:ext uri="{0D108BD9-81ED-4DB2-BD59-A6C34878D82A}">
                    <a16:rowId xmlns:a16="http://schemas.microsoft.com/office/drawing/2014/main" val="10007"/>
                  </a:ext>
                </a:extLst>
              </a:tr>
              <a:tr h="267490">
                <a:tc>
                  <a:txBody>
                    <a:bodyPr/>
                    <a:lstStyle/>
                    <a:p>
                      <a:pPr algn="l" fontAlgn="ctr"/>
                      <a:r>
                        <a:rPr lang="en-GB" sz="1000" b="0" i="0" u="none" strike="noStrike" dirty="0">
                          <a:solidFill>
                            <a:srgbClr val="000000"/>
                          </a:solidFill>
                          <a:effectLst/>
                          <a:latin typeface="Arial" panose="020B0604020202020204" pitchFamily="34" charset="0"/>
                        </a:rPr>
                        <a:t>MOE</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2.3</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2.0</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US" sz="1000" b="0" i="0" u="none" strike="noStrike">
                          <a:solidFill>
                            <a:srgbClr val="000000"/>
                          </a:solidFill>
                          <a:effectLst/>
                          <a:latin typeface="Arial" panose="020B0604020202020204" pitchFamily="34" charset="0"/>
                        </a:rPr>
                        <a:t>2.5</a:t>
                      </a: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2.2</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2.0</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2.3</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1.4</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extLst>
                  <a:ext uri="{0D108BD9-81ED-4DB2-BD59-A6C34878D82A}">
                    <a16:rowId xmlns:a16="http://schemas.microsoft.com/office/drawing/2014/main" val="10008"/>
                  </a:ext>
                </a:extLst>
              </a:tr>
              <a:tr h="524281">
                <a:tc>
                  <a:txBody>
                    <a:bodyPr/>
                    <a:lstStyle/>
                    <a:p>
                      <a:pPr algn="l" fontAlgn="ctr"/>
                      <a:r>
                        <a:rPr lang="en-GB" sz="1000" b="0" i="0" u="none" strike="noStrike" dirty="0">
                          <a:solidFill>
                            <a:srgbClr val="000000"/>
                          </a:solidFill>
                          <a:effectLst/>
                          <a:latin typeface="Arial" panose="020B0604020202020204" pitchFamily="34" charset="0"/>
                        </a:rPr>
                        <a:t>Overall score</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rPr>
                        <a:t>1.9</a:t>
                      </a: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2.0</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US" sz="1000" b="0" i="0" u="none" strike="noStrike">
                          <a:solidFill>
                            <a:srgbClr val="000000"/>
                          </a:solidFill>
                          <a:effectLst/>
                          <a:latin typeface="Arial" panose="020B0604020202020204" pitchFamily="34" charset="0"/>
                        </a:rPr>
                        <a:t>2.2</a:t>
                      </a: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2.3</a:t>
                      </a:r>
                      <a:endParaRPr lang="en-US" sz="1000" b="0" i="0" u="none" strike="noStrike">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1.5</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2.1</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1.6</a:t>
                      </a:r>
                      <a:endParaRPr lang="en-US" sz="1000" b="0" i="0" u="none" strike="noStrike" dirty="0">
                        <a:solidFill>
                          <a:srgbClr val="000000"/>
                        </a:solidFill>
                        <a:effectLst/>
                        <a:latin typeface="Arial" panose="020B0604020202020204" pitchFamily="34" charset="0"/>
                      </a:endParaRPr>
                    </a:p>
                  </a:txBody>
                  <a:tcPr marL="5717" marR="5717" marT="5714"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extLst>
                  <a:ext uri="{0D108BD9-81ED-4DB2-BD59-A6C34878D82A}">
                    <a16:rowId xmlns:a16="http://schemas.microsoft.com/office/drawing/2014/main" val="10009"/>
                  </a:ext>
                </a:extLst>
              </a:tr>
            </a:tbl>
          </a:graphicData>
        </a:graphic>
      </p:graphicFrame>
      <p:sp>
        <p:nvSpPr>
          <p:cNvPr id="15" name="Content Placeholder 14">
            <a:extLst>
              <a:ext uri="{FF2B5EF4-FFF2-40B4-BE49-F238E27FC236}">
                <a16:creationId xmlns:a16="http://schemas.microsoft.com/office/drawing/2014/main" id="{9AA8486F-DF8A-782F-A919-83D66AE7877D}"/>
              </a:ext>
            </a:extLst>
          </p:cNvPr>
          <p:cNvSpPr>
            <a:spLocks noGrp="1"/>
          </p:cNvSpPr>
          <p:nvPr>
            <p:ph sz="half" idx="2"/>
          </p:nvPr>
        </p:nvSpPr>
        <p:spPr/>
        <p:txBody>
          <a:bodyPr rtlCol="0">
            <a:normAutofit fontScale="85000" lnSpcReduction="20000"/>
          </a:bodyPr>
          <a:lstStyle/>
          <a:p>
            <a:pPr>
              <a:lnSpc>
                <a:spcPct val="120000"/>
              </a:lnSpc>
            </a:pPr>
            <a:r>
              <a:rPr lang="en-GB" dirty="0"/>
              <a:t>Overall, mechanisms for funding remain weak for SUN/MCDP II across all line ministries, despite improving from level 1 to 2. </a:t>
            </a:r>
          </a:p>
          <a:p>
            <a:pPr>
              <a:lnSpc>
                <a:spcPct val="120000"/>
              </a:lnSpc>
            </a:pPr>
            <a:r>
              <a:rPr lang="en-GB" dirty="0"/>
              <a:t>Mechanisms for Funding for MoA declined and MCDSS remained very poor.</a:t>
            </a:r>
          </a:p>
          <a:p>
            <a:pPr>
              <a:lnSpc>
                <a:spcPct val="120000"/>
              </a:lnSpc>
            </a:pPr>
            <a:r>
              <a:rPr lang="en-GB" dirty="0"/>
              <a:t>Maintenance of SUN/MCDP II budgets declined at NFNC and </a:t>
            </a:r>
            <a:r>
              <a:rPr lang="en-GB" dirty="0" err="1"/>
              <a:t>MoA</a:t>
            </a:r>
            <a:endParaRPr lang="en-GB" dirty="0"/>
          </a:p>
          <a:p>
            <a:pPr>
              <a:lnSpc>
                <a:spcPct val="120000"/>
              </a:lnSpc>
            </a:pPr>
            <a:r>
              <a:rPr lang="en-GB" dirty="0"/>
              <a:t>Maintenance of FMIS still remains poor (less than 50% of the MUs)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95F3-B744-D5DF-B202-013A85160BC0}"/>
              </a:ext>
            </a:extLst>
          </p:cNvPr>
          <p:cNvSpPr>
            <a:spLocks noGrp="1"/>
          </p:cNvSpPr>
          <p:nvPr>
            <p:ph type="title"/>
          </p:nvPr>
        </p:nvSpPr>
        <p:spPr>
          <a:xfrm>
            <a:off x="838200" y="365125"/>
            <a:ext cx="10515600" cy="1325563"/>
          </a:xfrm>
        </p:spPr>
        <p:txBody>
          <a:bodyPr rtlCol="0">
            <a:normAutofit fontScale="90000"/>
          </a:bodyPr>
          <a:lstStyle/>
          <a:p>
            <a:r>
              <a:rPr lang="en-GB" dirty="0"/>
              <a:t>Mechanisms for Managing funds by Ministry or Agencies - Provincial  </a:t>
            </a:r>
            <a:endParaRPr lang="en-ZM" dirty="0"/>
          </a:p>
        </p:txBody>
      </p:sp>
      <p:graphicFrame>
        <p:nvGraphicFramePr>
          <p:cNvPr id="4" name="Content Placeholder 3">
            <a:extLst>
              <a:ext uri="{FF2B5EF4-FFF2-40B4-BE49-F238E27FC236}">
                <a16:creationId xmlns:a16="http://schemas.microsoft.com/office/drawing/2014/main" id="{8C607C55-FBE7-5258-1244-3B4816611B1E}"/>
              </a:ext>
            </a:extLst>
          </p:cNvPr>
          <p:cNvGraphicFramePr>
            <a:graphicFrameLocks noGrp="1"/>
          </p:cNvGraphicFramePr>
          <p:nvPr>
            <p:ph sz="half" idx="1"/>
            <p:extLst>
              <p:ext uri="{D42A27DB-BD31-4B8C-83A1-F6EECF244321}">
                <p14:modId xmlns:p14="http://schemas.microsoft.com/office/powerpoint/2010/main" val="1137901799"/>
              </p:ext>
            </p:extLst>
          </p:nvPr>
        </p:nvGraphicFramePr>
        <p:xfrm>
          <a:off x="838200" y="1825624"/>
          <a:ext cx="5029199" cy="4041778"/>
        </p:xfrm>
        <a:graphic>
          <a:graphicData uri="http://schemas.openxmlformats.org/drawingml/2006/table">
            <a:tbl>
              <a:tblPr/>
              <a:tblGrid>
                <a:gridCol w="718457">
                  <a:extLst>
                    <a:ext uri="{9D8B030D-6E8A-4147-A177-3AD203B41FA5}">
                      <a16:colId xmlns:a16="http://schemas.microsoft.com/office/drawing/2014/main" val="20000"/>
                    </a:ext>
                  </a:extLst>
                </a:gridCol>
                <a:gridCol w="718457">
                  <a:extLst>
                    <a:ext uri="{9D8B030D-6E8A-4147-A177-3AD203B41FA5}">
                      <a16:colId xmlns:a16="http://schemas.microsoft.com/office/drawing/2014/main" val="20001"/>
                    </a:ext>
                  </a:extLst>
                </a:gridCol>
                <a:gridCol w="718457">
                  <a:extLst>
                    <a:ext uri="{9D8B030D-6E8A-4147-A177-3AD203B41FA5}">
                      <a16:colId xmlns:a16="http://schemas.microsoft.com/office/drawing/2014/main" val="20002"/>
                    </a:ext>
                  </a:extLst>
                </a:gridCol>
                <a:gridCol w="718457">
                  <a:extLst>
                    <a:ext uri="{9D8B030D-6E8A-4147-A177-3AD203B41FA5}">
                      <a16:colId xmlns:a16="http://schemas.microsoft.com/office/drawing/2014/main" val="20003"/>
                    </a:ext>
                  </a:extLst>
                </a:gridCol>
                <a:gridCol w="718457">
                  <a:extLst>
                    <a:ext uri="{9D8B030D-6E8A-4147-A177-3AD203B41FA5}">
                      <a16:colId xmlns:a16="http://schemas.microsoft.com/office/drawing/2014/main" val="20004"/>
                    </a:ext>
                  </a:extLst>
                </a:gridCol>
                <a:gridCol w="718457">
                  <a:extLst>
                    <a:ext uri="{9D8B030D-6E8A-4147-A177-3AD203B41FA5}">
                      <a16:colId xmlns:a16="http://schemas.microsoft.com/office/drawing/2014/main" val="20005"/>
                    </a:ext>
                  </a:extLst>
                </a:gridCol>
                <a:gridCol w="718457">
                  <a:extLst>
                    <a:ext uri="{9D8B030D-6E8A-4147-A177-3AD203B41FA5}">
                      <a16:colId xmlns:a16="http://schemas.microsoft.com/office/drawing/2014/main" val="20006"/>
                    </a:ext>
                  </a:extLst>
                </a:gridCol>
              </a:tblGrid>
              <a:tr h="444154">
                <a:tc rowSpan="2">
                  <a:txBody>
                    <a:bodyPr/>
                    <a:lstStyle/>
                    <a:p>
                      <a:pPr algn="l" fontAlgn="ctr"/>
                      <a:r>
                        <a:rPr lang="en-GB" sz="1100" b="0" i="0" u="none" strike="noStrike">
                          <a:solidFill>
                            <a:srgbClr val="000000"/>
                          </a:solidFill>
                          <a:effectLst/>
                          <a:latin typeface="Arial" panose="020B0604020202020204" pitchFamily="34" charset="0"/>
                        </a:rPr>
                        <a:t>Ministry/Agency</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gridSpan="2">
                  <a:txBody>
                    <a:bodyPr/>
                    <a:lstStyle/>
                    <a:p>
                      <a:pPr algn="l" fontAlgn="ctr"/>
                      <a:r>
                        <a:rPr lang="en-GB" sz="1100" b="0" i="0" u="none" strike="noStrike">
                          <a:solidFill>
                            <a:srgbClr val="000000"/>
                          </a:solidFill>
                          <a:effectLst/>
                          <a:latin typeface="Arial" panose="020B0604020202020204" pitchFamily="34" charset="0"/>
                        </a:rPr>
                        <a:t>Overall, Domain 6</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l" fontAlgn="ctr"/>
                      <a:r>
                        <a:rPr lang="en-GB" sz="1100" b="0" i="0" u="none" strike="noStrike">
                          <a:solidFill>
                            <a:srgbClr val="000000"/>
                          </a:solidFill>
                          <a:effectLst/>
                          <a:latin typeface="Arial" panose="020B0604020202020204" pitchFamily="34" charset="0"/>
                        </a:rPr>
                        <a:t>Maintenance of Budget</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l" fontAlgn="ctr"/>
                      <a:r>
                        <a:rPr lang="en-GB" sz="1100" b="0" i="0" u="none" strike="noStrike">
                          <a:solidFill>
                            <a:srgbClr val="000000"/>
                          </a:solidFill>
                          <a:effectLst/>
                          <a:latin typeface="Arial" panose="020B0604020202020204" pitchFamily="34" charset="0"/>
                        </a:rPr>
                        <a:t>Existence of FMIS</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356775">
                <a:tc vMerge="1">
                  <a:txBody>
                    <a:bodyPr/>
                    <a:lstStyle/>
                    <a:p>
                      <a:endParaRPr lang="en-US"/>
                    </a:p>
                  </a:txBody>
                  <a:tcPr/>
                </a:tc>
                <a:tc>
                  <a:txBody>
                    <a:bodyPr/>
                    <a:lstStyle/>
                    <a:p>
                      <a:pPr algn="r" fontAlgn="ctr"/>
                      <a:r>
                        <a:rPr lang="en-GB" sz="1100" b="0" i="0" u="none" strike="noStrike">
                          <a:solidFill>
                            <a:srgbClr val="000000"/>
                          </a:solidFill>
                          <a:effectLst/>
                          <a:latin typeface="Arial" panose="020B0604020202020204" pitchFamily="34" charset="0"/>
                        </a:rPr>
                        <a:t>2020</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r" fontAlgn="ctr"/>
                      <a:r>
                        <a:rPr lang="en-GB" sz="1100" b="0" i="0" u="none" strike="noStrike">
                          <a:solidFill>
                            <a:srgbClr val="000000"/>
                          </a:solidFill>
                          <a:effectLst/>
                          <a:latin typeface="Arial" panose="020B0604020202020204" pitchFamily="34" charset="0"/>
                        </a:rPr>
                        <a:t>2022</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r" fontAlgn="ctr"/>
                      <a:r>
                        <a:rPr lang="en-GB" sz="1100" b="0" i="0" u="none" strike="noStrike">
                          <a:solidFill>
                            <a:srgbClr val="000000"/>
                          </a:solidFill>
                          <a:effectLst/>
                          <a:latin typeface="Arial" panose="020B0604020202020204" pitchFamily="34" charset="0"/>
                        </a:rPr>
                        <a:t>2020</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r" fontAlgn="ctr"/>
                      <a:r>
                        <a:rPr lang="en-GB" sz="1100" b="0" i="0" u="none" strike="noStrike" dirty="0">
                          <a:solidFill>
                            <a:srgbClr val="000000"/>
                          </a:solidFill>
                          <a:effectLst/>
                          <a:latin typeface="Arial" panose="020B0604020202020204" pitchFamily="34" charset="0"/>
                        </a:rPr>
                        <a:t>2022</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a:txBody>
                    <a:bodyPr/>
                    <a:lstStyle/>
                    <a:p>
                      <a:pPr algn="r" fontAlgn="ctr"/>
                      <a:r>
                        <a:rPr lang="en-GB" sz="1100" b="0" i="0" u="none" strike="noStrike" dirty="0">
                          <a:solidFill>
                            <a:srgbClr val="000000"/>
                          </a:solidFill>
                          <a:effectLst/>
                          <a:latin typeface="Arial" panose="020B0604020202020204" pitchFamily="34" charset="0"/>
                        </a:rPr>
                        <a:t>2020</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85000"/>
                      </a:schemeClr>
                    </a:solidFill>
                  </a:tcPr>
                </a:tc>
                <a:tc>
                  <a:txBody>
                    <a:bodyPr/>
                    <a:lstStyle/>
                    <a:p>
                      <a:pPr algn="r" fontAlgn="ctr"/>
                      <a:r>
                        <a:rPr lang="en-GB" sz="1100" b="0" i="0" u="none" strike="noStrike">
                          <a:solidFill>
                            <a:srgbClr val="000000"/>
                          </a:solidFill>
                          <a:effectLst/>
                          <a:latin typeface="Arial" panose="020B0604020202020204" pitchFamily="34" charset="0"/>
                        </a:rPr>
                        <a:t>2022</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56775">
                <a:tc>
                  <a:txBody>
                    <a:bodyPr/>
                    <a:lstStyle/>
                    <a:p>
                      <a:pPr algn="l" fontAlgn="ctr"/>
                      <a:r>
                        <a:rPr lang="en-GB" sz="1100" b="0" i="0" u="none" strike="noStrike">
                          <a:solidFill>
                            <a:srgbClr val="000000"/>
                          </a:solidFill>
                          <a:effectLst/>
                          <a:latin typeface="Arial" panose="020B0604020202020204" pitchFamily="34" charset="0"/>
                        </a:rPr>
                        <a:t>MOH</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1.3</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rPr>
                        <a:t>2.9</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1.4</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2.4</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1.2</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3.2</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56775">
                <a:tc>
                  <a:txBody>
                    <a:bodyPr/>
                    <a:lstStyle/>
                    <a:p>
                      <a:pPr algn="l" fontAlgn="ctr"/>
                      <a:r>
                        <a:rPr lang="en-GB" sz="1100" b="0" i="0" u="none" strike="noStrike">
                          <a:solidFill>
                            <a:srgbClr val="000000"/>
                          </a:solidFill>
                          <a:effectLst/>
                          <a:latin typeface="Arial" panose="020B0604020202020204" pitchFamily="34" charset="0"/>
                        </a:rPr>
                        <a:t>MOA</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1.4</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2.3</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1.7</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2.1</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1.1</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2.5</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56775">
                <a:tc>
                  <a:txBody>
                    <a:bodyPr/>
                    <a:lstStyle/>
                    <a:p>
                      <a:pPr algn="l" fontAlgn="ctr"/>
                      <a:r>
                        <a:rPr lang="en-GB" sz="1100" b="0" i="0" u="none" strike="noStrike">
                          <a:solidFill>
                            <a:srgbClr val="000000"/>
                          </a:solidFill>
                          <a:effectLst/>
                          <a:latin typeface="Arial" panose="020B0604020202020204" pitchFamily="34" charset="0"/>
                        </a:rPr>
                        <a:t>MFL</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1.4</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2.4</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1.6</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2.3</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1.1</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2.5</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400921">
                <a:tc>
                  <a:txBody>
                    <a:bodyPr/>
                    <a:lstStyle/>
                    <a:p>
                      <a:pPr algn="l" fontAlgn="ctr"/>
                      <a:r>
                        <a:rPr lang="en-GB" sz="1100" b="0" i="0" u="none" strike="noStrike" dirty="0">
                          <a:solidFill>
                            <a:srgbClr val="000000"/>
                          </a:solidFill>
                          <a:effectLst/>
                          <a:latin typeface="Arial" panose="020B0604020202020204" pitchFamily="34" charset="0"/>
                        </a:rPr>
                        <a:t>MWDS</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1.3</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rPr>
                        <a:t>3.3</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1.3</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2.8</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1.3</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3.7</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56775">
                <a:tc>
                  <a:txBody>
                    <a:bodyPr/>
                    <a:lstStyle/>
                    <a:p>
                      <a:pPr algn="l" fontAlgn="ctr"/>
                      <a:r>
                        <a:rPr lang="en-GB" sz="1100" b="0" i="0" u="none" strike="noStrike">
                          <a:solidFill>
                            <a:srgbClr val="000000"/>
                          </a:solidFill>
                          <a:effectLst/>
                          <a:latin typeface="Arial" panose="020B0604020202020204" pitchFamily="34" charset="0"/>
                        </a:rPr>
                        <a:t>MCDSS</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1.3</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2.2</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1.4</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2.0</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1.2</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2.5</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56775">
                <a:tc>
                  <a:txBody>
                    <a:bodyPr/>
                    <a:lstStyle/>
                    <a:p>
                      <a:pPr algn="l" fontAlgn="ctr"/>
                      <a:r>
                        <a:rPr lang="en-GB" sz="1100" b="0" i="0" u="none" strike="noStrike">
                          <a:solidFill>
                            <a:srgbClr val="000000"/>
                          </a:solidFill>
                          <a:effectLst/>
                          <a:latin typeface="Arial" panose="020B0604020202020204" pitchFamily="34" charset="0"/>
                        </a:rPr>
                        <a:t>NFNC</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1.7</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1.5</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2</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2.0</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1.4</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1.1</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extLst>
                  <a:ext uri="{0D108BD9-81ED-4DB2-BD59-A6C34878D82A}">
                    <a16:rowId xmlns:a16="http://schemas.microsoft.com/office/drawing/2014/main" val="10007"/>
                  </a:ext>
                </a:extLst>
              </a:tr>
              <a:tr h="356775">
                <a:tc>
                  <a:txBody>
                    <a:bodyPr/>
                    <a:lstStyle/>
                    <a:p>
                      <a:pPr algn="l" fontAlgn="ctr"/>
                      <a:r>
                        <a:rPr lang="en-GB" sz="1100" b="0" i="0" u="none" strike="noStrike" dirty="0">
                          <a:solidFill>
                            <a:srgbClr val="000000"/>
                          </a:solidFill>
                          <a:effectLst/>
                          <a:latin typeface="Arial" panose="020B0604020202020204" pitchFamily="34" charset="0"/>
                        </a:rPr>
                        <a:t>MOE</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1.5</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2.7</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1.5</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2.5</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1.4</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2.8</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699278">
                <a:tc>
                  <a:txBody>
                    <a:bodyPr/>
                    <a:lstStyle/>
                    <a:p>
                      <a:pPr algn="l" fontAlgn="ctr"/>
                      <a:r>
                        <a:rPr lang="en-GB" sz="1100" b="0" i="0" u="none" strike="noStrike" dirty="0">
                          <a:solidFill>
                            <a:srgbClr val="000000"/>
                          </a:solidFill>
                          <a:effectLst/>
                          <a:latin typeface="Arial" panose="020B0604020202020204" pitchFamily="34" charset="0"/>
                        </a:rPr>
                        <a:t>Overall</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1.4</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2.6</a:t>
                      </a: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1.6</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2.3</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cs typeface="Arial" panose="020B0604020202020204" pitchFamily="34" charset="0"/>
                        </a:rPr>
                        <a:t>1.2</a:t>
                      </a:r>
                      <a:endParaRPr lang="en-GB" sz="1100" b="0" i="0" u="none" strike="noStrike">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cs typeface="Arial" panose="020B0604020202020204" pitchFamily="34" charset="0"/>
                        </a:rPr>
                        <a:t>2.8</a:t>
                      </a:r>
                      <a:endParaRPr lang="en-GB" sz="1100" b="0" i="0" u="none" strike="noStrike" dirty="0">
                        <a:solidFill>
                          <a:srgbClr val="000000"/>
                        </a:solidFill>
                        <a:effectLst/>
                        <a:latin typeface="Arial" panose="020B0604020202020204" pitchFamily="34" charset="0"/>
                      </a:endParaRPr>
                    </a:p>
                  </a:txBody>
                  <a:tcPr marL="5714" marR="5714" marT="5716" marB="0" anchor="ctr">
                    <a:lnL w="1270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
        <p:nvSpPr>
          <p:cNvPr id="155740" name="Content Placeholder 14">
            <a:extLst>
              <a:ext uri="{FF2B5EF4-FFF2-40B4-BE49-F238E27FC236}">
                <a16:creationId xmlns:a16="http://schemas.microsoft.com/office/drawing/2014/main" id="{EBFBD9F0-6D48-802B-0203-F3BE0E728D50}"/>
              </a:ext>
            </a:extLst>
          </p:cNvPr>
          <p:cNvSpPr>
            <a:spLocks noGrp="1" noChangeArrowheads="1"/>
          </p:cNvSpPr>
          <p:nvPr>
            <p:ph sz="half" idx="2"/>
          </p:nvPr>
        </p:nvSpPr>
        <p:spPr>
          <a:xfrm>
            <a:off x="6172200" y="1825625"/>
            <a:ext cx="5181600" cy="4351338"/>
          </a:xfrm>
        </p:spPr>
        <p:txBody>
          <a:bodyPr/>
          <a:lstStyle/>
          <a:p>
            <a:r>
              <a:rPr lang="en-GB" altLang="en-GB" dirty="0"/>
              <a:t>Overall, mechanisms for funding at provincial level mirrored national results. </a:t>
            </a:r>
          </a:p>
          <a:p>
            <a:r>
              <a:rPr lang="en-GB" altLang="en-GB" dirty="0"/>
              <a:t>Overall, NFNC’s performance under mechanisms for funding was the lowest and poorest, which was also reflected in the existence of FMIS measure</a:t>
            </a:r>
          </a:p>
          <a:p>
            <a:endParaRPr lang="en-GB" alt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2">
            <a:extLst>
              <a:ext uri="{FF2B5EF4-FFF2-40B4-BE49-F238E27FC236}">
                <a16:creationId xmlns:a16="http://schemas.microsoft.com/office/drawing/2014/main" id="{C4FBD44E-5CD1-2B76-B3F0-1DB336AF92C4}"/>
              </a:ext>
            </a:extLst>
          </p:cNvPr>
          <p:cNvSpPr>
            <a:spLocks noGrp="1" noChangeArrowheads="1"/>
          </p:cNvSpPr>
          <p:nvPr>
            <p:ph type="title"/>
          </p:nvPr>
        </p:nvSpPr>
        <p:spPr/>
        <p:txBody>
          <a:bodyPr>
            <a:normAutofit fontScale="90000"/>
          </a:bodyPr>
          <a:lstStyle/>
          <a:p>
            <a:r>
              <a:rPr lang="en-US" altLang="en-GB"/>
              <a:t>SUN/MCDP II </a:t>
            </a:r>
            <a:r>
              <a:rPr lang="en-GB" altLang="en-GB"/>
              <a:t>Programme - Theory of Change</a:t>
            </a:r>
          </a:p>
        </p:txBody>
      </p:sp>
      <p:pic>
        <p:nvPicPr>
          <p:cNvPr id="50179" name="Content Placeholder 41">
            <a:extLst>
              <a:ext uri="{FF2B5EF4-FFF2-40B4-BE49-F238E27FC236}">
                <a16:creationId xmlns:a16="http://schemas.microsoft.com/office/drawing/2014/main" id="{C6F7819C-F1C3-AF9B-E5DB-D48C3D7D373A}"/>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2060575" y="1251770"/>
            <a:ext cx="8074025" cy="4641850"/>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B418-AA7C-CA2E-EF2F-625C911EA5DF}"/>
              </a:ext>
            </a:extLst>
          </p:cNvPr>
          <p:cNvSpPr>
            <a:spLocks noGrp="1"/>
          </p:cNvSpPr>
          <p:nvPr>
            <p:ph type="title"/>
          </p:nvPr>
        </p:nvSpPr>
        <p:spPr>
          <a:xfrm>
            <a:off x="838200" y="365125"/>
            <a:ext cx="10515600" cy="1325563"/>
          </a:xfrm>
        </p:spPr>
        <p:txBody>
          <a:bodyPr rtlCol="0">
            <a:normAutofit fontScale="90000"/>
          </a:bodyPr>
          <a:lstStyle/>
          <a:p>
            <a:r>
              <a:rPr lang="en-GB" dirty="0"/>
              <a:t>Mechanisms for Managing funds by Ministry or Agencies - District  </a:t>
            </a:r>
            <a:endParaRPr lang="en-ZM" dirty="0"/>
          </a:p>
        </p:txBody>
      </p:sp>
      <p:graphicFrame>
        <p:nvGraphicFramePr>
          <p:cNvPr id="7" name="Content Placeholder 6">
            <a:extLst>
              <a:ext uri="{FF2B5EF4-FFF2-40B4-BE49-F238E27FC236}">
                <a16:creationId xmlns:a16="http://schemas.microsoft.com/office/drawing/2014/main" id="{33A353CB-E348-8218-6AC6-8A02EF446BDE}"/>
              </a:ext>
            </a:extLst>
          </p:cNvPr>
          <p:cNvGraphicFramePr>
            <a:graphicFrameLocks noGrp="1"/>
          </p:cNvGraphicFramePr>
          <p:nvPr>
            <p:ph sz="half" idx="1"/>
            <p:extLst>
              <p:ext uri="{D42A27DB-BD31-4B8C-83A1-F6EECF244321}">
                <p14:modId xmlns:p14="http://schemas.microsoft.com/office/powerpoint/2010/main" val="2513206246"/>
              </p:ext>
            </p:extLst>
          </p:nvPr>
        </p:nvGraphicFramePr>
        <p:xfrm>
          <a:off x="838200" y="1825625"/>
          <a:ext cx="5181596" cy="3130550"/>
        </p:xfrm>
        <a:graphic>
          <a:graphicData uri="http://schemas.openxmlformats.org/drawingml/2006/table">
            <a:tbl>
              <a:tblPr/>
              <a:tblGrid>
                <a:gridCol w="740228">
                  <a:extLst>
                    <a:ext uri="{9D8B030D-6E8A-4147-A177-3AD203B41FA5}">
                      <a16:colId xmlns:a16="http://schemas.microsoft.com/office/drawing/2014/main" val="20000"/>
                    </a:ext>
                  </a:extLst>
                </a:gridCol>
                <a:gridCol w="740228">
                  <a:extLst>
                    <a:ext uri="{9D8B030D-6E8A-4147-A177-3AD203B41FA5}">
                      <a16:colId xmlns:a16="http://schemas.microsoft.com/office/drawing/2014/main" val="20001"/>
                    </a:ext>
                  </a:extLst>
                </a:gridCol>
                <a:gridCol w="740228">
                  <a:extLst>
                    <a:ext uri="{9D8B030D-6E8A-4147-A177-3AD203B41FA5}">
                      <a16:colId xmlns:a16="http://schemas.microsoft.com/office/drawing/2014/main" val="20002"/>
                    </a:ext>
                  </a:extLst>
                </a:gridCol>
                <a:gridCol w="740228">
                  <a:extLst>
                    <a:ext uri="{9D8B030D-6E8A-4147-A177-3AD203B41FA5}">
                      <a16:colId xmlns:a16="http://schemas.microsoft.com/office/drawing/2014/main" val="20003"/>
                    </a:ext>
                  </a:extLst>
                </a:gridCol>
                <a:gridCol w="740228">
                  <a:extLst>
                    <a:ext uri="{9D8B030D-6E8A-4147-A177-3AD203B41FA5}">
                      <a16:colId xmlns:a16="http://schemas.microsoft.com/office/drawing/2014/main" val="20004"/>
                    </a:ext>
                  </a:extLst>
                </a:gridCol>
                <a:gridCol w="740228">
                  <a:extLst>
                    <a:ext uri="{9D8B030D-6E8A-4147-A177-3AD203B41FA5}">
                      <a16:colId xmlns:a16="http://schemas.microsoft.com/office/drawing/2014/main" val="20005"/>
                    </a:ext>
                  </a:extLst>
                </a:gridCol>
                <a:gridCol w="740228">
                  <a:extLst>
                    <a:ext uri="{9D8B030D-6E8A-4147-A177-3AD203B41FA5}">
                      <a16:colId xmlns:a16="http://schemas.microsoft.com/office/drawing/2014/main" val="20006"/>
                    </a:ext>
                  </a:extLst>
                </a:gridCol>
              </a:tblGrid>
              <a:tr h="463832">
                <a:tc rowSpan="2">
                  <a:txBody>
                    <a:bodyPr/>
                    <a:lstStyle/>
                    <a:p>
                      <a:pPr algn="l" rtl="0" fontAlgn="ctr"/>
                      <a:r>
                        <a:rPr lang="en-US" sz="1100" b="0" i="0" u="none" strike="noStrike" dirty="0">
                          <a:solidFill>
                            <a:srgbClr val="000000"/>
                          </a:solidFill>
                          <a:effectLst/>
                          <a:latin typeface="Arial" panose="020B0604020202020204" pitchFamily="34" charset="0"/>
                        </a:rPr>
                        <a:t>Ministry/ Agency</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gridSpan="2">
                  <a:txBody>
                    <a:bodyPr/>
                    <a:lstStyle/>
                    <a:p>
                      <a:pPr algn="ctr" rtl="0" fontAlgn="ctr"/>
                      <a:r>
                        <a:rPr lang="en-US" sz="1100" b="0" i="0" u="none" strike="noStrike" dirty="0">
                          <a:solidFill>
                            <a:srgbClr val="000000"/>
                          </a:solidFill>
                          <a:effectLst/>
                          <a:latin typeface="Arial" panose="020B0604020202020204" pitchFamily="34" charset="0"/>
                        </a:rPr>
                        <a:t>Overall</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rtl="0" fontAlgn="ctr"/>
                      <a:r>
                        <a:rPr lang="en-US" sz="1100" b="0" i="0" u="none" strike="noStrike" dirty="0">
                          <a:solidFill>
                            <a:srgbClr val="000000"/>
                          </a:solidFill>
                          <a:effectLst/>
                          <a:latin typeface="Arial" panose="020B0604020202020204" pitchFamily="34" charset="0"/>
                        </a:rPr>
                        <a:t>Maintenance of Budget</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rtl="0" fontAlgn="ctr"/>
                      <a:r>
                        <a:rPr lang="en-US" sz="1100" b="0" i="0" u="none" strike="noStrike" dirty="0">
                          <a:solidFill>
                            <a:srgbClr val="000000"/>
                          </a:solidFill>
                          <a:effectLst/>
                          <a:latin typeface="Arial" panose="020B0604020202020204" pitchFamily="34" charset="0"/>
                        </a:rPr>
                        <a:t>Existence of FMIS</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224094">
                <a:tc vMerge="1">
                  <a:txBody>
                    <a:bodyPr/>
                    <a:lstStyle/>
                    <a:p>
                      <a:endParaRPr lang="en-US"/>
                    </a:p>
                  </a:txBody>
                  <a:tcPr/>
                </a:tc>
                <a:tc>
                  <a:txBody>
                    <a:bodyPr/>
                    <a:lstStyle/>
                    <a:p>
                      <a:pPr algn="ctr" rtl="0" fontAlgn="ctr"/>
                      <a:r>
                        <a:rPr lang="en-US" sz="1100" b="0" i="0" u="none" strike="noStrike">
                          <a:solidFill>
                            <a:srgbClr val="000000"/>
                          </a:solidFill>
                          <a:effectLst/>
                          <a:latin typeface="Arial" panose="020B0604020202020204" pitchFamily="34" charset="0"/>
                        </a:rPr>
                        <a:t>2020</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rtl="0" fontAlgn="ctr"/>
                      <a:r>
                        <a:rPr lang="en-US" sz="1100" b="0" i="0" u="none" strike="noStrike">
                          <a:solidFill>
                            <a:srgbClr val="000000"/>
                          </a:solidFill>
                          <a:effectLst/>
                          <a:latin typeface="Arial" panose="020B0604020202020204" pitchFamily="34" charset="0"/>
                        </a:rPr>
                        <a:t>2022</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rtl="0" fontAlgn="ctr"/>
                      <a:r>
                        <a:rPr lang="en-US" sz="1100" b="0" i="0" u="none" strike="noStrike">
                          <a:solidFill>
                            <a:srgbClr val="000000"/>
                          </a:solidFill>
                          <a:effectLst/>
                          <a:latin typeface="Arial" panose="020B0604020202020204" pitchFamily="34" charset="0"/>
                        </a:rPr>
                        <a:t>2020</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rtl="0" fontAlgn="ctr"/>
                      <a:r>
                        <a:rPr lang="en-US" sz="1100" b="0" i="0" u="none" strike="noStrike">
                          <a:solidFill>
                            <a:srgbClr val="000000"/>
                          </a:solidFill>
                          <a:effectLst/>
                          <a:latin typeface="Arial" panose="020B0604020202020204" pitchFamily="34" charset="0"/>
                        </a:rPr>
                        <a:t>2022</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rtl="0" fontAlgn="ctr"/>
                      <a:r>
                        <a:rPr lang="en-US" sz="1100" b="0" i="0" u="none" strike="noStrike">
                          <a:solidFill>
                            <a:srgbClr val="000000"/>
                          </a:solidFill>
                          <a:effectLst/>
                          <a:latin typeface="Arial" panose="020B0604020202020204" pitchFamily="34" charset="0"/>
                        </a:rPr>
                        <a:t>2020</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rtl="0" fontAlgn="ctr"/>
                      <a:r>
                        <a:rPr lang="en-US" sz="1100" b="0" i="0" u="none" strike="noStrike">
                          <a:solidFill>
                            <a:srgbClr val="000000"/>
                          </a:solidFill>
                          <a:effectLst/>
                          <a:latin typeface="Arial" panose="020B0604020202020204" pitchFamily="34" charset="0"/>
                        </a:rPr>
                        <a:t>2022</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24094">
                <a:tc>
                  <a:txBody>
                    <a:bodyPr/>
                    <a:lstStyle/>
                    <a:p>
                      <a:pPr algn="l" rtl="0" fontAlgn="ctr"/>
                      <a:r>
                        <a:rPr lang="en-US" sz="1100" b="0" i="0" u="none" strike="noStrike">
                          <a:solidFill>
                            <a:srgbClr val="000000"/>
                          </a:solidFill>
                          <a:effectLst/>
                          <a:latin typeface="Arial" panose="020B0604020202020204" pitchFamily="34" charset="0"/>
                        </a:rPr>
                        <a:t>MOH</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rtl="0" fontAlgn="ctr"/>
                      <a:r>
                        <a:rPr lang="en-US" sz="1100" b="0" i="0" u="none" strike="noStrike">
                          <a:solidFill>
                            <a:srgbClr val="000000"/>
                          </a:solidFill>
                          <a:effectLst/>
                          <a:latin typeface="Arial" panose="020B0604020202020204" pitchFamily="34" charset="0"/>
                        </a:rPr>
                        <a:t>2.1</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2.7</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2.4</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2.7</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1.8</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2.8</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24094">
                <a:tc>
                  <a:txBody>
                    <a:bodyPr/>
                    <a:lstStyle/>
                    <a:p>
                      <a:pPr algn="l" rtl="0" fontAlgn="ctr"/>
                      <a:r>
                        <a:rPr lang="en-US" sz="1100" b="0" i="0" u="none" strike="noStrike">
                          <a:solidFill>
                            <a:srgbClr val="000000"/>
                          </a:solidFill>
                          <a:effectLst/>
                          <a:latin typeface="Arial" panose="020B0604020202020204" pitchFamily="34" charset="0"/>
                        </a:rPr>
                        <a:t>MOA</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rtl="0" fontAlgn="ctr"/>
                      <a:r>
                        <a:rPr lang="en-US" sz="1100" b="0" i="0" u="none" strike="noStrike">
                          <a:solidFill>
                            <a:srgbClr val="000000"/>
                          </a:solidFill>
                          <a:effectLst/>
                          <a:latin typeface="Arial" panose="020B0604020202020204" pitchFamily="34" charset="0"/>
                        </a:rPr>
                        <a:t>1.9</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2.3</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2.3</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2.2</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1.4</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2.5</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224094">
                <a:tc>
                  <a:txBody>
                    <a:bodyPr/>
                    <a:lstStyle/>
                    <a:p>
                      <a:pPr algn="l" rtl="0" fontAlgn="ctr"/>
                      <a:r>
                        <a:rPr lang="en-US" sz="1100" b="0" i="0" u="none" strike="noStrike">
                          <a:solidFill>
                            <a:srgbClr val="000000"/>
                          </a:solidFill>
                          <a:effectLst/>
                          <a:latin typeface="Arial" panose="020B0604020202020204" pitchFamily="34" charset="0"/>
                        </a:rPr>
                        <a:t>MFL</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rtl="0" fontAlgn="ctr"/>
                      <a:r>
                        <a:rPr lang="en-US" sz="1100" b="0" i="0" u="none" strike="noStrike">
                          <a:solidFill>
                            <a:srgbClr val="000000"/>
                          </a:solidFill>
                          <a:effectLst/>
                          <a:latin typeface="Arial" panose="020B0604020202020204" pitchFamily="34" charset="0"/>
                        </a:rPr>
                        <a:t>1.7</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2.7</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1.9</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2.6</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1.5</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2.9</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440718">
                <a:tc>
                  <a:txBody>
                    <a:bodyPr/>
                    <a:lstStyle/>
                    <a:p>
                      <a:pPr algn="l" rtl="0" fontAlgn="ctr"/>
                      <a:r>
                        <a:rPr lang="en-US" sz="1100" b="0" i="0" u="none" strike="noStrike" dirty="0">
                          <a:solidFill>
                            <a:srgbClr val="000000"/>
                          </a:solidFill>
                          <a:effectLst/>
                          <a:latin typeface="Arial" panose="020B0604020202020204" pitchFamily="34" charset="0"/>
                        </a:rPr>
                        <a:t>MWDS</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rtl="0" fontAlgn="ctr"/>
                      <a:r>
                        <a:rPr lang="en-US" sz="1100" b="0" i="0" u="none" strike="noStrike">
                          <a:solidFill>
                            <a:srgbClr val="000000"/>
                          </a:solidFill>
                          <a:effectLst/>
                          <a:latin typeface="Arial" panose="020B0604020202020204" pitchFamily="34" charset="0"/>
                        </a:rPr>
                        <a:t>1.8</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2.1</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2.1</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2.4</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1.5</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1.9</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extLst>
                  <a:ext uri="{0D108BD9-81ED-4DB2-BD59-A6C34878D82A}">
                    <a16:rowId xmlns:a16="http://schemas.microsoft.com/office/drawing/2014/main" val="10005"/>
                  </a:ext>
                </a:extLst>
              </a:tr>
              <a:tr h="440718">
                <a:tc>
                  <a:txBody>
                    <a:bodyPr/>
                    <a:lstStyle/>
                    <a:p>
                      <a:pPr algn="l" rtl="0" fontAlgn="ctr"/>
                      <a:r>
                        <a:rPr lang="en-US" sz="1100" b="0" i="0" u="none" strike="noStrike">
                          <a:solidFill>
                            <a:srgbClr val="000000"/>
                          </a:solidFill>
                          <a:effectLst/>
                          <a:latin typeface="Arial" panose="020B0604020202020204" pitchFamily="34" charset="0"/>
                        </a:rPr>
                        <a:t>MCDSS</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rtl="0" fontAlgn="ctr"/>
                      <a:r>
                        <a:rPr lang="en-US" sz="1100" b="0" i="0" u="none" strike="noStrike">
                          <a:solidFill>
                            <a:srgbClr val="000000"/>
                          </a:solidFill>
                          <a:effectLst/>
                          <a:latin typeface="Arial" panose="020B0604020202020204" pitchFamily="34" charset="0"/>
                        </a:rPr>
                        <a:t>1.9</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2.3</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2.4</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2.3</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1.4</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2.6</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224094">
                <a:tc>
                  <a:txBody>
                    <a:bodyPr/>
                    <a:lstStyle/>
                    <a:p>
                      <a:pPr algn="l" rtl="0" fontAlgn="ctr"/>
                      <a:r>
                        <a:rPr lang="en-US" sz="1100" b="0" i="0" u="none" strike="noStrike">
                          <a:solidFill>
                            <a:srgbClr val="000000"/>
                          </a:solidFill>
                          <a:effectLst/>
                          <a:latin typeface="Arial" panose="020B0604020202020204" pitchFamily="34" charset="0"/>
                        </a:rPr>
                        <a:t>NFNC</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rtl="0" fontAlgn="ctr"/>
                      <a:r>
                        <a:rPr lang="en-US" sz="1100" b="0" i="0" u="none" strike="noStrike">
                          <a:solidFill>
                            <a:srgbClr val="000000"/>
                          </a:solidFill>
                          <a:effectLst/>
                          <a:latin typeface="Arial" panose="020B0604020202020204" pitchFamily="34" charset="0"/>
                        </a:rPr>
                        <a:t>2.2</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2.1</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2.9</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2.4</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1.5</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1.7</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extLst>
                  <a:ext uri="{0D108BD9-81ED-4DB2-BD59-A6C34878D82A}">
                    <a16:rowId xmlns:a16="http://schemas.microsoft.com/office/drawing/2014/main" val="10007"/>
                  </a:ext>
                </a:extLst>
              </a:tr>
              <a:tr h="224094">
                <a:tc>
                  <a:txBody>
                    <a:bodyPr/>
                    <a:lstStyle/>
                    <a:p>
                      <a:pPr algn="l" rtl="0" fontAlgn="ctr"/>
                      <a:r>
                        <a:rPr lang="en-US" sz="1100" b="0" i="0" u="none" strike="noStrike">
                          <a:solidFill>
                            <a:srgbClr val="000000"/>
                          </a:solidFill>
                          <a:effectLst/>
                          <a:latin typeface="Arial" panose="020B0604020202020204" pitchFamily="34" charset="0"/>
                        </a:rPr>
                        <a:t>MOE</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rtl="0" fontAlgn="ctr"/>
                      <a:r>
                        <a:rPr lang="en-US" sz="1100" b="0" i="0" u="none" strike="noStrike">
                          <a:solidFill>
                            <a:srgbClr val="000000"/>
                          </a:solidFill>
                          <a:effectLst/>
                          <a:latin typeface="Arial" panose="020B0604020202020204" pitchFamily="34" charset="0"/>
                        </a:rPr>
                        <a:t>1.7</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2.4</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1.9</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2.3</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1.5</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rtl="0" fontAlgn="ctr"/>
                      <a:r>
                        <a:rPr lang="en-US" sz="1100" b="0" i="0" u="none" strike="noStrike">
                          <a:solidFill>
                            <a:srgbClr val="000000"/>
                          </a:solidFill>
                          <a:effectLst/>
                          <a:latin typeface="Arial" panose="020B0604020202020204" pitchFamily="34" charset="0"/>
                        </a:rPr>
                        <a:t>2.6</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440718">
                <a:tc>
                  <a:txBody>
                    <a:bodyPr/>
                    <a:lstStyle/>
                    <a:p>
                      <a:pPr algn="l" rtl="0" fontAlgn="ctr"/>
                      <a:r>
                        <a:rPr lang="en-US" sz="1100" b="0" i="0" u="none" strike="noStrike">
                          <a:solidFill>
                            <a:srgbClr val="000000"/>
                          </a:solidFill>
                          <a:effectLst/>
                          <a:latin typeface="Arial" panose="020B0604020202020204" pitchFamily="34" charset="0"/>
                        </a:rPr>
                        <a:t>Overall</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rtl="0" fontAlgn="ctr"/>
                      <a:r>
                        <a:rPr lang="en-US" sz="1100" b="0" i="0" u="none" strike="noStrike">
                          <a:solidFill>
                            <a:srgbClr val="000000"/>
                          </a:solidFill>
                          <a:effectLst/>
                          <a:latin typeface="Arial" panose="020B0604020202020204" pitchFamily="34" charset="0"/>
                        </a:rPr>
                        <a:t>1.9</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2.4</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2.3</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2.4</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a:solidFill>
                            <a:srgbClr val="000000"/>
                          </a:solidFill>
                          <a:effectLst/>
                          <a:latin typeface="Arial" panose="020B0604020202020204" pitchFamily="34" charset="0"/>
                        </a:rPr>
                        <a:t>1.5</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rtl="0" fontAlgn="ctr"/>
                      <a:r>
                        <a:rPr lang="en-US" sz="1100" b="0" i="0" u="none" strike="noStrike" dirty="0">
                          <a:solidFill>
                            <a:srgbClr val="000000"/>
                          </a:solidFill>
                          <a:effectLst/>
                          <a:latin typeface="Arial" panose="020B0604020202020204" pitchFamily="34" charset="0"/>
                        </a:rPr>
                        <a:t>2.4</a:t>
                      </a:r>
                    </a:p>
                  </a:txBody>
                  <a:tcPr marL="5714" marR="5714" marT="5717"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
        <p:nvSpPr>
          <p:cNvPr id="156763" name="Content Placeholder 14">
            <a:extLst>
              <a:ext uri="{FF2B5EF4-FFF2-40B4-BE49-F238E27FC236}">
                <a16:creationId xmlns:a16="http://schemas.microsoft.com/office/drawing/2014/main" id="{5E418F99-6B4C-CFA1-6173-FC169A641897}"/>
              </a:ext>
            </a:extLst>
          </p:cNvPr>
          <p:cNvSpPr>
            <a:spLocks noGrp="1" noChangeArrowheads="1"/>
          </p:cNvSpPr>
          <p:nvPr>
            <p:ph sz="half" idx="2"/>
          </p:nvPr>
        </p:nvSpPr>
        <p:spPr>
          <a:xfrm>
            <a:off x="6172200" y="1825625"/>
            <a:ext cx="5181600" cy="4351338"/>
          </a:xfrm>
        </p:spPr>
        <p:txBody>
          <a:bodyPr>
            <a:normAutofit fontScale="92500"/>
          </a:bodyPr>
          <a:lstStyle/>
          <a:p>
            <a:pPr>
              <a:lnSpc>
                <a:spcPct val="110000"/>
              </a:lnSpc>
            </a:pPr>
            <a:r>
              <a:rPr lang="en-GB" altLang="en-US" dirty="0"/>
              <a:t>Similarly, funding results at district level reflected higher-level results. </a:t>
            </a:r>
          </a:p>
          <a:p>
            <a:pPr>
              <a:lnSpc>
                <a:spcPct val="110000"/>
              </a:lnSpc>
            </a:pPr>
            <a:r>
              <a:rPr lang="en-GB" altLang="en-US" dirty="0"/>
              <a:t>Maintenance of SUN/MCDP II budget improved in MFL and </a:t>
            </a:r>
            <a:r>
              <a:rPr lang="en-GB" altLang="en-US" dirty="0" err="1"/>
              <a:t>MoE</a:t>
            </a:r>
            <a:endParaRPr lang="en-GB" altLang="en-US" dirty="0"/>
          </a:p>
          <a:p>
            <a:pPr>
              <a:lnSpc>
                <a:spcPct val="110000"/>
              </a:lnSpc>
            </a:pPr>
            <a:r>
              <a:rPr lang="en-GB" altLang="en-US" dirty="0"/>
              <a:t>NFNC and MWDS remained the worst performers under existence of FMIS at district level.</a:t>
            </a:r>
          </a:p>
          <a:p>
            <a:pPr>
              <a:lnSpc>
                <a:spcPct val="110000"/>
              </a:lnSpc>
            </a:pPr>
            <a:endParaRPr lang="en-GB"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92D38-E4F8-97DE-9CE6-59B3919F1127}"/>
              </a:ext>
            </a:extLst>
          </p:cNvPr>
          <p:cNvSpPr>
            <a:spLocks noGrp="1"/>
          </p:cNvSpPr>
          <p:nvPr>
            <p:ph type="title"/>
          </p:nvPr>
        </p:nvSpPr>
        <p:spPr/>
        <p:txBody>
          <a:bodyPr rtlCol="0">
            <a:noAutofit/>
          </a:bodyPr>
          <a:lstStyle/>
          <a:p>
            <a:r>
              <a:rPr lang="en-GB" sz="3200" dirty="0"/>
              <a:t>Mechanisms for Managing funds by Ministry or Agencies - Ward  </a:t>
            </a:r>
            <a:endParaRPr lang="en-ZM" sz="3200" dirty="0"/>
          </a:p>
        </p:txBody>
      </p:sp>
      <p:sp>
        <p:nvSpPr>
          <p:cNvPr id="15" name="Content Placeholder 14">
            <a:extLst>
              <a:ext uri="{FF2B5EF4-FFF2-40B4-BE49-F238E27FC236}">
                <a16:creationId xmlns:a16="http://schemas.microsoft.com/office/drawing/2014/main" id="{FB677BF3-9B10-B5F0-4BC0-A45BFD85E6F3}"/>
              </a:ext>
            </a:extLst>
          </p:cNvPr>
          <p:cNvSpPr>
            <a:spLocks noGrp="1"/>
          </p:cNvSpPr>
          <p:nvPr>
            <p:ph sz="quarter" idx="13"/>
          </p:nvPr>
        </p:nvSpPr>
        <p:spPr/>
        <p:txBody>
          <a:bodyPr rtlCol="0">
            <a:normAutofit fontScale="92500" lnSpcReduction="10000"/>
          </a:bodyPr>
          <a:lstStyle/>
          <a:p>
            <a:pPr>
              <a:lnSpc>
                <a:spcPct val="110000"/>
              </a:lnSpc>
            </a:pPr>
            <a:r>
              <a:rPr lang="en-GB" dirty="0"/>
              <a:t>General performance of the funding domain at ward level remained poor across all measures. </a:t>
            </a:r>
          </a:p>
          <a:p>
            <a:pPr>
              <a:lnSpc>
                <a:spcPct val="110000"/>
              </a:lnSpc>
            </a:pPr>
            <a:r>
              <a:rPr lang="en-GB" dirty="0"/>
              <a:t>Maintenance of MCDP II budget of budgets actually declined in 2022.</a:t>
            </a:r>
          </a:p>
          <a:p>
            <a:pPr>
              <a:lnSpc>
                <a:spcPct val="110000"/>
              </a:lnSpc>
            </a:pPr>
            <a:r>
              <a:rPr lang="en-GB" dirty="0"/>
              <a:t>Only MoH and </a:t>
            </a:r>
            <a:r>
              <a:rPr lang="en-GB" dirty="0" err="1"/>
              <a:t>MoE</a:t>
            </a:r>
            <a:r>
              <a:rPr lang="en-GB" dirty="0"/>
              <a:t> registered improvements under FMIS</a:t>
            </a:r>
          </a:p>
        </p:txBody>
      </p:sp>
      <p:graphicFrame>
        <p:nvGraphicFramePr>
          <p:cNvPr id="7" name="Content Placeholder 6">
            <a:extLst>
              <a:ext uri="{FF2B5EF4-FFF2-40B4-BE49-F238E27FC236}">
                <a16:creationId xmlns:a16="http://schemas.microsoft.com/office/drawing/2014/main" id="{AE559004-0FEE-F461-1D00-39AEFE4CCAA9}"/>
              </a:ext>
            </a:extLst>
          </p:cNvPr>
          <p:cNvGraphicFramePr>
            <a:graphicFrameLocks noGrp="1"/>
          </p:cNvGraphicFramePr>
          <p:nvPr>
            <p:ph sz="quarter" idx="14"/>
            <p:extLst>
              <p:ext uri="{D42A27DB-BD31-4B8C-83A1-F6EECF244321}">
                <p14:modId xmlns:p14="http://schemas.microsoft.com/office/powerpoint/2010/main" val="3619919055"/>
              </p:ext>
            </p:extLst>
          </p:nvPr>
        </p:nvGraphicFramePr>
        <p:xfrm>
          <a:off x="4419600" y="1586707"/>
          <a:ext cx="6824664" cy="3684585"/>
        </p:xfrm>
        <a:graphic>
          <a:graphicData uri="http://schemas.openxmlformats.org/drawingml/2006/table">
            <a:tbl>
              <a:tblPr firstRow="1" firstCol="1" bandRow="1"/>
              <a:tblGrid>
                <a:gridCol w="758296">
                  <a:extLst>
                    <a:ext uri="{9D8B030D-6E8A-4147-A177-3AD203B41FA5}">
                      <a16:colId xmlns:a16="http://schemas.microsoft.com/office/drawing/2014/main" val="20000"/>
                    </a:ext>
                  </a:extLst>
                </a:gridCol>
                <a:gridCol w="758296">
                  <a:extLst>
                    <a:ext uri="{9D8B030D-6E8A-4147-A177-3AD203B41FA5}">
                      <a16:colId xmlns:a16="http://schemas.microsoft.com/office/drawing/2014/main" val="20001"/>
                    </a:ext>
                  </a:extLst>
                </a:gridCol>
                <a:gridCol w="758296">
                  <a:extLst>
                    <a:ext uri="{9D8B030D-6E8A-4147-A177-3AD203B41FA5}">
                      <a16:colId xmlns:a16="http://schemas.microsoft.com/office/drawing/2014/main" val="20002"/>
                    </a:ext>
                  </a:extLst>
                </a:gridCol>
                <a:gridCol w="758296">
                  <a:extLst>
                    <a:ext uri="{9D8B030D-6E8A-4147-A177-3AD203B41FA5}">
                      <a16:colId xmlns:a16="http://schemas.microsoft.com/office/drawing/2014/main" val="20003"/>
                    </a:ext>
                  </a:extLst>
                </a:gridCol>
                <a:gridCol w="758296">
                  <a:extLst>
                    <a:ext uri="{9D8B030D-6E8A-4147-A177-3AD203B41FA5}">
                      <a16:colId xmlns:a16="http://schemas.microsoft.com/office/drawing/2014/main" val="20004"/>
                    </a:ext>
                  </a:extLst>
                </a:gridCol>
                <a:gridCol w="758296">
                  <a:extLst>
                    <a:ext uri="{9D8B030D-6E8A-4147-A177-3AD203B41FA5}">
                      <a16:colId xmlns:a16="http://schemas.microsoft.com/office/drawing/2014/main" val="20005"/>
                    </a:ext>
                  </a:extLst>
                </a:gridCol>
                <a:gridCol w="758296">
                  <a:extLst>
                    <a:ext uri="{9D8B030D-6E8A-4147-A177-3AD203B41FA5}">
                      <a16:colId xmlns:a16="http://schemas.microsoft.com/office/drawing/2014/main" val="20006"/>
                    </a:ext>
                  </a:extLst>
                </a:gridCol>
                <a:gridCol w="758296">
                  <a:extLst>
                    <a:ext uri="{9D8B030D-6E8A-4147-A177-3AD203B41FA5}">
                      <a16:colId xmlns:a16="http://schemas.microsoft.com/office/drawing/2014/main" val="20007"/>
                    </a:ext>
                  </a:extLst>
                </a:gridCol>
                <a:gridCol w="758296">
                  <a:extLst>
                    <a:ext uri="{9D8B030D-6E8A-4147-A177-3AD203B41FA5}">
                      <a16:colId xmlns:a16="http://schemas.microsoft.com/office/drawing/2014/main" val="20008"/>
                    </a:ext>
                  </a:extLst>
                </a:gridCol>
              </a:tblGrid>
              <a:tr h="554917">
                <a:tc rowSpan="2">
                  <a:txBody>
                    <a:bodyPr/>
                    <a:lstStyle/>
                    <a:p>
                      <a:pPr algn="l" fontAlgn="ctr"/>
                      <a:r>
                        <a:rPr lang="en-GB" sz="1100" b="0" i="0" u="none" strike="noStrike" dirty="0">
                          <a:solidFill>
                            <a:srgbClr val="000000"/>
                          </a:solidFill>
                          <a:effectLst/>
                          <a:latin typeface="Arial" panose="020B0604020202020204" pitchFamily="34" charset="0"/>
                        </a:rPr>
                        <a:t>Ministry</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gridSpan="2">
                  <a:txBody>
                    <a:bodyPr/>
                    <a:lstStyle/>
                    <a:p>
                      <a:pPr algn="ctr" fontAlgn="ctr"/>
                      <a:r>
                        <a:rPr lang="en-GB" sz="1100" b="0" i="0" u="none" strike="noStrike" dirty="0">
                          <a:solidFill>
                            <a:srgbClr val="000000"/>
                          </a:solidFill>
                          <a:effectLst/>
                          <a:latin typeface="Arial" panose="020B0604020202020204" pitchFamily="34" charset="0"/>
                        </a:rPr>
                        <a:t>Overall domain</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hMerge="1">
                  <a:txBody>
                    <a:bodyPr/>
                    <a:lstStyle/>
                    <a:p>
                      <a:endParaRPr lang="en-US"/>
                    </a:p>
                  </a:txBody>
                  <a:tcPr>
                    <a:lnL w="12700" cap="flat" cmpd="sng" algn="ctr">
                      <a:solidFill>
                        <a:srgbClr val="A6A6A6"/>
                      </a:solidFill>
                      <a:prstDash val="solid"/>
                      <a:round/>
                      <a:headEnd type="none" w="med" len="med"/>
                      <a:tailEnd type="none" w="med" len="med"/>
                    </a:lnL>
                  </a:tcPr>
                </a:tc>
                <a:tc gridSpan="2">
                  <a:txBody>
                    <a:bodyPr/>
                    <a:lstStyle/>
                    <a:p>
                      <a:pPr algn="ctr" fontAlgn="ctr"/>
                      <a:r>
                        <a:rPr lang="en-GB" sz="1100" b="0" i="0" u="none" strike="noStrike" dirty="0">
                          <a:solidFill>
                            <a:srgbClr val="000000"/>
                          </a:solidFill>
                          <a:effectLst/>
                          <a:latin typeface="Arial" panose="020B0604020202020204" pitchFamily="34" charset="0"/>
                        </a:rPr>
                        <a:t>Budgets</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GB" sz="1100" b="0" i="0" u="none" strike="noStrike" dirty="0">
                          <a:solidFill>
                            <a:srgbClr val="000000"/>
                          </a:solidFill>
                          <a:effectLst/>
                          <a:latin typeface="Arial" panose="020B0604020202020204" pitchFamily="34" charset="0"/>
                        </a:rPr>
                        <a:t>FMIS</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fontAlgn="ctr"/>
                      <a:r>
                        <a:rPr lang="en-GB" sz="1100" b="0" i="0" u="none" strike="noStrike" dirty="0">
                          <a:solidFill>
                            <a:srgbClr val="000000"/>
                          </a:solidFill>
                          <a:effectLst/>
                          <a:latin typeface="Arial" panose="020B0604020202020204" pitchFamily="34" charset="0"/>
                        </a:rPr>
                        <a:t>Remuneration of Volunteers</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10000"/>
                  </a:ext>
                </a:extLst>
              </a:tr>
              <a:tr h="376162">
                <a:tc vMerge="1">
                  <a:txBody>
                    <a:bodyPr/>
                    <a:lstStyle/>
                    <a:p>
                      <a:endParaRPr lang="en-US"/>
                    </a:p>
                  </a:txBody>
                  <a:tcPr/>
                </a:tc>
                <a:tc>
                  <a:txBody>
                    <a:bodyPr/>
                    <a:lstStyle/>
                    <a:p>
                      <a:pPr algn="ctr" fontAlgn="ctr"/>
                      <a:r>
                        <a:rPr lang="en-GB" sz="1100" b="0" i="0" u="none" strike="noStrike" dirty="0">
                          <a:solidFill>
                            <a:srgbClr val="000000"/>
                          </a:solidFill>
                          <a:effectLst/>
                          <a:latin typeface="Arial" panose="020B0604020202020204" pitchFamily="34" charset="0"/>
                        </a:rPr>
                        <a:t>2020</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a:txBody>
                    <a:bodyPr/>
                    <a:lstStyle/>
                    <a:p>
                      <a:pPr algn="ctr" fontAlgn="ctr"/>
                      <a:r>
                        <a:rPr lang="en-GB" sz="1100" b="0" i="0" u="none" strike="noStrike" dirty="0">
                          <a:solidFill>
                            <a:srgbClr val="000000"/>
                          </a:solidFill>
                          <a:effectLst/>
                          <a:latin typeface="Arial" panose="020B0604020202020204" pitchFamily="34" charset="0"/>
                        </a:rPr>
                        <a:t>2022</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B w="12700" cap="flat" cmpd="sng" algn="ctr">
                      <a:solidFill>
                        <a:srgbClr val="A6A6A6"/>
                      </a:solidFill>
                      <a:prstDash val="solid"/>
                      <a:round/>
                      <a:headEnd type="none" w="med" len="med"/>
                      <a:tailEnd type="none" w="med" len="med"/>
                    </a:lnB>
                    <a:solidFill>
                      <a:srgbClr val="BFBFBF"/>
                    </a:solidFill>
                  </a:tcPr>
                </a:tc>
                <a:tc>
                  <a:txBody>
                    <a:bodyPr/>
                    <a:lstStyle/>
                    <a:p>
                      <a:pPr algn="ctr" fontAlgn="ctr"/>
                      <a:r>
                        <a:rPr lang="en-GB" sz="1100" b="0" i="0" u="none" strike="noStrike" dirty="0">
                          <a:solidFill>
                            <a:srgbClr val="000000"/>
                          </a:solidFill>
                          <a:effectLst/>
                          <a:latin typeface="Arial" panose="020B0604020202020204" pitchFamily="34" charset="0"/>
                        </a:rPr>
                        <a:t>2020</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a:txBody>
                    <a:bodyPr/>
                    <a:lstStyle/>
                    <a:p>
                      <a:pPr algn="ctr" fontAlgn="ctr"/>
                      <a:r>
                        <a:rPr lang="en-GB" sz="1100" b="0" i="0" u="none" strike="noStrike" dirty="0">
                          <a:solidFill>
                            <a:srgbClr val="000000"/>
                          </a:solidFill>
                          <a:effectLst/>
                          <a:latin typeface="Arial" panose="020B0604020202020204" pitchFamily="34" charset="0"/>
                        </a:rPr>
                        <a:t>2022</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a:txBody>
                    <a:bodyPr/>
                    <a:lstStyle/>
                    <a:p>
                      <a:pPr algn="ctr" fontAlgn="ctr"/>
                      <a:r>
                        <a:rPr lang="en-GB" sz="1100" b="0" i="0" u="none" strike="noStrike" dirty="0">
                          <a:solidFill>
                            <a:srgbClr val="000000"/>
                          </a:solidFill>
                          <a:effectLst/>
                          <a:latin typeface="Arial" panose="020B0604020202020204" pitchFamily="34" charset="0"/>
                        </a:rPr>
                        <a:t>2020</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a:txBody>
                    <a:bodyPr/>
                    <a:lstStyle/>
                    <a:p>
                      <a:pPr algn="ctr" fontAlgn="ctr"/>
                      <a:r>
                        <a:rPr lang="en-GB" sz="1100" b="0" i="0" u="none" strike="noStrike" dirty="0">
                          <a:solidFill>
                            <a:srgbClr val="000000"/>
                          </a:solidFill>
                          <a:effectLst/>
                          <a:latin typeface="Arial" panose="020B0604020202020204" pitchFamily="34" charset="0"/>
                        </a:rPr>
                        <a:t>2022</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a:txBody>
                    <a:bodyPr/>
                    <a:lstStyle/>
                    <a:p>
                      <a:pPr algn="ctr" fontAlgn="ctr"/>
                      <a:r>
                        <a:rPr lang="en-GB" sz="1100" b="0" i="0" u="none" strike="noStrike" dirty="0">
                          <a:solidFill>
                            <a:srgbClr val="000000"/>
                          </a:solidFill>
                          <a:effectLst/>
                          <a:latin typeface="Arial" panose="020B0604020202020204" pitchFamily="34" charset="0"/>
                        </a:rPr>
                        <a:t>2020</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tc>
                  <a:txBody>
                    <a:bodyPr/>
                    <a:lstStyle/>
                    <a:p>
                      <a:pPr algn="ctr" fontAlgn="ctr"/>
                      <a:r>
                        <a:rPr lang="en-GB" sz="1100" b="0" i="0" u="none" strike="noStrike" dirty="0">
                          <a:solidFill>
                            <a:srgbClr val="000000"/>
                          </a:solidFill>
                          <a:effectLst/>
                          <a:latin typeface="Arial" panose="020B0604020202020204" pitchFamily="34" charset="0"/>
                        </a:rPr>
                        <a:t>2022</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376162">
                <a:tc>
                  <a:txBody>
                    <a:bodyPr/>
                    <a:lstStyle/>
                    <a:p>
                      <a:pPr algn="l" fontAlgn="ctr"/>
                      <a:r>
                        <a:rPr lang="en-GB" sz="1100" b="0" i="0" u="none" strike="noStrike">
                          <a:solidFill>
                            <a:srgbClr val="000000"/>
                          </a:solidFill>
                          <a:effectLst/>
                          <a:latin typeface="Arial" panose="020B0604020202020204" pitchFamily="34" charset="0"/>
                        </a:rPr>
                        <a:t>MOH</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1.6</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1.9</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2.1</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2.0</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1.3</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2.1</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1.4</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1.7</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r h="376162">
                <a:tc>
                  <a:txBody>
                    <a:bodyPr/>
                    <a:lstStyle/>
                    <a:p>
                      <a:pPr algn="l" fontAlgn="ctr"/>
                      <a:r>
                        <a:rPr lang="en-GB" sz="1100" b="0" i="0" u="none" strike="noStrike">
                          <a:solidFill>
                            <a:srgbClr val="000000"/>
                          </a:solidFill>
                          <a:effectLst/>
                          <a:latin typeface="Arial" panose="020B0604020202020204" pitchFamily="34" charset="0"/>
                        </a:rPr>
                        <a:t>MOA</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1.5</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1.5</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2.0</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1.5</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1.3</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1.5</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1.3</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1.5</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3"/>
                  </a:ext>
                </a:extLst>
              </a:tr>
              <a:tr h="376162">
                <a:tc>
                  <a:txBody>
                    <a:bodyPr/>
                    <a:lstStyle/>
                    <a:p>
                      <a:pPr algn="l" fontAlgn="ctr"/>
                      <a:r>
                        <a:rPr lang="en-GB" sz="1100" b="0" i="0" u="none" strike="noStrike">
                          <a:solidFill>
                            <a:srgbClr val="000000"/>
                          </a:solidFill>
                          <a:effectLst/>
                          <a:latin typeface="Arial" panose="020B0604020202020204" pitchFamily="34" charset="0"/>
                        </a:rPr>
                        <a:t>MFL</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1.4</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1.6</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1.9</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1.7</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1.2</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1.9</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1.3</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1.5</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4"/>
                  </a:ext>
                </a:extLst>
              </a:tr>
              <a:tr h="376162">
                <a:tc>
                  <a:txBody>
                    <a:bodyPr/>
                    <a:lstStyle/>
                    <a:p>
                      <a:pPr algn="l" fontAlgn="ctr"/>
                      <a:r>
                        <a:rPr lang="en-GB" sz="1100" b="0" i="0" u="none" strike="noStrike" dirty="0">
                          <a:solidFill>
                            <a:srgbClr val="000000"/>
                          </a:solidFill>
                          <a:effectLst/>
                          <a:latin typeface="Arial" panose="020B0604020202020204" pitchFamily="34" charset="0"/>
                        </a:rPr>
                        <a:t>WASH</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1.4</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1.7</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2.1</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1.6</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1.4</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1.8</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1.3</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1.6</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5"/>
                  </a:ext>
                </a:extLst>
              </a:tr>
              <a:tr h="376162">
                <a:tc>
                  <a:txBody>
                    <a:bodyPr/>
                    <a:lstStyle/>
                    <a:p>
                      <a:pPr algn="l" fontAlgn="ctr"/>
                      <a:r>
                        <a:rPr lang="en-GB" sz="1100" b="0" i="0" u="none" strike="noStrike" dirty="0" err="1">
                          <a:solidFill>
                            <a:srgbClr val="000000"/>
                          </a:solidFill>
                          <a:effectLst/>
                          <a:latin typeface="Arial" panose="020B0604020202020204" pitchFamily="34" charset="0"/>
                        </a:rPr>
                        <a:t>MoE</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1.5</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1.8</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2.1</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1.9</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1.4</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2.4</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1.3</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1.3</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6"/>
                  </a:ext>
                </a:extLst>
              </a:tr>
              <a:tr h="496534">
                <a:tc>
                  <a:txBody>
                    <a:bodyPr/>
                    <a:lstStyle/>
                    <a:p>
                      <a:pPr algn="l" fontAlgn="ctr"/>
                      <a:r>
                        <a:rPr lang="en-GB" sz="1100" b="0" i="0" u="none" strike="noStrike">
                          <a:solidFill>
                            <a:srgbClr val="000000"/>
                          </a:solidFill>
                          <a:effectLst/>
                          <a:latin typeface="Arial" panose="020B0604020202020204" pitchFamily="34" charset="0"/>
                        </a:rPr>
                        <a:t>MCDSS</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Arial" panose="020B0604020202020204" pitchFamily="34" charset="0"/>
                        </a:rPr>
                        <a:t>1.6</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1.5</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2.0</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000000"/>
                          </a:solidFill>
                          <a:effectLst/>
                          <a:latin typeface="Arial" panose="020B0604020202020204" pitchFamily="34" charset="0"/>
                        </a:rPr>
                        <a:t>1.4</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1.4</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1.5</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1.4</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1.6</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7"/>
                  </a:ext>
                </a:extLst>
              </a:tr>
              <a:tr h="376162">
                <a:tc>
                  <a:txBody>
                    <a:bodyPr/>
                    <a:lstStyle/>
                    <a:p>
                      <a:pPr algn="l" fontAlgn="ctr"/>
                      <a:r>
                        <a:rPr lang="en-GB" sz="1100" b="0" i="0" u="none" strike="noStrike">
                          <a:solidFill>
                            <a:srgbClr val="000000"/>
                          </a:solidFill>
                          <a:effectLst/>
                          <a:latin typeface="Arial" panose="020B0604020202020204" pitchFamily="34" charset="0"/>
                        </a:rPr>
                        <a:t>Overall </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Arial" panose="020B0604020202020204" pitchFamily="34" charset="0"/>
                        </a:rPr>
                        <a:t>1.5</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rPr>
                        <a:t>1.7</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rPr>
                        <a:t>2.0</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000000"/>
                          </a:solidFill>
                          <a:effectLst/>
                          <a:latin typeface="Arial" panose="020B0604020202020204" pitchFamily="34" charset="0"/>
                        </a:rPr>
                        <a:t>1.7</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1.3</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1.9</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a:solidFill>
                            <a:srgbClr val="000000"/>
                          </a:solidFill>
                          <a:effectLst/>
                          <a:latin typeface="Arial" panose="020B0604020202020204" pitchFamily="34" charset="0"/>
                        </a:rPr>
                        <a:t>1.4</a:t>
                      </a:r>
                      <a:endParaRPr lang="en-US" sz="11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100" b="0" i="0" u="none" strike="noStrike" dirty="0">
                          <a:solidFill>
                            <a:srgbClr val="000000"/>
                          </a:solidFill>
                          <a:effectLst/>
                          <a:latin typeface="Arial" panose="020B0604020202020204" pitchFamily="34" charset="0"/>
                        </a:rPr>
                        <a:t>1.5</a:t>
                      </a:r>
                      <a:endParaRPr lang="en-US" sz="11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Title 4">
            <a:extLst>
              <a:ext uri="{FF2B5EF4-FFF2-40B4-BE49-F238E27FC236}">
                <a16:creationId xmlns:a16="http://schemas.microsoft.com/office/drawing/2014/main" id="{7E1B243A-C5E8-479C-50E8-4C8588FB9AC6}"/>
              </a:ext>
            </a:extLst>
          </p:cNvPr>
          <p:cNvSpPr>
            <a:spLocks noGrp="1" noChangeArrowheads="1"/>
          </p:cNvSpPr>
          <p:nvPr>
            <p:ph type="title"/>
          </p:nvPr>
        </p:nvSpPr>
        <p:spPr/>
        <p:txBody>
          <a:bodyPr/>
          <a:lstStyle/>
          <a:p>
            <a:r>
              <a:rPr lang="en-GB" altLang="en-GB" sz="4000" dirty="0"/>
              <a:t>Performance on Funding management by District</a:t>
            </a:r>
          </a:p>
        </p:txBody>
      </p:sp>
      <p:sp>
        <p:nvSpPr>
          <p:cNvPr id="166916" name="Content Placeholder 5">
            <a:extLst>
              <a:ext uri="{FF2B5EF4-FFF2-40B4-BE49-F238E27FC236}">
                <a16:creationId xmlns:a16="http://schemas.microsoft.com/office/drawing/2014/main" id="{00905634-E002-40F7-CE82-C03D8262BEEF}"/>
              </a:ext>
            </a:extLst>
          </p:cNvPr>
          <p:cNvSpPr>
            <a:spLocks noGrp="1"/>
          </p:cNvSpPr>
          <p:nvPr>
            <p:ph sz="quarter" idx="13"/>
          </p:nvPr>
        </p:nvSpPr>
        <p:spPr/>
        <p:txBody>
          <a:bodyPr rtlCol="0">
            <a:normAutofit/>
          </a:bodyPr>
          <a:lstStyle/>
          <a:p>
            <a:r>
              <a:rPr lang="en-GB" altLang="en-US" dirty="0"/>
              <a:t>Funding performance declined in </a:t>
            </a:r>
            <a:r>
              <a:rPr lang="en-GB" altLang="en-US" dirty="0" err="1"/>
              <a:t>Mumbwa</a:t>
            </a:r>
            <a:r>
              <a:rPr lang="en-GB" altLang="en-US" dirty="0"/>
              <a:t>, Chipata, </a:t>
            </a:r>
            <a:r>
              <a:rPr lang="en-GB" altLang="en-US" dirty="0" err="1"/>
              <a:t>Nchelenge</a:t>
            </a:r>
            <a:r>
              <a:rPr lang="en-GB" altLang="en-US" dirty="0"/>
              <a:t> (from level 2 to level 1).</a:t>
            </a:r>
          </a:p>
          <a:p>
            <a:r>
              <a:rPr lang="en-GB" altLang="en-US" dirty="0"/>
              <a:t>Budget maintenance scores for Lundazi, </a:t>
            </a:r>
            <a:r>
              <a:rPr lang="en-GB" altLang="en-US" dirty="0" err="1"/>
              <a:t>Nchelenge</a:t>
            </a:r>
            <a:r>
              <a:rPr lang="en-GB" altLang="en-US" dirty="0"/>
              <a:t>, and Lusaka decreased significantly.</a:t>
            </a:r>
          </a:p>
        </p:txBody>
      </p:sp>
      <p:graphicFrame>
        <p:nvGraphicFramePr>
          <p:cNvPr id="7" name="Content Placeholder 6">
            <a:extLst>
              <a:ext uri="{FF2B5EF4-FFF2-40B4-BE49-F238E27FC236}">
                <a16:creationId xmlns:a16="http://schemas.microsoft.com/office/drawing/2014/main" id="{AD1FD0A0-A639-6D4F-08DD-C55554E613E0}"/>
              </a:ext>
            </a:extLst>
          </p:cNvPr>
          <p:cNvGraphicFramePr>
            <a:graphicFrameLocks noGrp="1"/>
          </p:cNvGraphicFramePr>
          <p:nvPr>
            <p:ph sz="quarter" idx="14"/>
            <p:extLst>
              <p:ext uri="{D42A27DB-BD31-4B8C-83A1-F6EECF244321}">
                <p14:modId xmlns:p14="http://schemas.microsoft.com/office/powerpoint/2010/main" val="2470957184"/>
              </p:ext>
            </p:extLst>
          </p:nvPr>
        </p:nvGraphicFramePr>
        <p:xfrm>
          <a:off x="4064000" y="1039812"/>
          <a:ext cx="7137402" cy="4294184"/>
        </p:xfrm>
        <a:graphic>
          <a:graphicData uri="http://schemas.openxmlformats.org/drawingml/2006/table">
            <a:tbl>
              <a:tblPr/>
              <a:tblGrid>
                <a:gridCol w="829930">
                  <a:extLst>
                    <a:ext uri="{9D8B030D-6E8A-4147-A177-3AD203B41FA5}">
                      <a16:colId xmlns:a16="http://schemas.microsoft.com/office/drawing/2014/main" val="20000"/>
                    </a:ext>
                  </a:extLst>
                </a:gridCol>
                <a:gridCol w="829930">
                  <a:extLst>
                    <a:ext uri="{9D8B030D-6E8A-4147-A177-3AD203B41FA5}">
                      <a16:colId xmlns:a16="http://schemas.microsoft.com/office/drawing/2014/main" val="20001"/>
                    </a:ext>
                  </a:extLst>
                </a:gridCol>
                <a:gridCol w="829930">
                  <a:extLst>
                    <a:ext uri="{9D8B030D-6E8A-4147-A177-3AD203B41FA5}">
                      <a16:colId xmlns:a16="http://schemas.microsoft.com/office/drawing/2014/main" val="20002"/>
                    </a:ext>
                  </a:extLst>
                </a:gridCol>
                <a:gridCol w="663946">
                  <a:extLst>
                    <a:ext uri="{9D8B030D-6E8A-4147-A177-3AD203B41FA5}">
                      <a16:colId xmlns:a16="http://schemas.microsoft.com/office/drawing/2014/main" val="20003"/>
                    </a:ext>
                  </a:extLst>
                </a:gridCol>
                <a:gridCol w="829930">
                  <a:extLst>
                    <a:ext uri="{9D8B030D-6E8A-4147-A177-3AD203B41FA5}">
                      <a16:colId xmlns:a16="http://schemas.microsoft.com/office/drawing/2014/main" val="20004"/>
                    </a:ext>
                  </a:extLst>
                </a:gridCol>
                <a:gridCol w="663946">
                  <a:extLst>
                    <a:ext uri="{9D8B030D-6E8A-4147-A177-3AD203B41FA5}">
                      <a16:colId xmlns:a16="http://schemas.microsoft.com/office/drawing/2014/main" val="20005"/>
                    </a:ext>
                  </a:extLst>
                </a:gridCol>
                <a:gridCol w="829930">
                  <a:extLst>
                    <a:ext uri="{9D8B030D-6E8A-4147-A177-3AD203B41FA5}">
                      <a16:colId xmlns:a16="http://schemas.microsoft.com/office/drawing/2014/main" val="20006"/>
                    </a:ext>
                  </a:extLst>
                </a:gridCol>
                <a:gridCol w="829930">
                  <a:extLst>
                    <a:ext uri="{9D8B030D-6E8A-4147-A177-3AD203B41FA5}">
                      <a16:colId xmlns:a16="http://schemas.microsoft.com/office/drawing/2014/main" val="20007"/>
                    </a:ext>
                  </a:extLst>
                </a:gridCol>
                <a:gridCol w="829930">
                  <a:extLst>
                    <a:ext uri="{9D8B030D-6E8A-4147-A177-3AD203B41FA5}">
                      <a16:colId xmlns:a16="http://schemas.microsoft.com/office/drawing/2014/main" val="20008"/>
                    </a:ext>
                  </a:extLst>
                </a:gridCol>
              </a:tblGrid>
              <a:tr h="318808">
                <a:tc>
                  <a:txBody>
                    <a:bodyPr/>
                    <a:lstStyle/>
                    <a:p>
                      <a:pPr algn="l" fontAlgn="ctr"/>
                      <a:r>
                        <a:rPr lang="en-US" sz="900" b="0" i="0" u="none" strike="noStrike" dirty="0">
                          <a:solidFill>
                            <a:srgbClr val="000000"/>
                          </a:solidFill>
                          <a:effectLst/>
                          <a:latin typeface="Arial" panose="020B0604020202020204" pitchFamily="34" charset="0"/>
                        </a:rPr>
                        <a:t> District</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a:noFill/>
                    </a:lnB>
                    <a:solidFill>
                      <a:srgbClr val="D9D9D9"/>
                    </a:solidFill>
                  </a:tcPr>
                </a:tc>
                <a:tc gridSpan="2">
                  <a:txBody>
                    <a:bodyPr/>
                    <a:lstStyle/>
                    <a:p>
                      <a:pPr algn="ctr" fontAlgn="ctr"/>
                      <a:r>
                        <a:rPr lang="en-GB" sz="900" b="0" i="0" u="none" strike="noStrike" dirty="0">
                          <a:solidFill>
                            <a:srgbClr val="000000"/>
                          </a:solidFill>
                          <a:effectLst/>
                          <a:latin typeface="Arial" panose="020B0604020202020204" pitchFamily="34" charset="0"/>
                        </a:rPr>
                        <a:t>Overall, Domain Score</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Maintenance of Budget</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Existence of FMIS</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Remuneration of Volunteers</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208610">
                <a:tc>
                  <a:txBody>
                    <a:bodyPr/>
                    <a:lstStyle/>
                    <a:p>
                      <a:pPr algn="l" fontAlgn="ctr"/>
                      <a:r>
                        <a:rPr lang="en-US" sz="900" b="0" i="0" u="none" strike="noStrike">
                          <a:solidFill>
                            <a:srgbClr val="000000"/>
                          </a:solidFill>
                          <a:effectLst/>
                          <a:latin typeface="Arial" panose="020B0604020202020204" pitchFamily="34" charset="0"/>
                        </a:rPr>
                        <a:t> </a:t>
                      </a:r>
                    </a:p>
                  </a:txBody>
                  <a:tcPr marL="5714" marR="5714" marT="5714" marB="0" anchor="ctr">
                    <a:lnL>
                      <a:noFill/>
                    </a:lnL>
                    <a:lnR w="12700" cap="flat" cmpd="sng" algn="ctr">
                      <a:solidFill>
                        <a:srgbClr val="A6A6A6"/>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0" i="0" u="none" strike="noStrike">
                          <a:solidFill>
                            <a:srgbClr val="000000"/>
                          </a:solidFill>
                          <a:effectLst/>
                          <a:latin typeface="Arial" panose="020B0604020202020204" pitchFamily="34" charset="0"/>
                        </a:rPr>
                        <a:t>2022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0" i="0" u="none" strike="noStrike">
                          <a:solidFill>
                            <a:srgbClr val="000000"/>
                          </a:solidFill>
                          <a:effectLst/>
                          <a:latin typeface="Arial" panose="020B0604020202020204" pitchFamily="34" charset="0"/>
                        </a:rPr>
                        <a:t>2020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0" i="0" u="none" strike="noStrike">
                          <a:solidFill>
                            <a:srgbClr val="000000"/>
                          </a:solidFill>
                          <a:effectLst/>
                          <a:latin typeface="Arial" panose="020B0604020202020204" pitchFamily="34" charset="0"/>
                        </a:rPr>
                        <a:t>2022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0" i="0" u="none" strike="noStrike">
                          <a:solidFill>
                            <a:srgbClr val="000000"/>
                          </a:solidFill>
                          <a:effectLst/>
                          <a:latin typeface="Arial" panose="020B0604020202020204" pitchFamily="34" charset="0"/>
                        </a:rPr>
                        <a:t>2020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0" i="0" u="none" strike="noStrike">
                          <a:solidFill>
                            <a:srgbClr val="000000"/>
                          </a:solidFill>
                          <a:effectLst/>
                          <a:latin typeface="Arial" panose="020B0604020202020204" pitchFamily="34" charset="0"/>
                        </a:rPr>
                        <a:t>2022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0" i="0" u="none" strike="noStrike">
                          <a:solidFill>
                            <a:srgbClr val="000000"/>
                          </a:solidFill>
                          <a:effectLst/>
                          <a:latin typeface="Arial" panose="020B0604020202020204" pitchFamily="34" charset="0"/>
                        </a:rPr>
                        <a:t>2020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900" b="0" i="0" u="none" strike="noStrike">
                          <a:solidFill>
                            <a:srgbClr val="000000"/>
                          </a:solidFill>
                          <a:effectLst/>
                          <a:latin typeface="Arial" panose="020B0604020202020204" pitchFamily="34" charset="0"/>
                        </a:rPr>
                        <a:t>2022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08610">
                <a:tc>
                  <a:txBody>
                    <a:bodyPr/>
                    <a:lstStyle/>
                    <a:p>
                      <a:pPr algn="l" fontAlgn="ctr"/>
                      <a:r>
                        <a:rPr lang="en-GB" sz="900" b="0" i="0" u="none" strike="noStrike">
                          <a:solidFill>
                            <a:srgbClr val="000000"/>
                          </a:solidFill>
                          <a:effectLst/>
                          <a:latin typeface="Arial" panose="020B0604020202020204" pitchFamily="34" charset="0"/>
                        </a:rPr>
                        <a:t>Chibombo</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r h="208610">
                <a:tc>
                  <a:txBody>
                    <a:bodyPr/>
                    <a:lstStyle/>
                    <a:p>
                      <a:pPr algn="l" fontAlgn="ctr"/>
                      <a:r>
                        <a:rPr lang="en-GB" sz="900" b="0" i="0" u="none" strike="noStrike">
                          <a:solidFill>
                            <a:srgbClr val="000000"/>
                          </a:solidFill>
                          <a:effectLst/>
                          <a:latin typeface="Arial" panose="020B0604020202020204" pitchFamily="34" charset="0"/>
                        </a:rPr>
                        <a:t>Kabwe</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3"/>
                  </a:ext>
                </a:extLst>
              </a:tr>
              <a:tr h="318808">
                <a:tc>
                  <a:txBody>
                    <a:bodyPr/>
                    <a:lstStyle/>
                    <a:p>
                      <a:pPr algn="l" fontAlgn="ctr"/>
                      <a:r>
                        <a:rPr lang="en-GB" sz="900" b="0" i="0" u="none" strike="noStrike">
                          <a:solidFill>
                            <a:srgbClr val="000000"/>
                          </a:solidFill>
                          <a:effectLst/>
                          <a:latin typeface="Arial" panose="020B0604020202020204" pitchFamily="34" charset="0"/>
                        </a:rPr>
                        <a:t>Kapiri Mposhi</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dirty="0">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208610">
                <a:tc>
                  <a:txBody>
                    <a:bodyPr/>
                    <a:lstStyle/>
                    <a:p>
                      <a:pPr algn="l" fontAlgn="ctr"/>
                      <a:r>
                        <a:rPr lang="en-GB" sz="900" b="0" i="0" u="none" strike="noStrike">
                          <a:solidFill>
                            <a:srgbClr val="000000"/>
                          </a:solidFill>
                          <a:effectLst/>
                          <a:latin typeface="Arial" panose="020B0604020202020204" pitchFamily="34" charset="0"/>
                        </a:rPr>
                        <a:t>Mumbwa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5"/>
                  </a:ext>
                </a:extLst>
              </a:tr>
              <a:tr h="208610">
                <a:tc>
                  <a:txBody>
                    <a:bodyPr/>
                    <a:lstStyle/>
                    <a:p>
                      <a:pPr algn="l" fontAlgn="ctr"/>
                      <a:r>
                        <a:rPr lang="en-GB" sz="900" b="0" i="0" u="none" strike="noStrike">
                          <a:solidFill>
                            <a:srgbClr val="000000"/>
                          </a:solidFill>
                          <a:effectLst/>
                          <a:latin typeface="Arial" panose="020B0604020202020204" pitchFamily="34" charset="0"/>
                        </a:rPr>
                        <a:t>Kitwe</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6"/>
                  </a:ext>
                </a:extLst>
              </a:tr>
              <a:tr h="208610">
                <a:tc>
                  <a:txBody>
                    <a:bodyPr/>
                    <a:lstStyle/>
                    <a:p>
                      <a:pPr algn="l" fontAlgn="ctr"/>
                      <a:r>
                        <a:rPr lang="en-GB" sz="900" b="0" i="0" u="none" strike="noStrike">
                          <a:solidFill>
                            <a:srgbClr val="000000"/>
                          </a:solidFill>
                          <a:effectLst/>
                          <a:latin typeface="Arial" panose="020B0604020202020204" pitchFamily="34" charset="0"/>
                        </a:rPr>
                        <a:t>Ndola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7"/>
                  </a:ext>
                </a:extLst>
              </a:tr>
              <a:tr h="208610">
                <a:tc>
                  <a:txBody>
                    <a:bodyPr/>
                    <a:lstStyle/>
                    <a:p>
                      <a:pPr algn="l" fontAlgn="ctr"/>
                      <a:r>
                        <a:rPr lang="en-GB" sz="900" b="0" i="0" u="none" strike="noStrike">
                          <a:solidFill>
                            <a:srgbClr val="000000"/>
                          </a:solidFill>
                          <a:effectLst/>
                          <a:latin typeface="Arial" panose="020B0604020202020204" pitchFamily="34" charset="0"/>
                        </a:rPr>
                        <a:t>Chipata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8"/>
                  </a:ext>
                </a:extLst>
              </a:tr>
              <a:tr h="208610">
                <a:tc>
                  <a:txBody>
                    <a:bodyPr/>
                    <a:lstStyle/>
                    <a:p>
                      <a:pPr algn="l" fontAlgn="ctr"/>
                      <a:r>
                        <a:rPr lang="en-GB" sz="900" b="0" i="0" u="none" strike="noStrike">
                          <a:solidFill>
                            <a:srgbClr val="000000"/>
                          </a:solidFill>
                          <a:effectLst/>
                          <a:latin typeface="Arial" panose="020B0604020202020204" pitchFamily="34" charset="0"/>
                        </a:rPr>
                        <a:t>Katete</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9"/>
                  </a:ext>
                </a:extLst>
              </a:tr>
              <a:tr h="208610">
                <a:tc>
                  <a:txBody>
                    <a:bodyPr/>
                    <a:lstStyle/>
                    <a:p>
                      <a:pPr algn="l" fontAlgn="ctr"/>
                      <a:r>
                        <a:rPr lang="en-GB" sz="900" b="0" i="0" u="none" strike="noStrike">
                          <a:solidFill>
                            <a:srgbClr val="000000"/>
                          </a:solidFill>
                          <a:effectLst/>
                          <a:latin typeface="Arial" panose="020B0604020202020204" pitchFamily="34" charset="0"/>
                        </a:rPr>
                        <a:t>Petauke</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208610">
                <a:tc>
                  <a:txBody>
                    <a:bodyPr/>
                    <a:lstStyle/>
                    <a:p>
                      <a:pPr algn="l" fontAlgn="ctr"/>
                      <a:r>
                        <a:rPr lang="en-GB" sz="900" b="0" i="0" u="none" strike="noStrike">
                          <a:solidFill>
                            <a:srgbClr val="000000"/>
                          </a:solidFill>
                          <a:effectLst/>
                          <a:latin typeface="Arial" panose="020B0604020202020204" pitchFamily="34" charset="0"/>
                        </a:rPr>
                        <a:t>Lundazi</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1"/>
                  </a:ext>
                </a:extLst>
              </a:tr>
              <a:tr h="208610">
                <a:tc>
                  <a:txBody>
                    <a:bodyPr/>
                    <a:lstStyle/>
                    <a:p>
                      <a:pPr algn="l" fontAlgn="ctr"/>
                      <a:r>
                        <a:rPr lang="en-GB" sz="900" b="0" i="0" u="none" strike="noStrike">
                          <a:solidFill>
                            <a:srgbClr val="000000"/>
                          </a:solidFill>
                          <a:effectLst/>
                          <a:latin typeface="Arial" panose="020B0604020202020204" pitchFamily="34" charset="0"/>
                        </a:rPr>
                        <a:t>Mansa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2"/>
                  </a:ext>
                </a:extLst>
              </a:tr>
              <a:tr h="318808">
                <a:tc>
                  <a:txBody>
                    <a:bodyPr/>
                    <a:lstStyle/>
                    <a:p>
                      <a:pPr algn="l" fontAlgn="ctr"/>
                      <a:r>
                        <a:rPr lang="en-GB" sz="900" b="0" i="0" u="none" strike="noStrike">
                          <a:solidFill>
                            <a:srgbClr val="000000"/>
                          </a:solidFill>
                          <a:effectLst/>
                          <a:latin typeface="Arial" panose="020B0604020202020204" pitchFamily="34" charset="0"/>
                        </a:rPr>
                        <a:t>Nchelenge</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3"/>
                  </a:ext>
                </a:extLst>
              </a:tr>
              <a:tr h="208610">
                <a:tc>
                  <a:txBody>
                    <a:bodyPr/>
                    <a:lstStyle/>
                    <a:p>
                      <a:pPr algn="l" fontAlgn="ctr"/>
                      <a:r>
                        <a:rPr lang="en-GB" sz="900" b="0" i="0" u="none" strike="noStrike">
                          <a:solidFill>
                            <a:srgbClr val="000000"/>
                          </a:solidFill>
                          <a:effectLst/>
                          <a:latin typeface="Arial" panose="020B0604020202020204" pitchFamily="34" charset="0"/>
                        </a:rPr>
                        <a:t>Samfya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4"/>
                  </a:ext>
                </a:extLst>
              </a:tr>
              <a:tr h="208610">
                <a:tc>
                  <a:txBody>
                    <a:bodyPr/>
                    <a:lstStyle/>
                    <a:p>
                      <a:pPr algn="l" fontAlgn="ctr"/>
                      <a:r>
                        <a:rPr lang="en-GB" sz="900" b="0" i="0" u="none" strike="noStrike">
                          <a:solidFill>
                            <a:srgbClr val="000000"/>
                          </a:solidFill>
                          <a:effectLst/>
                          <a:latin typeface="Arial" panose="020B0604020202020204" pitchFamily="34" charset="0"/>
                        </a:rPr>
                        <a:t>Lusaka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208610">
                <a:tc>
                  <a:txBody>
                    <a:bodyPr/>
                    <a:lstStyle/>
                    <a:p>
                      <a:pPr algn="l" fontAlgn="ctr"/>
                      <a:r>
                        <a:rPr lang="en-GB" sz="900" b="0" i="0" u="none" strike="noStrike">
                          <a:solidFill>
                            <a:srgbClr val="000000"/>
                          </a:solidFill>
                          <a:effectLst/>
                          <a:latin typeface="Arial" panose="020B0604020202020204" pitchFamily="34" charset="0"/>
                        </a:rPr>
                        <a:t>Chinsali</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16"/>
                  </a:ext>
                </a:extLst>
              </a:tr>
              <a:tr h="208610">
                <a:tc>
                  <a:txBody>
                    <a:bodyPr/>
                    <a:lstStyle/>
                    <a:p>
                      <a:pPr algn="l" fontAlgn="ctr"/>
                      <a:r>
                        <a:rPr lang="en-GB" sz="900" b="0" i="0" u="none" strike="noStrike">
                          <a:solidFill>
                            <a:srgbClr val="000000"/>
                          </a:solidFill>
                          <a:effectLst/>
                          <a:latin typeface="Arial" panose="020B0604020202020204" pitchFamily="34" charset="0"/>
                        </a:rPr>
                        <a:t>Isoka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7"/>
                  </a:ext>
                </a:extLst>
              </a:tr>
              <a:tr h="208610">
                <a:tc>
                  <a:txBody>
                    <a:bodyPr/>
                    <a:lstStyle/>
                    <a:p>
                      <a:pPr algn="l" fontAlgn="ctr"/>
                      <a:r>
                        <a:rPr lang="en-GB" sz="900" b="0" i="0" u="none" strike="noStrike">
                          <a:solidFill>
                            <a:srgbClr val="000000"/>
                          </a:solidFill>
                          <a:effectLst/>
                          <a:latin typeface="Arial" panose="020B0604020202020204" pitchFamily="34" charset="0"/>
                        </a:rPr>
                        <a:t>Mpika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18"/>
                  </a:ext>
                </a:extLst>
              </a:tr>
            </a:tbl>
          </a:graphicData>
        </a:graphic>
      </p:graphicFrame>
      <p:sp>
        <p:nvSpPr>
          <p:cNvPr id="158921" name="Slide Number Placeholder 1">
            <a:extLst>
              <a:ext uri="{FF2B5EF4-FFF2-40B4-BE49-F238E27FC236}">
                <a16:creationId xmlns:a16="http://schemas.microsoft.com/office/drawing/2014/main" id="{C97FD10A-B6F9-8667-1A79-047FB9240A08}"/>
              </a:ext>
            </a:extLst>
          </p:cNvPr>
          <p:cNvSpPr>
            <a:spLocks noGrp="1"/>
          </p:cNvSpPr>
          <p:nvPr>
            <p:ph type="sldNum" idx="4294967295"/>
          </p:nvPr>
        </p:nvSpPr>
        <p:spPr bwMode="auto">
          <a:xfrm>
            <a:off x="11715750" y="6491288"/>
            <a:ext cx="4762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4CF4D091-5990-4D81-97B0-1897BB01E895}" type="slidenum">
              <a:rPr lang="en-US" altLang="en-GB" sz="900">
                <a:solidFill>
                  <a:srgbClr val="ADA692"/>
                </a:solidFill>
                <a:latin typeface="Gill Sans MT" panose="020B0502020104020203" pitchFamily="34" charset="0"/>
              </a:rPr>
              <a:pPr>
                <a:lnSpc>
                  <a:spcPct val="100000"/>
                </a:lnSpc>
                <a:spcBef>
                  <a:spcPct val="0"/>
                </a:spcBef>
                <a:buFontTx/>
                <a:buNone/>
              </a:pPr>
              <a:t>72</a:t>
            </a:fld>
            <a:endParaRPr lang="en-US" altLang="en-GB" sz="900">
              <a:solidFill>
                <a:srgbClr val="ADA692"/>
              </a:solidFill>
              <a:latin typeface="Gill Sans MT" panose="020B0502020104020203" pitchFamily="34" charset="0"/>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6" name="Title 4">
            <a:extLst>
              <a:ext uri="{FF2B5EF4-FFF2-40B4-BE49-F238E27FC236}">
                <a16:creationId xmlns:a16="http://schemas.microsoft.com/office/drawing/2014/main" id="{BB61360C-D974-E3A3-731F-F8EACA1E9EFB}"/>
              </a:ext>
            </a:extLst>
          </p:cNvPr>
          <p:cNvSpPr>
            <a:spLocks noGrp="1" noChangeArrowheads="1"/>
          </p:cNvSpPr>
          <p:nvPr>
            <p:ph type="title"/>
          </p:nvPr>
        </p:nvSpPr>
        <p:spPr/>
        <p:txBody>
          <a:bodyPr/>
          <a:lstStyle/>
          <a:p>
            <a:r>
              <a:rPr lang="en-GB" altLang="en-GB" sz="4000" dirty="0"/>
              <a:t>Performance on Funding management by District</a:t>
            </a:r>
          </a:p>
        </p:txBody>
      </p:sp>
      <p:sp>
        <p:nvSpPr>
          <p:cNvPr id="159747" name="Content Placeholder 5">
            <a:extLst>
              <a:ext uri="{FF2B5EF4-FFF2-40B4-BE49-F238E27FC236}">
                <a16:creationId xmlns:a16="http://schemas.microsoft.com/office/drawing/2014/main" id="{4C14C321-157C-9318-A4BF-C7482E56472E}"/>
              </a:ext>
            </a:extLst>
          </p:cNvPr>
          <p:cNvSpPr>
            <a:spLocks noGrp="1" noChangeArrowheads="1"/>
          </p:cNvSpPr>
          <p:nvPr>
            <p:ph sz="quarter" idx="13"/>
          </p:nvPr>
        </p:nvSpPr>
        <p:spPr/>
        <p:txBody>
          <a:bodyPr>
            <a:normAutofit lnSpcReduction="10000"/>
          </a:bodyPr>
          <a:lstStyle/>
          <a:p>
            <a:r>
              <a:rPr lang="en-GB" altLang="en-US"/>
              <a:t>Funding performance declined in Kasama, Luwinga, Mwinilunga, Zambezi &amp; Mongu.</a:t>
            </a:r>
          </a:p>
          <a:p>
            <a:r>
              <a:rPr lang="en-GB" altLang="en-US"/>
              <a:t>Budget maintenance for Luwingu and Mwinilunga reduced significantly.</a:t>
            </a:r>
          </a:p>
          <a:p>
            <a:r>
              <a:rPr lang="en-GB" altLang="en-US"/>
              <a:t>On the other hand, Solwezi significantly improved in FMIS,  moving up from level 1 to level 3.  </a:t>
            </a:r>
          </a:p>
          <a:p>
            <a:endParaRPr lang="LID4096" altLang="en-US"/>
          </a:p>
        </p:txBody>
      </p:sp>
      <p:graphicFrame>
        <p:nvGraphicFramePr>
          <p:cNvPr id="8" name="Content Placeholder 7">
            <a:extLst>
              <a:ext uri="{FF2B5EF4-FFF2-40B4-BE49-F238E27FC236}">
                <a16:creationId xmlns:a16="http://schemas.microsoft.com/office/drawing/2014/main" id="{2B4E7222-EAE3-616D-FFFD-76BA7B46C8EC}"/>
              </a:ext>
            </a:extLst>
          </p:cNvPr>
          <p:cNvGraphicFramePr>
            <a:graphicFrameLocks noGrp="1"/>
          </p:cNvGraphicFramePr>
          <p:nvPr>
            <p:ph sz="quarter" idx="14"/>
            <p:extLst>
              <p:ext uri="{D42A27DB-BD31-4B8C-83A1-F6EECF244321}">
                <p14:modId xmlns:p14="http://schemas.microsoft.com/office/powerpoint/2010/main" val="1524224465"/>
              </p:ext>
            </p:extLst>
          </p:nvPr>
        </p:nvGraphicFramePr>
        <p:xfrm>
          <a:off x="4064000" y="1039813"/>
          <a:ext cx="6908795" cy="3722684"/>
        </p:xfrm>
        <a:graphic>
          <a:graphicData uri="http://schemas.openxmlformats.org/drawingml/2006/table">
            <a:tbl>
              <a:tblPr/>
              <a:tblGrid>
                <a:gridCol w="982866">
                  <a:extLst>
                    <a:ext uri="{9D8B030D-6E8A-4147-A177-3AD203B41FA5}">
                      <a16:colId xmlns:a16="http://schemas.microsoft.com/office/drawing/2014/main" val="20000"/>
                    </a:ext>
                  </a:extLst>
                </a:gridCol>
                <a:gridCol w="661044">
                  <a:extLst>
                    <a:ext uri="{9D8B030D-6E8A-4147-A177-3AD203B41FA5}">
                      <a16:colId xmlns:a16="http://schemas.microsoft.com/office/drawing/2014/main" val="20001"/>
                    </a:ext>
                  </a:extLst>
                </a:gridCol>
                <a:gridCol w="659021">
                  <a:extLst>
                    <a:ext uri="{9D8B030D-6E8A-4147-A177-3AD203B41FA5}">
                      <a16:colId xmlns:a16="http://schemas.microsoft.com/office/drawing/2014/main" val="20002"/>
                    </a:ext>
                  </a:extLst>
                </a:gridCol>
                <a:gridCol w="767644">
                  <a:extLst>
                    <a:ext uri="{9D8B030D-6E8A-4147-A177-3AD203B41FA5}">
                      <a16:colId xmlns:a16="http://schemas.microsoft.com/office/drawing/2014/main" val="20003"/>
                    </a:ext>
                  </a:extLst>
                </a:gridCol>
                <a:gridCol w="767644">
                  <a:extLst>
                    <a:ext uri="{9D8B030D-6E8A-4147-A177-3AD203B41FA5}">
                      <a16:colId xmlns:a16="http://schemas.microsoft.com/office/drawing/2014/main" val="20004"/>
                    </a:ext>
                  </a:extLst>
                </a:gridCol>
                <a:gridCol w="767644">
                  <a:extLst>
                    <a:ext uri="{9D8B030D-6E8A-4147-A177-3AD203B41FA5}">
                      <a16:colId xmlns:a16="http://schemas.microsoft.com/office/drawing/2014/main" val="20005"/>
                    </a:ext>
                  </a:extLst>
                </a:gridCol>
                <a:gridCol w="767644">
                  <a:extLst>
                    <a:ext uri="{9D8B030D-6E8A-4147-A177-3AD203B41FA5}">
                      <a16:colId xmlns:a16="http://schemas.microsoft.com/office/drawing/2014/main" val="20006"/>
                    </a:ext>
                  </a:extLst>
                </a:gridCol>
                <a:gridCol w="767644">
                  <a:extLst>
                    <a:ext uri="{9D8B030D-6E8A-4147-A177-3AD203B41FA5}">
                      <a16:colId xmlns:a16="http://schemas.microsoft.com/office/drawing/2014/main" val="20007"/>
                    </a:ext>
                  </a:extLst>
                </a:gridCol>
                <a:gridCol w="767644">
                  <a:extLst>
                    <a:ext uri="{9D8B030D-6E8A-4147-A177-3AD203B41FA5}">
                      <a16:colId xmlns:a16="http://schemas.microsoft.com/office/drawing/2014/main" val="20008"/>
                    </a:ext>
                  </a:extLst>
                </a:gridCol>
              </a:tblGrid>
              <a:tr h="310514">
                <a:tc rowSpan="2">
                  <a:txBody>
                    <a:bodyPr/>
                    <a:lstStyle/>
                    <a:p>
                      <a:pPr algn="l" fontAlgn="ctr"/>
                      <a:r>
                        <a:rPr lang="en-US" sz="1000" b="0" i="0" u="none" strike="noStrike">
                          <a:solidFill>
                            <a:srgbClr val="000000"/>
                          </a:solidFill>
                          <a:effectLst/>
                          <a:latin typeface="Arial" panose="020B0604020202020204" pitchFamily="34" charset="0"/>
                        </a:rPr>
                        <a:t>Disrict</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gridSpan="2">
                  <a:txBody>
                    <a:bodyPr/>
                    <a:lstStyle/>
                    <a:p>
                      <a:pPr algn="ctr" fontAlgn="ctr"/>
                      <a:r>
                        <a:rPr lang="en-GB" sz="1000" b="0" i="0" u="none" strike="noStrike" dirty="0">
                          <a:solidFill>
                            <a:srgbClr val="000000"/>
                          </a:solidFill>
                          <a:effectLst/>
                          <a:latin typeface="Arial" panose="020B0604020202020204" pitchFamily="34" charset="0"/>
                        </a:rPr>
                        <a:t>Overall</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000" b="0" i="0" u="none" strike="noStrike" dirty="0">
                          <a:solidFill>
                            <a:srgbClr val="000000"/>
                          </a:solidFill>
                          <a:effectLst/>
                          <a:latin typeface="Arial" panose="020B0604020202020204" pitchFamily="34" charset="0"/>
                        </a:rPr>
                        <a:t>Maintenance of Budget</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000" b="0" i="0" u="none" strike="noStrike">
                          <a:solidFill>
                            <a:srgbClr val="000000"/>
                          </a:solidFill>
                          <a:effectLst/>
                          <a:latin typeface="Arial" panose="020B0604020202020204" pitchFamily="34" charset="0"/>
                        </a:rPr>
                        <a:t>Existence of FMIS</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000" b="0" i="0" u="none" strike="noStrike">
                          <a:solidFill>
                            <a:srgbClr val="000000"/>
                          </a:solidFill>
                          <a:effectLst/>
                          <a:latin typeface="Arial" panose="020B0604020202020204" pitchFamily="34" charset="0"/>
                        </a:rPr>
                        <a:t>Remuneration of Volunteers</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227478">
                <a:tc vMerge="1">
                  <a:txBody>
                    <a:bodyPr/>
                    <a:lstStyle/>
                    <a:p>
                      <a:endParaRPr lang="en-US"/>
                    </a:p>
                  </a:txBody>
                  <a:tcPr/>
                </a:tc>
                <a:tc>
                  <a:txBody>
                    <a:bodyPr/>
                    <a:lstStyle/>
                    <a:p>
                      <a:pPr algn="ctr" fontAlgn="ctr"/>
                      <a:r>
                        <a:rPr lang="en-GB" sz="1000" b="0" i="0" u="none" strike="noStrike" dirty="0">
                          <a:solidFill>
                            <a:srgbClr val="000000"/>
                          </a:solidFill>
                          <a:effectLst/>
                          <a:latin typeface="Arial" panose="020B0604020202020204" pitchFamily="34" charset="0"/>
                        </a:rPr>
                        <a:t>2020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000" b="0" i="0" u="none" strike="noStrike" dirty="0">
                          <a:solidFill>
                            <a:srgbClr val="000000"/>
                          </a:solidFill>
                          <a:effectLst/>
                          <a:latin typeface="Arial" panose="020B0604020202020204" pitchFamily="34" charset="0"/>
                        </a:rPr>
                        <a:t>2022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000" b="0" i="0" u="none" strike="noStrike">
                          <a:solidFill>
                            <a:srgbClr val="000000"/>
                          </a:solidFill>
                          <a:effectLst/>
                          <a:latin typeface="Arial" panose="020B0604020202020204" pitchFamily="34" charset="0"/>
                        </a:rPr>
                        <a:t>2020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000" b="0" i="0" u="none" strike="noStrike">
                          <a:solidFill>
                            <a:srgbClr val="000000"/>
                          </a:solidFill>
                          <a:effectLst/>
                          <a:latin typeface="Arial" panose="020B0604020202020204" pitchFamily="34" charset="0"/>
                        </a:rPr>
                        <a:t>2022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000" b="0" i="0" u="none" strike="noStrike">
                          <a:solidFill>
                            <a:srgbClr val="000000"/>
                          </a:solidFill>
                          <a:effectLst/>
                          <a:latin typeface="Arial" panose="020B0604020202020204" pitchFamily="34" charset="0"/>
                        </a:rPr>
                        <a:t>2020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000" b="0" i="0" u="none" strike="noStrike" dirty="0">
                          <a:solidFill>
                            <a:srgbClr val="000000"/>
                          </a:solidFill>
                          <a:effectLst/>
                          <a:latin typeface="Arial" panose="020B0604020202020204" pitchFamily="34" charset="0"/>
                        </a:rPr>
                        <a:t>2022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000" b="0" i="0" u="none" strike="noStrike" dirty="0">
                          <a:solidFill>
                            <a:srgbClr val="000000"/>
                          </a:solidFill>
                          <a:effectLst/>
                          <a:latin typeface="Arial" panose="020B0604020202020204" pitchFamily="34" charset="0"/>
                        </a:rPr>
                        <a:t>2020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000" b="0" i="0" u="none" strike="noStrike" dirty="0">
                          <a:solidFill>
                            <a:srgbClr val="000000"/>
                          </a:solidFill>
                          <a:effectLst/>
                          <a:latin typeface="Arial" panose="020B0604020202020204" pitchFamily="34" charset="0"/>
                        </a:rPr>
                        <a:t>2022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27478">
                <a:tc>
                  <a:txBody>
                    <a:bodyPr/>
                    <a:lstStyle/>
                    <a:p>
                      <a:pPr algn="l" fontAlgn="ctr"/>
                      <a:r>
                        <a:rPr lang="en-GB" sz="1000" b="0" i="0" u="none" strike="noStrike">
                          <a:solidFill>
                            <a:srgbClr val="000000"/>
                          </a:solidFill>
                          <a:effectLst/>
                          <a:latin typeface="Arial" panose="020B0604020202020204" pitchFamily="34" charset="0"/>
                        </a:rPr>
                        <a:t>Kaputa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2.6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r h="227478">
                <a:tc>
                  <a:txBody>
                    <a:bodyPr/>
                    <a:lstStyle/>
                    <a:p>
                      <a:pPr algn="l" fontAlgn="ctr"/>
                      <a:r>
                        <a:rPr lang="en-GB" sz="1000" b="0" i="0" u="none" strike="noStrike">
                          <a:solidFill>
                            <a:srgbClr val="000000"/>
                          </a:solidFill>
                          <a:effectLst/>
                          <a:latin typeface="Arial" panose="020B0604020202020204" pitchFamily="34" charset="0"/>
                        </a:rPr>
                        <a:t>Kasama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2.1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3"/>
                  </a:ext>
                </a:extLst>
              </a:tr>
              <a:tr h="227478">
                <a:tc>
                  <a:txBody>
                    <a:bodyPr/>
                    <a:lstStyle/>
                    <a:p>
                      <a:pPr algn="l" fontAlgn="ctr"/>
                      <a:r>
                        <a:rPr lang="en-GB" sz="1000" b="0" i="0" u="none" strike="noStrike">
                          <a:solidFill>
                            <a:srgbClr val="000000"/>
                          </a:solidFill>
                          <a:effectLst/>
                          <a:latin typeface="Arial" panose="020B0604020202020204" pitchFamily="34" charset="0"/>
                        </a:rPr>
                        <a:t>Luwingu</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anose="020B0604020202020204" pitchFamily="34" charset="0"/>
                        </a:rPr>
                        <a:t>2.4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3.2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000" b="0" i="0" u="none" strike="noStrike" dirty="0">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1.0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4"/>
                  </a:ext>
                </a:extLst>
              </a:tr>
              <a:tr h="227478">
                <a:tc>
                  <a:txBody>
                    <a:bodyPr/>
                    <a:lstStyle/>
                    <a:p>
                      <a:pPr algn="l" fontAlgn="ctr"/>
                      <a:r>
                        <a:rPr lang="en-GB" sz="1000" b="0" i="0" u="none" strike="noStrike">
                          <a:solidFill>
                            <a:srgbClr val="000000"/>
                          </a:solidFill>
                          <a:effectLst/>
                          <a:latin typeface="Arial" panose="020B0604020202020204" pitchFamily="34" charset="0"/>
                        </a:rPr>
                        <a:t>Mbala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2.8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2.1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2.6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227478">
                <a:tc>
                  <a:txBody>
                    <a:bodyPr/>
                    <a:lstStyle/>
                    <a:p>
                      <a:pPr algn="l" fontAlgn="ctr"/>
                      <a:r>
                        <a:rPr lang="en-GB" sz="1000" b="0" i="0" u="none" strike="noStrike">
                          <a:solidFill>
                            <a:srgbClr val="000000"/>
                          </a:solidFill>
                          <a:effectLst/>
                          <a:latin typeface="Arial" panose="020B0604020202020204" pitchFamily="34" charset="0"/>
                        </a:rPr>
                        <a:t>Mwinilunga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6"/>
                  </a:ext>
                </a:extLst>
              </a:tr>
              <a:tr h="227478">
                <a:tc>
                  <a:txBody>
                    <a:bodyPr/>
                    <a:lstStyle/>
                    <a:p>
                      <a:pPr algn="l" fontAlgn="ctr"/>
                      <a:r>
                        <a:rPr lang="en-GB" sz="1000" b="0" i="0" u="none" strike="noStrike">
                          <a:solidFill>
                            <a:srgbClr val="000000"/>
                          </a:solidFill>
                          <a:effectLst/>
                          <a:latin typeface="Arial" panose="020B0604020202020204" pitchFamily="34" charset="0"/>
                        </a:rPr>
                        <a:t>Solwezi</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3.5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000" b="0" i="0" u="none" strike="noStrike">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7"/>
                  </a:ext>
                </a:extLst>
              </a:tr>
              <a:tr h="227478">
                <a:tc>
                  <a:txBody>
                    <a:bodyPr/>
                    <a:lstStyle/>
                    <a:p>
                      <a:pPr algn="l" fontAlgn="ctr"/>
                      <a:r>
                        <a:rPr lang="en-GB" sz="1000" b="0" i="0" u="none" strike="noStrike">
                          <a:solidFill>
                            <a:srgbClr val="000000"/>
                          </a:solidFill>
                          <a:effectLst/>
                          <a:latin typeface="Arial" panose="020B0604020202020204" pitchFamily="34" charset="0"/>
                        </a:rPr>
                        <a:t>Zambezi</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anose="020B0604020202020204" pitchFamily="34" charset="0"/>
                        </a:rPr>
                        <a:t>2.1</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1.0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8"/>
                  </a:ext>
                </a:extLst>
              </a:tr>
              <a:tr h="227478">
                <a:tc>
                  <a:txBody>
                    <a:bodyPr/>
                    <a:lstStyle/>
                    <a:p>
                      <a:pPr algn="l" fontAlgn="ctr"/>
                      <a:r>
                        <a:rPr lang="en-GB" sz="1000" b="0" i="0" u="none" strike="noStrike" dirty="0" err="1">
                          <a:solidFill>
                            <a:srgbClr val="000000"/>
                          </a:solidFill>
                          <a:effectLst/>
                          <a:latin typeface="Arial" panose="020B0604020202020204" pitchFamily="34" charset="0"/>
                        </a:rPr>
                        <a:t>Choma</a:t>
                      </a:r>
                      <a:endParaRPr lang="en-GB" sz="1000" b="0" i="0" u="none" strike="noStrike" dirty="0">
                        <a:solidFill>
                          <a:srgbClr val="000000"/>
                        </a:solidFill>
                        <a:effectLst/>
                        <a:latin typeface="Arial" panose="020B0604020202020204" pitchFamily="34" charset="0"/>
                      </a:endParaRP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09"/>
                  </a:ext>
                </a:extLst>
              </a:tr>
              <a:tr h="227478">
                <a:tc>
                  <a:txBody>
                    <a:bodyPr/>
                    <a:lstStyle/>
                    <a:p>
                      <a:pPr algn="l" fontAlgn="ctr"/>
                      <a:r>
                        <a:rPr lang="en-GB" sz="1000" b="0" i="0" u="none" strike="noStrike" dirty="0" err="1">
                          <a:solidFill>
                            <a:srgbClr val="000000"/>
                          </a:solidFill>
                          <a:effectLst/>
                          <a:latin typeface="Arial" panose="020B0604020202020204" pitchFamily="34" charset="0"/>
                        </a:rPr>
                        <a:t>Monze</a:t>
                      </a:r>
                      <a:endParaRPr lang="en-GB" sz="1000" b="0" i="0" u="none" strike="noStrike" dirty="0">
                        <a:solidFill>
                          <a:srgbClr val="000000"/>
                        </a:solidFill>
                        <a:effectLst/>
                        <a:latin typeface="Arial" panose="020B0604020202020204" pitchFamily="34" charset="0"/>
                      </a:endParaRP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1.0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0"/>
                  </a:ext>
                </a:extLst>
              </a:tr>
              <a:tr h="227478">
                <a:tc>
                  <a:txBody>
                    <a:bodyPr/>
                    <a:lstStyle/>
                    <a:p>
                      <a:pPr algn="l" fontAlgn="ctr"/>
                      <a:r>
                        <a:rPr lang="en-GB" sz="1000" b="0" i="0" u="none" strike="noStrike">
                          <a:solidFill>
                            <a:srgbClr val="000000"/>
                          </a:solidFill>
                          <a:effectLst/>
                          <a:latin typeface="Arial" panose="020B0604020202020204" pitchFamily="34" charset="0"/>
                        </a:rPr>
                        <a:t>Kalabo</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1"/>
                  </a:ext>
                </a:extLst>
              </a:tr>
              <a:tr h="227478">
                <a:tc>
                  <a:txBody>
                    <a:bodyPr/>
                    <a:lstStyle/>
                    <a:p>
                      <a:pPr algn="l" fontAlgn="ctr"/>
                      <a:r>
                        <a:rPr lang="en-GB" sz="1000" b="0" i="0" u="none" strike="noStrike">
                          <a:solidFill>
                            <a:srgbClr val="000000"/>
                          </a:solidFill>
                          <a:effectLst/>
                          <a:latin typeface="Arial" panose="020B0604020202020204" pitchFamily="34" charset="0"/>
                        </a:rPr>
                        <a:t>Kaoma</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2"/>
                  </a:ext>
                </a:extLst>
              </a:tr>
              <a:tr h="227478">
                <a:tc>
                  <a:txBody>
                    <a:bodyPr/>
                    <a:lstStyle/>
                    <a:p>
                      <a:pPr algn="l" fontAlgn="ctr"/>
                      <a:r>
                        <a:rPr lang="en-GB" sz="1000" b="0" i="0" u="none" strike="noStrike">
                          <a:solidFill>
                            <a:srgbClr val="000000"/>
                          </a:solidFill>
                          <a:effectLst/>
                          <a:latin typeface="Arial" panose="020B0604020202020204" pitchFamily="34" charset="0"/>
                        </a:rPr>
                        <a:t>Mongu</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3"/>
                  </a:ext>
                </a:extLst>
              </a:tr>
              <a:tr h="227478">
                <a:tc>
                  <a:txBody>
                    <a:bodyPr/>
                    <a:lstStyle/>
                    <a:p>
                      <a:pPr algn="l" fontAlgn="ctr"/>
                      <a:r>
                        <a:rPr lang="en-GB" sz="1000" b="0" i="0" u="none" strike="noStrike">
                          <a:solidFill>
                            <a:srgbClr val="000000"/>
                          </a:solidFill>
                          <a:effectLst/>
                          <a:latin typeface="Arial" panose="020B0604020202020204" pitchFamily="34" charset="0"/>
                        </a:rPr>
                        <a:t>Shang'ombo</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2.3</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1.8</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4"/>
                  </a:ext>
                </a:extLst>
              </a:tr>
              <a:tr h="227478">
                <a:tc>
                  <a:txBody>
                    <a:bodyPr/>
                    <a:lstStyle/>
                    <a:p>
                      <a:pPr algn="l" fontAlgn="ctr"/>
                      <a:r>
                        <a:rPr lang="en-US" sz="1000" b="0" i="0" u="none" strike="noStrike" dirty="0">
                          <a:solidFill>
                            <a:srgbClr val="000000"/>
                          </a:solidFill>
                          <a:effectLst/>
                          <a:latin typeface="Arial" panose="020B0604020202020204" pitchFamily="34" charset="0"/>
                        </a:rPr>
                        <a:t> Overall</a:t>
                      </a:r>
                    </a:p>
                  </a:txBody>
                  <a:tcPr marL="5714" marR="5714" marT="5714" marB="0" anchor="ctr">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anose="020B0604020202020204" pitchFamily="34" charset="0"/>
                        </a:rPr>
                        <a:t>1.9</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dirty="0">
                          <a:solidFill>
                            <a:srgbClr val="000000"/>
                          </a:solidFill>
                          <a:effectLst/>
                          <a:latin typeface="Arial" panose="020B0604020202020204" pitchFamily="34" charset="0"/>
                        </a:rPr>
                        <a:t>2.0</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1.6</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a:solidFill>
                            <a:srgbClr val="000000"/>
                          </a:solidFill>
                          <a:effectLst/>
                          <a:latin typeface="Arial" panose="020B0604020202020204" pitchFamily="34" charset="0"/>
                        </a:rPr>
                        <a:t>2.2</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000" b="0" i="0" u="none" strike="noStrike" dirty="0">
                          <a:solidFill>
                            <a:srgbClr val="000000"/>
                          </a:solidFill>
                          <a:effectLst/>
                          <a:latin typeface="Arial" panose="020B0604020202020204" pitchFamily="34" charset="0"/>
                        </a:rPr>
                        <a:t>1.5</a:t>
                      </a:r>
                    </a:p>
                  </a:txBody>
                  <a:tcPr marL="5714" marR="5714" marT="571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extLst>
                  <a:ext uri="{0D108BD9-81ED-4DB2-BD59-A6C34878D82A}">
                    <a16:rowId xmlns:a16="http://schemas.microsoft.com/office/drawing/2014/main" val="10015"/>
                  </a:ext>
                </a:extLst>
              </a:tr>
            </a:tbl>
          </a:graphicData>
        </a:graphic>
      </p:graphicFrame>
      <p:sp>
        <p:nvSpPr>
          <p:cNvPr id="159914" name="Slide Number Placeholder 1">
            <a:extLst>
              <a:ext uri="{FF2B5EF4-FFF2-40B4-BE49-F238E27FC236}">
                <a16:creationId xmlns:a16="http://schemas.microsoft.com/office/drawing/2014/main" id="{372E5DAC-AF5B-3F89-C446-EAB595BBEEFE}"/>
              </a:ext>
            </a:extLst>
          </p:cNvPr>
          <p:cNvSpPr>
            <a:spLocks noGrp="1"/>
          </p:cNvSpPr>
          <p:nvPr>
            <p:ph type="sldNum" idx="4294967295"/>
          </p:nvPr>
        </p:nvSpPr>
        <p:spPr bwMode="auto">
          <a:xfrm>
            <a:off x="11715750" y="6491288"/>
            <a:ext cx="4762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935C20CF-60ED-42A1-B1FD-7D24974CFE66}" type="slidenum">
              <a:rPr lang="en-US" altLang="en-GB" sz="900">
                <a:solidFill>
                  <a:srgbClr val="ADA692"/>
                </a:solidFill>
                <a:latin typeface="Gill Sans MT" panose="020B0502020104020203" pitchFamily="34" charset="0"/>
              </a:rPr>
              <a:pPr>
                <a:lnSpc>
                  <a:spcPct val="100000"/>
                </a:lnSpc>
                <a:spcBef>
                  <a:spcPct val="0"/>
                </a:spcBef>
                <a:buFontTx/>
                <a:buNone/>
              </a:pPr>
              <a:t>73</a:t>
            </a:fld>
            <a:endParaRPr lang="en-US" altLang="en-GB" sz="900">
              <a:solidFill>
                <a:srgbClr val="ADA692"/>
              </a:solidFill>
              <a:latin typeface="Gill Sans MT" panose="020B0502020104020203" pitchFamily="34" charset="0"/>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1800" name="Rectangle 16179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69A9B1-E0EB-37D5-71C4-84503641209C}"/>
              </a:ext>
            </a:extLst>
          </p:cNvPr>
          <p:cNvSpPr>
            <a:spLocks noGrp="1"/>
          </p:cNvSpPr>
          <p:nvPr>
            <p:ph type="title"/>
          </p:nvPr>
        </p:nvSpPr>
        <p:spPr>
          <a:xfrm>
            <a:off x="841248" y="548640"/>
            <a:ext cx="3600860" cy="5431536"/>
          </a:xfrm>
        </p:spPr>
        <p:txBody>
          <a:bodyPr rtlCol="0">
            <a:normAutofit/>
          </a:bodyPr>
          <a:lstStyle/>
          <a:p>
            <a:r>
              <a:rPr lang="en-US" sz="5000"/>
              <a:t>Some Reasons for poor funding performance</a:t>
            </a:r>
          </a:p>
        </p:txBody>
      </p:sp>
      <p:sp>
        <p:nvSpPr>
          <p:cNvPr id="16180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795" name="Content Placeholder 2">
            <a:extLst>
              <a:ext uri="{FF2B5EF4-FFF2-40B4-BE49-F238E27FC236}">
                <a16:creationId xmlns:a16="http://schemas.microsoft.com/office/drawing/2014/main" id="{FFE22FC2-77D2-6DF9-008B-ADF227733600}"/>
              </a:ext>
            </a:extLst>
          </p:cNvPr>
          <p:cNvSpPr>
            <a:spLocks noGrp="1" noChangeArrowheads="1"/>
          </p:cNvSpPr>
          <p:nvPr>
            <p:ph idx="1"/>
          </p:nvPr>
        </p:nvSpPr>
        <p:spPr>
          <a:xfrm>
            <a:off x="5126418" y="552091"/>
            <a:ext cx="6224335" cy="5431536"/>
          </a:xfrm>
        </p:spPr>
        <p:txBody>
          <a:bodyPr anchor="ctr">
            <a:normAutofit/>
          </a:bodyPr>
          <a:lstStyle/>
          <a:p>
            <a:r>
              <a:rPr lang="en-US" altLang="en-GB" sz="2200" dirty="0"/>
              <a:t>Inadequate and unpredictable flow of Funds from GRZ and cooperating partners.</a:t>
            </a:r>
          </a:p>
          <a:p>
            <a:r>
              <a:rPr lang="en-US" altLang="en-GB" sz="2200" dirty="0"/>
              <a:t>Higher proportion of SUN funds are still channeled to administrative purposes</a:t>
            </a:r>
          </a:p>
          <a:p>
            <a:r>
              <a:rPr lang="en-US" altLang="en-GB" sz="2200" dirty="0"/>
              <a:t>Financial management systems are not clearly linked between management units and SDPs</a:t>
            </a:r>
          </a:p>
          <a:p>
            <a:r>
              <a:rPr lang="en-US" altLang="en-GB" sz="2200" dirty="0"/>
              <a:t>Motivation of community volunteers is still very unstable and usually not included in budgets at higher level management units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2825" name="Rectangle 162824">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818" name="Google Shape;575;p21">
            <a:extLst>
              <a:ext uri="{FF2B5EF4-FFF2-40B4-BE49-F238E27FC236}">
                <a16:creationId xmlns:a16="http://schemas.microsoft.com/office/drawing/2014/main" id="{DE4D4002-DDEC-C286-2E62-839412FBC607}"/>
              </a:ext>
            </a:extLst>
          </p:cNvPr>
          <p:cNvSpPr>
            <a:spLocks noGrp="1" noChangeArrowheads="1"/>
          </p:cNvSpPr>
          <p:nvPr>
            <p:ph type="title"/>
          </p:nvPr>
        </p:nvSpPr>
        <p:spPr>
          <a:xfrm>
            <a:off x="638881" y="457201"/>
            <a:ext cx="10909640" cy="1832654"/>
          </a:xfrm>
        </p:spPr>
        <p:txBody>
          <a:bodyPr vert="horz" lIns="91440" tIns="45720" rIns="91440" bIns="45720" rtlCol="0" anchor="b">
            <a:normAutofit/>
          </a:bodyPr>
          <a:lstStyle/>
          <a:p>
            <a:pPr algn="ctr">
              <a:lnSpc>
                <a:spcPct val="90000"/>
              </a:lnSpc>
              <a:spcBef>
                <a:spcPct val="0"/>
              </a:spcBef>
            </a:pPr>
            <a:r>
              <a:rPr lang="en-US" altLang="en-GB" sz="5100" kern="1200" dirty="0">
                <a:solidFill>
                  <a:schemeClr val="tx1"/>
                </a:solidFill>
                <a:latin typeface="+mj-lt"/>
                <a:ea typeface="+mj-ea"/>
                <a:cs typeface="+mj-cs"/>
              </a:rPr>
              <a:t>Domain 7:</a:t>
            </a:r>
            <a:br>
              <a:rPr lang="en-US" altLang="en-GB" sz="5100" kern="1200" dirty="0">
                <a:solidFill>
                  <a:schemeClr val="tx1"/>
                </a:solidFill>
                <a:latin typeface="+mj-lt"/>
                <a:ea typeface="+mj-ea"/>
                <a:cs typeface="+mj-cs"/>
              </a:rPr>
            </a:br>
            <a:r>
              <a:rPr lang="en-US" altLang="en-GB" sz="5100" kern="1200" dirty="0">
                <a:solidFill>
                  <a:schemeClr val="tx1"/>
                </a:solidFill>
                <a:latin typeface="+mj-lt"/>
                <a:ea typeface="+mj-ea"/>
                <a:cs typeface="+mj-cs"/>
              </a:rPr>
              <a:t>POPULATION NUTRITION MANAGEMENT </a:t>
            </a:r>
          </a:p>
        </p:txBody>
      </p:sp>
      <p:sp>
        <p:nvSpPr>
          <p:cNvPr id="162827"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2820" name="Graphic 6" descr="A collage of people wearing masks&#10;&#10;Description automatically generated">
            <a:extLst>
              <a:ext uri="{FF2B5EF4-FFF2-40B4-BE49-F238E27FC236}">
                <a16:creationId xmlns:a16="http://schemas.microsoft.com/office/drawing/2014/main" id="{46F26023-63FE-B7BF-B279-ECD501A12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973" t="49635" r="28075" b="12360"/>
          <a:stretch>
            <a:fillRect/>
          </a:stretch>
        </p:blipFill>
        <p:spPr bwMode="auto">
          <a:xfrm>
            <a:off x="3508965" y="3124200"/>
            <a:ext cx="5171022" cy="31028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Google Shape;574;p21">
            <a:extLst>
              <a:ext uri="{FF2B5EF4-FFF2-40B4-BE49-F238E27FC236}">
                <a16:creationId xmlns:a16="http://schemas.microsoft.com/office/drawing/2014/main" id="{EDDAF192-E1F9-325D-7355-B8F03CCA459C}"/>
              </a:ext>
            </a:extLst>
          </p:cNvPr>
          <p:cNvSpPr>
            <a:spLocks noGrp="1"/>
          </p:cNvSpPr>
          <p:nvPr>
            <p:ph type="sldNum" idx="4294967295"/>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defTabSz="914400" eaLnBrk="1" hangingPunct="1">
              <a:spcBef>
                <a:spcPct val="0"/>
              </a:spcBef>
              <a:spcAft>
                <a:spcPts val="600"/>
              </a:spcAft>
              <a:buFontTx/>
              <a:buNone/>
            </a:pPr>
            <a:fld id="{D7B15B51-4C93-4396-9DC6-FAC9C5D2F77F}" type="slidenum">
              <a:rPr lang="en-US" altLang="en-GB" sz="1200">
                <a:solidFill>
                  <a:schemeClr val="tx1">
                    <a:tint val="75000"/>
                  </a:schemeClr>
                </a:solidFill>
                <a:latin typeface="+mn-lt"/>
                <a:sym typeface="Arial" panose="020B0604020202020204" pitchFamily="34" charset="0"/>
              </a:rPr>
              <a:pPr algn="r" defTabSz="914400" eaLnBrk="1" hangingPunct="1">
                <a:spcBef>
                  <a:spcPct val="0"/>
                </a:spcBef>
                <a:spcAft>
                  <a:spcPts val="600"/>
                </a:spcAft>
                <a:buFontTx/>
                <a:buNone/>
              </a:pPr>
              <a:t>75</a:t>
            </a:fld>
            <a:endParaRPr lang="en-US" altLang="en-GB" sz="1200">
              <a:solidFill>
                <a:schemeClr val="tx1">
                  <a:tint val="75000"/>
                </a:schemeClr>
              </a:solidFill>
              <a:latin typeface="+mn-lt"/>
              <a:sym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8" name="Rectangle 19">
            <a:extLst>
              <a:ext uri="{FF2B5EF4-FFF2-40B4-BE49-F238E27FC236}">
                <a16:creationId xmlns:a16="http://schemas.microsoft.com/office/drawing/2014/main" id="{4A6724D2-B94C-ED92-5691-79C381EE0D18}"/>
              </a:ext>
            </a:extLst>
          </p:cNvPr>
          <p:cNvSpPr>
            <a:spLocks noChangeArrowheads="1"/>
          </p:cNvSpPr>
          <p:nvPr/>
        </p:nvSpPr>
        <p:spPr bwMode="auto">
          <a:xfrm>
            <a:off x="152400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endParaRPr lang="en-US" altLang="en-US"/>
          </a:p>
        </p:txBody>
      </p:sp>
      <p:grpSp>
        <p:nvGrpSpPr>
          <p:cNvPr id="164869" name="Group 7">
            <a:extLst>
              <a:ext uri="{FF2B5EF4-FFF2-40B4-BE49-F238E27FC236}">
                <a16:creationId xmlns:a16="http://schemas.microsoft.com/office/drawing/2014/main" id="{B5352391-27A6-2414-3784-F3A2FA01C1FF}"/>
              </a:ext>
            </a:extLst>
          </p:cNvPr>
          <p:cNvGrpSpPr>
            <a:grpSpLocks/>
          </p:cNvGrpSpPr>
          <p:nvPr/>
        </p:nvGrpSpPr>
        <p:grpSpPr bwMode="auto">
          <a:xfrm>
            <a:off x="1708731" y="413266"/>
            <a:ext cx="9187869" cy="5372100"/>
            <a:chOff x="0" y="0"/>
            <a:chExt cx="9189171" cy="5372100"/>
          </a:xfrm>
        </p:grpSpPr>
        <p:sp>
          <p:nvSpPr>
            <p:cNvPr id="9" name="Rectangle 8">
              <a:extLst>
                <a:ext uri="{FF2B5EF4-FFF2-40B4-BE49-F238E27FC236}">
                  <a16:creationId xmlns:a16="http://schemas.microsoft.com/office/drawing/2014/main" id="{BC1E691A-3076-500B-E13C-0E316E40C347}"/>
                </a:ext>
              </a:extLst>
            </p:cNvPr>
            <p:cNvSpPr/>
            <p:nvPr/>
          </p:nvSpPr>
          <p:spPr>
            <a:xfrm>
              <a:off x="1628423" y="15240"/>
              <a:ext cx="1440204" cy="504825"/>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lnSpc>
                  <a:spcPct val="107000"/>
                </a:lnSpc>
                <a:spcAft>
                  <a:spcPts val="800"/>
                </a:spcAft>
                <a:defRPr/>
              </a:pPr>
              <a:r>
                <a:rPr lang="en-GB" sz="1000" b="1">
                  <a:solidFill>
                    <a:schemeClr val="tx1">
                      <a:lumMod val="95000"/>
                      <a:lumOff val="5000"/>
                    </a:schemeClr>
                  </a:solidFill>
                  <a:latin typeface="Gill Sans Nova"/>
                  <a:ea typeface="Calibri" panose="020F0502020204030204" pitchFamily="34" charset="0"/>
                  <a:cs typeface="Arial" panose="020B0604020202020204" pitchFamily="34" charset="0"/>
                </a:rPr>
                <a:t>Priority Setting</a:t>
              </a:r>
              <a:endParaRPr lang="en-US" sz="1100">
                <a:solidFill>
                  <a:schemeClr val="tx1">
                    <a:lumMod val="95000"/>
                    <a:lumOff val="5000"/>
                  </a:schemeClr>
                </a:solidFill>
                <a:ea typeface="Calibri" panose="020F0502020204030204" pitchFamily="34" charset="0"/>
                <a:cs typeface="Times New Roman" panose="02020603050405020304" pitchFamily="18" charset="0"/>
              </a:endParaRPr>
            </a:p>
          </p:txBody>
        </p:sp>
        <p:sp>
          <p:nvSpPr>
            <p:cNvPr id="164871" name="Rectangle 9">
              <a:extLst>
                <a:ext uri="{FF2B5EF4-FFF2-40B4-BE49-F238E27FC236}">
                  <a16:creationId xmlns:a16="http://schemas.microsoft.com/office/drawing/2014/main" id="{0A6EB25E-F4DE-4007-E552-8CB2C9B1F8F5}"/>
                </a:ext>
              </a:extLst>
            </p:cNvPr>
            <p:cNvSpPr>
              <a:spLocks noChangeArrowheads="1"/>
            </p:cNvSpPr>
            <p:nvPr/>
          </p:nvSpPr>
          <p:spPr bwMode="auto">
            <a:xfrm>
              <a:off x="3299459" y="0"/>
              <a:ext cx="1800255" cy="504825"/>
            </a:xfrm>
            <a:prstGeom prst="rect">
              <a:avLst/>
            </a:prstGeom>
            <a:solidFill>
              <a:schemeClr val="tx2">
                <a:lumMod val="20000"/>
                <a:lumOff val="80000"/>
              </a:schemeClr>
            </a:solidFill>
            <a:ln w="12700" algn="ctr">
              <a:solidFill>
                <a:srgbClr val="000000"/>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GB" altLang="en-US" sz="11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Community Engagement</a:t>
              </a:r>
              <a:endParaRPr lang="en-US" altLang="en-US" sz="11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4872" name="Rectangle 10">
              <a:extLst>
                <a:ext uri="{FF2B5EF4-FFF2-40B4-BE49-F238E27FC236}">
                  <a16:creationId xmlns:a16="http://schemas.microsoft.com/office/drawing/2014/main" id="{F70877BC-0116-5C16-F86D-FA4DE783713C}"/>
                </a:ext>
              </a:extLst>
            </p:cNvPr>
            <p:cNvSpPr>
              <a:spLocks noChangeArrowheads="1"/>
            </p:cNvSpPr>
            <p:nvPr/>
          </p:nvSpPr>
          <p:spPr bwMode="auto">
            <a:xfrm>
              <a:off x="5392195" y="0"/>
              <a:ext cx="1800255" cy="504825"/>
            </a:xfrm>
            <a:prstGeom prst="rect">
              <a:avLst/>
            </a:prstGeom>
            <a:solidFill>
              <a:schemeClr val="accent3">
                <a:lumMod val="10000"/>
                <a:lumOff val="90000"/>
              </a:schemeClr>
            </a:solidFill>
            <a:ln w="12700" algn="ctr">
              <a:solidFill>
                <a:srgbClr val="000000"/>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GB" altLang="en-US" sz="1100" b="1">
                  <a:latin typeface="Calibri" panose="020F0502020204030204" pitchFamily="34" charset="0"/>
                  <a:ea typeface="Calibri" panose="020F0502020204030204" pitchFamily="34" charset="0"/>
                  <a:cs typeface="Times New Roman" panose="02020603050405020304" pitchFamily="18" charset="0"/>
                </a:rPr>
                <a:t>Empanelment</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CE9C103-CAE1-88B0-4DF5-4F63DB2A0924}"/>
                </a:ext>
              </a:extLst>
            </p:cNvPr>
            <p:cNvSpPr/>
            <p:nvPr/>
          </p:nvSpPr>
          <p:spPr>
            <a:xfrm>
              <a:off x="7938" y="0"/>
              <a:ext cx="922468" cy="473075"/>
            </a:xfrm>
            <a:prstGeom prst="rect">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anchor="ctr"/>
            <a:lstStyle/>
            <a:p>
              <a:pPr algn="ctr">
                <a:lnSpc>
                  <a:spcPct val="107000"/>
                </a:lnSpc>
                <a:spcAft>
                  <a:spcPts val="800"/>
                </a:spcAft>
                <a:defRPr/>
              </a:pPr>
              <a:r>
                <a:rPr lang="en-US" sz="1300" b="1">
                  <a:solidFill>
                    <a:schemeClr val="bg1"/>
                  </a:solidFill>
                  <a:ea typeface="Calibri" panose="020F0502020204030204" pitchFamily="34" charset="0"/>
                  <a:cs typeface="Times New Roman" panose="02020603050405020304" pitchFamily="18" charset="0"/>
                </a:rPr>
                <a:t>Measure</a:t>
              </a:r>
              <a:endParaRPr lang="en-US" sz="1100">
                <a:solidFill>
                  <a:schemeClr val="bg1"/>
                </a:solidFill>
                <a:ea typeface="Calibri" panose="020F0502020204030204" pitchFamily="34"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10F88F21-7A1C-5A0C-3BE4-EC8C228D21CF}"/>
                </a:ext>
              </a:extLst>
            </p:cNvPr>
            <p:cNvSpPr/>
            <p:nvPr/>
          </p:nvSpPr>
          <p:spPr>
            <a:xfrm>
              <a:off x="1638532" y="731203"/>
              <a:ext cx="1440204" cy="1501775"/>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lnSpc>
                  <a:spcPct val="107000"/>
                </a:lnSpc>
                <a:spcAft>
                  <a:spcPts val="800"/>
                </a:spcAft>
                <a:defRPr/>
              </a:pPr>
              <a:r>
                <a:rPr lang="en-US" sz="1100">
                  <a:solidFill>
                    <a:schemeClr val="tx1">
                      <a:lumMod val="95000"/>
                      <a:lumOff val="5000"/>
                    </a:schemeClr>
                  </a:solidFill>
                  <a:ea typeface="Calibri" panose="020F0502020204030204" pitchFamily="34" charset="0"/>
                  <a:cs typeface="Times New Roman" panose="02020603050405020304" pitchFamily="18" charset="0"/>
                </a:rPr>
                <a:t>District and Ward units collect or receive data to use for strategic action plans on at least an annual basis</a:t>
              </a:r>
            </a:p>
          </p:txBody>
        </p:sp>
        <p:sp>
          <p:nvSpPr>
            <p:cNvPr id="14" name="Rounded Rectangle 13">
              <a:extLst>
                <a:ext uri="{FF2B5EF4-FFF2-40B4-BE49-F238E27FC236}">
                  <a16:creationId xmlns:a16="http://schemas.microsoft.com/office/drawing/2014/main" id="{F6FFDACE-35B8-95D9-90D4-06C8A4AFC45E}"/>
                </a:ext>
              </a:extLst>
            </p:cNvPr>
            <p:cNvSpPr/>
            <p:nvPr/>
          </p:nvSpPr>
          <p:spPr>
            <a:xfrm>
              <a:off x="3320940" y="647700"/>
              <a:ext cx="1800255" cy="1730375"/>
            </a:xfrm>
            <a:prstGeom prst="round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lnSpc>
                  <a:spcPct val="107000"/>
                </a:lnSpc>
                <a:spcAft>
                  <a:spcPts val="800"/>
                </a:spcAft>
                <a:defRPr/>
              </a:pPr>
              <a:r>
                <a:rPr lang="en-GB" sz="1100" dirty="0">
                  <a:solidFill>
                    <a:schemeClr val="tx1">
                      <a:lumMod val="85000"/>
                      <a:lumOff val="15000"/>
                    </a:schemeClr>
                  </a:solidFill>
                  <a:ea typeface="Calibri" panose="020F0502020204030204" pitchFamily="34" charset="0"/>
                  <a:cs typeface="Times New Roman" panose="02020603050405020304" pitchFamily="18" charset="0"/>
                </a:rPr>
                <a:t>District units yearly -solicit local (ward-level) input from diverse members of the community on the design, financing, governance and implementation of SUN activities</a:t>
              </a:r>
              <a:endParaRPr lang="en-US" sz="1100" dirty="0">
                <a:solidFill>
                  <a:schemeClr val="tx1">
                    <a:lumMod val="85000"/>
                    <a:lumOff val="15000"/>
                  </a:schemeClr>
                </a:solidFill>
                <a:ea typeface="Calibri" panose="020F0502020204030204" pitchFamily="34"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id="{9F36894D-1088-5C87-9F9E-E092C72A624D}"/>
                </a:ext>
              </a:extLst>
            </p:cNvPr>
            <p:cNvSpPr/>
            <p:nvPr/>
          </p:nvSpPr>
          <p:spPr>
            <a:xfrm>
              <a:off x="5391677" y="655638"/>
              <a:ext cx="1800255" cy="1714500"/>
            </a:xfrm>
            <a:prstGeom prst="roundRect">
              <a:avLst/>
            </a:prstGeom>
            <a:solidFill>
              <a:schemeClr val="accent3">
                <a:lumMod val="10000"/>
                <a:lumOff val="90000"/>
              </a:schemeClr>
            </a:solidFill>
          </p:spPr>
          <p:style>
            <a:lnRef idx="2">
              <a:schemeClr val="dk1"/>
            </a:lnRef>
            <a:fillRef idx="1">
              <a:schemeClr val="lt1"/>
            </a:fillRef>
            <a:effectRef idx="0">
              <a:schemeClr val="dk1"/>
            </a:effectRef>
            <a:fontRef idx="minor">
              <a:schemeClr val="dk1"/>
            </a:fontRef>
          </p:style>
          <p:txBody>
            <a:bodyPr anchor="ctr"/>
            <a:lstStyle/>
            <a:p>
              <a:pPr algn="ctr">
                <a:lnSpc>
                  <a:spcPct val="107000"/>
                </a:lnSpc>
                <a:spcAft>
                  <a:spcPts val="800"/>
                </a:spcAft>
                <a:defRPr/>
              </a:pPr>
              <a:r>
                <a:rPr lang="en-GB" sz="1100">
                  <a:ea typeface="Calibri" panose="020F0502020204030204" pitchFamily="34" charset="0"/>
                  <a:cs typeface="Times New Roman" panose="02020603050405020304" pitchFamily="18" charset="0"/>
                </a:rPr>
                <a:t>Proportion of the population at this SDP or community service level that is empanelled to a nutrition related provider, care team or SDP</a:t>
              </a:r>
              <a:endParaRPr lang="en-US" sz="1100">
                <a:ea typeface="Calibri" panose="020F0502020204030204" pitchFamily="34" charset="0"/>
                <a:cs typeface="Times New Roman" panose="02020603050405020304" pitchFamily="18" charset="0"/>
              </a:endParaRPr>
            </a:p>
          </p:txBody>
        </p:sp>
        <p:sp>
          <p:nvSpPr>
            <p:cNvPr id="164877" name="Rounded Rectangle 15">
              <a:extLst>
                <a:ext uri="{FF2B5EF4-FFF2-40B4-BE49-F238E27FC236}">
                  <a16:creationId xmlns:a16="http://schemas.microsoft.com/office/drawing/2014/main" id="{62A36362-60FF-9378-56EB-AC32DEF67DE8}"/>
                </a:ext>
              </a:extLst>
            </p:cNvPr>
            <p:cNvSpPr>
              <a:spLocks noChangeArrowheads="1"/>
            </p:cNvSpPr>
            <p:nvPr/>
          </p:nvSpPr>
          <p:spPr bwMode="auto">
            <a:xfrm>
              <a:off x="5407435" y="2552700"/>
              <a:ext cx="1800255" cy="929640"/>
            </a:xfrm>
            <a:prstGeom prst="roundRect">
              <a:avLst>
                <a:gd name="adj" fmla="val 16667"/>
              </a:avLst>
            </a:prstGeom>
            <a:solidFill>
              <a:schemeClr val="accent3">
                <a:lumMod val="10000"/>
                <a:lumOff val="90000"/>
              </a:schemeClr>
            </a:solidFill>
            <a:ln w="12700" algn="ctr">
              <a:solidFill>
                <a:srgbClr val="000000"/>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GB" altLang="en-US" sz="1100">
                  <a:latin typeface="Calibri" panose="020F0502020204030204" pitchFamily="34" charset="0"/>
                  <a:ea typeface="Calibri" panose="020F0502020204030204" pitchFamily="34" charset="0"/>
                  <a:cs typeface="Times New Roman" panose="02020603050405020304" pitchFamily="18" charset="0"/>
                </a:rPr>
                <a:t>Frequency at which panels are updated at least once per year in the district/ward</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164878" name="Rectangle 16">
              <a:extLst>
                <a:ext uri="{FF2B5EF4-FFF2-40B4-BE49-F238E27FC236}">
                  <a16:creationId xmlns:a16="http://schemas.microsoft.com/office/drawing/2014/main" id="{14BB6471-1E03-6DEF-5F0A-98E47A8E4008}"/>
                </a:ext>
              </a:extLst>
            </p:cNvPr>
            <p:cNvSpPr>
              <a:spLocks noChangeArrowheads="1"/>
            </p:cNvSpPr>
            <p:nvPr/>
          </p:nvSpPr>
          <p:spPr bwMode="auto">
            <a:xfrm>
              <a:off x="0" y="876300"/>
              <a:ext cx="1104900" cy="473710"/>
            </a:xfrm>
            <a:prstGeom prst="rect">
              <a:avLst/>
            </a:prstGeom>
            <a:solidFill>
              <a:schemeClr val="tx1">
                <a:lumMod val="50000"/>
                <a:lumOff val="50000"/>
              </a:schemeClr>
            </a:solidFill>
            <a:ln w="12700" algn="ctr">
              <a:solidFill>
                <a:srgbClr val="000000"/>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nSpc>
                  <a:spcPct val="107000"/>
                </a:lnSpc>
                <a:spcAft>
                  <a:spcPts val="800"/>
                </a:spcAft>
              </a:pPr>
              <a:r>
                <a:rPr lang="en-US" altLang="en-US" sz="1300" b="1">
                  <a:solidFill>
                    <a:schemeClr val="bg1"/>
                  </a:solidFill>
                  <a:latin typeface="Calibri" panose="020F0502020204030204" pitchFamily="34" charset="0"/>
                  <a:ea typeface="Calibri" panose="020F0502020204030204" pitchFamily="34" charset="0"/>
                  <a:cs typeface="Times New Roman" panose="02020603050405020304" pitchFamily="18" charset="0"/>
                </a:rPr>
                <a:t>Dimension(s)</a:t>
              </a:r>
              <a:endParaRPr lang="en-US" altLang="en-US" sz="11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ight Arrow 17">
              <a:extLst>
                <a:ext uri="{FF2B5EF4-FFF2-40B4-BE49-F238E27FC236}">
                  <a16:creationId xmlns:a16="http://schemas.microsoft.com/office/drawing/2014/main" id="{65500928-AA1A-DA55-0FD0-580511260FAD}"/>
                </a:ext>
              </a:extLst>
            </p:cNvPr>
            <p:cNvSpPr/>
            <p:nvPr/>
          </p:nvSpPr>
          <p:spPr>
            <a:xfrm>
              <a:off x="930407" y="168275"/>
              <a:ext cx="677959" cy="201613"/>
            </a:xfrm>
            <a:prstGeom prs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bg1"/>
                </a:solidFill>
              </a:endParaRPr>
            </a:p>
          </p:txBody>
        </p:sp>
        <p:sp>
          <p:nvSpPr>
            <p:cNvPr id="164880" name="Right Arrow 18">
              <a:extLst>
                <a:ext uri="{FF2B5EF4-FFF2-40B4-BE49-F238E27FC236}">
                  <a16:creationId xmlns:a16="http://schemas.microsoft.com/office/drawing/2014/main" id="{0B89A95C-BF45-B5B5-D0B0-C3E5881F2807}"/>
                </a:ext>
              </a:extLst>
            </p:cNvPr>
            <p:cNvSpPr>
              <a:spLocks noChangeArrowheads="1"/>
            </p:cNvSpPr>
            <p:nvPr/>
          </p:nvSpPr>
          <p:spPr bwMode="auto">
            <a:xfrm>
              <a:off x="1104900" y="982980"/>
              <a:ext cx="507312" cy="202138"/>
            </a:xfrm>
            <a:prstGeom prst="rightArrow">
              <a:avLst>
                <a:gd name="adj1" fmla="val 50000"/>
                <a:gd name="adj2" fmla="val 49997"/>
              </a:avLst>
            </a:prstGeom>
            <a:solidFill>
              <a:schemeClr val="tx1">
                <a:lumMod val="50000"/>
                <a:lumOff val="50000"/>
              </a:schemeClr>
            </a:solidFill>
            <a:ln w="12700" algn="ctr">
              <a:solidFill>
                <a:srgbClr val="41719C"/>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endParaRPr lang="en-US" altLang="en-US">
                <a:solidFill>
                  <a:schemeClr val="bg1"/>
                </a:solidFill>
              </a:endParaRPr>
            </a:p>
          </p:txBody>
        </p:sp>
        <p:sp>
          <p:nvSpPr>
            <p:cNvPr id="164881" name="Rounded Rectangle 19">
              <a:extLst>
                <a:ext uri="{FF2B5EF4-FFF2-40B4-BE49-F238E27FC236}">
                  <a16:creationId xmlns:a16="http://schemas.microsoft.com/office/drawing/2014/main" id="{4E293D09-27ED-6B35-9A05-A81FA36D3321}"/>
                </a:ext>
              </a:extLst>
            </p:cNvPr>
            <p:cNvSpPr>
              <a:spLocks noChangeArrowheads="1"/>
            </p:cNvSpPr>
            <p:nvPr/>
          </p:nvSpPr>
          <p:spPr bwMode="auto">
            <a:xfrm>
              <a:off x="1668779" y="2346960"/>
              <a:ext cx="1440204" cy="1463040"/>
            </a:xfrm>
            <a:prstGeom prst="roundRect">
              <a:avLst>
                <a:gd name="adj" fmla="val 16667"/>
              </a:avLst>
            </a:prstGeom>
            <a:solidFill>
              <a:schemeClr val="accent2">
                <a:lumMod val="20000"/>
                <a:lumOff val="80000"/>
              </a:schemeClr>
            </a:solidFill>
            <a:ln w="12700" algn="ctr">
              <a:solidFill>
                <a:srgbClr val="000000"/>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US" altLang="en-US" sz="110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Involvement of communities and local leaders in data interpretation and priority setting</a:t>
              </a:r>
            </a:p>
          </p:txBody>
        </p:sp>
        <p:sp>
          <p:nvSpPr>
            <p:cNvPr id="164882" name="Rounded Rectangle 20">
              <a:extLst>
                <a:ext uri="{FF2B5EF4-FFF2-40B4-BE49-F238E27FC236}">
                  <a16:creationId xmlns:a16="http://schemas.microsoft.com/office/drawing/2014/main" id="{B77C966B-5BA4-B088-9680-04560628A090}"/>
                </a:ext>
              </a:extLst>
            </p:cNvPr>
            <p:cNvSpPr>
              <a:spLocks noChangeArrowheads="1"/>
            </p:cNvSpPr>
            <p:nvPr/>
          </p:nvSpPr>
          <p:spPr bwMode="auto">
            <a:xfrm>
              <a:off x="3297918" y="4488180"/>
              <a:ext cx="1800255" cy="883920"/>
            </a:xfrm>
            <a:prstGeom prst="roundRect">
              <a:avLst>
                <a:gd name="adj" fmla="val 16667"/>
              </a:avLst>
            </a:prstGeom>
            <a:solidFill>
              <a:schemeClr val="tx2">
                <a:lumMod val="20000"/>
                <a:lumOff val="80000"/>
              </a:schemeClr>
            </a:solidFill>
            <a:ln w="12700" algn="ctr">
              <a:solidFill>
                <a:srgbClr val="000000"/>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US" altLang="en-US" sz="110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Impact of community engagement/input on the way in which services are structured and delivered</a:t>
              </a:r>
            </a:p>
          </p:txBody>
        </p:sp>
        <p:sp>
          <p:nvSpPr>
            <p:cNvPr id="164883" name="Rounded Rectangle 21">
              <a:extLst>
                <a:ext uri="{FF2B5EF4-FFF2-40B4-BE49-F238E27FC236}">
                  <a16:creationId xmlns:a16="http://schemas.microsoft.com/office/drawing/2014/main" id="{434F892F-F1E3-7A56-14CF-BBB26DCECFA3}"/>
                </a:ext>
              </a:extLst>
            </p:cNvPr>
            <p:cNvSpPr>
              <a:spLocks noChangeArrowheads="1"/>
            </p:cNvSpPr>
            <p:nvPr/>
          </p:nvSpPr>
          <p:spPr bwMode="auto">
            <a:xfrm>
              <a:off x="3331079" y="2453640"/>
              <a:ext cx="1800255" cy="1912620"/>
            </a:xfrm>
            <a:prstGeom prst="roundRect">
              <a:avLst>
                <a:gd name="adj" fmla="val 16667"/>
              </a:avLst>
            </a:prstGeom>
            <a:solidFill>
              <a:schemeClr val="tx2">
                <a:lumMod val="20000"/>
                <a:lumOff val="80000"/>
              </a:schemeClr>
            </a:solidFill>
            <a:ln w="12700" algn="ctr">
              <a:solidFill>
                <a:srgbClr val="000000"/>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US" altLang="en-US" sz="110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Ward implementation units regularly solicit local input from diverse member of the community on the design, financing, governance and implementation of SUN activities</a:t>
              </a:r>
            </a:p>
          </p:txBody>
        </p:sp>
        <p:sp>
          <p:nvSpPr>
            <p:cNvPr id="164884" name="Rectangle 22">
              <a:extLst>
                <a:ext uri="{FF2B5EF4-FFF2-40B4-BE49-F238E27FC236}">
                  <a16:creationId xmlns:a16="http://schemas.microsoft.com/office/drawing/2014/main" id="{88EF3A04-F886-5268-0648-07C8D4D28C4C}"/>
                </a:ext>
              </a:extLst>
            </p:cNvPr>
            <p:cNvSpPr>
              <a:spLocks noChangeArrowheads="1"/>
            </p:cNvSpPr>
            <p:nvPr/>
          </p:nvSpPr>
          <p:spPr bwMode="auto">
            <a:xfrm>
              <a:off x="7388916" y="7620"/>
              <a:ext cx="1800255" cy="504825"/>
            </a:xfrm>
            <a:prstGeom prst="rect">
              <a:avLst/>
            </a:prstGeom>
            <a:solidFill>
              <a:schemeClr val="accent4">
                <a:lumMod val="20000"/>
                <a:lumOff val="80000"/>
              </a:schemeClr>
            </a:solidFill>
            <a:ln w="12700" algn="ctr">
              <a:solidFill>
                <a:srgbClr val="000000"/>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US" altLang="en-US" sz="1100" b="1"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Proactive Population Outreach</a:t>
              </a:r>
              <a:endParaRPr lang="en-US" altLang="en-US" sz="1100"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4885" name="Rounded Rectangle 23">
              <a:extLst>
                <a:ext uri="{FF2B5EF4-FFF2-40B4-BE49-F238E27FC236}">
                  <a16:creationId xmlns:a16="http://schemas.microsoft.com/office/drawing/2014/main" id="{B667AB20-1A24-72C8-9A06-CC9360FB6022}"/>
                </a:ext>
              </a:extLst>
            </p:cNvPr>
            <p:cNvSpPr>
              <a:spLocks noChangeArrowheads="1"/>
            </p:cNvSpPr>
            <p:nvPr/>
          </p:nvSpPr>
          <p:spPr bwMode="auto">
            <a:xfrm>
              <a:off x="7388916" y="708660"/>
              <a:ext cx="1800255" cy="1333500"/>
            </a:xfrm>
            <a:prstGeom prst="roundRect">
              <a:avLst>
                <a:gd name="adj" fmla="val 16667"/>
              </a:avLst>
            </a:prstGeom>
            <a:solidFill>
              <a:schemeClr val="accent4">
                <a:lumMod val="20000"/>
                <a:lumOff val="80000"/>
              </a:schemeClr>
            </a:solidFill>
            <a:ln w="12700" algn="ctr">
              <a:solidFill>
                <a:srgbClr val="000000"/>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GB" altLang="en-US" sz="110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The districts /Ward/SDP provides proactive population outreach according to local nutrition needs and priorities</a:t>
              </a:r>
              <a:endParaRPr lang="en-US" altLang="en-US" sz="110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4886" name="Rounded Rectangle 24">
              <a:extLst>
                <a:ext uri="{FF2B5EF4-FFF2-40B4-BE49-F238E27FC236}">
                  <a16:creationId xmlns:a16="http://schemas.microsoft.com/office/drawing/2014/main" id="{436C361C-F298-FD48-7DFE-C80325A2F9C6}"/>
                </a:ext>
              </a:extLst>
            </p:cNvPr>
            <p:cNvSpPr>
              <a:spLocks noChangeArrowheads="1"/>
            </p:cNvSpPr>
            <p:nvPr/>
          </p:nvSpPr>
          <p:spPr bwMode="auto">
            <a:xfrm>
              <a:off x="7388916" y="2346960"/>
              <a:ext cx="1800255" cy="1104900"/>
            </a:xfrm>
            <a:prstGeom prst="roundRect">
              <a:avLst>
                <a:gd name="adj" fmla="val 16667"/>
              </a:avLst>
            </a:prstGeom>
            <a:solidFill>
              <a:schemeClr val="accent4">
                <a:lumMod val="20000"/>
                <a:lumOff val="80000"/>
              </a:schemeClr>
            </a:solidFill>
            <a:ln w="12700" algn="ctr">
              <a:solidFill>
                <a:srgbClr val="000000"/>
              </a:solid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GB" altLang="en-US" sz="110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The district /ward/SDP have registries or lists to identify relevant priority beneficiaries for proactive outreach</a:t>
              </a:r>
              <a:endParaRPr lang="en-US" altLang="en-US" sz="110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3BF11C85-32AC-07F8-6788-F4C6025BDFB0}"/>
              </a:ext>
            </a:extLst>
          </p:cNvPr>
          <p:cNvSpPr>
            <a:spLocks noGrp="1" noChangeArrowheads="1"/>
          </p:cNvSpPr>
          <p:nvPr>
            <p:ph type="title"/>
          </p:nvPr>
        </p:nvSpPr>
        <p:spPr/>
        <p:txBody>
          <a:bodyPr/>
          <a:lstStyle/>
          <a:p>
            <a:r>
              <a:rPr lang="en-US" altLang="en-GB" sz="4000" dirty="0"/>
              <a:t>Domain 7: Population Nutrition Management </a:t>
            </a:r>
            <a:endParaRPr lang="LID4096" altLang="en-GB" sz="4000" dirty="0"/>
          </a:p>
        </p:txBody>
      </p:sp>
      <p:sp>
        <p:nvSpPr>
          <p:cNvPr id="5" name="Content Placeholder 4">
            <a:extLst>
              <a:ext uri="{FF2B5EF4-FFF2-40B4-BE49-F238E27FC236}">
                <a16:creationId xmlns:a16="http://schemas.microsoft.com/office/drawing/2014/main" id="{776EECD0-7990-AB07-0E41-E1B19869A8B6}"/>
              </a:ext>
            </a:extLst>
          </p:cNvPr>
          <p:cNvSpPr>
            <a:spLocks noGrp="1"/>
          </p:cNvSpPr>
          <p:nvPr>
            <p:ph sz="quarter" idx="13"/>
          </p:nvPr>
        </p:nvSpPr>
        <p:spPr/>
        <p:txBody>
          <a:bodyPr/>
          <a:lstStyle/>
          <a:p>
            <a:r>
              <a:rPr lang="en-US" altLang="en-US" dirty="0"/>
              <a:t>Overall, population nutrition management remained relatively poor:</a:t>
            </a:r>
          </a:p>
          <a:p>
            <a:pPr lvl="1"/>
            <a:r>
              <a:rPr lang="en-US" altLang="en-US" dirty="0"/>
              <a:t>Little involvement of communities in decision-making processes.</a:t>
            </a:r>
          </a:p>
          <a:p>
            <a:r>
              <a:rPr lang="en-US" altLang="en-US" dirty="0"/>
              <a:t>Proactive population outreach improved from level 1 to 2</a:t>
            </a:r>
          </a:p>
          <a:p>
            <a:endParaRPr lang="en-GB" dirty="0"/>
          </a:p>
        </p:txBody>
      </p:sp>
      <p:graphicFrame>
        <p:nvGraphicFramePr>
          <p:cNvPr id="8" name="Content Placeholder 5">
            <a:extLst>
              <a:ext uri="{FF2B5EF4-FFF2-40B4-BE49-F238E27FC236}">
                <a16:creationId xmlns:a16="http://schemas.microsoft.com/office/drawing/2014/main" id="{AA592EE1-A15B-29EC-78A1-125AAB7B82DA}"/>
              </a:ext>
            </a:extLst>
          </p:cNvPr>
          <p:cNvGraphicFramePr>
            <a:graphicFrameLocks noGrp="1"/>
          </p:cNvGraphicFramePr>
          <p:nvPr>
            <p:ph sz="quarter" idx="14"/>
            <p:extLst>
              <p:ext uri="{D42A27DB-BD31-4B8C-83A1-F6EECF244321}">
                <p14:modId xmlns:p14="http://schemas.microsoft.com/office/powerpoint/2010/main" val="2963809051"/>
              </p:ext>
            </p:extLst>
          </p:nvPr>
        </p:nvGraphicFramePr>
        <p:xfrm>
          <a:off x="5029200" y="1170781"/>
          <a:ext cx="4724400" cy="4696619"/>
        </p:xfrm>
        <a:graphic>
          <a:graphicData uri="http://schemas.openxmlformats.org/presentationml/2006/ole">
            <mc:AlternateContent xmlns:mc="http://schemas.openxmlformats.org/markup-compatibility/2006">
              <mc:Choice xmlns:v="urn:schemas-microsoft-com:vml" Requires="v">
                <p:oleObj name="Chart" r:id="rId3" imgW="4145639" imgH="4566300" progId="Excel.Chart.8">
                  <p:embed/>
                </p:oleObj>
              </mc:Choice>
              <mc:Fallback>
                <p:oleObj name="Chart" r:id="rId3" imgW="4145639" imgH="4566300" progId="Excel.Chart.8">
                  <p:embed/>
                  <p:pic>
                    <p:nvPicPr>
                      <p:cNvPr id="8" name="Content Placeholder 5">
                        <a:extLst>
                          <a:ext uri="{FF2B5EF4-FFF2-40B4-BE49-F238E27FC236}">
                            <a16:creationId xmlns:a16="http://schemas.microsoft.com/office/drawing/2014/main" id="{AA592EE1-A15B-29EC-78A1-125AAB7B82DA}"/>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170781"/>
                        <a:ext cx="4724400" cy="4696619"/>
                      </a:xfrm>
                      <a:prstGeom prst="rect">
                        <a:avLst/>
                      </a:prstGeom>
                      <a:noFill/>
                      <a:ln>
                        <a:noFill/>
                      </a:ln>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3C7FE776-9644-2DD4-7950-1926D62FE54D}"/>
              </a:ext>
            </a:extLst>
          </p:cNvPr>
          <p:cNvSpPr>
            <a:spLocks noGrp="1" noChangeArrowheads="1"/>
          </p:cNvSpPr>
          <p:nvPr>
            <p:ph type="title"/>
          </p:nvPr>
        </p:nvSpPr>
        <p:spPr/>
        <p:txBody>
          <a:bodyPr>
            <a:noAutofit/>
          </a:bodyPr>
          <a:lstStyle/>
          <a:p>
            <a:r>
              <a:rPr lang="en-US" altLang="en-GB" sz="3600" dirty="0"/>
              <a:t>Population Nutrition Management by Sector - District</a:t>
            </a:r>
            <a:endParaRPr lang="LID4096" altLang="en-GB" sz="3600" dirty="0"/>
          </a:p>
        </p:txBody>
      </p:sp>
      <p:sp>
        <p:nvSpPr>
          <p:cNvPr id="2" name="Content Placeholder 1">
            <a:extLst>
              <a:ext uri="{FF2B5EF4-FFF2-40B4-BE49-F238E27FC236}">
                <a16:creationId xmlns:a16="http://schemas.microsoft.com/office/drawing/2014/main" id="{936528EC-2298-D9D6-3DDA-A5719EBDD4BC}"/>
              </a:ext>
            </a:extLst>
          </p:cNvPr>
          <p:cNvSpPr>
            <a:spLocks noGrp="1"/>
          </p:cNvSpPr>
          <p:nvPr>
            <p:ph sz="quarter" idx="14"/>
          </p:nvPr>
        </p:nvSpPr>
        <p:spPr/>
        <p:txBody>
          <a:bodyPr/>
          <a:lstStyle/>
          <a:p>
            <a:r>
              <a:rPr lang="en-GB" altLang="en-GB" dirty="0"/>
              <a:t>Overall, there was no improvement in performance of SUN/MCDP II population nutrition management between 2020 and 2022. </a:t>
            </a:r>
          </a:p>
          <a:p>
            <a:r>
              <a:rPr lang="en-GB" altLang="en-GB" dirty="0"/>
              <a:t>There was moderate involvement of communities in priority setting</a:t>
            </a:r>
            <a:endParaRPr lang="en-GB" dirty="0"/>
          </a:p>
        </p:txBody>
      </p:sp>
      <p:sp>
        <p:nvSpPr>
          <p:cNvPr id="167940" name="Slide Number Placeholder 1">
            <a:extLst>
              <a:ext uri="{FF2B5EF4-FFF2-40B4-BE49-F238E27FC236}">
                <a16:creationId xmlns:a16="http://schemas.microsoft.com/office/drawing/2014/main" id="{B26C4CC7-8B5B-5C77-F8F2-93A2A24D5E63}"/>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fld id="{FAEF273E-DA42-4002-8E1A-891DB68A77B1}" type="slidenum">
              <a:rPr lang="en-US" altLang="en-GB">
                <a:sym typeface="Arial" panose="020B0604020202020204" pitchFamily="34" charset="0"/>
              </a:rPr>
              <a:pPr/>
              <a:t>78</a:t>
            </a:fld>
            <a:endParaRPr lang="en-US" altLang="en-GB">
              <a:sym typeface="Arial" panose="020B0604020202020204" pitchFamily="34" charset="0"/>
            </a:endParaRPr>
          </a:p>
        </p:txBody>
      </p:sp>
      <p:graphicFrame>
        <p:nvGraphicFramePr>
          <p:cNvPr id="3" name="Content Placeholder 2">
            <a:extLst>
              <a:ext uri="{FF2B5EF4-FFF2-40B4-BE49-F238E27FC236}">
                <a16:creationId xmlns:a16="http://schemas.microsoft.com/office/drawing/2014/main" id="{A0BB1982-086E-CE3E-1CC5-591DEE9E69EF}"/>
              </a:ext>
            </a:extLst>
          </p:cNvPr>
          <p:cNvGraphicFramePr>
            <a:graphicFrameLocks noGrp="1"/>
          </p:cNvGraphicFramePr>
          <p:nvPr>
            <p:ph sz="quarter" idx="13"/>
            <p:extLst>
              <p:ext uri="{D42A27DB-BD31-4B8C-83A1-F6EECF244321}">
                <p14:modId xmlns:p14="http://schemas.microsoft.com/office/powerpoint/2010/main" val="1820121754"/>
              </p:ext>
            </p:extLst>
          </p:nvPr>
        </p:nvGraphicFramePr>
        <p:xfrm>
          <a:off x="765175" y="1079500"/>
          <a:ext cx="7921628" cy="2959402"/>
        </p:xfrm>
        <a:graphic>
          <a:graphicData uri="http://schemas.openxmlformats.org/drawingml/2006/table">
            <a:tbl>
              <a:tblPr/>
              <a:tblGrid>
                <a:gridCol w="720148">
                  <a:extLst>
                    <a:ext uri="{9D8B030D-6E8A-4147-A177-3AD203B41FA5}">
                      <a16:colId xmlns:a16="http://schemas.microsoft.com/office/drawing/2014/main" val="20000"/>
                    </a:ext>
                  </a:extLst>
                </a:gridCol>
                <a:gridCol w="720148">
                  <a:extLst>
                    <a:ext uri="{9D8B030D-6E8A-4147-A177-3AD203B41FA5}">
                      <a16:colId xmlns:a16="http://schemas.microsoft.com/office/drawing/2014/main" val="20001"/>
                    </a:ext>
                  </a:extLst>
                </a:gridCol>
                <a:gridCol w="720148">
                  <a:extLst>
                    <a:ext uri="{9D8B030D-6E8A-4147-A177-3AD203B41FA5}">
                      <a16:colId xmlns:a16="http://schemas.microsoft.com/office/drawing/2014/main" val="20002"/>
                    </a:ext>
                  </a:extLst>
                </a:gridCol>
                <a:gridCol w="720148">
                  <a:extLst>
                    <a:ext uri="{9D8B030D-6E8A-4147-A177-3AD203B41FA5}">
                      <a16:colId xmlns:a16="http://schemas.microsoft.com/office/drawing/2014/main" val="20003"/>
                    </a:ext>
                  </a:extLst>
                </a:gridCol>
                <a:gridCol w="720148">
                  <a:extLst>
                    <a:ext uri="{9D8B030D-6E8A-4147-A177-3AD203B41FA5}">
                      <a16:colId xmlns:a16="http://schemas.microsoft.com/office/drawing/2014/main" val="20004"/>
                    </a:ext>
                  </a:extLst>
                </a:gridCol>
                <a:gridCol w="720148">
                  <a:extLst>
                    <a:ext uri="{9D8B030D-6E8A-4147-A177-3AD203B41FA5}">
                      <a16:colId xmlns:a16="http://schemas.microsoft.com/office/drawing/2014/main" val="20005"/>
                    </a:ext>
                  </a:extLst>
                </a:gridCol>
                <a:gridCol w="720148">
                  <a:extLst>
                    <a:ext uri="{9D8B030D-6E8A-4147-A177-3AD203B41FA5}">
                      <a16:colId xmlns:a16="http://schemas.microsoft.com/office/drawing/2014/main" val="20006"/>
                    </a:ext>
                  </a:extLst>
                </a:gridCol>
                <a:gridCol w="720148">
                  <a:extLst>
                    <a:ext uri="{9D8B030D-6E8A-4147-A177-3AD203B41FA5}">
                      <a16:colId xmlns:a16="http://schemas.microsoft.com/office/drawing/2014/main" val="20007"/>
                    </a:ext>
                  </a:extLst>
                </a:gridCol>
                <a:gridCol w="720148">
                  <a:extLst>
                    <a:ext uri="{9D8B030D-6E8A-4147-A177-3AD203B41FA5}">
                      <a16:colId xmlns:a16="http://schemas.microsoft.com/office/drawing/2014/main" val="20008"/>
                    </a:ext>
                  </a:extLst>
                </a:gridCol>
                <a:gridCol w="720148">
                  <a:extLst>
                    <a:ext uri="{9D8B030D-6E8A-4147-A177-3AD203B41FA5}">
                      <a16:colId xmlns:a16="http://schemas.microsoft.com/office/drawing/2014/main" val="20009"/>
                    </a:ext>
                  </a:extLst>
                </a:gridCol>
                <a:gridCol w="720148">
                  <a:extLst>
                    <a:ext uri="{9D8B030D-6E8A-4147-A177-3AD203B41FA5}">
                      <a16:colId xmlns:a16="http://schemas.microsoft.com/office/drawing/2014/main" val="20010"/>
                    </a:ext>
                  </a:extLst>
                </a:gridCol>
              </a:tblGrid>
              <a:tr h="508661">
                <a:tc rowSpan="2">
                  <a:txBody>
                    <a:bodyPr/>
                    <a:lstStyle/>
                    <a:p>
                      <a:pPr algn="l" fontAlgn="ctr"/>
                      <a:r>
                        <a:rPr lang="en-GB" sz="1200" b="0" i="0" u="none" strike="noStrike">
                          <a:solidFill>
                            <a:srgbClr val="000000"/>
                          </a:solidFill>
                          <a:effectLst/>
                          <a:latin typeface="Arial" panose="020B0604020202020204" pitchFamily="34" charset="0"/>
                        </a:rPr>
                        <a:t>Ministry</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gridSpan="2">
                  <a:txBody>
                    <a:bodyPr/>
                    <a:lstStyle/>
                    <a:p>
                      <a:pPr algn="ctr" fontAlgn="ctr"/>
                      <a:r>
                        <a:rPr lang="en-GB" sz="1200" b="0" i="0" u="none" strike="noStrike" dirty="0">
                          <a:solidFill>
                            <a:srgbClr val="000000"/>
                          </a:solidFill>
                          <a:effectLst/>
                          <a:latin typeface="Arial" panose="020B0604020202020204" pitchFamily="34" charset="0"/>
                        </a:rPr>
                        <a:t>Overall score</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200" b="0" i="0" u="none" strike="noStrike" dirty="0">
                          <a:solidFill>
                            <a:srgbClr val="000000"/>
                          </a:solidFill>
                          <a:effectLst/>
                          <a:latin typeface="Arial" panose="020B0604020202020204" pitchFamily="34" charset="0"/>
                        </a:rPr>
                        <a:t>Priority setting</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200" b="0" i="0" u="none" strike="noStrike" dirty="0">
                          <a:solidFill>
                            <a:srgbClr val="000000"/>
                          </a:solidFill>
                          <a:effectLst/>
                          <a:latin typeface="Arial" panose="020B0604020202020204" pitchFamily="34" charset="0"/>
                        </a:rPr>
                        <a:t>Community engagement</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200" b="0" i="0" u="none" strike="noStrike">
                          <a:solidFill>
                            <a:srgbClr val="000000"/>
                          </a:solidFill>
                          <a:effectLst/>
                          <a:latin typeface="Arial" panose="020B0604020202020204" pitchFamily="34" charset="0"/>
                        </a:rPr>
                        <a:t>Empanelment</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200" b="0" i="0" u="none" strike="noStrike" dirty="0">
                          <a:solidFill>
                            <a:srgbClr val="000000"/>
                          </a:solidFill>
                          <a:effectLst/>
                          <a:latin typeface="Arial" panose="020B0604020202020204" pitchFamily="34" charset="0"/>
                        </a:rPr>
                        <a:t>Proactive Population Outreach</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248322">
                <a:tc vMerge="1">
                  <a:txBody>
                    <a:bodyPr/>
                    <a:lstStyle/>
                    <a:p>
                      <a:endParaRPr lang="en-US"/>
                    </a:p>
                  </a:txBody>
                  <a:tcPr/>
                </a:tc>
                <a:tc>
                  <a:txBody>
                    <a:bodyPr/>
                    <a:lstStyle/>
                    <a:p>
                      <a:pPr algn="ctr" fontAlgn="ctr"/>
                      <a:r>
                        <a:rPr lang="en-GB" sz="1200" b="0" i="0" u="none" strike="noStrike" dirty="0">
                          <a:solidFill>
                            <a:srgbClr val="000000"/>
                          </a:solidFill>
                          <a:effectLst/>
                          <a:latin typeface="Arial" panose="020B0604020202020204" pitchFamily="34" charset="0"/>
                        </a:rPr>
                        <a:t>2020</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solidFill>
                            <a:srgbClr val="000000"/>
                          </a:solidFill>
                          <a:effectLst/>
                          <a:latin typeface="Arial" panose="020B0604020202020204" pitchFamily="34" charset="0"/>
                        </a:rPr>
                        <a:t>2022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solidFill>
                            <a:srgbClr val="000000"/>
                          </a:solidFill>
                          <a:effectLst/>
                          <a:latin typeface="Arial" panose="020B0604020202020204" pitchFamily="34" charset="0"/>
                        </a:rPr>
                        <a:t>2020</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solidFill>
                            <a:srgbClr val="000000"/>
                          </a:solidFill>
                          <a:effectLst/>
                          <a:latin typeface="Arial" panose="020B0604020202020204" pitchFamily="34" charset="0"/>
                        </a:rPr>
                        <a:t>2022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solidFill>
                            <a:srgbClr val="000000"/>
                          </a:solidFill>
                          <a:effectLst/>
                          <a:latin typeface="Arial" panose="020B0604020202020204" pitchFamily="34" charset="0"/>
                        </a:rPr>
                        <a:t>2020</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dirty="0">
                          <a:solidFill>
                            <a:srgbClr val="000000"/>
                          </a:solidFill>
                          <a:effectLst/>
                          <a:latin typeface="Arial" panose="020B0604020202020204" pitchFamily="34" charset="0"/>
                        </a:rPr>
                        <a:t>2022</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dirty="0">
                          <a:solidFill>
                            <a:srgbClr val="000000"/>
                          </a:solidFill>
                          <a:effectLst/>
                          <a:latin typeface="Arial" panose="020B0604020202020204" pitchFamily="34" charset="0"/>
                        </a:rPr>
                        <a:t>2020</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dirty="0">
                          <a:solidFill>
                            <a:srgbClr val="000000"/>
                          </a:solidFill>
                          <a:effectLst/>
                          <a:latin typeface="Arial" panose="020B0604020202020204" pitchFamily="34" charset="0"/>
                        </a:rPr>
                        <a:t>2022</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dirty="0">
                          <a:solidFill>
                            <a:srgbClr val="000000"/>
                          </a:solidFill>
                          <a:effectLst/>
                          <a:latin typeface="Arial" panose="020B0604020202020204" pitchFamily="34" charset="0"/>
                        </a:rPr>
                        <a:t>2020</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solidFill>
                            <a:srgbClr val="000000"/>
                          </a:solidFill>
                          <a:effectLst/>
                          <a:latin typeface="Arial" panose="020B0604020202020204" pitchFamily="34" charset="0"/>
                        </a:rPr>
                        <a:t>2022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48322">
                <a:tc>
                  <a:txBody>
                    <a:bodyPr/>
                    <a:lstStyle/>
                    <a:p>
                      <a:pPr algn="l" fontAlgn="ctr"/>
                      <a:r>
                        <a:rPr lang="en-GB" sz="1200" b="0" i="0" u="none" strike="noStrike">
                          <a:solidFill>
                            <a:srgbClr val="000000"/>
                          </a:solidFill>
                          <a:effectLst/>
                          <a:latin typeface="Arial" panose="020B0604020202020204" pitchFamily="34" charset="0"/>
                        </a:rPr>
                        <a:t>MOA</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dirty="0">
                          <a:solidFill>
                            <a:srgbClr val="000000"/>
                          </a:solidFill>
                          <a:effectLst/>
                          <a:latin typeface="Arial" panose="020B0604020202020204" pitchFamily="34" charset="0"/>
                        </a:rPr>
                        <a:t>2.7</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3.0</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dirty="0">
                          <a:solidFill>
                            <a:srgbClr val="000000"/>
                          </a:solidFill>
                          <a:effectLst/>
                          <a:latin typeface="Arial" panose="020B0604020202020204" pitchFamily="34" charset="0"/>
                        </a:rPr>
                        <a:t>2.4</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2.6</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2.4</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3.1</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a:solidFill>
                            <a:srgbClr val="000000"/>
                          </a:solidFill>
                          <a:effectLst/>
                          <a:latin typeface="Arial" panose="020B0604020202020204" pitchFamily="34" charset="0"/>
                        </a:rPr>
                        <a:t>1.7</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solidFill>
                            <a:srgbClr val="000000"/>
                          </a:solidFill>
                          <a:effectLst/>
                          <a:latin typeface="Arial" panose="020B0604020202020204" pitchFamily="34" charset="0"/>
                        </a:rPr>
                        <a:t>2.2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341012">
                <a:tc>
                  <a:txBody>
                    <a:bodyPr/>
                    <a:lstStyle/>
                    <a:p>
                      <a:pPr algn="l" fontAlgn="ctr"/>
                      <a:r>
                        <a:rPr lang="en-GB" sz="1200" b="0" i="0" u="none" strike="noStrike">
                          <a:solidFill>
                            <a:srgbClr val="000000"/>
                          </a:solidFill>
                          <a:effectLst/>
                          <a:latin typeface="Arial" panose="020B0604020202020204" pitchFamily="34" charset="0"/>
                        </a:rPr>
                        <a:t>MCDSS</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2.3</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2.7</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dirty="0">
                          <a:solidFill>
                            <a:srgbClr val="000000"/>
                          </a:solidFill>
                          <a:effectLst/>
                          <a:latin typeface="Arial" panose="020B0604020202020204" pitchFamily="34" charset="0"/>
                        </a:rPr>
                        <a:t>2.7</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3.0</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a:solidFill>
                            <a:srgbClr val="000000"/>
                          </a:solidFill>
                          <a:effectLst/>
                          <a:latin typeface="Arial" panose="020B0604020202020204" pitchFamily="34" charset="0"/>
                        </a:rPr>
                        <a:t>2.5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2.7</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2.6</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3.0</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a:solidFill>
                            <a:srgbClr val="000000"/>
                          </a:solidFill>
                          <a:effectLst/>
                          <a:latin typeface="Arial" panose="020B0604020202020204" pitchFamily="34" charset="0"/>
                        </a:rPr>
                        <a:t>1.5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solidFill>
                            <a:srgbClr val="000000"/>
                          </a:solidFill>
                          <a:effectLst/>
                          <a:latin typeface="Arial" panose="020B0604020202020204" pitchFamily="34" charset="0"/>
                        </a:rPr>
                        <a:t>2.2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248322">
                <a:tc>
                  <a:txBody>
                    <a:bodyPr/>
                    <a:lstStyle/>
                    <a:p>
                      <a:pPr algn="l" fontAlgn="ctr"/>
                      <a:r>
                        <a:rPr lang="en-GB" sz="1200" b="0" i="0" u="none" strike="noStrike">
                          <a:solidFill>
                            <a:srgbClr val="000000"/>
                          </a:solidFill>
                          <a:effectLst/>
                          <a:latin typeface="Arial" panose="020B0604020202020204" pitchFamily="34" charset="0"/>
                        </a:rPr>
                        <a:t>MOH</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3.1</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a:solidFill>
                            <a:srgbClr val="000000"/>
                          </a:solidFill>
                          <a:effectLst/>
                          <a:latin typeface="Arial" panose="020B0604020202020204" pitchFamily="34" charset="0"/>
                        </a:rPr>
                        <a:t>3.2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dirty="0">
                          <a:solidFill>
                            <a:srgbClr val="000000"/>
                          </a:solidFill>
                          <a:effectLst/>
                          <a:latin typeface="Arial" panose="020B0604020202020204" pitchFamily="34" charset="0"/>
                        </a:rPr>
                        <a:t>3.6</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dirty="0">
                          <a:solidFill>
                            <a:srgbClr val="000000"/>
                          </a:solidFill>
                          <a:effectLst/>
                          <a:latin typeface="Arial" panose="020B0604020202020204" pitchFamily="34" charset="0"/>
                        </a:rPr>
                        <a:t>2.7</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3.0</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a:solidFill>
                            <a:srgbClr val="000000"/>
                          </a:solidFill>
                          <a:effectLst/>
                          <a:latin typeface="Arial" panose="020B0604020202020204" pitchFamily="34" charset="0"/>
                        </a:rPr>
                        <a:t>2.6</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a:solidFill>
                            <a:srgbClr val="000000"/>
                          </a:solidFill>
                          <a:effectLst/>
                          <a:latin typeface="Arial" panose="020B0604020202020204" pitchFamily="34" charset="0"/>
                        </a:rPr>
                        <a:t>1.6</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solidFill>
                            <a:srgbClr val="000000"/>
                          </a:solidFill>
                          <a:effectLst/>
                          <a:latin typeface="Arial" panose="020B0604020202020204" pitchFamily="34" charset="0"/>
                        </a:rPr>
                        <a:t>2.5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248322">
                <a:tc>
                  <a:txBody>
                    <a:bodyPr/>
                    <a:lstStyle/>
                    <a:p>
                      <a:pPr algn="l" fontAlgn="ctr"/>
                      <a:r>
                        <a:rPr lang="en-GB" sz="1200" b="0" i="0" u="none" strike="noStrike">
                          <a:solidFill>
                            <a:srgbClr val="000000"/>
                          </a:solidFill>
                          <a:effectLst/>
                          <a:latin typeface="Arial" panose="020B0604020202020204" pitchFamily="34" charset="0"/>
                        </a:rPr>
                        <a:t>MFL</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3.0</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dirty="0">
                          <a:solidFill>
                            <a:srgbClr val="000000"/>
                          </a:solidFill>
                          <a:effectLst/>
                          <a:latin typeface="Arial" panose="020B0604020202020204" pitchFamily="34" charset="0"/>
                        </a:rPr>
                        <a:t>2.2</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dirty="0">
                          <a:solidFill>
                            <a:srgbClr val="000000"/>
                          </a:solidFill>
                          <a:effectLst/>
                          <a:latin typeface="Arial" panose="020B0604020202020204" pitchFamily="34" charset="0"/>
                        </a:rPr>
                        <a:t>2.6</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2.1</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2.3</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1.9</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solidFill>
                            <a:srgbClr val="000000"/>
                          </a:solidFill>
                          <a:effectLst/>
                          <a:latin typeface="Arial" panose="020B0604020202020204" pitchFamily="34" charset="0"/>
                        </a:rPr>
                        <a:t>1.9</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248322">
                <a:tc>
                  <a:txBody>
                    <a:bodyPr/>
                    <a:lstStyle/>
                    <a:p>
                      <a:pPr algn="l" fontAlgn="ctr"/>
                      <a:r>
                        <a:rPr lang="en-GB" sz="1200" b="0" i="0" u="none" strike="noStrike">
                          <a:solidFill>
                            <a:srgbClr val="000000"/>
                          </a:solidFill>
                          <a:effectLst/>
                          <a:latin typeface="Arial" panose="020B0604020202020204" pitchFamily="34" charset="0"/>
                        </a:rPr>
                        <a:t>MOE</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2.4</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2.9</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2.3</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dirty="0">
                          <a:solidFill>
                            <a:srgbClr val="000000"/>
                          </a:solidFill>
                          <a:effectLst/>
                          <a:latin typeface="Arial" panose="020B0604020202020204" pitchFamily="34" charset="0"/>
                        </a:rPr>
                        <a:t>2.4</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dirty="0">
                          <a:solidFill>
                            <a:srgbClr val="000000"/>
                          </a:solidFill>
                          <a:effectLst/>
                          <a:latin typeface="Arial" panose="020B0604020202020204" pitchFamily="34" charset="0"/>
                        </a:rPr>
                        <a:t>2.1</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2.3</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2.0</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2.1</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41012">
                <a:tc>
                  <a:txBody>
                    <a:bodyPr/>
                    <a:lstStyle/>
                    <a:p>
                      <a:pPr algn="l" fontAlgn="ctr"/>
                      <a:r>
                        <a:rPr lang="en-GB" sz="1200" b="0" i="0" u="none" strike="noStrike">
                          <a:solidFill>
                            <a:srgbClr val="000000"/>
                          </a:solidFill>
                          <a:effectLst/>
                          <a:latin typeface="Arial" panose="020B0604020202020204" pitchFamily="34" charset="0"/>
                        </a:rPr>
                        <a:t>MWDSSEP</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2.3</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2.7</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2.6</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3.1</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a:solidFill>
                            <a:srgbClr val="000000"/>
                          </a:solidFill>
                          <a:effectLst/>
                          <a:latin typeface="Arial" panose="020B0604020202020204" pitchFamily="34" charset="0"/>
                        </a:rPr>
                        <a:t>2.7</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2.7</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dirty="0">
                          <a:solidFill>
                            <a:srgbClr val="000000"/>
                          </a:solidFill>
                          <a:effectLst/>
                          <a:latin typeface="Arial" panose="020B0604020202020204" pitchFamily="34" charset="0"/>
                        </a:rPr>
                        <a:t>2.0</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1.9</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solidFill>
                            <a:srgbClr val="000000"/>
                          </a:solidFill>
                          <a:effectLst/>
                          <a:latin typeface="Arial" panose="020B0604020202020204" pitchFamily="34" charset="0"/>
                        </a:rPr>
                        <a:t>2.2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248322">
                <a:tc>
                  <a:txBody>
                    <a:bodyPr/>
                    <a:lstStyle/>
                    <a:p>
                      <a:pPr algn="l" fontAlgn="ctr"/>
                      <a:r>
                        <a:rPr lang="en-GB" sz="1200" b="0" i="0" u="none" strike="noStrike">
                          <a:solidFill>
                            <a:srgbClr val="000000"/>
                          </a:solidFill>
                          <a:effectLst/>
                          <a:latin typeface="Arial" panose="020B0604020202020204" pitchFamily="34" charset="0"/>
                        </a:rPr>
                        <a:t>NFNC</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2.4</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2.6</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3.2</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a:solidFill>
                            <a:srgbClr val="000000"/>
                          </a:solidFill>
                          <a:effectLst/>
                          <a:latin typeface="Arial" panose="020B0604020202020204" pitchFamily="34" charset="0"/>
                        </a:rPr>
                        <a:t>2.9</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2.6</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2.3</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dirty="0">
                          <a:solidFill>
                            <a:srgbClr val="000000"/>
                          </a:solidFill>
                          <a:effectLst/>
                          <a:latin typeface="Arial" panose="020B0604020202020204" pitchFamily="34" charset="0"/>
                        </a:rPr>
                        <a:t>2.6</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dirty="0">
                          <a:solidFill>
                            <a:srgbClr val="000000"/>
                          </a:solidFill>
                          <a:effectLst/>
                          <a:latin typeface="Arial" panose="020B0604020202020204" pitchFamily="34" charset="0"/>
                        </a:rPr>
                        <a:t>1.5</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solidFill>
                            <a:srgbClr val="000000"/>
                          </a:solidFill>
                          <a:effectLst/>
                          <a:latin typeface="Arial" panose="020B0604020202020204" pitchFamily="34" charset="0"/>
                        </a:rPr>
                        <a:t>2.0</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248322">
                <a:tc>
                  <a:txBody>
                    <a:bodyPr/>
                    <a:lstStyle/>
                    <a:p>
                      <a:pPr algn="l" fontAlgn="ctr"/>
                      <a:r>
                        <a:rPr lang="en-GB" sz="1200" b="0" i="0" u="none" strike="noStrike">
                          <a:solidFill>
                            <a:srgbClr val="000000"/>
                          </a:solidFill>
                          <a:effectLst/>
                          <a:latin typeface="Arial" panose="020B0604020202020204" pitchFamily="34" charset="0"/>
                        </a:rPr>
                        <a:t>Overall </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2.3</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2.7</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2.7</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3.1</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a:solidFill>
                            <a:srgbClr val="000000"/>
                          </a:solidFill>
                          <a:effectLst/>
                          <a:latin typeface="Arial" panose="020B0604020202020204" pitchFamily="34" charset="0"/>
                        </a:rPr>
                        <a:t>2.5</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2.7</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2.3</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solidFill>
                            <a:srgbClr val="000000"/>
                          </a:solidFill>
                          <a:effectLst/>
                          <a:latin typeface="Arial" panose="020B0604020202020204" pitchFamily="34" charset="0"/>
                        </a:rPr>
                        <a:t>2.7</a:t>
                      </a:r>
                      <a:endParaRPr lang="en-US" sz="1200" b="0" i="0" u="none" strike="noStrike">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dirty="0">
                          <a:solidFill>
                            <a:srgbClr val="000000"/>
                          </a:solidFill>
                          <a:effectLst/>
                          <a:latin typeface="Arial" panose="020B0604020202020204" pitchFamily="34" charset="0"/>
                        </a:rPr>
                        <a:t>1.7</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dirty="0">
                          <a:solidFill>
                            <a:srgbClr val="000000"/>
                          </a:solidFill>
                          <a:effectLst/>
                          <a:latin typeface="Arial" panose="020B0604020202020204" pitchFamily="34" charset="0"/>
                        </a:rPr>
                        <a:t>2.2</a:t>
                      </a:r>
                      <a:endParaRPr lang="en-US" sz="1200" b="0" i="0" u="none" strike="noStrike" dirty="0">
                        <a:solidFill>
                          <a:srgbClr val="000000"/>
                        </a:solidFill>
                        <a:effectLst/>
                        <a:latin typeface="Arial" panose="020B0604020202020204" pitchFamily="34" charset="0"/>
                      </a:endParaRPr>
                    </a:p>
                  </a:txBody>
                  <a:tcPr marL="5715" marR="5715" marT="571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B120C1B4-E167-0063-140D-4B0C40205414}"/>
              </a:ext>
            </a:extLst>
          </p:cNvPr>
          <p:cNvSpPr>
            <a:spLocks noGrp="1" noChangeArrowheads="1"/>
          </p:cNvSpPr>
          <p:nvPr>
            <p:ph type="title"/>
          </p:nvPr>
        </p:nvSpPr>
        <p:spPr>
          <a:xfrm>
            <a:off x="789517" y="182881"/>
            <a:ext cx="10564283" cy="713741"/>
          </a:xfrm>
        </p:spPr>
        <p:txBody>
          <a:bodyPr/>
          <a:lstStyle/>
          <a:p>
            <a:r>
              <a:rPr lang="en-US" altLang="en-GB"/>
              <a:t>Population Nutrition Management by District</a:t>
            </a:r>
            <a:endParaRPr lang="LID4096" altLang="en-GB"/>
          </a:p>
        </p:txBody>
      </p:sp>
      <p:sp>
        <p:nvSpPr>
          <p:cNvPr id="170200" name="Slide Number Placeholder 1">
            <a:extLst>
              <a:ext uri="{FF2B5EF4-FFF2-40B4-BE49-F238E27FC236}">
                <a16:creationId xmlns:a16="http://schemas.microsoft.com/office/drawing/2014/main" id="{A8564CBA-E28D-DF11-165C-46D86C04D52F}"/>
              </a:ext>
            </a:extLst>
          </p:cNvPr>
          <p:cNvSpPr>
            <a:spLocks noGrp="1"/>
          </p:cNvSpPr>
          <p:nvPr>
            <p:ph type="sldNum" sz="quarter" idx="4294967295"/>
          </p:nvPr>
        </p:nvSpPr>
        <p:spPr bwMode="auto">
          <a:xfrm>
            <a:off x="11811000" y="220663"/>
            <a:ext cx="381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fld id="{DA14A9CB-AE5C-45FE-A3EE-4A00B943DACE}" type="slidenum">
              <a:rPr lang="en-US" altLang="en-GB">
                <a:sym typeface="Arial" panose="020B0604020202020204" pitchFamily="34" charset="0"/>
              </a:rPr>
              <a:pPr/>
              <a:t>79</a:t>
            </a:fld>
            <a:endParaRPr lang="en-US" altLang="en-GB">
              <a:sym typeface="Arial" panose="020B0604020202020204" pitchFamily="34" charset="0"/>
            </a:endParaRPr>
          </a:p>
        </p:txBody>
      </p:sp>
      <p:sp>
        <p:nvSpPr>
          <p:cNvPr id="12" name="Content Placeholder 11">
            <a:extLst>
              <a:ext uri="{FF2B5EF4-FFF2-40B4-BE49-F238E27FC236}">
                <a16:creationId xmlns:a16="http://schemas.microsoft.com/office/drawing/2014/main" id="{B64514E8-0E9E-3028-B192-EC3DFCCF51A9}"/>
              </a:ext>
            </a:extLst>
          </p:cNvPr>
          <p:cNvSpPr>
            <a:spLocks noGrp="1"/>
          </p:cNvSpPr>
          <p:nvPr>
            <p:ph sz="quarter" idx="14"/>
          </p:nvPr>
        </p:nvSpPr>
        <p:spPr/>
        <p:txBody>
          <a:bodyPr/>
          <a:lstStyle/>
          <a:p>
            <a:r>
              <a:rPr lang="en-US" altLang="en-GB" dirty="0" err="1"/>
              <a:t>Isoka</a:t>
            </a:r>
            <a:r>
              <a:rPr lang="en-US" altLang="en-GB" dirty="0"/>
              <a:t> registered substantial improvements in population nutrition management. The district empanelment is done quarterly in a year, the local communities in the district have moderate impact on priority setting</a:t>
            </a:r>
          </a:p>
          <a:p>
            <a:pPr marL="0" indent="0">
              <a:buNone/>
            </a:pPr>
            <a:endParaRPr lang="en-GB" dirty="0"/>
          </a:p>
        </p:txBody>
      </p:sp>
      <p:graphicFrame>
        <p:nvGraphicFramePr>
          <p:cNvPr id="13" name="Content Placeholder 4">
            <a:extLst>
              <a:ext uri="{FF2B5EF4-FFF2-40B4-BE49-F238E27FC236}">
                <a16:creationId xmlns:a16="http://schemas.microsoft.com/office/drawing/2014/main" id="{1C887C98-1024-07F1-5D8B-AC659C9022F4}"/>
              </a:ext>
            </a:extLst>
          </p:cNvPr>
          <p:cNvGraphicFramePr>
            <a:graphicFrameLocks noGrp="1"/>
          </p:cNvGraphicFramePr>
          <p:nvPr>
            <p:ph sz="quarter" idx="13"/>
            <p:extLst>
              <p:ext uri="{D42A27DB-BD31-4B8C-83A1-F6EECF244321}">
                <p14:modId xmlns:p14="http://schemas.microsoft.com/office/powerpoint/2010/main" val="2154039318"/>
              </p:ext>
            </p:extLst>
          </p:nvPr>
        </p:nvGraphicFramePr>
        <p:xfrm>
          <a:off x="788988" y="1079500"/>
          <a:ext cx="10564807" cy="3416299"/>
        </p:xfrm>
        <a:graphic>
          <a:graphicData uri="http://schemas.openxmlformats.org/drawingml/2006/table">
            <a:tbl>
              <a:tblPr/>
              <a:tblGrid>
                <a:gridCol w="1215774">
                  <a:extLst>
                    <a:ext uri="{9D8B030D-6E8A-4147-A177-3AD203B41FA5}">
                      <a16:colId xmlns:a16="http://schemas.microsoft.com/office/drawing/2014/main" val="20000"/>
                    </a:ext>
                  </a:extLst>
                </a:gridCol>
                <a:gridCol w="705100">
                  <a:extLst>
                    <a:ext uri="{9D8B030D-6E8A-4147-A177-3AD203B41FA5}">
                      <a16:colId xmlns:a16="http://schemas.microsoft.com/office/drawing/2014/main" val="20001"/>
                    </a:ext>
                  </a:extLst>
                </a:gridCol>
                <a:gridCol w="960437">
                  <a:extLst>
                    <a:ext uri="{9D8B030D-6E8A-4147-A177-3AD203B41FA5}">
                      <a16:colId xmlns:a16="http://schemas.microsoft.com/office/drawing/2014/main" val="20002"/>
                    </a:ext>
                  </a:extLst>
                </a:gridCol>
                <a:gridCol w="960437">
                  <a:extLst>
                    <a:ext uri="{9D8B030D-6E8A-4147-A177-3AD203B41FA5}">
                      <a16:colId xmlns:a16="http://schemas.microsoft.com/office/drawing/2014/main" val="20003"/>
                    </a:ext>
                  </a:extLst>
                </a:gridCol>
                <a:gridCol w="960437">
                  <a:extLst>
                    <a:ext uri="{9D8B030D-6E8A-4147-A177-3AD203B41FA5}">
                      <a16:colId xmlns:a16="http://schemas.microsoft.com/office/drawing/2014/main" val="20004"/>
                    </a:ext>
                  </a:extLst>
                </a:gridCol>
                <a:gridCol w="960437">
                  <a:extLst>
                    <a:ext uri="{9D8B030D-6E8A-4147-A177-3AD203B41FA5}">
                      <a16:colId xmlns:a16="http://schemas.microsoft.com/office/drawing/2014/main" val="20005"/>
                    </a:ext>
                  </a:extLst>
                </a:gridCol>
                <a:gridCol w="960437">
                  <a:extLst>
                    <a:ext uri="{9D8B030D-6E8A-4147-A177-3AD203B41FA5}">
                      <a16:colId xmlns:a16="http://schemas.microsoft.com/office/drawing/2014/main" val="20006"/>
                    </a:ext>
                  </a:extLst>
                </a:gridCol>
                <a:gridCol w="960437">
                  <a:extLst>
                    <a:ext uri="{9D8B030D-6E8A-4147-A177-3AD203B41FA5}">
                      <a16:colId xmlns:a16="http://schemas.microsoft.com/office/drawing/2014/main" val="20007"/>
                    </a:ext>
                  </a:extLst>
                </a:gridCol>
                <a:gridCol w="960437">
                  <a:extLst>
                    <a:ext uri="{9D8B030D-6E8A-4147-A177-3AD203B41FA5}">
                      <a16:colId xmlns:a16="http://schemas.microsoft.com/office/drawing/2014/main" val="20008"/>
                    </a:ext>
                  </a:extLst>
                </a:gridCol>
                <a:gridCol w="960437">
                  <a:extLst>
                    <a:ext uri="{9D8B030D-6E8A-4147-A177-3AD203B41FA5}">
                      <a16:colId xmlns:a16="http://schemas.microsoft.com/office/drawing/2014/main" val="20009"/>
                    </a:ext>
                  </a:extLst>
                </a:gridCol>
                <a:gridCol w="960437">
                  <a:extLst>
                    <a:ext uri="{9D8B030D-6E8A-4147-A177-3AD203B41FA5}">
                      <a16:colId xmlns:a16="http://schemas.microsoft.com/office/drawing/2014/main" val="20010"/>
                    </a:ext>
                  </a:extLst>
                </a:gridCol>
              </a:tblGrid>
              <a:tr h="378186">
                <a:tc rowSpan="2">
                  <a:txBody>
                    <a:bodyPr/>
                    <a:lstStyle/>
                    <a:p>
                      <a:pPr algn="l" fontAlgn="ctr"/>
                      <a:r>
                        <a:rPr lang="en-GB" sz="900" b="0" i="0" u="none" strike="noStrike" dirty="0">
                          <a:solidFill>
                            <a:srgbClr val="000000"/>
                          </a:solidFill>
                          <a:effectLst/>
                          <a:latin typeface="Arial" panose="020B0604020202020204" pitchFamily="34" charset="0"/>
                        </a:rPr>
                        <a:t>District </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GB" sz="900" b="0" i="0" u="none" strike="noStrike" dirty="0">
                          <a:solidFill>
                            <a:srgbClr val="000000"/>
                          </a:solidFill>
                          <a:effectLst/>
                          <a:latin typeface="Arial" panose="020B0604020202020204" pitchFamily="34" charset="0"/>
                        </a:rPr>
                        <a:t>Overall</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Priority Setting</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Community Engagement</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Empanelment</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Proactive Population Outreach</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182244">
                <a:tc vMerge="1">
                  <a:txBody>
                    <a:bodyPr/>
                    <a:lstStyle/>
                    <a:p>
                      <a:endParaRPr lang="en-US"/>
                    </a:p>
                  </a:txBody>
                  <a:tcPr/>
                </a:tc>
                <a:tc>
                  <a:txBody>
                    <a:bodyPr/>
                    <a:lstStyle/>
                    <a:p>
                      <a:pPr algn="ctr" fontAlgn="ctr"/>
                      <a:r>
                        <a:rPr lang="en-GB" sz="900" b="0" i="0" u="none" strike="noStrike" dirty="0">
                          <a:solidFill>
                            <a:srgbClr val="000000"/>
                          </a:solidFill>
                          <a:effectLst/>
                          <a:latin typeface="Arial" panose="020B0604020202020204" pitchFamily="34" charset="0"/>
                        </a:rPr>
                        <a:t>2020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a:solidFill>
                            <a:srgbClr val="000000"/>
                          </a:solidFill>
                          <a:effectLst/>
                          <a:latin typeface="Arial" panose="020B0604020202020204" pitchFamily="34" charset="0"/>
                        </a:rPr>
                        <a:t>2022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82244">
                <a:tc>
                  <a:txBody>
                    <a:bodyPr/>
                    <a:lstStyle/>
                    <a:p>
                      <a:pPr algn="l" fontAlgn="ctr"/>
                      <a:r>
                        <a:rPr lang="en-GB" sz="900" b="0" i="0" u="none" strike="noStrike" dirty="0" err="1">
                          <a:solidFill>
                            <a:srgbClr val="000000"/>
                          </a:solidFill>
                          <a:effectLst/>
                          <a:latin typeface="Arial" panose="020B0604020202020204" pitchFamily="34" charset="0"/>
                        </a:rPr>
                        <a:t>Chibombo</a:t>
                      </a:r>
                      <a:endParaRPr lang="en-GB" sz="900" b="0" i="0" u="none" strike="noStrike" dirty="0">
                        <a:solidFill>
                          <a:srgbClr val="000000"/>
                        </a:solidFill>
                        <a:effectLst/>
                        <a:latin typeface="Arial" panose="020B0604020202020204" pitchFamily="34" charset="0"/>
                      </a:endParaRP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dirty="0">
                          <a:solidFill>
                            <a:srgbClr val="000000"/>
                          </a:solidFill>
                          <a:effectLst/>
                          <a:latin typeface="Arial" panose="020B0604020202020204" pitchFamily="34" charset="0"/>
                        </a:rPr>
                        <a:t>1.5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3.2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r h="182244">
                <a:tc>
                  <a:txBody>
                    <a:bodyPr/>
                    <a:lstStyle/>
                    <a:p>
                      <a:pPr algn="l" fontAlgn="ctr"/>
                      <a:r>
                        <a:rPr lang="en-GB" sz="900" b="0" i="0" u="none" strike="noStrike">
                          <a:solidFill>
                            <a:srgbClr val="000000"/>
                          </a:solidFill>
                          <a:effectLst/>
                          <a:latin typeface="Arial" panose="020B0604020202020204" pitchFamily="34" charset="0"/>
                        </a:rPr>
                        <a:t>Kabwe</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253426">
                <a:tc>
                  <a:txBody>
                    <a:bodyPr/>
                    <a:lstStyle/>
                    <a:p>
                      <a:pPr algn="l" fontAlgn="ctr"/>
                      <a:r>
                        <a:rPr lang="en-GB" sz="900" b="0" i="0" u="none" strike="noStrike">
                          <a:solidFill>
                            <a:srgbClr val="000000"/>
                          </a:solidFill>
                          <a:effectLst/>
                          <a:latin typeface="Arial" panose="020B0604020202020204" pitchFamily="34" charset="0"/>
                        </a:rPr>
                        <a:t>Kapiri Mposhi</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182244">
                <a:tc>
                  <a:txBody>
                    <a:bodyPr/>
                    <a:lstStyle/>
                    <a:p>
                      <a:pPr algn="l" fontAlgn="ctr"/>
                      <a:r>
                        <a:rPr lang="en-GB" sz="900" b="0" i="0" u="none" strike="noStrike">
                          <a:solidFill>
                            <a:srgbClr val="000000"/>
                          </a:solidFill>
                          <a:effectLst/>
                          <a:latin typeface="Arial" panose="020B0604020202020204" pitchFamily="34" charset="0"/>
                        </a:rPr>
                        <a:t>Mumbwa</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182244">
                <a:tc>
                  <a:txBody>
                    <a:bodyPr/>
                    <a:lstStyle/>
                    <a:p>
                      <a:pPr algn="l" fontAlgn="ctr"/>
                      <a:r>
                        <a:rPr lang="en-GB" sz="900" b="0" i="0" u="none" strike="noStrike" dirty="0" err="1">
                          <a:solidFill>
                            <a:srgbClr val="000000"/>
                          </a:solidFill>
                          <a:effectLst/>
                          <a:latin typeface="Arial" panose="020B0604020202020204" pitchFamily="34" charset="0"/>
                        </a:rPr>
                        <a:t>Chipata</a:t>
                      </a:r>
                      <a:endParaRPr lang="en-GB" sz="900" b="0" i="0" u="none" strike="noStrike" dirty="0">
                        <a:solidFill>
                          <a:srgbClr val="000000"/>
                        </a:solidFill>
                        <a:effectLst/>
                        <a:latin typeface="Arial" panose="020B0604020202020204" pitchFamily="34" charset="0"/>
                      </a:endParaRP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dirty="0">
                          <a:solidFill>
                            <a:srgbClr val="000000"/>
                          </a:solidFill>
                          <a:effectLst/>
                          <a:latin typeface="Arial" panose="020B0604020202020204" pitchFamily="34" charset="0"/>
                        </a:rPr>
                        <a:t>2.2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2.4</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182244">
                <a:tc>
                  <a:txBody>
                    <a:bodyPr/>
                    <a:lstStyle/>
                    <a:p>
                      <a:pPr algn="l" fontAlgn="ctr"/>
                      <a:r>
                        <a:rPr lang="en-GB" sz="900" b="0" i="0" u="none" strike="noStrike" dirty="0">
                          <a:solidFill>
                            <a:srgbClr val="000000"/>
                          </a:solidFill>
                          <a:effectLst/>
                          <a:latin typeface="Arial" panose="020B0604020202020204" pitchFamily="34" charset="0"/>
                        </a:rPr>
                        <a:t>Katete</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182244">
                <a:tc>
                  <a:txBody>
                    <a:bodyPr/>
                    <a:lstStyle/>
                    <a:p>
                      <a:pPr algn="l" fontAlgn="ctr"/>
                      <a:r>
                        <a:rPr lang="en-GB" sz="900" b="0" i="0" u="none" strike="noStrike" dirty="0">
                          <a:solidFill>
                            <a:srgbClr val="000000"/>
                          </a:solidFill>
                          <a:effectLst/>
                          <a:latin typeface="Arial" panose="020B0604020202020204" pitchFamily="34" charset="0"/>
                        </a:rPr>
                        <a:t>Lundazi</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dirty="0">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1.4</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233271">
                <a:tc>
                  <a:txBody>
                    <a:bodyPr/>
                    <a:lstStyle/>
                    <a:p>
                      <a:pPr algn="l" fontAlgn="ctr"/>
                      <a:r>
                        <a:rPr lang="en-GB" sz="900" b="0" i="0" u="none" strike="noStrike">
                          <a:solidFill>
                            <a:srgbClr val="000000"/>
                          </a:solidFill>
                          <a:effectLst/>
                          <a:latin typeface="Arial" panose="020B0604020202020204" pitchFamily="34" charset="0"/>
                        </a:rPr>
                        <a:t>Petauke</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dirty="0">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3.1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3.1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3.4</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r h="182244">
                <a:tc>
                  <a:txBody>
                    <a:bodyPr/>
                    <a:lstStyle/>
                    <a:p>
                      <a:pPr algn="l" fontAlgn="ctr"/>
                      <a:r>
                        <a:rPr lang="en-GB" sz="900" b="0" i="0" u="none" strike="noStrike" dirty="0" err="1">
                          <a:solidFill>
                            <a:srgbClr val="000000"/>
                          </a:solidFill>
                          <a:effectLst/>
                          <a:latin typeface="Arial" panose="020B0604020202020204" pitchFamily="34" charset="0"/>
                        </a:rPr>
                        <a:t>Mpika</a:t>
                      </a:r>
                      <a:endParaRPr lang="en-GB" sz="900" b="0" i="0" u="none" strike="noStrike" dirty="0">
                        <a:solidFill>
                          <a:srgbClr val="000000"/>
                        </a:solidFill>
                        <a:effectLst/>
                        <a:latin typeface="Arial" panose="020B0604020202020204" pitchFamily="34" charset="0"/>
                      </a:endParaRP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3.1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182244">
                <a:tc>
                  <a:txBody>
                    <a:bodyPr/>
                    <a:lstStyle/>
                    <a:p>
                      <a:pPr algn="l" fontAlgn="ctr"/>
                      <a:r>
                        <a:rPr lang="en-GB" sz="900" b="0" i="0" u="none" strike="noStrike">
                          <a:solidFill>
                            <a:srgbClr val="000000"/>
                          </a:solidFill>
                          <a:effectLst/>
                          <a:latin typeface="Arial" panose="020B0604020202020204" pitchFamily="34" charset="0"/>
                        </a:rPr>
                        <a:t>Isoka</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1.7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3.1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1.5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3.0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182244">
                <a:tc>
                  <a:txBody>
                    <a:bodyPr/>
                    <a:lstStyle/>
                    <a:p>
                      <a:pPr algn="l" fontAlgn="ctr"/>
                      <a:r>
                        <a:rPr lang="en-GB" sz="900" b="0" i="0" u="none" strike="noStrike">
                          <a:solidFill>
                            <a:srgbClr val="000000"/>
                          </a:solidFill>
                          <a:effectLst/>
                          <a:latin typeface="Arial" panose="020B0604020202020204" pitchFamily="34" charset="0"/>
                        </a:rPr>
                        <a:t>Chinsali</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2"/>
                  </a:ext>
                </a:extLst>
              </a:tr>
              <a:tr h="182244">
                <a:tc>
                  <a:txBody>
                    <a:bodyPr/>
                    <a:lstStyle/>
                    <a:p>
                      <a:pPr algn="l" fontAlgn="ctr"/>
                      <a:r>
                        <a:rPr lang="en-GB" sz="900" b="0" i="0" u="none" strike="noStrike">
                          <a:solidFill>
                            <a:srgbClr val="000000"/>
                          </a:solidFill>
                          <a:effectLst/>
                          <a:latin typeface="Arial" panose="020B0604020202020204" pitchFamily="34" charset="0"/>
                        </a:rPr>
                        <a:t>Mbala</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3"/>
                  </a:ext>
                </a:extLst>
              </a:tr>
              <a:tr h="182244">
                <a:tc>
                  <a:txBody>
                    <a:bodyPr/>
                    <a:lstStyle/>
                    <a:p>
                      <a:pPr algn="l" fontAlgn="ctr"/>
                      <a:r>
                        <a:rPr lang="en-GB" sz="900" b="0" i="0" u="none" strike="noStrike">
                          <a:solidFill>
                            <a:srgbClr val="000000"/>
                          </a:solidFill>
                          <a:effectLst/>
                          <a:latin typeface="Arial" panose="020B0604020202020204" pitchFamily="34" charset="0"/>
                        </a:rPr>
                        <a:t>Kasama</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3.2</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1.4</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4"/>
                  </a:ext>
                </a:extLst>
              </a:tr>
              <a:tr h="182244">
                <a:tc>
                  <a:txBody>
                    <a:bodyPr/>
                    <a:lstStyle/>
                    <a:p>
                      <a:pPr algn="l" fontAlgn="ctr"/>
                      <a:r>
                        <a:rPr lang="en-GB" sz="900" b="0" i="0" u="none" strike="noStrike">
                          <a:solidFill>
                            <a:srgbClr val="000000"/>
                          </a:solidFill>
                          <a:effectLst/>
                          <a:latin typeface="Arial" panose="020B0604020202020204" pitchFamily="34" charset="0"/>
                        </a:rPr>
                        <a:t>Kaputa</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1.3</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1.9</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5"/>
                  </a:ext>
                </a:extLst>
              </a:tr>
              <a:tr h="182244">
                <a:tc>
                  <a:txBody>
                    <a:bodyPr/>
                    <a:lstStyle/>
                    <a:p>
                      <a:pPr algn="l" fontAlgn="ctr"/>
                      <a:r>
                        <a:rPr lang="en-GB" sz="900" b="0" i="0" u="none" strike="noStrike">
                          <a:solidFill>
                            <a:srgbClr val="000000"/>
                          </a:solidFill>
                          <a:effectLst/>
                          <a:latin typeface="Arial" panose="020B0604020202020204" pitchFamily="34" charset="0"/>
                        </a:rPr>
                        <a:t>Luwingu</a:t>
                      </a:r>
                    </a:p>
                  </a:txBody>
                  <a:tcPr marL="4295" marR="4295" marT="429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2.1</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2.4</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1.8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1.8</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2.6</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1.5</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1.7</a:t>
                      </a:r>
                    </a:p>
                  </a:txBody>
                  <a:tcPr marL="4295" marR="4295" marT="42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6"/>
                  </a:ext>
                </a:extLst>
              </a:tr>
            </a:tbl>
          </a:graphicData>
        </a:graphic>
      </p:graphicFrame>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2">
            <a:extLst>
              <a:ext uri="{FF2B5EF4-FFF2-40B4-BE49-F238E27FC236}">
                <a16:creationId xmlns:a16="http://schemas.microsoft.com/office/drawing/2014/main" id="{EFCC387D-52F5-F7F9-C899-B54065666DA7}"/>
              </a:ext>
            </a:extLst>
          </p:cNvPr>
          <p:cNvSpPr>
            <a:spLocks noGrp="1" noChangeArrowheads="1"/>
          </p:cNvSpPr>
          <p:nvPr>
            <p:ph type="title"/>
          </p:nvPr>
        </p:nvSpPr>
        <p:spPr/>
        <p:txBody>
          <a:bodyPr/>
          <a:lstStyle/>
          <a:p>
            <a:r>
              <a:rPr lang="en-US" altLang="en-GB"/>
              <a:t>SUN/MCDP II </a:t>
            </a:r>
            <a:r>
              <a:rPr lang="en-GB" altLang="en-GB"/>
              <a:t>Programme - Interventions </a:t>
            </a:r>
          </a:p>
        </p:txBody>
      </p:sp>
      <p:pic>
        <p:nvPicPr>
          <p:cNvPr id="51203" name="Content Placeholder 3">
            <a:extLst>
              <a:ext uri="{FF2B5EF4-FFF2-40B4-BE49-F238E27FC236}">
                <a16:creationId xmlns:a16="http://schemas.microsoft.com/office/drawing/2014/main" id="{10373C74-0786-9AD0-7D70-14EAE50755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876800" y="965729"/>
            <a:ext cx="6478588" cy="4515379"/>
          </a:xfrm>
        </p:spPr>
      </p:pic>
      <p:sp>
        <p:nvSpPr>
          <p:cNvPr id="7" name="Text Placeholder 6">
            <a:extLst>
              <a:ext uri="{FF2B5EF4-FFF2-40B4-BE49-F238E27FC236}">
                <a16:creationId xmlns:a16="http://schemas.microsoft.com/office/drawing/2014/main" id="{CA2785AB-39E7-93C1-4831-217EB75ABB8D}"/>
              </a:ext>
            </a:extLst>
          </p:cNvPr>
          <p:cNvSpPr>
            <a:spLocks noGrp="1"/>
          </p:cNvSpPr>
          <p:nvPr>
            <p:ph type="body" sz="half" idx="2"/>
          </p:nvPr>
        </p:nvSpPr>
        <p:spPr/>
        <p:txBody>
          <a:bodyPr/>
          <a:lstStyle/>
          <a:p>
            <a:pPr>
              <a:defRPr/>
            </a:pPr>
            <a:r>
              <a:rPr lang="en-GB" b="1" dirty="0">
                <a:latin typeface="Gill Sans Nova" panose="020B0602020104020203" pitchFamily="34" charset="0"/>
                <a:cs typeface="Arial" panose="020B0604020202020204" pitchFamily="34" charset="0"/>
              </a:rPr>
              <a:t>SUN/MCDP II GOALS </a:t>
            </a:r>
          </a:p>
          <a:p>
            <a:pPr marL="257175" indent="-257175">
              <a:buFontTx/>
              <a:buAutoNum type="arabicPeriod"/>
              <a:defRPr/>
            </a:pPr>
            <a:r>
              <a:rPr lang="en-GB" dirty="0">
                <a:latin typeface="Gill Sans Nova" panose="020B0602020104020203" pitchFamily="34" charset="0"/>
                <a:cs typeface="Arial" panose="020B0604020202020204" pitchFamily="34" charset="0"/>
              </a:rPr>
              <a:t>Reduce stunting among children &lt; 2 yrs. from 40% to 25% in 7 years.</a:t>
            </a:r>
          </a:p>
          <a:p>
            <a:pPr marL="257175" indent="-257175">
              <a:buFontTx/>
              <a:buAutoNum type="arabicPeriod"/>
              <a:defRPr/>
            </a:pPr>
            <a:r>
              <a:rPr lang="en-GB" dirty="0">
                <a:latin typeface="Gill Sans Nova" panose="020B0602020104020203" pitchFamily="34" charset="0"/>
                <a:cs typeface="Arial" panose="020B0604020202020204" pitchFamily="34" charset="0"/>
              </a:rPr>
              <a:t>Contribute to the achievement of the Sustainable Development Goals (SDGs)</a:t>
            </a:r>
            <a:endParaRPr lang="en-US" dirty="0">
              <a:latin typeface="Gill Sans Nova" panose="020B0602020104020203" pitchFamily="34" charset="0"/>
              <a:cs typeface="Arial" panose="020B0604020202020204" pitchFamily="34" charset="0"/>
            </a:endParaRPr>
          </a:p>
          <a:p>
            <a:endParaRPr lang="en-GB"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CC333A27-3462-6EA9-5E3A-2879371A999B}"/>
              </a:ext>
            </a:extLst>
          </p:cNvPr>
          <p:cNvSpPr>
            <a:spLocks noGrp="1" noChangeArrowheads="1"/>
          </p:cNvSpPr>
          <p:nvPr>
            <p:ph type="title"/>
          </p:nvPr>
        </p:nvSpPr>
        <p:spPr/>
        <p:txBody>
          <a:bodyPr>
            <a:normAutofit fontScale="90000"/>
          </a:bodyPr>
          <a:lstStyle/>
          <a:p>
            <a:r>
              <a:rPr lang="en-US" altLang="en-GB" dirty="0"/>
              <a:t>Population Nutrition Management by District</a:t>
            </a:r>
            <a:endParaRPr lang="LID4096" altLang="en-GB" dirty="0"/>
          </a:p>
        </p:txBody>
      </p:sp>
      <p:sp>
        <p:nvSpPr>
          <p:cNvPr id="172260" name="Slide Number Placeholder 1">
            <a:extLst>
              <a:ext uri="{FF2B5EF4-FFF2-40B4-BE49-F238E27FC236}">
                <a16:creationId xmlns:a16="http://schemas.microsoft.com/office/drawing/2014/main" id="{AA4E69E7-ADCF-62F5-67F5-9E3C6F3F5CCC}"/>
              </a:ext>
            </a:extLst>
          </p:cNvPr>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fld id="{6CA1EA1E-1D54-47EC-8584-A5E48B0C9333}" type="slidenum">
              <a:rPr lang="en-US" altLang="en-GB">
                <a:sym typeface="Arial" panose="020B0604020202020204" pitchFamily="34" charset="0"/>
              </a:rPr>
              <a:pPr/>
              <a:t>80</a:t>
            </a:fld>
            <a:endParaRPr lang="en-US" altLang="en-GB">
              <a:sym typeface="Arial" panose="020B0604020202020204" pitchFamily="34" charset="0"/>
            </a:endParaRPr>
          </a:p>
        </p:txBody>
      </p:sp>
      <p:sp>
        <p:nvSpPr>
          <p:cNvPr id="3" name="Content Placeholder 2">
            <a:extLst>
              <a:ext uri="{FF2B5EF4-FFF2-40B4-BE49-F238E27FC236}">
                <a16:creationId xmlns:a16="http://schemas.microsoft.com/office/drawing/2014/main" id="{51146785-FF86-0E62-E833-7084F7D32DFD}"/>
              </a:ext>
            </a:extLst>
          </p:cNvPr>
          <p:cNvSpPr>
            <a:spLocks noGrp="1"/>
          </p:cNvSpPr>
          <p:nvPr>
            <p:ph sz="quarter" idx="14"/>
          </p:nvPr>
        </p:nvSpPr>
        <p:spPr/>
        <p:txBody>
          <a:bodyPr>
            <a:normAutofit lnSpcReduction="10000"/>
          </a:bodyPr>
          <a:lstStyle/>
          <a:p>
            <a:pPr>
              <a:lnSpc>
                <a:spcPct val="110000"/>
              </a:lnSpc>
            </a:pPr>
            <a:r>
              <a:rPr lang="en-US" altLang="en-GB" dirty="0"/>
              <a:t>Other districts which registered overall significant improvements were Lusaka, Kitwe, </a:t>
            </a:r>
            <a:r>
              <a:rPr lang="en-US" altLang="en-GB" dirty="0" err="1"/>
              <a:t>Choma</a:t>
            </a:r>
            <a:r>
              <a:rPr lang="en-US" altLang="en-GB" dirty="0"/>
              <a:t>, Mansa, and Solwezi.</a:t>
            </a:r>
          </a:p>
          <a:p>
            <a:pPr>
              <a:lnSpc>
                <a:spcPct val="110000"/>
              </a:lnSpc>
            </a:pPr>
            <a:r>
              <a:rPr lang="en-US" altLang="en-GB" dirty="0"/>
              <a:t>Overall, demonstrating moderate involvement of communities in priority setting, engagement, and empanelment for the six districts.</a:t>
            </a:r>
            <a:endParaRPr lang="en-GB" dirty="0"/>
          </a:p>
        </p:txBody>
      </p:sp>
      <p:graphicFrame>
        <p:nvGraphicFramePr>
          <p:cNvPr id="6" name="Content Placeholder 3">
            <a:extLst>
              <a:ext uri="{FF2B5EF4-FFF2-40B4-BE49-F238E27FC236}">
                <a16:creationId xmlns:a16="http://schemas.microsoft.com/office/drawing/2014/main" id="{EA0EDE84-E154-A804-4F86-C8FD7B2C99A3}"/>
              </a:ext>
            </a:extLst>
          </p:cNvPr>
          <p:cNvGraphicFramePr>
            <a:graphicFrameLocks noGrp="1"/>
          </p:cNvGraphicFramePr>
          <p:nvPr>
            <p:ph sz="quarter" idx="13"/>
            <p:extLst>
              <p:ext uri="{D42A27DB-BD31-4B8C-83A1-F6EECF244321}">
                <p14:modId xmlns:p14="http://schemas.microsoft.com/office/powerpoint/2010/main" val="1828146732"/>
              </p:ext>
            </p:extLst>
          </p:nvPr>
        </p:nvGraphicFramePr>
        <p:xfrm>
          <a:off x="765664" y="990600"/>
          <a:ext cx="10360022" cy="3568697"/>
        </p:xfrm>
        <a:graphic>
          <a:graphicData uri="http://schemas.openxmlformats.org/drawingml/2006/table">
            <a:tbl>
              <a:tblPr/>
              <a:tblGrid>
                <a:gridCol w="1217812">
                  <a:extLst>
                    <a:ext uri="{9D8B030D-6E8A-4147-A177-3AD203B41FA5}">
                      <a16:colId xmlns:a16="http://schemas.microsoft.com/office/drawing/2014/main" val="20000"/>
                    </a:ext>
                  </a:extLst>
                </a:gridCol>
                <a:gridCol w="914221">
                  <a:extLst>
                    <a:ext uri="{9D8B030D-6E8A-4147-A177-3AD203B41FA5}">
                      <a16:colId xmlns:a16="http://schemas.microsoft.com/office/drawing/2014/main" val="20001"/>
                    </a:ext>
                  </a:extLst>
                </a:gridCol>
                <a:gridCol w="914221">
                  <a:extLst>
                    <a:ext uri="{9D8B030D-6E8A-4147-A177-3AD203B41FA5}">
                      <a16:colId xmlns:a16="http://schemas.microsoft.com/office/drawing/2014/main" val="20002"/>
                    </a:ext>
                  </a:extLst>
                </a:gridCol>
                <a:gridCol w="914221">
                  <a:extLst>
                    <a:ext uri="{9D8B030D-6E8A-4147-A177-3AD203B41FA5}">
                      <a16:colId xmlns:a16="http://schemas.microsoft.com/office/drawing/2014/main" val="20003"/>
                    </a:ext>
                  </a:extLst>
                </a:gridCol>
                <a:gridCol w="914221">
                  <a:extLst>
                    <a:ext uri="{9D8B030D-6E8A-4147-A177-3AD203B41FA5}">
                      <a16:colId xmlns:a16="http://schemas.microsoft.com/office/drawing/2014/main" val="20004"/>
                    </a:ext>
                  </a:extLst>
                </a:gridCol>
                <a:gridCol w="914221">
                  <a:extLst>
                    <a:ext uri="{9D8B030D-6E8A-4147-A177-3AD203B41FA5}">
                      <a16:colId xmlns:a16="http://schemas.microsoft.com/office/drawing/2014/main" val="20005"/>
                    </a:ext>
                  </a:extLst>
                </a:gridCol>
                <a:gridCol w="914221">
                  <a:extLst>
                    <a:ext uri="{9D8B030D-6E8A-4147-A177-3AD203B41FA5}">
                      <a16:colId xmlns:a16="http://schemas.microsoft.com/office/drawing/2014/main" val="20006"/>
                    </a:ext>
                  </a:extLst>
                </a:gridCol>
                <a:gridCol w="914221">
                  <a:extLst>
                    <a:ext uri="{9D8B030D-6E8A-4147-A177-3AD203B41FA5}">
                      <a16:colId xmlns:a16="http://schemas.microsoft.com/office/drawing/2014/main" val="20007"/>
                    </a:ext>
                  </a:extLst>
                </a:gridCol>
                <a:gridCol w="914221">
                  <a:extLst>
                    <a:ext uri="{9D8B030D-6E8A-4147-A177-3AD203B41FA5}">
                      <a16:colId xmlns:a16="http://schemas.microsoft.com/office/drawing/2014/main" val="20008"/>
                    </a:ext>
                  </a:extLst>
                </a:gridCol>
                <a:gridCol w="914221">
                  <a:extLst>
                    <a:ext uri="{9D8B030D-6E8A-4147-A177-3AD203B41FA5}">
                      <a16:colId xmlns:a16="http://schemas.microsoft.com/office/drawing/2014/main" val="20009"/>
                    </a:ext>
                  </a:extLst>
                </a:gridCol>
                <a:gridCol w="914221">
                  <a:extLst>
                    <a:ext uri="{9D8B030D-6E8A-4147-A177-3AD203B41FA5}">
                      <a16:colId xmlns:a16="http://schemas.microsoft.com/office/drawing/2014/main" val="20010"/>
                    </a:ext>
                  </a:extLst>
                </a:gridCol>
              </a:tblGrid>
              <a:tr h="352436">
                <a:tc rowSpan="2">
                  <a:txBody>
                    <a:bodyPr/>
                    <a:lstStyle/>
                    <a:p>
                      <a:pPr algn="l" fontAlgn="ctr"/>
                      <a:r>
                        <a:rPr lang="en-GB" sz="900" b="0" i="0" u="none" strike="noStrike" dirty="0">
                          <a:solidFill>
                            <a:srgbClr val="000000"/>
                          </a:solidFill>
                          <a:effectLst/>
                          <a:latin typeface="Arial" panose="020B0604020202020204" pitchFamily="34" charset="0"/>
                        </a:rPr>
                        <a:t>District </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GB" sz="900" b="0" i="0" u="none" strike="noStrike" dirty="0">
                          <a:solidFill>
                            <a:srgbClr val="000000"/>
                          </a:solidFill>
                          <a:effectLst/>
                          <a:latin typeface="Arial" panose="020B0604020202020204" pitchFamily="34" charset="0"/>
                        </a:rPr>
                        <a:t>Overall, Domain Score</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Priority Setting</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Community Engagement</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Empanelment</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900" b="0" i="0" u="none" strike="noStrike" dirty="0">
                          <a:solidFill>
                            <a:srgbClr val="000000"/>
                          </a:solidFill>
                          <a:effectLst/>
                          <a:latin typeface="Arial" panose="020B0604020202020204" pitchFamily="34" charset="0"/>
                        </a:rPr>
                        <a:t>Proactive Population Outreach</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174737">
                <a:tc vMerge="1">
                  <a:txBody>
                    <a:bodyPr/>
                    <a:lstStyle/>
                    <a:p>
                      <a:endParaRPr lang="en-US"/>
                    </a:p>
                  </a:txBody>
                  <a:tcPr/>
                </a:tc>
                <a:tc>
                  <a:txBody>
                    <a:bodyPr/>
                    <a:lstStyle/>
                    <a:p>
                      <a:pPr algn="ctr" fontAlgn="ctr"/>
                      <a:r>
                        <a:rPr lang="en-GB" sz="900" b="0" i="0" u="none" strike="noStrike" dirty="0">
                          <a:solidFill>
                            <a:srgbClr val="000000"/>
                          </a:solidFill>
                          <a:effectLst/>
                          <a:latin typeface="Arial" panose="020B0604020202020204" pitchFamily="34" charset="0"/>
                        </a:rPr>
                        <a:t>2020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a:solidFill>
                            <a:srgbClr val="000000"/>
                          </a:solidFill>
                          <a:effectLst/>
                          <a:latin typeface="Arial" panose="020B0604020202020204" pitchFamily="34" charset="0"/>
                        </a:rPr>
                        <a:t>2022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a:solidFill>
                            <a:srgbClr val="000000"/>
                          </a:solidFill>
                          <a:effectLst/>
                          <a:latin typeface="Arial" panose="020B0604020202020204" pitchFamily="34" charset="0"/>
                        </a:rPr>
                        <a:t>2020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900" b="0" i="0" u="none" strike="noStrike" dirty="0">
                          <a:solidFill>
                            <a:srgbClr val="000000"/>
                          </a:solidFill>
                          <a:effectLst/>
                          <a:latin typeface="Arial" panose="020B0604020202020204" pitchFamily="34" charset="0"/>
                        </a:rPr>
                        <a:t>2022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74737">
                <a:tc>
                  <a:txBody>
                    <a:bodyPr/>
                    <a:lstStyle/>
                    <a:p>
                      <a:pPr algn="l" fontAlgn="ctr"/>
                      <a:r>
                        <a:rPr lang="en-GB" sz="900" b="0" i="0" u="none" strike="noStrike">
                          <a:solidFill>
                            <a:srgbClr val="000000"/>
                          </a:solidFill>
                          <a:effectLst/>
                          <a:latin typeface="Arial" panose="020B0604020202020204" pitchFamily="34" charset="0"/>
                        </a:rPr>
                        <a:t>Lusaka</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dirty="0">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3.7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174737">
                <a:tc>
                  <a:txBody>
                    <a:bodyPr/>
                    <a:lstStyle/>
                    <a:p>
                      <a:pPr algn="l" fontAlgn="ctr"/>
                      <a:r>
                        <a:rPr lang="en-GB" sz="900" b="0" i="0" u="none" strike="noStrike">
                          <a:solidFill>
                            <a:srgbClr val="000000"/>
                          </a:solidFill>
                          <a:effectLst/>
                          <a:latin typeface="Arial" panose="020B0604020202020204" pitchFamily="34" charset="0"/>
                        </a:rPr>
                        <a:t>Kitwe</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174737">
                <a:tc>
                  <a:txBody>
                    <a:bodyPr/>
                    <a:lstStyle/>
                    <a:p>
                      <a:pPr algn="l" fontAlgn="ctr"/>
                      <a:r>
                        <a:rPr lang="en-GB" sz="900" b="0" i="0" u="none" strike="noStrike">
                          <a:solidFill>
                            <a:srgbClr val="000000"/>
                          </a:solidFill>
                          <a:effectLst/>
                          <a:latin typeface="Arial" panose="020B0604020202020204" pitchFamily="34" charset="0"/>
                        </a:rPr>
                        <a:t>Ndola</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2.8</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174737">
                <a:tc>
                  <a:txBody>
                    <a:bodyPr/>
                    <a:lstStyle/>
                    <a:p>
                      <a:pPr algn="l" fontAlgn="ctr"/>
                      <a:r>
                        <a:rPr lang="en-GB" sz="900" b="0" i="0" u="none" strike="noStrike">
                          <a:solidFill>
                            <a:srgbClr val="000000"/>
                          </a:solidFill>
                          <a:effectLst/>
                          <a:latin typeface="Arial" panose="020B0604020202020204" pitchFamily="34" charset="0"/>
                        </a:rPr>
                        <a:t>Choma</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3.6</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174737">
                <a:tc>
                  <a:txBody>
                    <a:bodyPr/>
                    <a:lstStyle/>
                    <a:p>
                      <a:pPr algn="l" fontAlgn="ctr"/>
                      <a:r>
                        <a:rPr lang="en-GB" sz="900" b="0" i="0" u="none" strike="noStrike">
                          <a:solidFill>
                            <a:srgbClr val="000000"/>
                          </a:solidFill>
                          <a:effectLst/>
                          <a:latin typeface="Arial" panose="020B0604020202020204" pitchFamily="34" charset="0"/>
                        </a:rPr>
                        <a:t>Monze</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2.6</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174737">
                <a:tc>
                  <a:txBody>
                    <a:bodyPr/>
                    <a:lstStyle/>
                    <a:p>
                      <a:pPr algn="l" fontAlgn="ctr"/>
                      <a:r>
                        <a:rPr lang="en-GB" sz="900" b="0" i="0" u="none" strike="noStrike">
                          <a:solidFill>
                            <a:srgbClr val="000000"/>
                          </a:solidFill>
                          <a:effectLst/>
                          <a:latin typeface="Arial" panose="020B0604020202020204" pitchFamily="34" charset="0"/>
                        </a:rPr>
                        <a:t>Mansa</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236170">
                <a:tc>
                  <a:txBody>
                    <a:bodyPr/>
                    <a:lstStyle/>
                    <a:p>
                      <a:pPr algn="l" fontAlgn="ctr"/>
                      <a:r>
                        <a:rPr lang="en-GB" sz="900" b="0" i="0" u="none" strike="noStrike" dirty="0" err="1">
                          <a:solidFill>
                            <a:srgbClr val="000000"/>
                          </a:solidFill>
                          <a:effectLst/>
                          <a:latin typeface="Arial" panose="020B0604020202020204" pitchFamily="34" charset="0"/>
                        </a:rPr>
                        <a:t>Nchelenge</a:t>
                      </a:r>
                      <a:endParaRPr lang="en-GB" sz="900" b="0" i="0" u="none" strike="noStrike" dirty="0">
                        <a:solidFill>
                          <a:srgbClr val="000000"/>
                        </a:solidFill>
                        <a:effectLst/>
                        <a:latin typeface="Arial" panose="020B0604020202020204" pitchFamily="34" charset="0"/>
                      </a:endParaRP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174737">
                <a:tc>
                  <a:txBody>
                    <a:bodyPr/>
                    <a:lstStyle/>
                    <a:p>
                      <a:pPr algn="l" fontAlgn="ctr"/>
                      <a:r>
                        <a:rPr lang="en-GB" sz="900" b="0" i="0" u="none" strike="noStrike">
                          <a:solidFill>
                            <a:srgbClr val="000000"/>
                          </a:solidFill>
                          <a:effectLst/>
                          <a:latin typeface="Arial" panose="020B0604020202020204" pitchFamily="34" charset="0"/>
                        </a:rPr>
                        <a:t>Samfya</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r h="236170">
                <a:tc>
                  <a:txBody>
                    <a:bodyPr/>
                    <a:lstStyle/>
                    <a:p>
                      <a:pPr algn="l" fontAlgn="ctr"/>
                      <a:r>
                        <a:rPr lang="en-GB" sz="900" b="0" i="0" u="none" strike="noStrike" dirty="0">
                          <a:solidFill>
                            <a:srgbClr val="000000"/>
                          </a:solidFill>
                          <a:effectLst/>
                          <a:latin typeface="Arial" panose="020B0604020202020204" pitchFamily="34" charset="0"/>
                        </a:rPr>
                        <a:t>Mwinilunga</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174737">
                <a:tc>
                  <a:txBody>
                    <a:bodyPr/>
                    <a:lstStyle/>
                    <a:p>
                      <a:pPr algn="l" fontAlgn="ctr"/>
                      <a:r>
                        <a:rPr lang="en-GB" sz="900" b="0" i="0" u="none" strike="noStrike">
                          <a:solidFill>
                            <a:srgbClr val="000000"/>
                          </a:solidFill>
                          <a:effectLst/>
                          <a:latin typeface="Arial" panose="020B0604020202020204" pitchFamily="34" charset="0"/>
                        </a:rPr>
                        <a:t>Solwezi</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dirty="0">
                          <a:solidFill>
                            <a:srgbClr val="000000"/>
                          </a:solidFill>
                          <a:effectLst/>
                          <a:latin typeface="Arial" panose="020B0604020202020204" pitchFamily="34" charset="0"/>
                        </a:rPr>
                        <a:t>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1.9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3.4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dirty="0">
                          <a:solidFill>
                            <a:srgbClr val="000000"/>
                          </a:solidFill>
                          <a:effectLst/>
                          <a:latin typeface="Arial" panose="020B0604020202020204" pitchFamily="34" charset="0"/>
                        </a:rPr>
                        <a:t>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236170">
                <a:tc>
                  <a:txBody>
                    <a:bodyPr/>
                    <a:lstStyle/>
                    <a:p>
                      <a:pPr algn="l" fontAlgn="ctr"/>
                      <a:r>
                        <a:rPr lang="en-GB" sz="900" b="0" i="0" u="none" strike="noStrike">
                          <a:solidFill>
                            <a:srgbClr val="000000"/>
                          </a:solidFill>
                          <a:effectLst/>
                          <a:latin typeface="Arial" panose="020B0604020202020204" pitchFamily="34" charset="0"/>
                        </a:rPr>
                        <a:t>Zambezi</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3.3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1.6</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2"/>
                  </a:ext>
                </a:extLst>
              </a:tr>
              <a:tr h="174737">
                <a:tc>
                  <a:txBody>
                    <a:bodyPr/>
                    <a:lstStyle/>
                    <a:p>
                      <a:pPr algn="l" fontAlgn="ctr"/>
                      <a:r>
                        <a:rPr lang="en-GB" sz="900" b="0" i="0" u="none" strike="noStrike">
                          <a:solidFill>
                            <a:srgbClr val="000000"/>
                          </a:solidFill>
                          <a:effectLst/>
                          <a:latin typeface="Arial" panose="020B0604020202020204" pitchFamily="34" charset="0"/>
                        </a:rPr>
                        <a:t>Mongu</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3.1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2.4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3"/>
                  </a:ext>
                </a:extLst>
              </a:tr>
              <a:tr h="236170">
                <a:tc>
                  <a:txBody>
                    <a:bodyPr/>
                    <a:lstStyle/>
                    <a:p>
                      <a:pPr algn="l" fontAlgn="ctr"/>
                      <a:r>
                        <a:rPr lang="en-GB" sz="900" b="0" i="0" u="none" strike="noStrike">
                          <a:solidFill>
                            <a:srgbClr val="000000"/>
                          </a:solidFill>
                          <a:effectLst/>
                          <a:latin typeface="Arial" panose="020B0604020202020204" pitchFamily="34" charset="0"/>
                        </a:rPr>
                        <a:t>Shang'ombo</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1.9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4"/>
                  </a:ext>
                </a:extLst>
              </a:tr>
              <a:tr h="174737">
                <a:tc>
                  <a:txBody>
                    <a:bodyPr/>
                    <a:lstStyle/>
                    <a:p>
                      <a:pPr algn="l" fontAlgn="ctr"/>
                      <a:r>
                        <a:rPr lang="en-GB" sz="900" b="0" i="0" u="none" strike="noStrike">
                          <a:solidFill>
                            <a:srgbClr val="000000"/>
                          </a:solidFill>
                          <a:effectLst/>
                          <a:latin typeface="Arial" panose="020B0604020202020204" pitchFamily="34" charset="0"/>
                        </a:rPr>
                        <a:t>Kalabo</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dirty="0">
                          <a:solidFill>
                            <a:srgbClr val="000000"/>
                          </a:solidFill>
                          <a:effectLst/>
                          <a:latin typeface="Arial" panose="020B0604020202020204" pitchFamily="34" charset="0"/>
                        </a:rPr>
                        <a:t>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1.8</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5"/>
                  </a:ext>
                </a:extLst>
              </a:tr>
              <a:tr h="174737">
                <a:tc>
                  <a:txBody>
                    <a:bodyPr/>
                    <a:lstStyle/>
                    <a:p>
                      <a:pPr algn="l" fontAlgn="ctr"/>
                      <a:r>
                        <a:rPr lang="en-GB" sz="900" b="0" i="0" u="none" strike="noStrike">
                          <a:solidFill>
                            <a:srgbClr val="000000"/>
                          </a:solidFill>
                          <a:effectLst/>
                          <a:latin typeface="Arial" panose="020B0604020202020204" pitchFamily="34" charset="0"/>
                        </a:rPr>
                        <a:t>Kaoma</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dirty="0">
                          <a:solidFill>
                            <a:srgbClr val="000000"/>
                          </a:solidFill>
                          <a:effectLst/>
                          <a:latin typeface="Arial" panose="020B0604020202020204" pitchFamily="34" charset="0"/>
                        </a:rPr>
                        <a:t>2.0</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2.5</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2.3</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1.8</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a:solidFill>
                            <a:srgbClr val="000000"/>
                          </a:solidFill>
                          <a:effectLst/>
                          <a:latin typeface="Arial" panose="020B0604020202020204" pitchFamily="34" charset="0"/>
                        </a:rPr>
                        <a:t>1.7</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6"/>
                  </a:ext>
                </a:extLst>
              </a:tr>
              <a:tr h="174737">
                <a:tc>
                  <a:txBody>
                    <a:bodyPr/>
                    <a:lstStyle/>
                    <a:p>
                      <a:pPr algn="l" fontAlgn="ctr"/>
                      <a:r>
                        <a:rPr lang="en-US" sz="900" b="0" i="0" u="none" strike="noStrike" dirty="0">
                          <a:solidFill>
                            <a:srgbClr val="000000"/>
                          </a:solidFill>
                          <a:effectLst/>
                          <a:latin typeface="Arial" panose="020B0604020202020204" pitchFamily="34" charset="0"/>
                        </a:rPr>
                        <a:t> Overall</a:t>
                      </a:r>
                    </a:p>
                  </a:txBody>
                  <a:tcPr marL="4295" marR="4295" marT="429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panose="020B0604020202020204" pitchFamily="34" charset="0"/>
                        </a:rPr>
                        <a:t>2.2</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2.8</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2.6</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2.4</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a:solidFill>
                            <a:srgbClr val="000000"/>
                          </a:solidFill>
                          <a:effectLst/>
                          <a:latin typeface="Arial" panose="020B0604020202020204" pitchFamily="34" charset="0"/>
                        </a:rPr>
                        <a:t>2.9</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900" b="0" i="0" u="none" strike="noStrike" dirty="0">
                          <a:solidFill>
                            <a:srgbClr val="000000"/>
                          </a:solidFill>
                          <a:effectLst/>
                          <a:latin typeface="Arial" panose="020B0604020202020204" pitchFamily="34" charset="0"/>
                        </a:rPr>
                        <a:t>1.6</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n-GB" sz="900" b="0" i="0" u="none" strike="noStrike" dirty="0">
                          <a:solidFill>
                            <a:srgbClr val="000000"/>
                          </a:solidFill>
                          <a:effectLst/>
                          <a:latin typeface="Arial" panose="020B0604020202020204" pitchFamily="34" charset="0"/>
                        </a:rPr>
                        <a:t>2.1</a:t>
                      </a:r>
                    </a:p>
                  </a:txBody>
                  <a:tcPr marL="4295" marR="4295" marT="4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7"/>
                  </a:ext>
                </a:extLst>
              </a:tr>
            </a:tbl>
          </a:graphicData>
        </a:graphic>
      </p:graphicFrame>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099" name="Rectangle 17409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82" name="Google Shape;575;p21">
            <a:extLst>
              <a:ext uri="{FF2B5EF4-FFF2-40B4-BE49-F238E27FC236}">
                <a16:creationId xmlns:a16="http://schemas.microsoft.com/office/drawing/2014/main" id="{3F0E871E-4DAD-7349-3F7A-D677026D3638}"/>
              </a:ext>
            </a:extLst>
          </p:cNvPr>
          <p:cNvSpPr>
            <a:spLocks noGrp="1" noChangeArrowheads="1"/>
          </p:cNvSpPr>
          <p:nvPr>
            <p:ph type="title"/>
          </p:nvPr>
        </p:nvSpPr>
        <p:spPr>
          <a:xfrm>
            <a:off x="838200" y="451381"/>
            <a:ext cx="10512552" cy="4066540"/>
          </a:xfrm>
        </p:spPr>
        <p:txBody>
          <a:bodyPr vert="horz" lIns="91440" tIns="45720" rIns="91440" bIns="45720" rtlCol="0" anchor="b">
            <a:normAutofit/>
          </a:bodyPr>
          <a:lstStyle/>
          <a:p>
            <a:pPr>
              <a:lnSpc>
                <a:spcPct val="90000"/>
              </a:lnSpc>
              <a:spcBef>
                <a:spcPct val="0"/>
              </a:spcBef>
            </a:pPr>
            <a:r>
              <a:rPr lang="en-US" altLang="en-GB" sz="6600" kern="1200">
                <a:solidFill>
                  <a:schemeClr val="tx1"/>
                </a:solidFill>
                <a:latin typeface="+mj-lt"/>
                <a:ea typeface="+mj-ea"/>
                <a:cs typeface="+mj-cs"/>
              </a:rPr>
              <a:t>Domain 8: </a:t>
            </a:r>
            <a:br>
              <a:rPr lang="en-US" altLang="en-GB" sz="6600" kern="1200">
                <a:solidFill>
                  <a:schemeClr val="tx1"/>
                </a:solidFill>
                <a:latin typeface="+mj-lt"/>
                <a:ea typeface="+mj-ea"/>
                <a:cs typeface="+mj-cs"/>
              </a:rPr>
            </a:br>
            <a:r>
              <a:rPr lang="en-US" altLang="en-GB" sz="6600" kern="1200">
                <a:solidFill>
                  <a:schemeClr val="tx1"/>
                </a:solidFill>
                <a:latin typeface="+mj-lt"/>
                <a:ea typeface="+mj-ea"/>
                <a:cs typeface="+mj-cs"/>
              </a:rPr>
              <a:t>SERVICE ORGANIZATION AND MANAGEMENT </a:t>
            </a:r>
          </a:p>
        </p:txBody>
      </p:sp>
      <p:sp>
        <p:nvSpPr>
          <p:cNvPr id="17410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83" name="Google Shape;574;p21">
            <a:extLst>
              <a:ext uri="{FF2B5EF4-FFF2-40B4-BE49-F238E27FC236}">
                <a16:creationId xmlns:a16="http://schemas.microsoft.com/office/drawing/2014/main" id="{79EC26A4-2372-CC53-535C-BBAB820B707C}"/>
              </a:ext>
            </a:extLst>
          </p:cNvPr>
          <p:cNvSpPr>
            <a:spLocks noGrp="1"/>
          </p:cNvSpPr>
          <p:nvPr>
            <p:ph type="sldNum" idx="4294967295"/>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defTabSz="914400" eaLnBrk="1" hangingPunct="1">
              <a:spcBef>
                <a:spcPct val="0"/>
              </a:spcBef>
              <a:spcAft>
                <a:spcPts val="600"/>
              </a:spcAft>
              <a:buFontTx/>
              <a:buNone/>
            </a:pPr>
            <a:fld id="{53AD47C2-3F60-4388-AD2A-39D76CF529BE}" type="slidenum">
              <a:rPr lang="en-US" altLang="en-GB" sz="1200">
                <a:solidFill>
                  <a:schemeClr val="tx1">
                    <a:tint val="75000"/>
                  </a:schemeClr>
                </a:solidFill>
                <a:latin typeface="+mn-lt"/>
                <a:sym typeface="Arial" panose="020B0604020202020204" pitchFamily="34" charset="0"/>
              </a:rPr>
              <a:pPr algn="r" defTabSz="914400" eaLnBrk="1" hangingPunct="1">
                <a:spcBef>
                  <a:spcPct val="0"/>
                </a:spcBef>
                <a:spcAft>
                  <a:spcPts val="600"/>
                </a:spcAft>
                <a:buFontTx/>
                <a:buNone/>
              </a:pPr>
              <a:t>81</a:t>
            </a:fld>
            <a:endParaRPr lang="en-US" altLang="en-GB" sz="1200">
              <a:solidFill>
                <a:schemeClr val="tx1">
                  <a:tint val="75000"/>
                </a:schemeClr>
              </a:solidFill>
              <a:latin typeface="+mn-lt"/>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74082"/>
                                        </p:tgtEl>
                                        <p:attrNameLst>
                                          <p:attrName>style.visibility</p:attrName>
                                        </p:attrNameLst>
                                      </p:cBhvr>
                                      <p:to>
                                        <p:strVal val="visible"/>
                                      </p:to>
                                    </p:set>
                                    <p:animEffect transition="in" filter="fade">
                                      <p:cBhvr>
                                        <p:cTn id="7" dur="7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2" name="Rectangle 16">
            <a:extLst>
              <a:ext uri="{FF2B5EF4-FFF2-40B4-BE49-F238E27FC236}">
                <a16:creationId xmlns:a16="http://schemas.microsoft.com/office/drawing/2014/main" id="{71B0D4C3-42D4-59D2-766E-4349E848849E}"/>
              </a:ext>
            </a:extLst>
          </p:cNvPr>
          <p:cNvSpPr>
            <a:spLocks noChangeArrowheads="1"/>
          </p:cNvSpPr>
          <p:nvPr/>
        </p:nvSpPr>
        <p:spPr bwMode="auto">
          <a:xfrm>
            <a:off x="2143125" y="868641"/>
            <a:ext cx="97932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endParaRPr lang="en-US" altLang="en-US"/>
          </a:p>
        </p:txBody>
      </p:sp>
      <p:grpSp>
        <p:nvGrpSpPr>
          <p:cNvPr id="176133" name="Group 7">
            <a:extLst>
              <a:ext uri="{FF2B5EF4-FFF2-40B4-BE49-F238E27FC236}">
                <a16:creationId xmlns:a16="http://schemas.microsoft.com/office/drawing/2014/main" id="{6CCE08B8-2FEB-033B-D01C-7C45CA3B1970}"/>
              </a:ext>
            </a:extLst>
          </p:cNvPr>
          <p:cNvGrpSpPr>
            <a:grpSpLocks/>
          </p:cNvGrpSpPr>
          <p:nvPr/>
        </p:nvGrpSpPr>
        <p:grpSpPr bwMode="auto">
          <a:xfrm>
            <a:off x="1833562" y="385928"/>
            <a:ext cx="8524875" cy="5215466"/>
            <a:chOff x="-248815" y="3406"/>
            <a:chExt cx="7703099" cy="3604816"/>
          </a:xfrm>
        </p:grpSpPr>
        <p:sp>
          <p:nvSpPr>
            <p:cNvPr id="9" name="Rectangle 8">
              <a:extLst>
                <a:ext uri="{FF2B5EF4-FFF2-40B4-BE49-F238E27FC236}">
                  <a16:creationId xmlns:a16="http://schemas.microsoft.com/office/drawing/2014/main" id="{1E0E2585-8677-63FE-D7A6-01B8E7089676}"/>
                </a:ext>
              </a:extLst>
            </p:cNvPr>
            <p:cNvSpPr/>
            <p:nvPr/>
          </p:nvSpPr>
          <p:spPr>
            <a:xfrm>
              <a:off x="1668905" y="85805"/>
              <a:ext cx="1626484" cy="376530"/>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chor="ctr">
              <a:spAutoFit/>
            </a:bodyPr>
            <a:lstStyle/>
            <a:p>
              <a:pPr algn="ctr">
                <a:lnSpc>
                  <a:spcPct val="107000"/>
                </a:lnSpc>
                <a:spcAft>
                  <a:spcPts val="800"/>
                </a:spcAft>
                <a:defRPr/>
              </a:pPr>
              <a:r>
                <a:rPr lang="en-US" sz="1400" b="1" dirty="0">
                  <a:solidFill>
                    <a:schemeClr val="tx1">
                      <a:lumMod val="85000"/>
                      <a:lumOff val="15000"/>
                    </a:schemeClr>
                  </a:solidFill>
                  <a:latin typeface="Gill Sans Nova"/>
                  <a:ea typeface="Calibri" panose="020F0502020204030204" pitchFamily="34" charset="0"/>
                  <a:cs typeface="Arial" panose="020B0604020202020204" pitchFamily="34" charset="0"/>
                </a:rPr>
                <a:t>Team-based service delivery</a:t>
              </a:r>
              <a:endParaRPr lang="en-US" sz="1400" dirty="0">
                <a:solidFill>
                  <a:schemeClr val="tx1">
                    <a:lumMod val="85000"/>
                    <a:lumOff val="15000"/>
                  </a:schemeClr>
                </a:solidFill>
                <a:ea typeface="Calibri" panose="020F0502020204030204" pitchFamily="34" charset="0"/>
                <a:cs typeface="Times New Roman" panose="02020603050405020304" pitchFamily="18" charset="0"/>
              </a:endParaRPr>
            </a:p>
          </p:txBody>
        </p:sp>
        <p:sp>
          <p:nvSpPr>
            <p:cNvPr id="176135" name="Rectangle 9">
              <a:extLst>
                <a:ext uri="{FF2B5EF4-FFF2-40B4-BE49-F238E27FC236}">
                  <a16:creationId xmlns:a16="http://schemas.microsoft.com/office/drawing/2014/main" id="{F8A3BC94-415D-438E-9AE2-C50F5EFBF01D}"/>
                </a:ext>
              </a:extLst>
            </p:cNvPr>
            <p:cNvSpPr>
              <a:spLocks noChangeArrowheads="1"/>
            </p:cNvSpPr>
            <p:nvPr/>
          </p:nvSpPr>
          <p:spPr bwMode="auto">
            <a:xfrm>
              <a:off x="3646248" y="63971"/>
              <a:ext cx="1789132" cy="398119"/>
            </a:xfrm>
            <a:prstGeom prst="rect">
              <a:avLst/>
            </a:prstGeom>
            <a:solidFill>
              <a:schemeClr val="bg2">
                <a:lumMod val="90000"/>
              </a:schemeClr>
            </a:solidFill>
            <a:ln w="12700" algn="ctr">
              <a:solidFill>
                <a:srgbClr val="000000"/>
              </a:solidFill>
              <a:miter lim="800000"/>
              <a:headEnd/>
              <a:tailEnd/>
            </a:ln>
          </p:spPr>
          <p:txBody>
            <a:bodyPr anchor="ctr">
              <a:no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GB" altLang="en-US" sz="1400" b="1" dirty="0">
                  <a:solidFill>
                    <a:schemeClr val="tx1">
                      <a:lumMod val="85000"/>
                      <a:lumOff val="15000"/>
                    </a:schemeClr>
                  </a:solidFill>
                  <a:latin typeface="Gill Sans Nova" panose="020B0602020104020203" pitchFamily="34" charset="0"/>
                  <a:ea typeface="Calibri" panose="020F0502020204030204" pitchFamily="34" charset="0"/>
                  <a:cs typeface="Times New Roman" panose="02020603050405020304" pitchFamily="18" charset="0"/>
                </a:rPr>
                <a:t>Performance Targets</a:t>
              </a:r>
              <a:endParaRPr lang="en-US" altLang="en-US" sz="1400" dirty="0">
                <a:solidFill>
                  <a:schemeClr val="tx1">
                    <a:lumMod val="85000"/>
                    <a:lumOff val="15000"/>
                  </a:schemeClr>
                </a:solidFill>
                <a:latin typeface="Gill Sans Nova" panose="020B0602020104020203" pitchFamily="34" charset="0"/>
                <a:ea typeface="Calibri" panose="020F0502020204030204" pitchFamily="34" charset="0"/>
                <a:cs typeface="Times New Roman" panose="02020603050405020304" pitchFamily="18" charset="0"/>
              </a:endParaRPr>
            </a:p>
          </p:txBody>
        </p:sp>
        <p:sp>
          <p:nvSpPr>
            <p:cNvPr id="176136" name="Rectangle 10">
              <a:extLst>
                <a:ext uri="{FF2B5EF4-FFF2-40B4-BE49-F238E27FC236}">
                  <a16:creationId xmlns:a16="http://schemas.microsoft.com/office/drawing/2014/main" id="{3C642CAD-B8B3-8557-A60F-B4F5807BE680}"/>
                </a:ext>
              </a:extLst>
            </p:cNvPr>
            <p:cNvSpPr>
              <a:spLocks noChangeArrowheads="1"/>
            </p:cNvSpPr>
            <p:nvPr/>
          </p:nvSpPr>
          <p:spPr bwMode="auto">
            <a:xfrm>
              <a:off x="5797180" y="74589"/>
              <a:ext cx="1626484" cy="376884"/>
            </a:xfrm>
            <a:prstGeom prst="rect">
              <a:avLst/>
            </a:prstGeom>
            <a:solidFill>
              <a:schemeClr val="accent4">
                <a:lumMod val="20000"/>
                <a:lumOff val="80000"/>
              </a:schemeClr>
            </a:solidFill>
            <a:ln w="12700" algn="ctr">
              <a:solidFill>
                <a:srgbClr val="000000"/>
              </a:solidFill>
              <a:miter lim="800000"/>
              <a:headEnd/>
              <a:tailEnd/>
            </a:ln>
          </p:spPr>
          <p:txBody>
            <a:bodyPr anchor="ct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GB" altLang="en-US" sz="1400" b="1" dirty="0">
                  <a:solidFill>
                    <a:schemeClr val="tx1">
                      <a:lumMod val="85000"/>
                      <a:lumOff val="15000"/>
                    </a:schemeClr>
                  </a:solidFill>
                  <a:latin typeface="Gill Sans Nova" panose="020B0602020104020203" pitchFamily="34" charset="0"/>
                  <a:ea typeface="Calibri" panose="020F0502020204030204" pitchFamily="34" charset="0"/>
                  <a:cs typeface="Times New Roman" panose="02020603050405020304" pitchFamily="18" charset="0"/>
                </a:rPr>
                <a:t>Supportive supervision</a:t>
              </a:r>
              <a:endParaRPr lang="en-US" altLang="en-US" sz="1400" dirty="0">
                <a:solidFill>
                  <a:schemeClr val="tx1">
                    <a:lumMod val="85000"/>
                    <a:lumOff val="15000"/>
                  </a:schemeClr>
                </a:solidFill>
                <a:latin typeface="Gill Sans Nova" panose="020B0602020104020203"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B1B36BB4-C820-7A03-1668-B9976CF963C5}"/>
                </a:ext>
              </a:extLst>
            </p:cNvPr>
            <p:cNvSpPr/>
            <p:nvPr/>
          </p:nvSpPr>
          <p:spPr>
            <a:xfrm>
              <a:off x="-248815" y="3406"/>
              <a:ext cx="1353235" cy="474010"/>
            </a:xfrm>
            <a:prstGeom prst="rect">
              <a:avLst/>
            </a:prstGeom>
            <a:solidFill>
              <a:schemeClr val="tx1">
                <a:lumMod val="50000"/>
                <a:lumOff val="50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a:lnSpc>
                  <a:spcPct val="107000"/>
                </a:lnSpc>
                <a:spcAft>
                  <a:spcPts val="800"/>
                </a:spcAft>
                <a:defRPr/>
              </a:pPr>
              <a:r>
                <a:rPr lang="en-US" sz="1600" b="1" dirty="0">
                  <a:solidFill>
                    <a:schemeClr val="bg1"/>
                  </a:solidFill>
                  <a:latin typeface="Gill Sans"/>
                  <a:ea typeface="Calibri" panose="020F0502020204030204" pitchFamily="34" charset="0"/>
                  <a:cs typeface="Times New Roman" panose="02020603050405020304" pitchFamily="18" charset="0"/>
                </a:rPr>
                <a:t>Measure</a:t>
              </a:r>
              <a:endParaRPr lang="en-US" sz="1600" dirty="0">
                <a:solidFill>
                  <a:schemeClr val="bg1"/>
                </a:solidFill>
                <a:latin typeface="Gill Sans"/>
                <a:ea typeface="Calibri" panose="020F0502020204030204" pitchFamily="34"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8D0C84CB-B199-358C-0E13-38EA2BB20DE3}"/>
                </a:ext>
              </a:extLst>
            </p:cNvPr>
            <p:cNvSpPr/>
            <p:nvPr/>
          </p:nvSpPr>
          <p:spPr>
            <a:xfrm>
              <a:off x="1675342" y="814361"/>
              <a:ext cx="1626484" cy="1122074"/>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chor="ctr">
              <a:spAutoFit/>
            </a:bodyPr>
            <a:lstStyle/>
            <a:p>
              <a:pPr algn="ctr">
                <a:lnSpc>
                  <a:spcPct val="107000"/>
                </a:lnSpc>
                <a:spcAft>
                  <a:spcPts val="800"/>
                </a:spcAft>
                <a:defRPr/>
              </a:pPr>
              <a:r>
                <a:rPr lang="en-GB" sz="1400" dirty="0">
                  <a:solidFill>
                    <a:schemeClr val="tx1">
                      <a:lumMod val="85000"/>
                      <a:lumOff val="15000"/>
                    </a:schemeClr>
                  </a:solidFill>
                  <a:latin typeface="Gill Sans Nova" panose="020B0602020104020203"/>
                  <a:ea typeface="Calibri" panose="020F0502020204030204" pitchFamily="34" charset="0"/>
                  <a:cs typeface="Times New Roman" panose="02020603050405020304" pitchFamily="18" charset="0"/>
                </a:rPr>
                <a:t>Percentage of district/ SDPs where all SUN sectors work as  part of a multi-sectoral team.</a:t>
              </a:r>
              <a:endParaRPr lang="en-US" sz="1400" dirty="0">
                <a:solidFill>
                  <a:schemeClr val="tx1">
                    <a:lumMod val="85000"/>
                    <a:lumOff val="15000"/>
                  </a:schemeClr>
                </a:solidFill>
                <a:latin typeface="Gill Sans Nova" panose="020B0602020104020203"/>
                <a:ea typeface="Calibri" panose="020F0502020204030204" pitchFamily="34"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B8756A3F-966B-9E89-AD80-A3D57F7AA532}"/>
                </a:ext>
              </a:extLst>
            </p:cNvPr>
            <p:cNvSpPr/>
            <p:nvPr/>
          </p:nvSpPr>
          <p:spPr>
            <a:xfrm>
              <a:off x="3667802" y="811783"/>
              <a:ext cx="1789132" cy="769526"/>
            </a:xfrm>
            <a:prstGeom prst="round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spAutoFit/>
            </a:bodyPr>
            <a:lstStyle/>
            <a:p>
              <a:pPr algn="ctr">
                <a:lnSpc>
                  <a:spcPct val="107000"/>
                </a:lnSpc>
                <a:spcAft>
                  <a:spcPts val="800"/>
                </a:spcAft>
                <a:defRPr/>
              </a:pPr>
              <a:r>
                <a:rPr lang="en-US" sz="1400" dirty="0">
                  <a:solidFill>
                    <a:schemeClr val="tx1">
                      <a:lumMod val="85000"/>
                      <a:lumOff val="15000"/>
                    </a:schemeClr>
                  </a:solidFill>
                  <a:latin typeface="Gill Sans Nova" panose="020B0602020104020203"/>
                  <a:ea typeface="Calibri" panose="020F0502020204030204" pitchFamily="34" charset="0"/>
                  <a:cs typeface="Times New Roman" panose="02020603050405020304" pitchFamily="18" charset="0"/>
                </a:rPr>
                <a:t>% of SDPs that use established performance indicators for SUN</a:t>
              </a:r>
            </a:p>
          </p:txBody>
        </p:sp>
        <p:sp>
          <p:nvSpPr>
            <p:cNvPr id="15" name="Rounded Rectangle 14">
              <a:extLst>
                <a:ext uri="{FF2B5EF4-FFF2-40B4-BE49-F238E27FC236}">
                  <a16:creationId xmlns:a16="http://schemas.microsoft.com/office/drawing/2014/main" id="{5B84B7B4-EC65-5764-D247-42A3809C7CE4}"/>
                </a:ext>
              </a:extLst>
            </p:cNvPr>
            <p:cNvSpPr/>
            <p:nvPr/>
          </p:nvSpPr>
          <p:spPr>
            <a:xfrm>
              <a:off x="5827800" y="763169"/>
              <a:ext cx="1626484" cy="1287000"/>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nchor="ctr">
              <a:spAutoFit/>
            </a:bodyPr>
            <a:lstStyle/>
            <a:p>
              <a:pPr algn="ctr">
                <a:lnSpc>
                  <a:spcPct val="107000"/>
                </a:lnSpc>
                <a:spcAft>
                  <a:spcPts val="800"/>
                </a:spcAft>
                <a:defRPr/>
              </a:pPr>
              <a:r>
                <a:rPr lang="en-US" sz="1400" dirty="0">
                  <a:solidFill>
                    <a:schemeClr val="tx1">
                      <a:lumMod val="85000"/>
                      <a:lumOff val="15000"/>
                    </a:schemeClr>
                  </a:solidFill>
                  <a:latin typeface="Gill Sans Nova" panose="020B0602020104020203"/>
                  <a:ea typeface="Calibri" panose="020F0502020204030204" pitchFamily="34" charset="0"/>
                  <a:cs typeface="Times New Roman" panose="02020603050405020304" pitchFamily="18" charset="0"/>
                </a:rPr>
                <a:t>% of SDPs/management levels that implement or receive supportive supervision on at least an annual basis</a:t>
              </a:r>
            </a:p>
          </p:txBody>
        </p:sp>
        <p:sp>
          <p:nvSpPr>
            <p:cNvPr id="176141" name="Rounded Rectangle 15">
              <a:extLst>
                <a:ext uri="{FF2B5EF4-FFF2-40B4-BE49-F238E27FC236}">
                  <a16:creationId xmlns:a16="http://schemas.microsoft.com/office/drawing/2014/main" id="{C2F62CB9-9C5F-7D97-1471-2C79DDECCEBE}"/>
                </a:ext>
              </a:extLst>
            </p:cNvPr>
            <p:cNvSpPr>
              <a:spLocks noChangeArrowheads="1"/>
            </p:cNvSpPr>
            <p:nvPr/>
          </p:nvSpPr>
          <p:spPr bwMode="auto">
            <a:xfrm>
              <a:off x="5797185" y="2159379"/>
              <a:ext cx="1626484" cy="1448843"/>
            </a:xfrm>
            <a:prstGeom prst="roundRect">
              <a:avLst>
                <a:gd name="adj" fmla="val 16667"/>
              </a:avLst>
            </a:prstGeom>
            <a:solidFill>
              <a:schemeClr val="accent4">
                <a:lumMod val="20000"/>
                <a:lumOff val="80000"/>
              </a:schemeClr>
            </a:solidFill>
            <a:ln w="12700" algn="ctr">
              <a:solidFill>
                <a:srgbClr val="000000"/>
              </a:solidFill>
              <a:miter lim="800000"/>
              <a:headEnd/>
              <a:tailEnd/>
            </a:ln>
          </p:spPr>
          <p:txBody>
            <a:bodyPr anchor="ct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US" altLang="en-US" sz="1400">
                  <a:solidFill>
                    <a:schemeClr val="tx1">
                      <a:lumMod val="85000"/>
                      <a:lumOff val="15000"/>
                    </a:schemeClr>
                  </a:solidFill>
                  <a:latin typeface="Gill Sans Nova" panose="020B0602020104020203" pitchFamily="34" charset="0"/>
                  <a:ea typeface="Calibri" panose="020F0502020204030204" pitchFamily="34" charset="0"/>
                  <a:cs typeface="Times New Roman" panose="02020603050405020304" pitchFamily="18" charset="0"/>
                </a:rPr>
                <a:t>% of SDPs/management levels that receive any mentorship/ technical support as a result of the supervision visits team</a:t>
              </a:r>
            </a:p>
          </p:txBody>
        </p:sp>
        <p:sp>
          <p:nvSpPr>
            <p:cNvPr id="176142" name="Rectangle 16">
              <a:extLst>
                <a:ext uri="{FF2B5EF4-FFF2-40B4-BE49-F238E27FC236}">
                  <a16:creationId xmlns:a16="http://schemas.microsoft.com/office/drawing/2014/main" id="{337FF627-BDAE-789B-30D0-CD00CEBCB9C1}"/>
                </a:ext>
              </a:extLst>
            </p:cNvPr>
            <p:cNvSpPr>
              <a:spLocks noChangeArrowheads="1"/>
            </p:cNvSpPr>
            <p:nvPr/>
          </p:nvSpPr>
          <p:spPr bwMode="auto">
            <a:xfrm>
              <a:off x="-248815" y="876300"/>
              <a:ext cx="1353714" cy="473710"/>
            </a:xfrm>
            <a:prstGeom prst="rect">
              <a:avLst/>
            </a:prstGeom>
            <a:solidFill>
              <a:schemeClr val="tx1">
                <a:lumMod val="50000"/>
                <a:lumOff val="50000"/>
              </a:schemeClr>
            </a:solidFill>
            <a:ln w="12700" algn="ctr">
              <a:no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nSpc>
                  <a:spcPct val="107000"/>
                </a:lnSpc>
                <a:spcAft>
                  <a:spcPts val="800"/>
                </a:spcAft>
              </a:pPr>
              <a:r>
                <a:rPr lang="en-US" altLang="en-US" sz="1600" b="1">
                  <a:solidFill>
                    <a:schemeClr val="bg1"/>
                  </a:solidFill>
                  <a:latin typeface="Gill Sans Nova" panose="020B0602020104020203" pitchFamily="34" charset="0"/>
                  <a:ea typeface="Calibri" panose="020F0502020204030204" pitchFamily="34" charset="0"/>
                  <a:cs typeface="Times New Roman" panose="02020603050405020304" pitchFamily="18" charset="0"/>
                </a:rPr>
                <a:t>Dimension(s)</a:t>
              </a:r>
              <a:endParaRPr lang="en-US" altLang="en-US" sz="1600">
                <a:solidFill>
                  <a:schemeClr val="bg1"/>
                </a:solidFill>
                <a:latin typeface="Gill Sans Nova" panose="020B0602020104020203" pitchFamily="34" charset="0"/>
                <a:ea typeface="Calibri" panose="020F0502020204030204" pitchFamily="34" charset="0"/>
                <a:cs typeface="Times New Roman" panose="02020603050405020304" pitchFamily="18" charset="0"/>
              </a:endParaRPr>
            </a:p>
          </p:txBody>
        </p:sp>
        <p:sp>
          <p:nvSpPr>
            <p:cNvPr id="18" name="Right Arrow 17">
              <a:extLst>
                <a:ext uri="{FF2B5EF4-FFF2-40B4-BE49-F238E27FC236}">
                  <a16:creationId xmlns:a16="http://schemas.microsoft.com/office/drawing/2014/main" id="{4E9B6133-3B85-571E-A7DE-911B0D18797F}"/>
                </a:ext>
              </a:extLst>
            </p:cNvPr>
            <p:cNvSpPr/>
            <p:nvPr/>
          </p:nvSpPr>
          <p:spPr>
            <a:xfrm>
              <a:off x="930318" y="167879"/>
              <a:ext cx="677069" cy="20189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bg1"/>
                </a:solidFill>
              </a:endParaRPr>
            </a:p>
          </p:txBody>
        </p:sp>
        <p:sp>
          <p:nvSpPr>
            <p:cNvPr id="176144" name="Right Arrow 18">
              <a:extLst>
                <a:ext uri="{FF2B5EF4-FFF2-40B4-BE49-F238E27FC236}">
                  <a16:creationId xmlns:a16="http://schemas.microsoft.com/office/drawing/2014/main" id="{6D358375-F053-53AB-584D-D6CAAC6E696D}"/>
                </a:ext>
              </a:extLst>
            </p:cNvPr>
            <p:cNvSpPr>
              <a:spLocks noChangeArrowheads="1"/>
            </p:cNvSpPr>
            <p:nvPr/>
          </p:nvSpPr>
          <p:spPr bwMode="auto">
            <a:xfrm>
              <a:off x="1104900" y="982980"/>
              <a:ext cx="507312" cy="202138"/>
            </a:xfrm>
            <a:prstGeom prst="rightArrow">
              <a:avLst>
                <a:gd name="adj1" fmla="val 50000"/>
                <a:gd name="adj2" fmla="val 49997"/>
              </a:avLst>
            </a:prstGeom>
            <a:solidFill>
              <a:schemeClr val="tx1">
                <a:lumMod val="50000"/>
                <a:lumOff val="50000"/>
              </a:schemeClr>
            </a:solidFill>
            <a:ln w="12700" algn="ctr">
              <a:noFill/>
              <a:miter lim="800000"/>
              <a:headEnd/>
              <a:tailEnd/>
            </a:ln>
          </p:spPr>
          <p:txBody>
            <a:bodyPr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endParaRPr lang="en-US" altLang="en-US">
                <a:solidFill>
                  <a:schemeClr val="bg1"/>
                </a:solidFill>
              </a:endParaRPr>
            </a:p>
          </p:txBody>
        </p:sp>
        <p:sp>
          <p:nvSpPr>
            <p:cNvPr id="176145" name="Rounded Rectangle 19">
              <a:extLst>
                <a:ext uri="{FF2B5EF4-FFF2-40B4-BE49-F238E27FC236}">
                  <a16:creationId xmlns:a16="http://schemas.microsoft.com/office/drawing/2014/main" id="{E39CE3B8-8D36-BCA6-5334-F9A12DD687B5}"/>
                </a:ext>
              </a:extLst>
            </p:cNvPr>
            <p:cNvSpPr>
              <a:spLocks noChangeArrowheads="1"/>
            </p:cNvSpPr>
            <p:nvPr/>
          </p:nvSpPr>
          <p:spPr bwMode="auto">
            <a:xfrm>
              <a:off x="1668779" y="2065015"/>
              <a:ext cx="1626484" cy="1448843"/>
            </a:xfrm>
            <a:prstGeom prst="roundRect">
              <a:avLst>
                <a:gd name="adj" fmla="val 16667"/>
              </a:avLst>
            </a:prstGeom>
            <a:solidFill>
              <a:schemeClr val="accent2">
                <a:lumMod val="20000"/>
                <a:lumOff val="80000"/>
              </a:schemeClr>
            </a:solidFill>
            <a:ln w="12700" algn="ctr">
              <a:solidFill>
                <a:srgbClr val="000000"/>
              </a:solidFill>
              <a:miter lim="800000"/>
              <a:headEnd/>
              <a:tailEnd/>
            </a:ln>
          </p:spPr>
          <p:txBody>
            <a:bodyPr anchor="ct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GB" altLang="en-US" sz="1400">
                  <a:solidFill>
                    <a:schemeClr val="tx1">
                      <a:lumMod val="85000"/>
                      <a:lumOff val="15000"/>
                    </a:schemeClr>
                  </a:solidFill>
                  <a:latin typeface="Gill Sans Nova" panose="020B0602020104020203" pitchFamily="34" charset="0"/>
                  <a:ea typeface="Calibri" panose="020F0502020204030204" pitchFamily="34" charset="0"/>
                  <a:cs typeface="Times New Roman" panose="02020603050405020304" pitchFamily="18" charset="0"/>
                </a:rPr>
                <a:t>Sector implementation follows the instructions / guidance of multi-sectoral district/ward committees</a:t>
              </a:r>
              <a:endParaRPr lang="en-US" altLang="en-US" sz="1400">
                <a:solidFill>
                  <a:schemeClr val="tx1">
                    <a:lumMod val="85000"/>
                    <a:lumOff val="15000"/>
                  </a:schemeClr>
                </a:solidFill>
                <a:latin typeface="Gill Sans Nova" panose="020B0602020104020203" pitchFamily="34" charset="0"/>
                <a:ea typeface="Calibri" panose="020F0502020204030204" pitchFamily="34" charset="0"/>
                <a:cs typeface="Times New Roman" panose="02020603050405020304" pitchFamily="18" charset="0"/>
              </a:endParaRPr>
            </a:p>
          </p:txBody>
        </p:sp>
        <p:sp>
          <p:nvSpPr>
            <p:cNvPr id="176146" name="Rounded Rectangle 20">
              <a:extLst>
                <a:ext uri="{FF2B5EF4-FFF2-40B4-BE49-F238E27FC236}">
                  <a16:creationId xmlns:a16="http://schemas.microsoft.com/office/drawing/2014/main" id="{DDB804EF-88B1-DF0E-0DC3-5886D7E801B4}"/>
                </a:ext>
              </a:extLst>
            </p:cNvPr>
            <p:cNvSpPr>
              <a:spLocks noChangeArrowheads="1"/>
            </p:cNvSpPr>
            <p:nvPr/>
          </p:nvSpPr>
          <p:spPr bwMode="auto">
            <a:xfrm>
              <a:off x="3669294" y="2646579"/>
              <a:ext cx="1789132" cy="945801"/>
            </a:xfrm>
            <a:prstGeom prst="roundRect">
              <a:avLst>
                <a:gd name="adj" fmla="val 16667"/>
              </a:avLst>
            </a:prstGeom>
            <a:solidFill>
              <a:schemeClr val="bg2">
                <a:lumMod val="90000"/>
              </a:schemeClr>
            </a:solidFill>
            <a:ln w="12700" algn="ctr">
              <a:solidFill>
                <a:srgbClr val="000000"/>
              </a:solidFill>
              <a:miter lim="800000"/>
              <a:headEnd/>
              <a:tailEnd/>
            </a:ln>
          </p:spPr>
          <p:txBody>
            <a:bodyPr anchor="ct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US" altLang="en-US" sz="1400" dirty="0">
                  <a:solidFill>
                    <a:schemeClr val="tx1">
                      <a:lumMod val="85000"/>
                      <a:lumOff val="15000"/>
                    </a:schemeClr>
                  </a:solidFill>
                  <a:latin typeface="Gill Sans Nova" panose="020B0602020104020203" pitchFamily="34" charset="0"/>
                  <a:ea typeface="Calibri" panose="020F0502020204030204" pitchFamily="34" charset="0"/>
                  <a:cs typeface="Times New Roman" panose="02020603050405020304" pitchFamily="18" charset="0"/>
                </a:rPr>
                <a:t>% of SDPs that have documented quality improvement work linked to underperforming areas</a:t>
              </a:r>
            </a:p>
          </p:txBody>
        </p:sp>
        <p:sp>
          <p:nvSpPr>
            <p:cNvPr id="176147" name="Rounded Rectangle 21">
              <a:extLst>
                <a:ext uri="{FF2B5EF4-FFF2-40B4-BE49-F238E27FC236}">
                  <a16:creationId xmlns:a16="http://schemas.microsoft.com/office/drawing/2014/main" id="{496C019D-799B-442C-33C1-80F3E068F03D}"/>
                </a:ext>
              </a:extLst>
            </p:cNvPr>
            <p:cNvSpPr>
              <a:spLocks noChangeArrowheads="1"/>
            </p:cNvSpPr>
            <p:nvPr/>
          </p:nvSpPr>
          <p:spPr bwMode="auto">
            <a:xfrm>
              <a:off x="3668370" y="1716831"/>
              <a:ext cx="1789132" cy="769526"/>
            </a:xfrm>
            <a:prstGeom prst="roundRect">
              <a:avLst>
                <a:gd name="adj" fmla="val 16667"/>
              </a:avLst>
            </a:prstGeom>
            <a:solidFill>
              <a:schemeClr val="bg2">
                <a:lumMod val="90000"/>
              </a:schemeClr>
            </a:solidFill>
            <a:ln w="12700" algn="ctr">
              <a:solidFill>
                <a:srgbClr val="000000"/>
              </a:solidFill>
              <a:miter lim="800000"/>
              <a:headEnd/>
              <a:tailEnd/>
            </a:ln>
          </p:spPr>
          <p:txBody>
            <a:bodyPr anchor="ct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lnSpc>
                  <a:spcPct val="107000"/>
                </a:lnSpc>
                <a:spcAft>
                  <a:spcPts val="800"/>
                </a:spcAft>
              </a:pPr>
              <a:r>
                <a:rPr lang="en-US" altLang="en-US" sz="1400">
                  <a:solidFill>
                    <a:schemeClr val="tx1">
                      <a:lumMod val="85000"/>
                      <a:lumOff val="15000"/>
                    </a:schemeClr>
                  </a:solidFill>
                  <a:latin typeface="Gill Sans Nova" panose="020B0602020104020203" pitchFamily="34" charset="0"/>
                  <a:ea typeface="Calibri" panose="020F0502020204030204" pitchFamily="34" charset="0"/>
                  <a:cs typeface="Times New Roman" panose="02020603050405020304" pitchFamily="18" charset="0"/>
                </a:rPr>
                <a:t>% of SDPs that conduct routine monitoring of SUN indicators</a:t>
              </a: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1F30E4DF-AD79-7E27-4CED-73663EFCE6A8}"/>
              </a:ext>
            </a:extLst>
          </p:cNvPr>
          <p:cNvSpPr>
            <a:spLocks noGrp="1" noChangeArrowheads="1"/>
          </p:cNvSpPr>
          <p:nvPr>
            <p:ph type="title"/>
          </p:nvPr>
        </p:nvSpPr>
        <p:spPr>
          <a:xfrm>
            <a:off x="609600" y="182879"/>
            <a:ext cx="10362868" cy="713741"/>
          </a:xfrm>
        </p:spPr>
        <p:txBody>
          <a:bodyPr/>
          <a:lstStyle/>
          <a:p>
            <a:r>
              <a:rPr lang="en-US" altLang="en-GB" dirty="0"/>
              <a:t>Domain 8:  Service Organization &amp; </a:t>
            </a:r>
            <a:r>
              <a:rPr lang="en-US" altLang="en-GB" dirty="0" err="1"/>
              <a:t>Mgmt</a:t>
            </a:r>
            <a:endParaRPr lang="LID4096" altLang="en-GB" dirty="0"/>
          </a:p>
        </p:txBody>
      </p:sp>
      <p:sp>
        <p:nvSpPr>
          <p:cNvPr id="32" name="Content Placeholder 31">
            <a:extLst>
              <a:ext uri="{FF2B5EF4-FFF2-40B4-BE49-F238E27FC236}">
                <a16:creationId xmlns:a16="http://schemas.microsoft.com/office/drawing/2014/main" id="{CEF23F8B-11B2-0D00-DB3B-0F894357695B}"/>
              </a:ext>
            </a:extLst>
          </p:cNvPr>
          <p:cNvSpPr>
            <a:spLocks noGrp="1"/>
          </p:cNvSpPr>
          <p:nvPr>
            <p:ph sz="quarter" idx="13"/>
          </p:nvPr>
        </p:nvSpPr>
        <p:spPr>
          <a:xfrm>
            <a:off x="644698" y="1055124"/>
            <a:ext cx="3248079" cy="4812276"/>
          </a:xfrm>
        </p:spPr>
        <p:txBody>
          <a:bodyPr>
            <a:normAutofit fontScale="92500" lnSpcReduction="20000"/>
          </a:bodyPr>
          <a:lstStyle/>
          <a:p>
            <a:pPr>
              <a:lnSpc>
                <a:spcPct val="110000"/>
              </a:lnSpc>
            </a:pPr>
            <a:r>
              <a:rPr lang="en-US" altLang="en-US" dirty="0"/>
              <a:t>Overall performance improved from 2020.</a:t>
            </a:r>
          </a:p>
          <a:p>
            <a:pPr lvl="1">
              <a:lnSpc>
                <a:spcPct val="110000"/>
              </a:lnSpc>
            </a:pPr>
            <a:r>
              <a:rPr lang="en-US" altLang="en-US" dirty="0"/>
              <a:t>Multi-sectoral platforms (e.g. DNCCs, WNCCs) exist to foster teamwork, but no structure to promote team culture. </a:t>
            </a:r>
          </a:p>
          <a:p>
            <a:pPr>
              <a:lnSpc>
                <a:spcPct val="110000"/>
              </a:lnSpc>
            </a:pPr>
            <a:r>
              <a:rPr lang="en-US" altLang="en-US" dirty="0"/>
              <a:t>2 measures (existence of management capacity and leadership; information use) scored lower in 2022, remaining in level 1.  </a:t>
            </a:r>
          </a:p>
          <a:p>
            <a:pPr lvl="1">
              <a:lnSpc>
                <a:spcPct val="110000"/>
              </a:lnSpc>
            </a:pPr>
            <a:r>
              <a:rPr lang="en-US" altLang="en-US" dirty="0"/>
              <a:t>Both measures deserve special attention.</a:t>
            </a:r>
            <a:endParaRPr lang="en-GB" dirty="0"/>
          </a:p>
        </p:txBody>
      </p:sp>
      <p:graphicFrame>
        <p:nvGraphicFramePr>
          <p:cNvPr id="34" name="Content Placeholder 9">
            <a:extLst>
              <a:ext uri="{FF2B5EF4-FFF2-40B4-BE49-F238E27FC236}">
                <a16:creationId xmlns:a16="http://schemas.microsoft.com/office/drawing/2014/main" id="{E1EDCCC9-D6B2-B15B-955A-300971EB4C76}"/>
              </a:ext>
            </a:extLst>
          </p:cNvPr>
          <p:cNvGraphicFramePr>
            <a:graphicFrameLocks noGrp="1"/>
          </p:cNvGraphicFramePr>
          <p:nvPr>
            <p:ph sz="quarter" idx="14"/>
            <p:extLst>
              <p:ext uri="{D42A27DB-BD31-4B8C-83A1-F6EECF244321}">
                <p14:modId xmlns:p14="http://schemas.microsoft.com/office/powerpoint/2010/main" val="189871554"/>
              </p:ext>
            </p:extLst>
          </p:nvPr>
        </p:nvGraphicFramePr>
        <p:xfrm>
          <a:off x="6322845" y="1055688"/>
          <a:ext cx="4742198" cy="4827587"/>
        </p:xfrm>
        <a:graphic>
          <a:graphicData uri="http://schemas.openxmlformats.org/presentationml/2006/ole">
            <mc:AlternateContent xmlns:mc="http://schemas.openxmlformats.org/markup-compatibility/2006">
              <mc:Choice xmlns:v="urn:schemas-microsoft-com:vml" Requires="v">
                <p:oleObj name="Chart" r:id="rId3" imgW="4761389" imgH="4846740" progId="Excel.Chart.8">
                  <p:embed/>
                </p:oleObj>
              </mc:Choice>
              <mc:Fallback>
                <p:oleObj name="Chart" r:id="rId3" imgW="4761389" imgH="4846740" progId="Excel.Chart.8">
                  <p:embed/>
                  <p:pic>
                    <p:nvPicPr>
                      <p:cNvPr id="34" name="Content Placeholder 9">
                        <a:extLst>
                          <a:ext uri="{FF2B5EF4-FFF2-40B4-BE49-F238E27FC236}">
                            <a16:creationId xmlns:a16="http://schemas.microsoft.com/office/drawing/2014/main" id="{E1EDCCC9-D6B2-B15B-955A-300971EB4C76}"/>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845" y="1055688"/>
                        <a:ext cx="4742198" cy="4827587"/>
                      </a:xfrm>
                      <a:prstGeom prst="rect">
                        <a:avLst/>
                      </a:prstGeom>
                      <a:noFill/>
                      <a:ln>
                        <a:noFill/>
                      </a:ln>
                    </p:spPr>
                  </p:pic>
                </p:oleObj>
              </mc:Fallback>
            </mc:AlternateContent>
          </a:graphicData>
        </a:graphic>
      </p:graphicFrame>
      <p:sp>
        <p:nvSpPr>
          <p:cNvPr id="177157" name="Slide Number Placeholder 1">
            <a:extLst>
              <a:ext uri="{FF2B5EF4-FFF2-40B4-BE49-F238E27FC236}">
                <a16:creationId xmlns:a16="http://schemas.microsoft.com/office/drawing/2014/main" id="{89BC4879-63DE-AA1E-8CEA-19DF1F22F098}"/>
              </a:ext>
            </a:extLst>
          </p:cNvPr>
          <p:cNvSpPr>
            <a:spLocks noGrp="1"/>
          </p:cNvSpPr>
          <p:nvPr>
            <p:ph type="sldNum" idx="4294967295"/>
          </p:nvPr>
        </p:nvSpPr>
        <p:spPr bwMode="auto">
          <a:xfrm>
            <a:off x="11715750" y="6491288"/>
            <a:ext cx="4762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730FFB94-25B3-4588-8097-92F5EEDFBC68}" type="slidenum">
              <a:rPr lang="en-US" altLang="en-GB" sz="900">
                <a:solidFill>
                  <a:srgbClr val="ADA692"/>
                </a:solidFill>
                <a:latin typeface="Gill Sans MT" panose="020B0502020104020203" pitchFamily="34" charset="0"/>
                <a:sym typeface="Arial" panose="020B0604020202020204" pitchFamily="34" charset="0"/>
              </a:rPr>
              <a:pPr>
                <a:lnSpc>
                  <a:spcPct val="100000"/>
                </a:lnSpc>
                <a:spcBef>
                  <a:spcPct val="0"/>
                </a:spcBef>
                <a:buFontTx/>
                <a:buNone/>
              </a:pPr>
              <a:t>83</a:t>
            </a:fld>
            <a:endParaRPr lang="en-US" altLang="en-GB" sz="900">
              <a:solidFill>
                <a:srgbClr val="ADA692"/>
              </a:solidFill>
              <a:latin typeface="Gill Sans MT" panose="020B0502020104020203" pitchFamily="34" charset="0"/>
              <a:sym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9D5CBAB8-D56B-9B88-E270-99D8975A631F}"/>
              </a:ext>
            </a:extLst>
          </p:cNvPr>
          <p:cNvSpPr>
            <a:spLocks noGrp="1" noChangeArrowheads="1"/>
          </p:cNvSpPr>
          <p:nvPr>
            <p:ph type="title"/>
          </p:nvPr>
        </p:nvSpPr>
        <p:spPr/>
        <p:txBody>
          <a:bodyPr/>
          <a:lstStyle/>
          <a:p>
            <a:r>
              <a:rPr lang="en-US" altLang="en-US" dirty="0"/>
              <a:t>Service Organization &amp; Management</a:t>
            </a:r>
          </a:p>
        </p:txBody>
      </p:sp>
      <p:sp>
        <p:nvSpPr>
          <p:cNvPr id="7" name="Content Placeholder 6">
            <a:extLst>
              <a:ext uri="{FF2B5EF4-FFF2-40B4-BE49-F238E27FC236}">
                <a16:creationId xmlns:a16="http://schemas.microsoft.com/office/drawing/2014/main" id="{1648CFF2-4969-0419-4A1B-51AD77B19027}"/>
              </a:ext>
            </a:extLst>
          </p:cNvPr>
          <p:cNvSpPr>
            <a:spLocks noGrp="1"/>
          </p:cNvSpPr>
          <p:nvPr>
            <p:ph sz="quarter" idx="13"/>
          </p:nvPr>
        </p:nvSpPr>
        <p:spPr/>
        <p:txBody>
          <a:bodyPr>
            <a:normAutofit fontScale="92500"/>
          </a:bodyPr>
          <a:lstStyle/>
          <a:p>
            <a:r>
              <a:rPr lang="en-US" altLang="en-US" dirty="0"/>
              <a:t>Overall, there is room for improvement among all sectors.</a:t>
            </a:r>
          </a:p>
          <a:p>
            <a:r>
              <a:rPr lang="en-US" altLang="en-US" dirty="0"/>
              <a:t>In 2022, all sectors except </a:t>
            </a:r>
            <a:r>
              <a:rPr lang="en-US" altLang="en-US" dirty="0" err="1"/>
              <a:t>MoA</a:t>
            </a:r>
            <a:r>
              <a:rPr lang="en-US" altLang="en-US" dirty="0"/>
              <a:t> and </a:t>
            </a:r>
            <a:r>
              <a:rPr lang="en-US" altLang="en-US" dirty="0" err="1"/>
              <a:t>MoE</a:t>
            </a:r>
            <a:r>
              <a:rPr lang="en-US" altLang="en-US" dirty="0"/>
              <a:t>, had evidence of availability of a multi-sectoral platform and a system to ensure multi-sectoral committees systematically document the priority services to be carried out.</a:t>
            </a:r>
          </a:p>
        </p:txBody>
      </p:sp>
      <p:graphicFrame>
        <p:nvGraphicFramePr>
          <p:cNvPr id="8" name="Content Placeholder 4">
            <a:extLst>
              <a:ext uri="{FF2B5EF4-FFF2-40B4-BE49-F238E27FC236}">
                <a16:creationId xmlns:a16="http://schemas.microsoft.com/office/drawing/2014/main" id="{E5038244-134F-DBFB-083B-8648B41D14EF}"/>
              </a:ext>
            </a:extLst>
          </p:cNvPr>
          <p:cNvGraphicFramePr>
            <a:graphicFrameLocks noGrp="1"/>
          </p:cNvGraphicFramePr>
          <p:nvPr>
            <p:ph sz="quarter" idx="14"/>
            <p:extLst>
              <p:ext uri="{D42A27DB-BD31-4B8C-83A1-F6EECF244321}">
                <p14:modId xmlns:p14="http://schemas.microsoft.com/office/powerpoint/2010/main" val="1835933681"/>
              </p:ext>
            </p:extLst>
          </p:nvPr>
        </p:nvGraphicFramePr>
        <p:xfrm>
          <a:off x="4114800" y="1447800"/>
          <a:ext cx="6146801" cy="4206876"/>
        </p:xfrm>
        <a:graphic>
          <a:graphicData uri="http://schemas.openxmlformats.org/drawingml/2006/table">
            <a:tbl>
              <a:tblPr/>
              <a:tblGrid>
                <a:gridCol w="1530323">
                  <a:extLst>
                    <a:ext uri="{9D8B030D-6E8A-4147-A177-3AD203B41FA5}">
                      <a16:colId xmlns:a16="http://schemas.microsoft.com/office/drawing/2014/main" val="20000"/>
                    </a:ext>
                  </a:extLst>
                </a:gridCol>
                <a:gridCol w="797044">
                  <a:extLst>
                    <a:ext uri="{9D8B030D-6E8A-4147-A177-3AD203B41FA5}">
                      <a16:colId xmlns:a16="http://schemas.microsoft.com/office/drawing/2014/main" val="20001"/>
                    </a:ext>
                  </a:extLst>
                </a:gridCol>
                <a:gridCol w="797044">
                  <a:extLst>
                    <a:ext uri="{9D8B030D-6E8A-4147-A177-3AD203B41FA5}">
                      <a16:colId xmlns:a16="http://schemas.microsoft.com/office/drawing/2014/main" val="20002"/>
                    </a:ext>
                  </a:extLst>
                </a:gridCol>
                <a:gridCol w="797044">
                  <a:extLst>
                    <a:ext uri="{9D8B030D-6E8A-4147-A177-3AD203B41FA5}">
                      <a16:colId xmlns:a16="http://schemas.microsoft.com/office/drawing/2014/main" val="20003"/>
                    </a:ext>
                  </a:extLst>
                </a:gridCol>
                <a:gridCol w="797044">
                  <a:extLst>
                    <a:ext uri="{9D8B030D-6E8A-4147-A177-3AD203B41FA5}">
                      <a16:colId xmlns:a16="http://schemas.microsoft.com/office/drawing/2014/main" val="20004"/>
                    </a:ext>
                  </a:extLst>
                </a:gridCol>
                <a:gridCol w="797044">
                  <a:extLst>
                    <a:ext uri="{9D8B030D-6E8A-4147-A177-3AD203B41FA5}">
                      <a16:colId xmlns:a16="http://schemas.microsoft.com/office/drawing/2014/main" val="20005"/>
                    </a:ext>
                  </a:extLst>
                </a:gridCol>
                <a:gridCol w="631258">
                  <a:extLst>
                    <a:ext uri="{9D8B030D-6E8A-4147-A177-3AD203B41FA5}">
                      <a16:colId xmlns:a16="http://schemas.microsoft.com/office/drawing/2014/main" val="20006"/>
                    </a:ext>
                  </a:extLst>
                </a:gridCol>
              </a:tblGrid>
              <a:tr h="481703">
                <a:tc rowSpan="2">
                  <a:txBody>
                    <a:bodyPr/>
                    <a:lstStyle/>
                    <a:p>
                      <a:pPr algn="l" fontAlgn="ctr"/>
                      <a:r>
                        <a:rPr lang="en-GB" sz="1800" b="1" i="0" u="none" strike="noStrike" dirty="0">
                          <a:solidFill>
                            <a:srgbClr val="000000"/>
                          </a:solidFill>
                          <a:effectLst/>
                          <a:latin typeface="Arial" panose="020B0604020202020204" pitchFamily="34" charset="0"/>
                        </a:rPr>
                        <a:t>Sector</a:t>
                      </a:r>
                      <a:endParaRPr lang="en-US" sz="1800" b="1" i="0" u="none" strike="noStrike" dirty="0">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gridSpan="2">
                  <a:txBody>
                    <a:bodyPr/>
                    <a:lstStyle/>
                    <a:p>
                      <a:pPr algn="ctr" fontAlgn="ctr"/>
                      <a:r>
                        <a:rPr lang="en-GB" sz="1800" b="1" i="0" u="none" strike="noStrike" dirty="0">
                          <a:solidFill>
                            <a:srgbClr val="000000"/>
                          </a:solidFill>
                          <a:effectLst/>
                          <a:latin typeface="Arial" panose="020B0604020202020204" pitchFamily="34" charset="0"/>
                        </a:rPr>
                        <a:t>Overall</a:t>
                      </a:r>
                      <a:endParaRPr lang="en-US" sz="1800" b="1" i="0" u="none" strike="noStrike" dirty="0">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800" b="1" i="0" u="none" strike="noStrike" dirty="0">
                          <a:solidFill>
                            <a:srgbClr val="000000"/>
                          </a:solidFill>
                          <a:effectLst/>
                          <a:latin typeface="Arial" panose="020B0604020202020204" pitchFamily="34" charset="0"/>
                        </a:rPr>
                        <a:t>District</a:t>
                      </a:r>
                      <a:endParaRPr lang="en-US" sz="1800" b="1" i="0" u="none" strike="noStrike" dirty="0">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US" sz="1800" b="1" i="0" u="none" strike="noStrike" dirty="0">
                          <a:solidFill>
                            <a:srgbClr val="000000"/>
                          </a:solidFill>
                          <a:effectLst/>
                          <a:latin typeface="Arial" panose="020B0604020202020204" pitchFamily="34" charset="0"/>
                        </a:rPr>
                        <a:t>Ward</a:t>
                      </a: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594101">
                <a:tc vMerge="1">
                  <a:txBody>
                    <a:bodyPr/>
                    <a:lstStyle/>
                    <a:p>
                      <a:endParaRPr lang="en-US"/>
                    </a:p>
                  </a:txBody>
                  <a:tcPr/>
                </a:tc>
                <a:tc>
                  <a:txBody>
                    <a:bodyPr/>
                    <a:lstStyle/>
                    <a:p>
                      <a:pPr algn="ctr" fontAlgn="ctr"/>
                      <a:r>
                        <a:rPr lang="en-GB" sz="1800" b="1" i="0" u="none" strike="noStrike">
                          <a:solidFill>
                            <a:srgbClr val="000000"/>
                          </a:solidFill>
                          <a:effectLst/>
                          <a:latin typeface="Arial" panose="020B0604020202020204" pitchFamily="34" charset="0"/>
                        </a:rPr>
                        <a:t>2020</a:t>
                      </a:r>
                      <a:endParaRPr lang="en-US" sz="1800" b="1"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800" b="1" i="0" u="none" strike="noStrike">
                          <a:solidFill>
                            <a:srgbClr val="000000"/>
                          </a:solidFill>
                          <a:effectLst/>
                          <a:latin typeface="Arial" panose="020B0604020202020204" pitchFamily="34" charset="0"/>
                        </a:rPr>
                        <a:t>2022</a:t>
                      </a:r>
                      <a:endParaRPr lang="en-US" sz="1800" b="1"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r" fontAlgn="ctr"/>
                      <a:r>
                        <a:rPr lang="en-GB" sz="1800" b="1" i="0" u="none" strike="noStrike">
                          <a:solidFill>
                            <a:srgbClr val="000000"/>
                          </a:solidFill>
                          <a:effectLst/>
                          <a:latin typeface="Arial" panose="020B0604020202020204" pitchFamily="34" charset="0"/>
                        </a:rPr>
                        <a:t>2020</a:t>
                      </a:r>
                      <a:endParaRPr lang="en-US" sz="1800" b="1"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800" b="1" i="0" u="none" strike="noStrike">
                          <a:solidFill>
                            <a:srgbClr val="000000"/>
                          </a:solidFill>
                          <a:effectLst/>
                          <a:latin typeface="Arial" panose="020B0604020202020204" pitchFamily="34" charset="0"/>
                        </a:rPr>
                        <a:t>2022</a:t>
                      </a:r>
                      <a:endParaRPr lang="en-US" sz="1800" b="1"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r" fontAlgn="ctr"/>
                      <a:r>
                        <a:rPr lang="en-GB" sz="1800" b="1" i="0" u="none" strike="noStrike">
                          <a:solidFill>
                            <a:srgbClr val="000000"/>
                          </a:solidFill>
                          <a:effectLst/>
                          <a:latin typeface="Arial" panose="020B0604020202020204" pitchFamily="34" charset="0"/>
                        </a:rPr>
                        <a:t>2020</a:t>
                      </a:r>
                      <a:endParaRPr lang="en-US" sz="1800" b="1"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GB" sz="1800" b="1" i="0" u="none" strike="noStrike">
                          <a:solidFill>
                            <a:srgbClr val="000000"/>
                          </a:solidFill>
                          <a:effectLst/>
                          <a:latin typeface="Arial" panose="020B0604020202020204" pitchFamily="34" charset="0"/>
                        </a:rPr>
                        <a:t>2022</a:t>
                      </a:r>
                      <a:endParaRPr lang="en-US" sz="1800" b="1"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481703">
                <a:tc>
                  <a:txBody>
                    <a:bodyPr/>
                    <a:lstStyle/>
                    <a:p>
                      <a:pPr algn="l" fontAlgn="ctr"/>
                      <a:r>
                        <a:rPr lang="en-GB" sz="1800" b="0" i="0" u="none" strike="noStrike" dirty="0">
                          <a:solidFill>
                            <a:srgbClr val="000000"/>
                          </a:solidFill>
                          <a:effectLst/>
                          <a:latin typeface="Arial" panose="020B0604020202020204" pitchFamily="34" charset="0"/>
                        </a:rPr>
                        <a:t>MOH</a:t>
                      </a:r>
                      <a:endParaRPr lang="en-US" sz="1800" b="0" i="0" u="none" strike="noStrike" dirty="0">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Arial" panose="020B0604020202020204" pitchFamily="34" charset="0"/>
                        </a:rPr>
                        <a:t>2.7</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3.2</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l" fontAlgn="ctr"/>
                      <a:r>
                        <a:rPr lang="en-GB" sz="1800" b="0" i="0" u="none" strike="noStrike">
                          <a:solidFill>
                            <a:srgbClr val="000000"/>
                          </a:solidFill>
                          <a:effectLst/>
                          <a:latin typeface="Arial" panose="020B0604020202020204" pitchFamily="34" charset="0"/>
                        </a:rPr>
                        <a:t>2.8</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3.8</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r" fontAlgn="ctr"/>
                      <a:r>
                        <a:rPr lang="en-GB" sz="1800" b="0" i="0" u="none" strike="noStrike">
                          <a:solidFill>
                            <a:srgbClr val="000000"/>
                          </a:solidFill>
                          <a:effectLst/>
                          <a:latin typeface="Arial" panose="020B0604020202020204" pitchFamily="34" charset="0"/>
                        </a:rPr>
                        <a:t>1.0</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800" b="0" i="0" u="none" strike="noStrike">
                          <a:solidFill>
                            <a:srgbClr val="000000"/>
                          </a:solidFill>
                          <a:effectLst/>
                          <a:latin typeface="Arial" panose="020B0604020202020204" pitchFamily="34" charset="0"/>
                        </a:rPr>
                        <a:t>2.9</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481703">
                <a:tc>
                  <a:txBody>
                    <a:bodyPr/>
                    <a:lstStyle/>
                    <a:p>
                      <a:pPr algn="l" fontAlgn="ctr"/>
                      <a:r>
                        <a:rPr lang="en-GB" sz="1800" b="0" i="0" u="none" strike="noStrike">
                          <a:solidFill>
                            <a:srgbClr val="000000"/>
                          </a:solidFill>
                          <a:effectLst/>
                          <a:latin typeface="Arial" panose="020B0604020202020204" pitchFamily="34" charset="0"/>
                        </a:rPr>
                        <a:t>MOA</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Arial" panose="020B0604020202020204" pitchFamily="34" charset="0"/>
                        </a:rPr>
                        <a:t>2.5</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2.9</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l" fontAlgn="ctr"/>
                      <a:r>
                        <a:rPr lang="en-GB" sz="1800" b="0" i="0" u="none" strike="noStrike">
                          <a:solidFill>
                            <a:srgbClr val="000000"/>
                          </a:solidFill>
                          <a:effectLst/>
                          <a:latin typeface="Arial" panose="020B0604020202020204" pitchFamily="34" charset="0"/>
                        </a:rPr>
                        <a:t>2.5</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3.6</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r" fontAlgn="ctr"/>
                      <a:r>
                        <a:rPr lang="en-GB" sz="1800" b="0" i="0" u="none" strike="noStrike">
                          <a:solidFill>
                            <a:srgbClr val="000000"/>
                          </a:solidFill>
                          <a:effectLst/>
                          <a:latin typeface="Arial" panose="020B0604020202020204" pitchFamily="34" charset="0"/>
                        </a:rPr>
                        <a:t>1.0</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800" b="0" i="0" u="none" strike="noStrike">
                          <a:solidFill>
                            <a:srgbClr val="000000"/>
                          </a:solidFill>
                          <a:effectLst/>
                          <a:latin typeface="Arial" panose="020B0604020202020204" pitchFamily="34" charset="0"/>
                        </a:rPr>
                        <a:t>2.5</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481703">
                <a:tc>
                  <a:txBody>
                    <a:bodyPr/>
                    <a:lstStyle/>
                    <a:p>
                      <a:pPr algn="l" fontAlgn="ctr"/>
                      <a:r>
                        <a:rPr lang="en-GB" sz="1800" b="0" i="0" u="none" strike="noStrike">
                          <a:solidFill>
                            <a:srgbClr val="000000"/>
                          </a:solidFill>
                          <a:effectLst/>
                          <a:latin typeface="Arial" panose="020B0604020202020204" pitchFamily="34" charset="0"/>
                        </a:rPr>
                        <a:t>MFL</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800" b="0" i="0" u="none" strike="noStrike" dirty="0">
                          <a:solidFill>
                            <a:srgbClr val="000000"/>
                          </a:solidFill>
                          <a:effectLst/>
                          <a:latin typeface="Arial" panose="020B0604020202020204" pitchFamily="34" charset="0"/>
                        </a:rPr>
                        <a:t>1.9</a:t>
                      </a:r>
                      <a:endParaRPr lang="en-US" sz="1800" b="0" i="0" u="none" strike="noStrike" dirty="0">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800" b="0" i="0" u="none" strike="noStrike">
                          <a:solidFill>
                            <a:srgbClr val="000000"/>
                          </a:solidFill>
                          <a:effectLst/>
                          <a:latin typeface="Arial" panose="020B0604020202020204" pitchFamily="34" charset="0"/>
                        </a:rPr>
                        <a:t>3.0</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l" fontAlgn="ctr"/>
                      <a:r>
                        <a:rPr lang="en-GB" sz="1800" b="0" i="0" u="none" strike="noStrike">
                          <a:solidFill>
                            <a:srgbClr val="FFFFFF"/>
                          </a:solidFill>
                          <a:effectLst/>
                          <a:latin typeface="Arial" panose="020B0604020202020204" pitchFamily="34" charset="0"/>
                        </a:rPr>
                        <a:t>1.9</a:t>
                      </a:r>
                      <a:endParaRPr lang="en-US" sz="1800" b="0" i="0" u="none" strike="noStrike">
                        <a:solidFill>
                          <a:srgbClr val="FFFFFF"/>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800" b="0" i="0" u="none" strike="noStrike">
                          <a:solidFill>
                            <a:srgbClr val="000000"/>
                          </a:solidFill>
                          <a:effectLst/>
                          <a:latin typeface="Arial" panose="020B0604020202020204" pitchFamily="34" charset="0"/>
                        </a:rPr>
                        <a:t>3.5</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75000"/>
                      </a:schemeClr>
                    </a:solidFill>
                  </a:tcPr>
                </a:tc>
                <a:tc>
                  <a:txBody>
                    <a:bodyPr/>
                    <a:lstStyle/>
                    <a:p>
                      <a:pPr algn="ctr" fontAlgn="ctr"/>
                      <a:r>
                        <a:rPr lang="en-GB" sz="1800" b="0" i="0" u="none" strike="noStrike">
                          <a:solidFill>
                            <a:srgbClr val="000000"/>
                          </a:solidFill>
                          <a:effectLst/>
                          <a:latin typeface="Arial" panose="020B0604020202020204" pitchFamily="34" charset="0"/>
                        </a:rPr>
                        <a:t>2.6</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481703">
                <a:tc>
                  <a:txBody>
                    <a:bodyPr/>
                    <a:lstStyle/>
                    <a:p>
                      <a:pPr algn="l" fontAlgn="ctr"/>
                      <a:r>
                        <a:rPr lang="en-GB" sz="1800" b="0" i="0" u="none" strike="noStrike">
                          <a:solidFill>
                            <a:srgbClr val="000000"/>
                          </a:solidFill>
                          <a:effectLst/>
                          <a:latin typeface="Arial" panose="020B0604020202020204" pitchFamily="34" charset="0"/>
                        </a:rPr>
                        <a:t>MWDS</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Arial" panose="020B0604020202020204" pitchFamily="34" charset="0"/>
                        </a:rPr>
                        <a:t>2.2</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3.2</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l" fontAlgn="ctr"/>
                      <a:r>
                        <a:rPr lang="en-GB" sz="1800" b="0" i="0" u="none" strike="noStrike" dirty="0">
                          <a:solidFill>
                            <a:srgbClr val="000000"/>
                          </a:solidFill>
                          <a:effectLst/>
                          <a:latin typeface="Arial" panose="020B0604020202020204" pitchFamily="34" charset="0"/>
                        </a:rPr>
                        <a:t>2.2</a:t>
                      </a:r>
                      <a:endParaRPr lang="en-US" sz="1800" b="0" i="0" u="none" strike="noStrike" dirty="0">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3.5</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l" fontAlgn="ctr"/>
                      <a:endParaRPr lang="en-US" sz="1800" b="0" i="0" u="none" strike="noStrike" dirty="0">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lumMod val="75000"/>
                      </a:schemeClr>
                    </a:solidFill>
                  </a:tcPr>
                </a:tc>
                <a:tc>
                  <a:txBody>
                    <a:bodyPr/>
                    <a:lstStyle/>
                    <a:p>
                      <a:pPr algn="ctr" fontAlgn="ctr"/>
                      <a:r>
                        <a:rPr lang="en-GB" sz="1800" b="0" i="0" u="none" strike="noStrike">
                          <a:solidFill>
                            <a:srgbClr val="000000"/>
                          </a:solidFill>
                          <a:effectLst/>
                          <a:latin typeface="Arial" panose="020B0604020202020204" pitchFamily="34" charset="0"/>
                        </a:rPr>
                        <a:t>2.6</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401420">
                <a:tc>
                  <a:txBody>
                    <a:bodyPr/>
                    <a:lstStyle/>
                    <a:p>
                      <a:pPr algn="l" fontAlgn="ctr"/>
                      <a:r>
                        <a:rPr lang="en-GB" sz="1800" b="0" i="0" u="none" strike="noStrike">
                          <a:solidFill>
                            <a:srgbClr val="000000"/>
                          </a:solidFill>
                          <a:effectLst/>
                          <a:latin typeface="Arial" panose="020B0604020202020204" pitchFamily="34" charset="0"/>
                        </a:rPr>
                        <a:t>MCDSS</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Arial" panose="020B0604020202020204" pitchFamily="34" charset="0"/>
                        </a:rPr>
                        <a:t>2.5</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3.0</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l" fontAlgn="ctr"/>
                      <a:r>
                        <a:rPr lang="en-GB" sz="1800" b="0" i="0" u="none" strike="noStrike">
                          <a:solidFill>
                            <a:srgbClr val="000000"/>
                          </a:solidFill>
                          <a:effectLst/>
                          <a:latin typeface="Arial" panose="020B0604020202020204" pitchFamily="34" charset="0"/>
                        </a:rPr>
                        <a:t>2.5</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3.5</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r" fontAlgn="ctr"/>
                      <a:r>
                        <a:rPr lang="en-GB" sz="1800" b="0" i="0" u="none" strike="noStrike">
                          <a:solidFill>
                            <a:srgbClr val="000000"/>
                          </a:solidFill>
                          <a:effectLst/>
                          <a:latin typeface="Arial" panose="020B0604020202020204" pitchFamily="34" charset="0"/>
                        </a:rPr>
                        <a:t>2.5</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2.1</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401420">
                <a:tc>
                  <a:txBody>
                    <a:bodyPr/>
                    <a:lstStyle/>
                    <a:p>
                      <a:pPr algn="l" fontAlgn="ctr"/>
                      <a:r>
                        <a:rPr lang="en-GB" sz="1800" b="0" i="0" u="none" strike="noStrike">
                          <a:solidFill>
                            <a:srgbClr val="000000"/>
                          </a:solidFill>
                          <a:effectLst/>
                          <a:latin typeface="Arial" panose="020B0604020202020204" pitchFamily="34" charset="0"/>
                        </a:rPr>
                        <a:t>MOE</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Arial" panose="020B0604020202020204" pitchFamily="34" charset="0"/>
                        </a:rPr>
                        <a:t>2.4</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2.5</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l" fontAlgn="ctr"/>
                      <a:r>
                        <a:rPr lang="en-GB" sz="1800" b="0" i="0" u="none" strike="noStrike">
                          <a:solidFill>
                            <a:srgbClr val="000000"/>
                          </a:solidFill>
                          <a:effectLst/>
                          <a:latin typeface="Arial" panose="020B0604020202020204" pitchFamily="34" charset="0"/>
                        </a:rPr>
                        <a:t>2.5</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3.0</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r" fontAlgn="ctr"/>
                      <a:r>
                        <a:rPr lang="en-GB" sz="1800" b="0" i="0" u="none" strike="noStrike">
                          <a:solidFill>
                            <a:srgbClr val="000000"/>
                          </a:solidFill>
                          <a:effectLst/>
                          <a:latin typeface="Arial" panose="020B0604020202020204" pitchFamily="34" charset="0"/>
                        </a:rPr>
                        <a:t>1.0</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800" b="0" i="0" u="none" strike="noStrike">
                          <a:solidFill>
                            <a:srgbClr val="000000"/>
                          </a:solidFill>
                          <a:effectLst/>
                          <a:latin typeface="Arial" panose="020B0604020202020204" pitchFamily="34" charset="0"/>
                        </a:rPr>
                        <a:t>2.6</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401420">
                <a:tc>
                  <a:txBody>
                    <a:bodyPr/>
                    <a:lstStyle/>
                    <a:p>
                      <a:pPr algn="l" fontAlgn="ctr"/>
                      <a:r>
                        <a:rPr lang="en-GB" sz="1800" b="0" i="0" u="none" strike="noStrike">
                          <a:solidFill>
                            <a:srgbClr val="000000"/>
                          </a:solidFill>
                          <a:effectLst/>
                          <a:latin typeface="Arial" panose="020B0604020202020204" pitchFamily="34" charset="0"/>
                        </a:rPr>
                        <a:t>Total</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Arial" panose="020B0604020202020204" pitchFamily="34" charset="0"/>
                        </a:rPr>
                        <a:t>2.8</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3.0</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l" fontAlgn="ctr"/>
                      <a:r>
                        <a:rPr lang="en-GB" sz="1800" b="0" i="0" u="none" strike="noStrike">
                          <a:solidFill>
                            <a:srgbClr val="000000"/>
                          </a:solidFill>
                          <a:effectLst/>
                          <a:latin typeface="Arial" panose="020B0604020202020204" pitchFamily="34" charset="0"/>
                        </a:rPr>
                        <a:t>2.5</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tc>
                  <a:txBody>
                    <a:bodyPr/>
                    <a:lstStyle/>
                    <a:p>
                      <a:pPr algn="ctr" fontAlgn="ctr"/>
                      <a:r>
                        <a:rPr lang="en-GB" sz="1800" b="0" i="0" u="none" strike="noStrike">
                          <a:solidFill>
                            <a:srgbClr val="000000"/>
                          </a:solidFill>
                          <a:effectLst/>
                          <a:latin typeface="Arial" panose="020B0604020202020204" pitchFamily="34" charset="0"/>
                        </a:rPr>
                        <a:t>3.5</a:t>
                      </a:r>
                      <a:endParaRPr lang="en-US" sz="1800" b="0" i="0" u="none" strike="noStrike">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00"/>
                    </a:solidFill>
                  </a:tcPr>
                </a:tc>
                <a:tc>
                  <a:txBody>
                    <a:bodyPr/>
                    <a:lstStyle/>
                    <a:p>
                      <a:pPr algn="r" fontAlgn="ctr"/>
                      <a:r>
                        <a:rPr lang="en-GB" sz="1800" b="0" i="0" u="none" strike="noStrike">
                          <a:solidFill>
                            <a:srgbClr val="000000"/>
                          </a:solidFill>
                          <a:effectLst/>
                          <a:latin typeface="Arial" panose="020B0604020202020204" pitchFamily="34" charset="0"/>
                        </a:rPr>
                        <a:t>1.4</a:t>
                      </a:r>
                      <a:endParaRPr lang="en-US" sz="1800" b="0" i="0" u="none" strike="noStrike">
                        <a:solidFill>
                          <a:srgbClr val="000000"/>
                        </a:solidFill>
                        <a:effectLst/>
                        <a:latin typeface="Arial" panose="020B0604020202020204" pitchFamily="34" charset="0"/>
                      </a:endParaRPr>
                    </a:p>
                  </a:txBody>
                  <a:tcPr marL="7620" marR="7620" marT="7621" marB="0" anchor="ctr">
                    <a:lnL w="12700" cap="flat" cmpd="sng" algn="ctr">
                      <a:solidFill>
                        <a:srgbClr val="808080"/>
                      </a:solidFill>
                      <a:prstDash val="solid"/>
                      <a:round/>
                      <a:headEnd type="none" w="med" len="med"/>
                      <a:tailEnd type="none" w="med" len="med"/>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00000"/>
                    </a:solidFill>
                  </a:tcPr>
                </a:tc>
                <a:tc>
                  <a:txBody>
                    <a:bodyPr/>
                    <a:lstStyle/>
                    <a:p>
                      <a:pPr algn="ctr" fontAlgn="ctr"/>
                      <a:r>
                        <a:rPr lang="en-GB" sz="1800" b="0" i="0" u="none" strike="noStrike" dirty="0">
                          <a:solidFill>
                            <a:srgbClr val="000000"/>
                          </a:solidFill>
                          <a:effectLst/>
                          <a:latin typeface="Arial" panose="020B0604020202020204" pitchFamily="34" charset="0"/>
                        </a:rPr>
                        <a:t>2.5</a:t>
                      </a:r>
                      <a:endParaRPr lang="en-US" sz="1800" b="0" i="0" u="none" strike="noStrike" dirty="0">
                        <a:solidFill>
                          <a:srgbClr val="000000"/>
                        </a:solidFill>
                        <a:effectLst/>
                        <a:latin typeface="Arial" panose="020B0604020202020204" pitchFamily="34" charset="0"/>
                      </a:endParaRPr>
                    </a:p>
                  </a:txBody>
                  <a:tcPr marL="7620" marR="7620" marT="7621" marB="0" anchor="ctr">
                    <a:lnL>
                      <a:noFill/>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8480FA92-31E1-A2EC-7625-72448CC10281}"/>
              </a:ext>
            </a:extLst>
          </p:cNvPr>
          <p:cNvSpPr>
            <a:spLocks noGrp="1"/>
          </p:cNvSpPr>
          <p:nvPr>
            <p:ph type="title"/>
          </p:nvPr>
        </p:nvSpPr>
        <p:spPr>
          <a:xfrm>
            <a:off x="609600" y="182879"/>
            <a:ext cx="10362868" cy="713741"/>
          </a:xfrm>
        </p:spPr>
        <p:txBody>
          <a:bodyPr/>
          <a:lstStyle/>
          <a:p>
            <a:r>
              <a:rPr lang="en-US" altLang="en-US" dirty="0"/>
              <a:t>Service Organization &amp; </a:t>
            </a:r>
            <a:r>
              <a:rPr lang="en-US" altLang="en-US" dirty="0" err="1"/>
              <a:t>Mgmt</a:t>
            </a:r>
            <a:r>
              <a:rPr lang="en-US" altLang="en-US" dirty="0"/>
              <a:t>: District</a:t>
            </a:r>
          </a:p>
        </p:txBody>
      </p:sp>
      <p:sp>
        <p:nvSpPr>
          <p:cNvPr id="4" name="Content Placeholder 3">
            <a:extLst>
              <a:ext uri="{FF2B5EF4-FFF2-40B4-BE49-F238E27FC236}">
                <a16:creationId xmlns:a16="http://schemas.microsoft.com/office/drawing/2014/main" id="{1A4206B3-8723-C8B7-F1E5-A736C93E682E}"/>
              </a:ext>
            </a:extLst>
          </p:cNvPr>
          <p:cNvSpPr>
            <a:spLocks noGrp="1"/>
          </p:cNvSpPr>
          <p:nvPr>
            <p:ph sz="quarter" idx="13"/>
          </p:nvPr>
        </p:nvSpPr>
        <p:spPr>
          <a:xfrm>
            <a:off x="644698" y="1055124"/>
            <a:ext cx="3248079" cy="4812276"/>
          </a:xfrm>
        </p:spPr>
        <p:txBody>
          <a:bodyPr>
            <a:normAutofit fontScale="92500"/>
          </a:bodyPr>
          <a:lstStyle/>
          <a:p>
            <a:r>
              <a:rPr lang="en-US" altLang="en-US" dirty="0"/>
              <a:t>Improvements were observed across all the sector ministries in the three measures.</a:t>
            </a:r>
          </a:p>
          <a:p>
            <a:r>
              <a:rPr lang="en-US" altLang="en-US" dirty="0"/>
              <a:t>Existence of platform for multisectoral team operations improved.</a:t>
            </a:r>
          </a:p>
          <a:p>
            <a:r>
              <a:rPr lang="en-US" altLang="en-US" dirty="0"/>
              <a:t>Mentoring and collective problem solving was enhanced between 2020 and 2022.</a:t>
            </a:r>
          </a:p>
          <a:p>
            <a:r>
              <a:rPr lang="en-US" altLang="en-US" dirty="0"/>
              <a:t>Target setting to some degree involved SDPs</a:t>
            </a:r>
          </a:p>
        </p:txBody>
      </p:sp>
      <p:sp>
        <p:nvSpPr>
          <p:cNvPr id="180324" name="Content Placeholder 3">
            <a:extLst>
              <a:ext uri="{FF2B5EF4-FFF2-40B4-BE49-F238E27FC236}">
                <a16:creationId xmlns:a16="http://schemas.microsoft.com/office/drawing/2014/main" id="{DA2D3173-E155-1BBF-CFD8-3AF230601B8C}"/>
              </a:ext>
            </a:extLst>
          </p:cNvPr>
          <p:cNvSpPr>
            <a:spLocks noGrp="1"/>
          </p:cNvSpPr>
          <p:nvPr>
            <p:ph sz="quarter" idx="14"/>
          </p:nvPr>
        </p:nvSpPr>
        <p:spPr>
          <a:xfrm>
            <a:off x="4063999" y="1039813"/>
            <a:ext cx="6908800" cy="4827587"/>
          </a:xfrm>
        </p:spPr>
        <p:txBody>
          <a:bodyPr/>
          <a:lstStyle/>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graphicFrame>
        <p:nvGraphicFramePr>
          <p:cNvPr id="9" name="Content Placeholder 4">
            <a:extLst>
              <a:ext uri="{FF2B5EF4-FFF2-40B4-BE49-F238E27FC236}">
                <a16:creationId xmlns:a16="http://schemas.microsoft.com/office/drawing/2014/main" id="{889AD0FC-8DF8-7D36-9B4F-EC96F5431EEC}"/>
              </a:ext>
            </a:extLst>
          </p:cNvPr>
          <p:cNvGraphicFramePr>
            <a:graphicFrameLocks/>
          </p:cNvGraphicFramePr>
          <p:nvPr>
            <p:extLst>
              <p:ext uri="{D42A27DB-BD31-4B8C-83A1-F6EECF244321}">
                <p14:modId xmlns:p14="http://schemas.microsoft.com/office/powerpoint/2010/main" val="3530952509"/>
              </p:ext>
            </p:extLst>
          </p:nvPr>
        </p:nvGraphicFramePr>
        <p:xfrm>
          <a:off x="4064000" y="1039813"/>
          <a:ext cx="6680196" cy="4446584"/>
        </p:xfrm>
        <a:graphic>
          <a:graphicData uri="http://schemas.openxmlformats.org/drawingml/2006/table">
            <a:tbl>
              <a:tblPr firstRow="1" firstCol="1" bandRow="1"/>
              <a:tblGrid>
                <a:gridCol w="742244">
                  <a:extLst>
                    <a:ext uri="{9D8B030D-6E8A-4147-A177-3AD203B41FA5}">
                      <a16:colId xmlns:a16="http://schemas.microsoft.com/office/drawing/2014/main" val="1794844447"/>
                    </a:ext>
                  </a:extLst>
                </a:gridCol>
                <a:gridCol w="742244">
                  <a:extLst>
                    <a:ext uri="{9D8B030D-6E8A-4147-A177-3AD203B41FA5}">
                      <a16:colId xmlns:a16="http://schemas.microsoft.com/office/drawing/2014/main" val="813259188"/>
                    </a:ext>
                  </a:extLst>
                </a:gridCol>
                <a:gridCol w="742244">
                  <a:extLst>
                    <a:ext uri="{9D8B030D-6E8A-4147-A177-3AD203B41FA5}">
                      <a16:colId xmlns:a16="http://schemas.microsoft.com/office/drawing/2014/main" val="1982464384"/>
                    </a:ext>
                  </a:extLst>
                </a:gridCol>
                <a:gridCol w="742244">
                  <a:extLst>
                    <a:ext uri="{9D8B030D-6E8A-4147-A177-3AD203B41FA5}">
                      <a16:colId xmlns:a16="http://schemas.microsoft.com/office/drawing/2014/main" val="3466323689"/>
                    </a:ext>
                  </a:extLst>
                </a:gridCol>
                <a:gridCol w="742244">
                  <a:extLst>
                    <a:ext uri="{9D8B030D-6E8A-4147-A177-3AD203B41FA5}">
                      <a16:colId xmlns:a16="http://schemas.microsoft.com/office/drawing/2014/main" val="2138463316"/>
                    </a:ext>
                  </a:extLst>
                </a:gridCol>
                <a:gridCol w="742244">
                  <a:extLst>
                    <a:ext uri="{9D8B030D-6E8A-4147-A177-3AD203B41FA5}">
                      <a16:colId xmlns:a16="http://schemas.microsoft.com/office/drawing/2014/main" val="1435310791"/>
                    </a:ext>
                  </a:extLst>
                </a:gridCol>
                <a:gridCol w="742244">
                  <a:extLst>
                    <a:ext uri="{9D8B030D-6E8A-4147-A177-3AD203B41FA5}">
                      <a16:colId xmlns:a16="http://schemas.microsoft.com/office/drawing/2014/main" val="1583093535"/>
                    </a:ext>
                  </a:extLst>
                </a:gridCol>
                <a:gridCol w="742244">
                  <a:extLst>
                    <a:ext uri="{9D8B030D-6E8A-4147-A177-3AD203B41FA5}">
                      <a16:colId xmlns:a16="http://schemas.microsoft.com/office/drawing/2014/main" val="1838085498"/>
                    </a:ext>
                  </a:extLst>
                </a:gridCol>
                <a:gridCol w="742244">
                  <a:extLst>
                    <a:ext uri="{9D8B030D-6E8A-4147-A177-3AD203B41FA5}">
                      <a16:colId xmlns:a16="http://schemas.microsoft.com/office/drawing/2014/main" val="2498547434"/>
                    </a:ext>
                  </a:extLst>
                </a:gridCol>
              </a:tblGrid>
              <a:tr h="741096">
                <a:tc rowSpan="2">
                  <a:txBody>
                    <a:bodyPr/>
                    <a:lstStyle/>
                    <a:p>
                      <a:pPr algn="ctr" fontAlgn="ctr"/>
                      <a:r>
                        <a:rPr lang="en-GB" sz="1400" b="1" i="0" u="none" strike="noStrike">
                          <a:effectLst/>
                          <a:latin typeface="Arial" panose="020B0604020202020204" pitchFamily="34" charset="0"/>
                          <a:ea typeface="Times New Roman" panose="02020603050405020304" pitchFamily="18" charset="0"/>
                        </a:rPr>
                        <a:t>Ministry</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gridSpan="2">
                  <a:txBody>
                    <a:bodyPr/>
                    <a:lstStyle/>
                    <a:p>
                      <a:pPr algn="ctr" fontAlgn="ctr"/>
                      <a:r>
                        <a:rPr lang="en-GB" sz="1400" b="1" i="0" u="none" strike="noStrike" dirty="0">
                          <a:effectLst/>
                          <a:latin typeface="Arial" panose="020B0604020202020204" pitchFamily="34" charset="0"/>
                          <a:ea typeface="Times New Roman" panose="02020603050405020304" pitchFamily="18" charset="0"/>
                        </a:rPr>
                        <a:t>Overall Score</a:t>
                      </a:r>
                      <a:endParaRPr lang="en-US" sz="1400" b="1" i="0" u="none" strike="noStrike" dirty="0">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400" b="1" i="0" u="none" strike="noStrike">
                          <a:effectLst/>
                          <a:latin typeface="Arial" panose="020B0604020202020204" pitchFamily="34" charset="0"/>
                          <a:ea typeface="Times New Roman" panose="02020603050405020304" pitchFamily="18" charset="0"/>
                        </a:rPr>
                        <a:t>Team based care organizations</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400" b="1" i="0" u="none" strike="noStrike" dirty="0">
                          <a:effectLst/>
                          <a:latin typeface="Arial" panose="020B0604020202020204" pitchFamily="34" charset="0"/>
                          <a:ea typeface="Times New Roman" panose="02020603050405020304" pitchFamily="18" charset="0"/>
                        </a:rPr>
                        <a:t>Performance targets</a:t>
                      </a:r>
                      <a:endParaRPr lang="en-US" sz="1400" b="1" i="0" u="none" strike="noStrike" dirty="0">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400" b="1" i="0" u="none" strike="noStrike">
                          <a:effectLst/>
                          <a:latin typeface="Arial" panose="020B0604020202020204" pitchFamily="34" charset="0"/>
                          <a:ea typeface="Times New Roman" panose="02020603050405020304" pitchFamily="18" charset="0"/>
                        </a:rPr>
                        <a:t>Supportive supervision</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3251101119"/>
                  </a:ext>
                </a:extLst>
              </a:tr>
              <a:tr h="463186">
                <a:tc vMerge="1">
                  <a:txBody>
                    <a:bodyPr/>
                    <a:lstStyle/>
                    <a:p>
                      <a:endParaRPr lang="en-US"/>
                    </a:p>
                  </a:txBody>
                  <a:tcPr/>
                </a:tc>
                <a:tc>
                  <a:txBody>
                    <a:bodyPr/>
                    <a:lstStyle/>
                    <a:p>
                      <a:pPr algn="ctr" fontAlgn="ctr"/>
                      <a:r>
                        <a:rPr lang="en-GB" sz="1400" b="1" i="0" u="none" strike="noStrike">
                          <a:effectLst/>
                          <a:latin typeface="Arial" panose="020B0604020202020204" pitchFamily="34" charset="0"/>
                          <a:ea typeface="Times New Roman" panose="02020603050405020304" pitchFamily="18" charset="0"/>
                        </a:rPr>
                        <a:t>2020</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1" i="0" u="none" strike="noStrike">
                          <a:effectLst/>
                          <a:latin typeface="Arial" panose="020B0604020202020204" pitchFamily="34" charset="0"/>
                          <a:ea typeface="Times New Roman" panose="02020603050405020304" pitchFamily="18" charset="0"/>
                        </a:rPr>
                        <a:t>2022</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1" i="0" u="none" strike="noStrike">
                          <a:effectLst/>
                          <a:latin typeface="Arial" panose="020B0604020202020204" pitchFamily="34" charset="0"/>
                          <a:ea typeface="Times New Roman" panose="02020603050405020304" pitchFamily="18" charset="0"/>
                        </a:rPr>
                        <a:t>2020</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1" i="0" u="none" strike="noStrike">
                          <a:effectLst/>
                          <a:latin typeface="Arial" panose="020B0604020202020204" pitchFamily="34" charset="0"/>
                          <a:ea typeface="Times New Roman" panose="02020603050405020304" pitchFamily="18" charset="0"/>
                        </a:rPr>
                        <a:t>2022</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1" i="0" u="none" strike="noStrike">
                          <a:effectLst/>
                          <a:latin typeface="Arial" panose="020B0604020202020204" pitchFamily="34" charset="0"/>
                          <a:ea typeface="Times New Roman" panose="02020603050405020304" pitchFamily="18" charset="0"/>
                        </a:rPr>
                        <a:t>2020</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1" i="0" u="none" strike="noStrike">
                          <a:effectLst/>
                          <a:latin typeface="Arial" panose="020B0604020202020204" pitchFamily="34" charset="0"/>
                          <a:ea typeface="Times New Roman" panose="02020603050405020304" pitchFamily="18" charset="0"/>
                        </a:rPr>
                        <a:t>2022</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1" i="0" u="none" strike="noStrike">
                          <a:effectLst/>
                          <a:latin typeface="Arial" panose="020B0604020202020204" pitchFamily="34" charset="0"/>
                          <a:ea typeface="Times New Roman" panose="02020603050405020304" pitchFamily="18" charset="0"/>
                        </a:rPr>
                        <a:t>2020</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1" i="0" u="none" strike="noStrike">
                          <a:effectLst/>
                          <a:latin typeface="Arial" panose="020B0604020202020204" pitchFamily="34" charset="0"/>
                          <a:ea typeface="Times New Roman" panose="02020603050405020304" pitchFamily="18" charset="0"/>
                        </a:rPr>
                        <a:t>2022</a:t>
                      </a:r>
                      <a:endParaRPr lang="en-US" sz="1400" b="1"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661729487"/>
                  </a:ext>
                </a:extLst>
              </a:tr>
              <a:tr h="463186">
                <a:tc>
                  <a:txBody>
                    <a:bodyPr/>
                    <a:lstStyle/>
                    <a:p>
                      <a:pPr algn="ctr" fontAlgn="ctr"/>
                      <a:r>
                        <a:rPr lang="en-GB" sz="1400" b="0" i="0" u="none" strike="noStrike">
                          <a:effectLst/>
                          <a:latin typeface="Arial" panose="020B0604020202020204" pitchFamily="34" charset="0"/>
                          <a:ea typeface="Times New Roman" panose="02020603050405020304" pitchFamily="18" charset="0"/>
                        </a:rPr>
                        <a:t>MOA</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400" b="0" i="0" u="none" strike="noStrike" dirty="0">
                          <a:effectLst/>
                          <a:latin typeface="Arial" panose="020B0604020202020204" pitchFamily="34" charset="0"/>
                          <a:ea typeface="Times New Roman" panose="02020603050405020304" pitchFamily="18" charset="0"/>
                        </a:rPr>
                        <a:t>2.0</a:t>
                      </a:r>
                      <a:endParaRPr lang="en-US" sz="1400" b="0" i="0" u="none" strike="noStrike" dirty="0">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3.3</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CC"/>
                          </a:solidFill>
                          <a:effectLst/>
                          <a:latin typeface="Arial" panose="020B0604020202020204" pitchFamily="34" charset="0"/>
                        </a:rPr>
                        <a:t>2.5</a:t>
                      </a:r>
                      <a:endParaRPr lang="en-US" sz="1400" b="0" i="0" u="none" strike="noStrike">
                        <a:solidFill>
                          <a:srgbClr val="0000CC"/>
                        </a:solidFill>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3.3</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US" sz="1400" b="0" i="0" u="none" strike="noStrike">
                          <a:effectLst/>
                          <a:latin typeface="Arial" panose="020B0604020202020204" pitchFamily="34" charset="0"/>
                        </a:rPr>
                        <a:t> </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3.1</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1.7</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3.4</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588543766"/>
                  </a:ext>
                </a:extLst>
              </a:tr>
              <a:tr h="463186">
                <a:tc>
                  <a:txBody>
                    <a:bodyPr/>
                    <a:lstStyle/>
                    <a:p>
                      <a:pPr algn="ctr" fontAlgn="ctr"/>
                      <a:r>
                        <a:rPr lang="en-GB" sz="1400" b="0" i="0" u="none" strike="noStrike">
                          <a:effectLst/>
                          <a:latin typeface="Arial" panose="020B0604020202020204" pitchFamily="34" charset="0"/>
                          <a:ea typeface="Times New Roman" panose="02020603050405020304" pitchFamily="18" charset="0"/>
                        </a:rPr>
                        <a:t>MCDSS</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1.9</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3.3</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CC"/>
                          </a:solidFill>
                          <a:effectLst/>
                          <a:latin typeface="Arial" panose="020B0604020202020204" pitchFamily="34" charset="0"/>
                        </a:rPr>
                        <a:t>2.5</a:t>
                      </a:r>
                      <a:endParaRPr lang="en-US" sz="1400" b="0" i="0" u="none" strike="noStrike">
                        <a:solidFill>
                          <a:srgbClr val="0000CC"/>
                        </a:solidFill>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3.4</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US" sz="1400" b="0" i="0" u="none" strike="noStrike">
                          <a:effectLst/>
                          <a:latin typeface="Arial" panose="020B0604020202020204" pitchFamily="34" charset="0"/>
                        </a:rPr>
                        <a:t> </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3.2</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1.6</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3.4</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3808556791"/>
                  </a:ext>
                </a:extLst>
              </a:tr>
              <a:tr h="463186">
                <a:tc>
                  <a:txBody>
                    <a:bodyPr/>
                    <a:lstStyle/>
                    <a:p>
                      <a:pPr algn="ctr" fontAlgn="ctr"/>
                      <a:r>
                        <a:rPr lang="en-GB" sz="1400" b="0" i="0" u="none" strike="noStrike">
                          <a:effectLst/>
                          <a:latin typeface="Arial" panose="020B0604020202020204" pitchFamily="34" charset="0"/>
                          <a:ea typeface="Times New Roman" panose="02020603050405020304" pitchFamily="18" charset="0"/>
                        </a:rPr>
                        <a:t>MOH</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1.8</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3.7</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CC"/>
                          </a:solidFill>
                          <a:effectLst/>
                          <a:latin typeface="Arial" panose="020B0604020202020204" pitchFamily="34" charset="0"/>
                        </a:rPr>
                        <a:t>2.8</a:t>
                      </a:r>
                      <a:endParaRPr lang="en-US" sz="1400" b="0" i="0" u="none" strike="noStrike">
                        <a:solidFill>
                          <a:srgbClr val="0000CC"/>
                        </a:solidFill>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3.7</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US" sz="1400" b="0" i="0" u="none" strike="noStrike">
                          <a:effectLst/>
                          <a:latin typeface="Arial" panose="020B0604020202020204" pitchFamily="34" charset="0"/>
                        </a:rPr>
                        <a:t> </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3.7</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1.4</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3.8</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625145029"/>
                  </a:ext>
                </a:extLst>
              </a:tr>
              <a:tr h="463186">
                <a:tc>
                  <a:txBody>
                    <a:bodyPr/>
                    <a:lstStyle/>
                    <a:p>
                      <a:pPr algn="ctr" fontAlgn="ctr"/>
                      <a:r>
                        <a:rPr lang="en-GB" sz="1400" b="0" i="0" u="none" strike="noStrike">
                          <a:effectLst/>
                          <a:latin typeface="Arial" panose="020B0604020202020204" pitchFamily="34" charset="0"/>
                          <a:ea typeface="Times New Roman" panose="02020603050405020304" pitchFamily="18" charset="0"/>
                        </a:rPr>
                        <a:t>MFL</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1.8</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3.2</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CC"/>
                          </a:solidFill>
                          <a:effectLst/>
                          <a:latin typeface="Arial" panose="020B0604020202020204" pitchFamily="34" charset="0"/>
                        </a:rPr>
                        <a:t>1.9</a:t>
                      </a:r>
                      <a:endParaRPr lang="en-US" sz="1400" b="0" i="0" u="none" strike="noStrike">
                        <a:solidFill>
                          <a:srgbClr val="0000CC"/>
                        </a:solidFill>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3.3</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US" sz="1400" b="0" i="0" u="none" strike="noStrike">
                          <a:effectLst/>
                          <a:latin typeface="Arial" panose="020B0604020202020204" pitchFamily="34" charset="0"/>
                        </a:rPr>
                        <a:t> </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3.1</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1.7</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3.3</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45581986"/>
                  </a:ext>
                </a:extLst>
              </a:tr>
              <a:tr h="463186">
                <a:tc>
                  <a:txBody>
                    <a:bodyPr/>
                    <a:lstStyle/>
                    <a:p>
                      <a:pPr algn="ctr" fontAlgn="ctr"/>
                      <a:r>
                        <a:rPr lang="en-GB" sz="1400" b="0" i="0" u="none" strike="noStrike">
                          <a:effectLst/>
                          <a:latin typeface="Arial" panose="020B0604020202020204" pitchFamily="34" charset="0"/>
                          <a:ea typeface="Times New Roman" panose="02020603050405020304" pitchFamily="18" charset="0"/>
                        </a:rPr>
                        <a:t>MOE</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1.8</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3.1</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CC"/>
                          </a:solidFill>
                          <a:effectLst/>
                          <a:latin typeface="Arial" panose="020B0604020202020204" pitchFamily="34" charset="0"/>
                        </a:rPr>
                        <a:t>2.5</a:t>
                      </a:r>
                      <a:endParaRPr lang="en-US" sz="1400" b="0" i="0" u="none" strike="noStrike">
                        <a:solidFill>
                          <a:srgbClr val="0000CC"/>
                        </a:solidFill>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3.1</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US" sz="1400" b="0" i="0" u="none" strike="noStrike">
                          <a:effectLst/>
                          <a:latin typeface="Arial" panose="020B0604020202020204" pitchFamily="34" charset="0"/>
                        </a:rPr>
                        <a:t> </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0" i="0" u="none" strike="noStrike" dirty="0">
                          <a:effectLst/>
                          <a:latin typeface="Arial" panose="020B0604020202020204" pitchFamily="34" charset="0"/>
                          <a:ea typeface="Times New Roman" panose="02020603050405020304" pitchFamily="18" charset="0"/>
                        </a:rPr>
                        <a:t>3.0</a:t>
                      </a:r>
                      <a:endParaRPr lang="en-US" sz="1400" b="0" i="0" u="none" strike="noStrike" dirty="0">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dirty="0">
                          <a:effectLst/>
                          <a:latin typeface="Arial" panose="020B0604020202020204" pitchFamily="34" charset="0"/>
                          <a:ea typeface="Times New Roman" panose="02020603050405020304" pitchFamily="18" charset="0"/>
                        </a:rPr>
                        <a:t>1.5</a:t>
                      </a:r>
                      <a:endParaRPr lang="en-US" sz="1400" b="0" i="0" u="none" strike="noStrike" dirty="0">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3.3</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092732180"/>
                  </a:ext>
                </a:extLst>
              </a:tr>
              <a:tr h="463186">
                <a:tc>
                  <a:txBody>
                    <a:bodyPr/>
                    <a:lstStyle/>
                    <a:p>
                      <a:pPr algn="ctr" fontAlgn="ctr"/>
                      <a:r>
                        <a:rPr lang="en-GB" sz="1400" b="0" i="0" u="none" strike="noStrike">
                          <a:effectLst/>
                          <a:latin typeface="Arial" panose="020B0604020202020204" pitchFamily="34" charset="0"/>
                          <a:ea typeface="Times New Roman" panose="02020603050405020304" pitchFamily="18" charset="0"/>
                        </a:rPr>
                        <a:t>MWDS</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1.7</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3.1</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solidFill>
                            <a:srgbClr val="0000CC"/>
                          </a:solidFill>
                          <a:effectLst/>
                          <a:latin typeface="Arial" panose="020B0604020202020204" pitchFamily="34" charset="0"/>
                        </a:rPr>
                        <a:t>2.2</a:t>
                      </a:r>
                      <a:endParaRPr lang="en-US" sz="1400" b="0" i="0" u="none" strike="noStrike">
                        <a:solidFill>
                          <a:srgbClr val="0000CC"/>
                        </a:solidFill>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3.4</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US" sz="1400" b="0" i="0" u="none" strike="noStrike">
                          <a:effectLst/>
                          <a:latin typeface="Arial" panose="020B0604020202020204" pitchFamily="34" charset="0"/>
                        </a:rPr>
                        <a:t> </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2.9</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1.5</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400" b="0" i="0" u="none" strike="noStrike">
                          <a:effectLst/>
                          <a:latin typeface="Arial" panose="020B0604020202020204" pitchFamily="34" charset="0"/>
                          <a:ea typeface="Times New Roman" panose="02020603050405020304" pitchFamily="18" charset="0"/>
                        </a:rPr>
                        <a:t>3.1</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3318499217"/>
                  </a:ext>
                </a:extLst>
              </a:tr>
              <a:tr h="463186">
                <a:tc>
                  <a:txBody>
                    <a:bodyPr/>
                    <a:lstStyle/>
                    <a:p>
                      <a:pPr algn="ctr" fontAlgn="ctr"/>
                      <a:r>
                        <a:rPr lang="en-GB" sz="1400" b="0" i="0" u="none" strike="noStrike">
                          <a:effectLst/>
                          <a:latin typeface="Arial" panose="020B0604020202020204" pitchFamily="34" charset="0"/>
                          <a:ea typeface="Times New Roman" panose="02020603050405020304" pitchFamily="18" charset="0"/>
                        </a:rPr>
                        <a:t>Overall</a:t>
                      </a:r>
                      <a:endParaRPr lang="en-US" sz="1400" b="0" i="0" u="none" strike="noStrike">
                        <a:effectLst/>
                        <a:latin typeface="Arial" panose="020B0604020202020204" pitchFamily="34" charset="0"/>
                      </a:endParaRP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US" sz="1400" b="0" i="0" u="none" strike="noStrike">
                          <a:effectLst/>
                          <a:latin typeface="Arial" panose="020B0604020202020204" pitchFamily="34" charset="0"/>
                        </a:rPr>
                        <a:t>1.8</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US" sz="1400" b="0" i="0" u="none" strike="noStrike">
                          <a:effectLst/>
                          <a:latin typeface="Arial" panose="020B0604020202020204" pitchFamily="34" charset="0"/>
                        </a:rPr>
                        <a:t>3.3</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US" sz="1400" b="0" i="0" u="none" strike="noStrike">
                          <a:solidFill>
                            <a:srgbClr val="0000CC"/>
                          </a:solidFill>
                          <a:effectLst/>
                          <a:latin typeface="Arial" panose="020B0604020202020204" pitchFamily="34" charset="0"/>
                        </a:rPr>
                        <a:t>2.2</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US" sz="1400" b="0" i="0" u="none" strike="noStrike">
                          <a:effectLst/>
                          <a:latin typeface="Arial" panose="020B0604020202020204" pitchFamily="34" charset="0"/>
                        </a:rPr>
                        <a:t>3.4</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US" sz="1400" b="0" i="0" u="none" strike="noStrike">
                          <a:effectLst/>
                          <a:latin typeface="Arial" panose="020B0604020202020204" pitchFamily="34" charset="0"/>
                        </a:rPr>
                        <a:t> </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US" sz="1400" b="0" i="0" u="none" strike="noStrike">
                          <a:effectLst/>
                          <a:latin typeface="Arial" panose="020B0604020202020204" pitchFamily="34" charset="0"/>
                        </a:rPr>
                        <a:t>3.2</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US" sz="1400" b="0" i="0" u="none" strike="noStrike">
                          <a:effectLst/>
                          <a:latin typeface="Arial" panose="020B0604020202020204" pitchFamily="34" charset="0"/>
                        </a:rPr>
                        <a:t>1.6</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US" sz="1400" b="0" i="0" u="none" strike="noStrike" dirty="0">
                          <a:effectLst/>
                          <a:latin typeface="Arial" panose="020B0604020202020204" pitchFamily="34" charset="0"/>
                        </a:rPr>
                        <a:t>3.4</a:t>
                      </a:r>
                    </a:p>
                  </a:txBody>
                  <a:tcPr marL="6323" marR="6323" marT="6324"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951380913"/>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Title 1">
            <a:extLst>
              <a:ext uri="{FF2B5EF4-FFF2-40B4-BE49-F238E27FC236}">
                <a16:creationId xmlns:a16="http://schemas.microsoft.com/office/drawing/2014/main" id="{F784938A-D386-C669-B235-621DD7775178}"/>
              </a:ext>
            </a:extLst>
          </p:cNvPr>
          <p:cNvSpPr>
            <a:spLocks noGrp="1"/>
          </p:cNvSpPr>
          <p:nvPr>
            <p:ph type="title"/>
          </p:nvPr>
        </p:nvSpPr>
        <p:spPr/>
        <p:txBody>
          <a:bodyPr/>
          <a:lstStyle/>
          <a:p>
            <a:r>
              <a:rPr lang="en-US" altLang="en-US" dirty="0"/>
              <a:t>Service Organization &amp; </a:t>
            </a:r>
            <a:r>
              <a:rPr lang="en-US" altLang="en-US" dirty="0" err="1"/>
              <a:t>Mgmt</a:t>
            </a:r>
            <a:r>
              <a:rPr lang="en-US" altLang="en-US" dirty="0"/>
              <a:t>: Ward level</a:t>
            </a:r>
          </a:p>
        </p:txBody>
      </p:sp>
      <p:sp>
        <p:nvSpPr>
          <p:cNvPr id="4" name="Content Placeholder 3">
            <a:extLst>
              <a:ext uri="{FF2B5EF4-FFF2-40B4-BE49-F238E27FC236}">
                <a16:creationId xmlns:a16="http://schemas.microsoft.com/office/drawing/2014/main" id="{B1CF0A5D-4D93-ADE4-6F14-5E2E8F75B88C}"/>
              </a:ext>
            </a:extLst>
          </p:cNvPr>
          <p:cNvSpPr>
            <a:spLocks noGrp="1"/>
          </p:cNvSpPr>
          <p:nvPr>
            <p:ph sz="quarter" idx="13"/>
          </p:nvPr>
        </p:nvSpPr>
        <p:spPr/>
        <p:txBody>
          <a:bodyPr/>
          <a:lstStyle/>
          <a:p>
            <a:r>
              <a:rPr lang="en-US" altLang="en-US" dirty="0"/>
              <a:t>Overall, at ward level there was also a significant improvement albeit smaller than that at district level.</a:t>
            </a:r>
          </a:p>
          <a:p>
            <a:r>
              <a:rPr lang="en-US" altLang="en-US" dirty="0"/>
              <a:t>MoH outperformed all other ministries.</a:t>
            </a:r>
          </a:p>
          <a:p>
            <a:r>
              <a:rPr lang="en-US" altLang="en-US" dirty="0"/>
              <a:t>Collective problem solving was enhanced</a:t>
            </a:r>
          </a:p>
        </p:txBody>
      </p:sp>
      <p:graphicFrame>
        <p:nvGraphicFramePr>
          <p:cNvPr id="5" name="Content Placeholder 5">
            <a:extLst>
              <a:ext uri="{FF2B5EF4-FFF2-40B4-BE49-F238E27FC236}">
                <a16:creationId xmlns:a16="http://schemas.microsoft.com/office/drawing/2014/main" id="{E7EB36A5-B5B0-A354-804C-3842F91D6F9B}"/>
              </a:ext>
            </a:extLst>
          </p:cNvPr>
          <p:cNvGraphicFramePr>
            <a:graphicFrameLocks noGrp="1"/>
          </p:cNvGraphicFramePr>
          <p:nvPr>
            <p:ph sz="quarter" idx="14"/>
            <p:extLst>
              <p:ext uri="{D42A27DB-BD31-4B8C-83A1-F6EECF244321}">
                <p14:modId xmlns:p14="http://schemas.microsoft.com/office/powerpoint/2010/main" val="3223932477"/>
              </p:ext>
            </p:extLst>
          </p:nvPr>
        </p:nvGraphicFramePr>
        <p:xfrm>
          <a:off x="4064000" y="1039813"/>
          <a:ext cx="6908468" cy="4827590"/>
        </p:xfrm>
        <a:graphic>
          <a:graphicData uri="http://schemas.openxmlformats.org/drawingml/2006/table">
            <a:tbl>
              <a:tblPr/>
              <a:tblGrid>
                <a:gridCol w="986924">
                  <a:extLst>
                    <a:ext uri="{9D8B030D-6E8A-4147-A177-3AD203B41FA5}">
                      <a16:colId xmlns:a16="http://schemas.microsoft.com/office/drawing/2014/main" val="3920959994"/>
                    </a:ext>
                  </a:extLst>
                </a:gridCol>
                <a:gridCol w="986924">
                  <a:extLst>
                    <a:ext uri="{9D8B030D-6E8A-4147-A177-3AD203B41FA5}">
                      <a16:colId xmlns:a16="http://schemas.microsoft.com/office/drawing/2014/main" val="1349406101"/>
                    </a:ext>
                  </a:extLst>
                </a:gridCol>
                <a:gridCol w="986924">
                  <a:extLst>
                    <a:ext uri="{9D8B030D-6E8A-4147-A177-3AD203B41FA5}">
                      <a16:colId xmlns:a16="http://schemas.microsoft.com/office/drawing/2014/main" val="4206698149"/>
                    </a:ext>
                  </a:extLst>
                </a:gridCol>
                <a:gridCol w="986924">
                  <a:extLst>
                    <a:ext uri="{9D8B030D-6E8A-4147-A177-3AD203B41FA5}">
                      <a16:colId xmlns:a16="http://schemas.microsoft.com/office/drawing/2014/main" val="2655706524"/>
                    </a:ext>
                  </a:extLst>
                </a:gridCol>
                <a:gridCol w="986924">
                  <a:extLst>
                    <a:ext uri="{9D8B030D-6E8A-4147-A177-3AD203B41FA5}">
                      <a16:colId xmlns:a16="http://schemas.microsoft.com/office/drawing/2014/main" val="3961486558"/>
                    </a:ext>
                  </a:extLst>
                </a:gridCol>
                <a:gridCol w="986924">
                  <a:extLst>
                    <a:ext uri="{9D8B030D-6E8A-4147-A177-3AD203B41FA5}">
                      <a16:colId xmlns:a16="http://schemas.microsoft.com/office/drawing/2014/main" val="2204095384"/>
                    </a:ext>
                  </a:extLst>
                </a:gridCol>
                <a:gridCol w="986924">
                  <a:extLst>
                    <a:ext uri="{9D8B030D-6E8A-4147-A177-3AD203B41FA5}">
                      <a16:colId xmlns:a16="http://schemas.microsoft.com/office/drawing/2014/main" val="159487373"/>
                    </a:ext>
                  </a:extLst>
                </a:gridCol>
              </a:tblGrid>
              <a:tr h="804598">
                <a:tc rowSpan="2">
                  <a:txBody>
                    <a:bodyPr/>
                    <a:lstStyle/>
                    <a:p>
                      <a:pPr algn="ctr" fontAlgn="ctr"/>
                      <a:r>
                        <a:rPr lang="en-GB" sz="1200" b="1" i="0" u="none" strike="noStrike">
                          <a:effectLst/>
                          <a:latin typeface="Arial" panose="020B0604020202020204" pitchFamily="34" charset="0"/>
                        </a:rPr>
                        <a:t>Ministry</a:t>
                      </a:r>
                      <a:endParaRPr lang="en-US" sz="1200" b="1"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gridSpan="2">
                  <a:txBody>
                    <a:bodyPr/>
                    <a:lstStyle/>
                    <a:p>
                      <a:pPr algn="ctr" fontAlgn="ctr"/>
                      <a:r>
                        <a:rPr lang="en-GB" sz="1200" b="1" i="0" u="none" strike="noStrike">
                          <a:effectLst/>
                          <a:latin typeface="Arial" panose="020B0604020202020204" pitchFamily="34" charset="0"/>
                        </a:rPr>
                        <a:t>Domain 8 Overall Score</a:t>
                      </a:r>
                      <a:endParaRPr lang="en-US" sz="1200" b="1"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200" b="1" i="0" u="none" strike="noStrike">
                          <a:effectLst/>
                          <a:latin typeface="Arial" panose="020B0604020202020204" pitchFamily="34" charset="0"/>
                        </a:rPr>
                        <a:t>Performance targets</a:t>
                      </a:r>
                      <a:endParaRPr lang="en-US" sz="1200" b="1"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GB" sz="1200" b="1" i="0" u="none" strike="noStrike" dirty="0">
                          <a:effectLst/>
                          <a:latin typeface="Arial" panose="020B0604020202020204" pitchFamily="34" charset="0"/>
                        </a:rPr>
                        <a:t>Supportive supervision</a:t>
                      </a:r>
                      <a:endParaRPr lang="en-US" sz="1200" b="1" i="0" u="none" strike="noStrike" dirty="0">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3280576004"/>
                  </a:ext>
                </a:extLst>
              </a:tr>
              <a:tr h="502874">
                <a:tc vMerge="1">
                  <a:txBody>
                    <a:bodyPr/>
                    <a:lstStyle/>
                    <a:p>
                      <a:endParaRPr lang="en-US"/>
                    </a:p>
                  </a:txBody>
                  <a:tcPr/>
                </a:tc>
                <a:tc>
                  <a:txBody>
                    <a:bodyPr/>
                    <a:lstStyle/>
                    <a:p>
                      <a:pPr algn="ctr" fontAlgn="ctr"/>
                      <a:r>
                        <a:rPr lang="en-GB" sz="1200" b="1" i="0" u="none" strike="noStrike">
                          <a:effectLst/>
                          <a:latin typeface="Arial" panose="020B0604020202020204" pitchFamily="34" charset="0"/>
                        </a:rPr>
                        <a:t>2020</a:t>
                      </a:r>
                      <a:endParaRPr lang="en-US" sz="1200" b="1"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1" i="0" u="none" strike="noStrike">
                          <a:effectLst/>
                          <a:latin typeface="Arial" panose="020B0604020202020204" pitchFamily="34" charset="0"/>
                        </a:rPr>
                        <a:t>2022</a:t>
                      </a:r>
                      <a:endParaRPr lang="en-US" sz="1200" b="1"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1" i="0" u="none" strike="noStrike">
                          <a:effectLst/>
                          <a:latin typeface="Arial" panose="020B0604020202020204" pitchFamily="34" charset="0"/>
                        </a:rPr>
                        <a:t>2020</a:t>
                      </a:r>
                      <a:endParaRPr lang="en-US" sz="1200" b="1"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1" i="0" u="none" strike="noStrike">
                          <a:effectLst/>
                          <a:latin typeface="Arial" panose="020B0604020202020204" pitchFamily="34" charset="0"/>
                        </a:rPr>
                        <a:t>2022</a:t>
                      </a:r>
                      <a:endParaRPr lang="en-US" sz="1200" b="1"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1" i="0" u="none" strike="noStrike">
                          <a:effectLst/>
                          <a:latin typeface="Arial" panose="020B0604020202020204" pitchFamily="34" charset="0"/>
                        </a:rPr>
                        <a:t>2020</a:t>
                      </a:r>
                      <a:endParaRPr lang="en-US" sz="1200" b="1"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1" i="0" u="none" strike="noStrike">
                          <a:effectLst/>
                          <a:latin typeface="Arial" panose="020B0604020202020204" pitchFamily="34" charset="0"/>
                        </a:rPr>
                        <a:t>2022</a:t>
                      </a:r>
                      <a:endParaRPr lang="en-US" sz="1200" b="1"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970669960"/>
                  </a:ext>
                </a:extLst>
              </a:tr>
              <a:tr h="502874">
                <a:tc>
                  <a:txBody>
                    <a:bodyPr/>
                    <a:lstStyle/>
                    <a:p>
                      <a:pPr algn="ctr" fontAlgn="ctr"/>
                      <a:r>
                        <a:rPr lang="en-GB" sz="1200" b="0" i="0" u="none" strike="noStrike">
                          <a:effectLst/>
                          <a:latin typeface="Arial" panose="020B0604020202020204" pitchFamily="34" charset="0"/>
                        </a:rPr>
                        <a:t>MOA</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effectLst/>
                          <a:latin typeface="Arial" panose="020B0604020202020204" pitchFamily="34" charset="0"/>
                        </a:rPr>
                        <a:t>1.5</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2.8</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US" sz="1200" b="0" i="0" u="none" strike="noStrike">
                          <a:effectLst/>
                          <a:latin typeface="Arial" panose="020B0604020202020204" pitchFamily="34" charset="0"/>
                        </a:rPr>
                        <a:t> </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effectLst/>
                          <a:latin typeface="Arial" panose="020B0604020202020204" pitchFamily="34" charset="0"/>
                        </a:rPr>
                        <a:t>2.6</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effectLst/>
                          <a:latin typeface="Arial" panose="020B0604020202020204" pitchFamily="34" charset="0"/>
                        </a:rPr>
                        <a:t>1.5</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3.2</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704812770"/>
                  </a:ext>
                </a:extLst>
              </a:tr>
              <a:tr h="502874">
                <a:tc>
                  <a:txBody>
                    <a:bodyPr/>
                    <a:lstStyle/>
                    <a:p>
                      <a:pPr algn="ctr" fontAlgn="ctr"/>
                      <a:r>
                        <a:rPr lang="en-GB" sz="1200" b="0" i="0" u="none" strike="noStrike">
                          <a:effectLst/>
                          <a:latin typeface="Arial" panose="020B0604020202020204" pitchFamily="34" charset="0"/>
                        </a:rPr>
                        <a:t>MCDSS</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effectLst/>
                          <a:latin typeface="Arial" panose="020B0604020202020204" pitchFamily="34" charset="0"/>
                        </a:rPr>
                        <a:t>1.6</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2.9</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US" sz="1200" b="0" i="0" u="none" strike="noStrike">
                          <a:effectLst/>
                          <a:latin typeface="Arial" panose="020B0604020202020204" pitchFamily="34" charset="0"/>
                        </a:rPr>
                        <a:t> </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effectLst/>
                          <a:latin typeface="Arial" panose="020B0604020202020204" pitchFamily="34" charset="0"/>
                        </a:rPr>
                        <a:t>2.5</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effectLst/>
                          <a:latin typeface="Arial" panose="020B0604020202020204" pitchFamily="34" charset="0"/>
                        </a:rPr>
                        <a:t>1.6</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3.2</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4238228707"/>
                  </a:ext>
                </a:extLst>
              </a:tr>
              <a:tr h="502874">
                <a:tc>
                  <a:txBody>
                    <a:bodyPr/>
                    <a:lstStyle/>
                    <a:p>
                      <a:pPr algn="ctr" fontAlgn="ctr"/>
                      <a:r>
                        <a:rPr lang="en-GB" sz="1200" b="0" i="0" u="none" strike="noStrike">
                          <a:effectLst/>
                          <a:latin typeface="Arial" panose="020B0604020202020204" pitchFamily="34" charset="0"/>
                        </a:rPr>
                        <a:t>MOH</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dirty="0">
                          <a:effectLst/>
                          <a:latin typeface="Arial" panose="020B0604020202020204" pitchFamily="34" charset="0"/>
                        </a:rPr>
                        <a:t>1.4</a:t>
                      </a:r>
                      <a:endParaRPr lang="en-US" sz="1200" b="0" i="0" u="none" strike="noStrike" dirty="0">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3.5</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US" sz="1200" b="0" i="0" u="none" strike="noStrike">
                          <a:effectLst/>
                          <a:latin typeface="Arial" panose="020B0604020202020204" pitchFamily="34" charset="0"/>
                        </a:rPr>
                        <a:t> </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effectLst/>
                          <a:latin typeface="Arial" panose="020B0604020202020204" pitchFamily="34" charset="0"/>
                        </a:rPr>
                        <a:t>3.4</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tc>
                  <a:txBody>
                    <a:bodyPr/>
                    <a:lstStyle/>
                    <a:p>
                      <a:pPr algn="ctr" fontAlgn="ctr"/>
                      <a:r>
                        <a:rPr lang="en-GB" sz="1200" b="0" i="0" u="none" strike="noStrike">
                          <a:effectLst/>
                          <a:latin typeface="Arial" panose="020B0604020202020204" pitchFamily="34" charset="0"/>
                        </a:rPr>
                        <a:t>1.4</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3.6</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1574312528"/>
                  </a:ext>
                </a:extLst>
              </a:tr>
              <a:tr h="502874">
                <a:tc>
                  <a:txBody>
                    <a:bodyPr/>
                    <a:lstStyle/>
                    <a:p>
                      <a:pPr algn="ctr" fontAlgn="ctr"/>
                      <a:r>
                        <a:rPr lang="en-GB" sz="1200" b="0" i="0" u="none" strike="noStrike">
                          <a:effectLst/>
                          <a:latin typeface="Arial" panose="020B0604020202020204" pitchFamily="34" charset="0"/>
                        </a:rPr>
                        <a:t>MFL</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effectLst/>
                          <a:latin typeface="Arial" panose="020B0604020202020204" pitchFamily="34" charset="0"/>
                        </a:rPr>
                        <a:t>1.7</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2.6</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US" sz="1200" b="0" i="0" u="none" strike="noStrike">
                          <a:effectLst/>
                          <a:latin typeface="Arial" panose="020B0604020202020204" pitchFamily="34" charset="0"/>
                        </a:rPr>
                        <a:t> </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effectLst/>
                          <a:latin typeface="Arial" panose="020B0604020202020204" pitchFamily="34" charset="0"/>
                        </a:rPr>
                        <a:t>2.5</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effectLst/>
                          <a:latin typeface="Arial" panose="020B0604020202020204" pitchFamily="34" charset="0"/>
                        </a:rPr>
                        <a:t>1.7</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2.8</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extLst>
                  <a:ext uri="{0D108BD9-81ED-4DB2-BD59-A6C34878D82A}">
                    <a16:rowId xmlns:a16="http://schemas.microsoft.com/office/drawing/2014/main" val="964805184"/>
                  </a:ext>
                </a:extLst>
              </a:tr>
              <a:tr h="502874">
                <a:tc>
                  <a:txBody>
                    <a:bodyPr/>
                    <a:lstStyle/>
                    <a:p>
                      <a:pPr algn="ctr" fontAlgn="ctr"/>
                      <a:r>
                        <a:rPr lang="en-GB" sz="1200" b="0" i="0" u="none" strike="noStrike">
                          <a:effectLst/>
                          <a:latin typeface="Arial" panose="020B0604020202020204" pitchFamily="34" charset="0"/>
                        </a:rPr>
                        <a:t>MOE</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effectLst/>
                          <a:latin typeface="Arial" panose="020B0604020202020204" pitchFamily="34" charset="0"/>
                        </a:rPr>
                        <a:t>1.5</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2.6</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US" sz="1200" b="0" i="0" u="none" strike="noStrike">
                          <a:effectLst/>
                          <a:latin typeface="Arial" panose="020B0604020202020204" pitchFamily="34" charset="0"/>
                        </a:rPr>
                        <a:t> </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effectLst/>
                          <a:latin typeface="Arial" panose="020B0604020202020204" pitchFamily="34" charset="0"/>
                        </a:rPr>
                        <a:t>2.1</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effectLst/>
                          <a:latin typeface="Arial" panose="020B0604020202020204" pitchFamily="34" charset="0"/>
                        </a:rPr>
                        <a:t>1.5</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3.4</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3086853879"/>
                  </a:ext>
                </a:extLst>
              </a:tr>
              <a:tr h="502874">
                <a:tc>
                  <a:txBody>
                    <a:bodyPr/>
                    <a:lstStyle/>
                    <a:p>
                      <a:pPr algn="ctr" fontAlgn="ctr"/>
                      <a:r>
                        <a:rPr lang="en-GB" sz="1200" b="0" i="0" u="none" strike="noStrike">
                          <a:effectLst/>
                          <a:latin typeface="Arial" panose="020B0604020202020204" pitchFamily="34" charset="0"/>
                        </a:rPr>
                        <a:t>MWDS</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GB" sz="1200" b="0" i="0" u="none" strike="noStrike">
                          <a:effectLst/>
                          <a:latin typeface="Arial" panose="020B0604020202020204" pitchFamily="34" charset="0"/>
                        </a:rPr>
                        <a:t>1.4</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2.9</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US" sz="1200" b="0" i="0" u="none" strike="noStrike">
                          <a:effectLst/>
                          <a:latin typeface="Arial" panose="020B0604020202020204" pitchFamily="34" charset="0"/>
                        </a:rPr>
                        <a:t> </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GB" sz="1200" b="0" i="0" u="none" strike="noStrike">
                          <a:effectLst/>
                          <a:latin typeface="Arial" panose="020B0604020202020204" pitchFamily="34" charset="0"/>
                        </a:rPr>
                        <a:t>2.9</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GB" sz="1200" b="0" i="0" u="none" strike="noStrike">
                          <a:effectLst/>
                          <a:latin typeface="Arial" panose="020B0604020202020204" pitchFamily="34" charset="0"/>
                        </a:rPr>
                        <a:t>1.4</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GB" sz="1200" b="0" i="0" u="none" strike="noStrike">
                          <a:effectLst/>
                          <a:latin typeface="Arial" panose="020B0604020202020204" pitchFamily="34" charset="0"/>
                        </a:rPr>
                        <a:t>3.0</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2527558745"/>
                  </a:ext>
                </a:extLst>
              </a:tr>
              <a:tr h="502874">
                <a:tc>
                  <a:txBody>
                    <a:bodyPr/>
                    <a:lstStyle/>
                    <a:p>
                      <a:pPr algn="ctr" fontAlgn="ctr"/>
                      <a:r>
                        <a:rPr lang="en-GB" sz="1200" b="0" i="0" u="none" strike="noStrike">
                          <a:effectLst/>
                          <a:latin typeface="Arial" panose="020B0604020202020204" pitchFamily="34" charset="0"/>
                        </a:rPr>
                        <a:t>Overall</a:t>
                      </a:r>
                      <a:endParaRPr lang="en-US" sz="1200" b="0" i="0" u="none" strike="noStrike">
                        <a:effectLst/>
                        <a:latin typeface="Arial" panose="020B0604020202020204" pitchFamily="34" charset="0"/>
                      </a:endParaRP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fontAlgn="ctr"/>
                      <a:r>
                        <a:rPr lang="en-US" sz="1200" b="0" i="0" u="none" strike="noStrike">
                          <a:effectLst/>
                          <a:latin typeface="Arial" panose="020B0604020202020204" pitchFamily="34" charset="0"/>
                        </a:rPr>
                        <a:t>1.5</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US" sz="1200" b="0" i="0" u="none" strike="noStrike" dirty="0">
                          <a:effectLst/>
                          <a:latin typeface="Arial" panose="020B0604020202020204" pitchFamily="34" charset="0"/>
                        </a:rPr>
                        <a:t>2.9</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US" sz="1200" b="0" i="0" u="none" strike="noStrike">
                          <a:effectLst/>
                          <a:latin typeface="Arial" panose="020B0604020202020204" pitchFamily="34" charset="0"/>
                        </a:rPr>
                        <a:t> </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algn="ctr" fontAlgn="ctr"/>
                      <a:r>
                        <a:rPr lang="en-US" sz="1200" b="0" i="0" u="none" strike="noStrike">
                          <a:effectLst/>
                          <a:latin typeface="Arial" panose="020B0604020202020204" pitchFamily="34" charset="0"/>
                        </a:rPr>
                        <a:t>2.7</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C000"/>
                    </a:solidFill>
                  </a:tcPr>
                </a:tc>
                <a:tc>
                  <a:txBody>
                    <a:bodyPr/>
                    <a:lstStyle/>
                    <a:p>
                      <a:pPr algn="ctr" fontAlgn="ctr"/>
                      <a:r>
                        <a:rPr lang="en-US" sz="1200" b="0" i="0" u="none" strike="noStrike">
                          <a:effectLst/>
                          <a:latin typeface="Arial" panose="020B0604020202020204" pitchFamily="34" charset="0"/>
                        </a:rPr>
                        <a:t>1.5</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C00000"/>
                    </a:solidFill>
                  </a:tcPr>
                </a:tc>
                <a:tc>
                  <a:txBody>
                    <a:bodyPr/>
                    <a:lstStyle/>
                    <a:p>
                      <a:pPr algn="ctr" fontAlgn="ctr"/>
                      <a:r>
                        <a:rPr lang="en-US" sz="1200" b="0" i="0" u="none" strike="noStrike" dirty="0">
                          <a:effectLst/>
                          <a:latin typeface="Arial" panose="020B0604020202020204" pitchFamily="34" charset="0"/>
                        </a:rPr>
                        <a:t>3.2</a:t>
                      </a:r>
                    </a:p>
                  </a:txBody>
                  <a:tcPr marL="7620" marR="7620" marT="762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00"/>
                    </a:solidFill>
                  </a:tcPr>
                </a:tc>
                <a:extLst>
                  <a:ext uri="{0D108BD9-81ED-4DB2-BD59-A6C34878D82A}">
                    <a16:rowId xmlns:a16="http://schemas.microsoft.com/office/drawing/2014/main" val="714994187"/>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Google Shape;575;p21">
            <a:extLst>
              <a:ext uri="{FF2B5EF4-FFF2-40B4-BE49-F238E27FC236}">
                <a16:creationId xmlns:a16="http://schemas.microsoft.com/office/drawing/2014/main" id="{6B210BA7-BFB0-002B-8955-E179F4D63C74}"/>
              </a:ext>
            </a:extLst>
          </p:cNvPr>
          <p:cNvSpPr>
            <a:spLocks noGrp="1" noChangeArrowheads="1"/>
          </p:cNvSpPr>
          <p:nvPr>
            <p:ph type="title"/>
          </p:nvPr>
        </p:nvSpPr>
        <p:spPr/>
        <p:txBody>
          <a:bodyPr/>
          <a:lstStyle/>
          <a:p>
            <a:r>
              <a:rPr lang="fr-FR" altLang="en-GB"/>
              <a:t>Conclusions</a:t>
            </a:r>
          </a:p>
        </p:txBody>
      </p:sp>
      <p:sp>
        <p:nvSpPr>
          <p:cNvPr id="183299" name="Google Shape;574;p21">
            <a:extLst>
              <a:ext uri="{FF2B5EF4-FFF2-40B4-BE49-F238E27FC236}">
                <a16:creationId xmlns:a16="http://schemas.microsoft.com/office/drawing/2014/main" id="{DE084178-D946-450F-46E4-5793D51E9A16}"/>
              </a:ext>
            </a:extLst>
          </p:cNvPr>
          <p:cNvSpPr>
            <a:spLocks noGrp="1"/>
          </p:cNvSpPr>
          <p:nvPr>
            <p:ph type="sldNum" idx="4294967295"/>
          </p:nvPr>
        </p:nvSpPr>
        <p:spPr bwMode="auto">
          <a:xfrm>
            <a:off x="11715750" y="6561138"/>
            <a:ext cx="476250" cy="284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DC49CC53-754F-43BC-9CB0-4C313232DD3C}" type="slidenum">
              <a:rPr lang="en-US" altLang="en-GB" sz="900">
                <a:solidFill>
                  <a:srgbClr val="ADA692"/>
                </a:solidFill>
                <a:latin typeface="Gill Sans MT" panose="020B0502020104020203" pitchFamily="34" charset="0"/>
                <a:sym typeface="Arial" panose="020B0604020202020204" pitchFamily="34" charset="0"/>
              </a:rPr>
              <a:pPr>
                <a:lnSpc>
                  <a:spcPct val="100000"/>
                </a:lnSpc>
                <a:spcBef>
                  <a:spcPct val="0"/>
                </a:spcBef>
                <a:buFontTx/>
                <a:buNone/>
              </a:pPr>
              <a:t>87</a:t>
            </a:fld>
            <a:endParaRPr lang="en-US" altLang="en-GB" sz="900">
              <a:solidFill>
                <a:srgbClr val="ADA692"/>
              </a:solidFill>
              <a:latin typeface="Gill Sans MT" panose="020B0502020104020203" pitchFamily="34" charset="0"/>
              <a:sym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0E231-76C7-3BAB-9E06-79CAE50E559B}"/>
              </a:ext>
            </a:extLst>
          </p:cNvPr>
          <p:cNvSpPr>
            <a:spLocks noGrp="1"/>
          </p:cNvSpPr>
          <p:nvPr>
            <p:ph type="title"/>
          </p:nvPr>
        </p:nvSpPr>
        <p:spPr/>
        <p:txBody>
          <a:bodyPr rtlCol="0"/>
          <a:lstStyle/>
          <a:p>
            <a:r>
              <a:rPr lang="en-US"/>
              <a:t>Overall MCDP II Performance </a:t>
            </a:r>
            <a:endParaRPr lang="en-US" dirty="0"/>
          </a:p>
        </p:txBody>
      </p:sp>
      <p:sp>
        <p:nvSpPr>
          <p:cNvPr id="9" name="Text Placeholder 8">
            <a:extLst>
              <a:ext uri="{FF2B5EF4-FFF2-40B4-BE49-F238E27FC236}">
                <a16:creationId xmlns:a16="http://schemas.microsoft.com/office/drawing/2014/main" id="{551A9431-E3AC-BE30-ECA4-9BE75598D933}"/>
              </a:ext>
            </a:extLst>
          </p:cNvPr>
          <p:cNvSpPr>
            <a:spLocks noGrp="1"/>
          </p:cNvSpPr>
          <p:nvPr>
            <p:ph type="body" sz="half" idx="2"/>
          </p:nvPr>
        </p:nvSpPr>
        <p:spPr/>
        <p:txBody>
          <a:bodyPr>
            <a:normAutofit/>
          </a:bodyPr>
          <a:lstStyle/>
          <a:p>
            <a:r>
              <a:rPr lang="en-GB" altLang="en-US"/>
              <a:t>PA shows a positive trend towards establishment of structures to support programme implementation</a:t>
            </a:r>
          </a:p>
          <a:p>
            <a:pPr>
              <a:lnSpc>
                <a:spcPct val="110000"/>
              </a:lnSpc>
            </a:pPr>
            <a:r>
              <a:rPr lang="en-GB" altLang="en-US"/>
              <a:t>Although constraints, such as staffing and availability of essential inputs (at lower level across all sectors), continue to limit effective implementation </a:t>
            </a:r>
            <a:endParaRPr lang="en-GB" altLang="en-GB" dirty="0"/>
          </a:p>
        </p:txBody>
      </p:sp>
      <p:pic>
        <p:nvPicPr>
          <p:cNvPr id="10" name="Content Placeholder 6" descr="Scatter chart&#10;&#10;Description automatically generated with medium confidence">
            <a:extLst>
              <a:ext uri="{FF2B5EF4-FFF2-40B4-BE49-F238E27FC236}">
                <a16:creationId xmlns:a16="http://schemas.microsoft.com/office/drawing/2014/main" id="{54908FB8-A176-3664-7032-11B3A8D23207}"/>
              </a:ext>
            </a:extLst>
          </p:cNvPr>
          <p:cNvPicPr>
            <a:picLocks noGrp="1"/>
          </p:cNvPicPr>
          <p:nvPr>
            <p:ph idx="1"/>
          </p:nvPr>
        </p:nvPicPr>
        <p:blipFill>
          <a:blip r:embed="rId2"/>
          <a:stretch>
            <a:fillRect/>
          </a:stretch>
        </p:blipFill>
        <p:spPr>
          <a:xfrm>
            <a:off x="4876800" y="152400"/>
            <a:ext cx="6934200" cy="5791200"/>
          </a:xfrm>
          <a:prstGeom prst="rect">
            <a:avLst/>
          </a:prstGeom>
          <a:ln w="6350">
            <a:solidFill>
              <a:schemeClr val="bg1">
                <a:lumMod val="75000"/>
              </a:schemeClr>
            </a:solid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6387" name="Rectangle 18638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389" name="Rectangle 18638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391" name="Rectangle 18639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370" name="Google Shape;575;p21">
            <a:extLst>
              <a:ext uri="{FF2B5EF4-FFF2-40B4-BE49-F238E27FC236}">
                <a16:creationId xmlns:a16="http://schemas.microsoft.com/office/drawing/2014/main" id="{CD388EC4-1821-1E14-3D47-A661D5D69941}"/>
              </a:ext>
            </a:extLst>
          </p:cNvPr>
          <p:cNvSpPr>
            <a:spLocks noGrp="1" noChangeArrowheads="1"/>
          </p:cNvSpPr>
          <p:nvPr>
            <p:ph type="title"/>
          </p:nvPr>
        </p:nvSpPr>
        <p:spPr>
          <a:xfrm>
            <a:off x="1524000" y="1293338"/>
            <a:ext cx="9144000" cy="3274592"/>
          </a:xfrm>
        </p:spPr>
        <p:txBody>
          <a:bodyPr vert="horz" lIns="91440" tIns="45720" rIns="91440" bIns="45720" rtlCol="0" anchor="ctr">
            <a:normAutofit/>
          </a:bodyPr>
          <a:lstStyle/>
          <a:p>
            <a:pPr algn="ctr">
              <a:lnSpc>
                <a:spcPct val="90000"/>
              </a:lnSpc>
              <a:spcBef>
                <a:spcPct val="0"/>
              </a:spcBef>
            </a:pPr>
            <a:r>
              <a:rPr lang="en-US" altLang="en-GB" sz="7200" kern="1200">
                <a:solidFill>
                  <a:schemeClr val="tx1"/>
                </a:solidFill>
                <a:latin typeface="+mj-lt"/>
                <a:ea typeface="+mj-ea"/>
                <a:cs typeface="+mj-cs"/>
              </a:rPr>
              <a:t>Key Recommendations</a:t>
            </a:r>
          </a:p>
        </p:txBody>
      </p:sp>
      <p:cxnSp>
        <p:nvCxnSpPr>
          <p:cNvPr id="186393" name="Straight Connector 18639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6371" name="Google Shape;574;p21">
            <a:extLst>
              <a:ext uri="{FF2B5EF4-FFF2-40B4-BE49-F238E27FC236}">
                <a16:creationId xmlns:a16="http://schemas.microsoft.com/office/drawing/2014/main" id="{10879A65-3ED2-D221-8EA0-D54755314D4D}"/>
              </a:ext>
            </a:extLst>
          </p:cNvPr>
          <p:cNvSpPr>
            <a:spLocks noGrp="1"/>
          </p:cNvSpPr>
          <p:nvPr>
            <p:ph type="sldNum" idx="4294967295"/>
          </p:nvPr>
        </p:nvSpPr>
        <p:spPr bwMode="auto">
          <a:xfrm>
            <a:off x="8610600" y="649224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defTabSz="914400" eaLnBrk="1" hangingPunct="1">
              <a:spcBef>
                <a:spcPct val="0"/>
              </a:spcBef>
              <a:spcAft>
                <a:spcPts val="600"/>
              </a:spcAft>
              <a:buFontTx/>
              <a:buNone/>
            </a:pPr>
            <a:fld id="{FF5AFE9F-7068-4940-8FE8-9ADA27E54123}" type="slidenum">
              <a:rPr lang="en-US" altLang="en-GB" sz="1200">
                <a:solidFill>
                  <a:schemeClr val="tx1">
                    <a:tint val="75000"/>
                  </a:schemeClr>
                </a:solidFill>
                <a:latin typeface="+mn-lt"/>
                <a:sym typeface="Arial" panose="020B0604020202020204" pitchFamily="34" charset="0"/>
              </a:rPr>
              <a:pPr algn="r" defTabSz="914400" eaLnBrk="1" hangingPunct="1">
                <a:spcBef>
                  <a:spcPct val="0"/>
                </a:spcBef>
                <a:spcAft>
                  <a:spcPts val="600"/>
                </a:spcAft>
                <a:buFontTx/>
                <a:buNone/>
              </a:pPr>
              <a:t>89</a:t>
            </a:fld>
            <a:endParaRPr lang="en-US" altLang="en-GB" sz="1200">
              <a:solidFill>
                <a:schemeClr val="tx1">
                  <a:tint val="75000"/>
                </a:schemeClr>
              </a:solidFill>
              <a:latin typeface="+mn-lt"/>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a:extLst>
              <a:ext uri="{FF2B5EF4-FFF2-40B4-BE49-F238E27FC236}">
                <a16:creationId xmlns:a16="http://schemas.microsoft.com/office/drawing/2014/main" id="{E2C39A0B-A25D-CF55-BC09-A809F7EAD3A0}"/>
              </a:ext>
            </a:extLst>
          </p:cNvPr>
          <p:cNvSpPr>
            <a:spLocks noGrp="1" noChangeArrowheads="1"/>
          </p:cNvSpPr>
          <p:nvPr>
            <p:ph type="title"/>
          </p:nvPr>
        </p:nvSpPr>
        <p:spPr/>
        <p:txBody>
          <a:bodyPr/>
          <a:lstStyle/>
          <a:p>
            <a:r>
              <a:rPr lang="en-US" altLang="en-US" dirty="0"/>
              <a:t>8 Areas of PA SUN/MCDP II assessment</a:t>
            </a:r>
          </a:p>
        </p:txBody>
      </p:sp>
      <p:grpSp>
        <p:nvGrpSpPr>
          <p:cNvPr id="52227" name="Group 6">
            <a:extLst>
              <a:ext uri="{FF2B5EF4-FFF2-40B4-BE49-F238E27FC236}">
                <a16:creationId xmlns:a16="http://schemas.microsoft.com/office/drawing/2014/main" id="{0CAD673B-B962-1365-1913-2EAEA6575110}"/>
              </a:ext>
            </a:extLst>
          </p:cNvPr>
          <p:cNvGrpSpPr>
            <a:grpSpLocks/>
          </p:cNvGrpSpPr>
          <p:nvPr/>
        </p:nvGrpSpPr>
        <p:grpSpPr bwMode="auto">
          <a:xfrm>
            <a:off x="2574926" y="1252538"/>
            <a:ext cx="7178675" cy="4468812"/>
            <a:chOff x="1050327" y="809725"/>
            <a:chExt cx="6482501" cy="4075458"/>
          </a:xfrm>
        </p:grpSpPr>
        <p:sp>
          <p:nvSpPr>
            <p:cNvPr id="58" name="Freeform 57">
              <a:extLst>
                <a:ext uri="{FF2B5EF4-FFF2-40B4-BE49-F238E27FC236}">
                  <a16:creationId xmlns:a16="http://schemas.microsoft.com/office/drawing/2014/main" id="{6822198E-F0CD-D0B4-1093-C3305D7154EC}"/>
                </a:ext>
              </a:extLst>
            </p:cNvPr>
            <p:cNvSpPr>
              <a:spLocks/>
            </p:cNvSpPr>
            <p:nvPr/>
          </p:nvSpPr>
          <p:spPr bwMode="auto">
            <a:xfrm>
              <a:off x="2747647" y="1022546"/>
              <a:ext cx="1155439" cy="1220466"/>
            </a:xfrm>
            <a:custGeom>
              <a:avLst/>
              <a:gdLst>
                <a:gd name="connsiteX0" fmla="*/ 0 w 1539875"/>
                <a:gd name="connsiteY0" fmla="*/ 0 h 1626932"/>
                <a:gd name="connsiteX1" fmla="*/ 108006 w 1539875"/>
                <a:gd name="connsiteY1" fmla="*/ 3175 h 1626932"/>
                <a:gd name="connsiteX2" fmla="*/ 214423 w 1539875"/>
                <a:gd name="connsiteY2" fmla="*/ 11113 h 1626932"/>
                <a:gd name="connsiteX3" fmla="*/ 321635 w 1539875"/>
                <a:gd name="connsiteY3" fmla="*/ 24606 h 1626932"/>
                <a:gd name="connsiteX4" fmla="*/ 426464 w 1539875"/>
                <a:gd name="connsiteY4" fmla="*/ 42863 h 1626932"/>
                <a:gd name="connsiteX5" fmla="*/ 530499 w 1539875"/>
                <a:gd name="connsiteY5" fmla="*/ 65881 h 1626932"/>
                <a:gd name="connsiteX6" fmla="*/ 632945 w 1539875"/>
                <a:gd name="connsiteY6" fmla="*/ 94456 h 1626932"/>
                <a:gd name="connsiteX7" fmla="*/ 733009 w 1539875"/>
                <a:gd name="connsiteY7" fmla="*/ 128588 h 1626932"/>
                <a:gd name="connsiteX8" fmla="*/ 832279 w 1539875"/>
                <a:gd name="connsiteY8" fmla="*/ 166688 h 1626932"/>
                <a:gd name="connsiteX9" fmla="*/ 929961 w 1539875"/>
                <a:gd name="connsiteY9" fmla="*/ 208756 h 1626932"/>
                <a:gd name="connsiteX10" fmla="*/ 1024466 w 1539875"/>
                <a:gd name="connsiteY10" fmla="*/ 256381 h 1626932"/>
                <a:gd name="connsiteX11" fmla="*/ 1117382 w 1539875"/>
                <a:gd name="connsiteY11" fmla="*/ 309563 h 1626932"/>
                <a:gd name="connsiteX12" fmla="*/ 1207122 w 1539875"/>
                <a:gd name="connsiteY12" fmla="*/ 365919 h 1626932"/>
                <a:gd name="connsiteX13" fmla="*/ 1294480 w 1539875"/>
                <a:gd name="connsiteY13" fmla="*/ 427038 h 1626932"/>
                <a:gd name="connsiteX14" fmla="*/ 1379455 w 1539875"/>
                <a:gd name="connsiteY14" fmla="*/ 492919 h 1626932"/>
                <a:gd name="connsiteX15" fmla="*/ 1460459 w 1539875"/>
                <a:gd name="connsiteY15" fmla="*/ 564356 h 1626932"/>
                <a:gd name="connsiteX16" fmla="*/ 1539875 w 1539875"/>
                <a:gd name="connsiteY16" fmla="*/ 637381 h 1626932"/>
                <a:gd name="connsiteX17" fmla="*/ 549815 w 1539875"/>
                <a:gd name="connsiteY17" fmla="*/ 1626932 h 1626932"/>
                <a:gd name="connsiteX18" fmla="*/ 271593 w 1539875"/>
                <a:gd name="connsiteY18" fmla="*/ 1497163 h 1626932"/>
                <a:gd name="connsiteX19" fmla="*/ 0 w 1539875"/>
                <a:gd name="connsiteY19" fmla="*/ 1382474 h 16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26932">
                  <a:moveTo>
                    <a:pt x="0" y="0"/>
                  </a:moveTo>
                  <a:lnTo>
                    <a:pt x="108006" y="3175"/>
                  </a:lnTo>
                  <a:lnTo>
                    <a:pt x="214423" y="11113"/>
                  </a:lnTo>
                  <a:lnTo>
                    <a:pt x="321635" y="24606"/>
                  </a:lnTo>
                  <a:lnTo>
                    <a:pt x="426464" y="42863"/>
                  </a:lnTo>
                  <a:lnTo>
                    <a:pt x="530499" y="65881"/>
                  </a:lnTo>
                  <a:lnTo>
                    <a:pt x="632945" y="94456"/>
                  </a:lnTo>
                  <a:lnTo>
                    <a:pt x="733009" y="128588"/>
                  </a:lnTo>
                  <a:lnTo>
                    <a:pt x="832279" y="166688"/>
                  </a:lnTo>
                  <a:lnTo>
                    <a:pt x="929961" y="208756"/>
                  </a:lnTo>
                  <a:lnTo>
                    <a:pt x="1024466" y="256381"/>
                  </a:lnTo>
                  <a:lnTo>
                    <a:pt x="1117382" y="309563"/>
                  </a:lnTo>
                  <a:lnTo>
                    <a:pt x="1207122" y="365919"/>
                  </a:lnTo>
                  <a:lnTo>
                    <a:pt x="1294480" y="427038"/>
                  </a:lnTo>
                  <a:lnTo>
                    <a:pt x="1379455" y="492919"/>
                  </a:lnTo>
                  <a:lnTo>
                    <a:pt x="1460459" y="564356"/>
                  </a:lnTo>
                  <a:lnTo>
                    <a:pt x="1539875" y="637381"/>
                  </a:lnTo>
                  <a:lnTo>
                    <a:pt x="549815" y="1626932"/>
                  </a:lnTo>
                  <a:lnTo>
                    <a:pt x="271593" y="1497163"/>
                  </a:lnTo>
                  <a:lnTo>
                    <a:pt x="0" y="1382474"/>
                  </a:lnTo>
                  <a:close/>
                </a:path>
              </a:pathLst>
            </a:custGeom>
            <a:solidFill>
              <a:srgbClr val="EC6E62"/>
            </a:solidFill>
            <a:ln>
              <a:noFill/>
            </a:ln>
          </p:spPr>
          <p:txBody>
            <a:bodyPr lIns="68598" tIns="34299" rIns="68598" bIns="34299"/>
            <a:lstStyle/>
            <a:p>
              <a:pPr>
                <a:defRPr/>
              </a:pPr>
              <a:endParaRPr lang="en-US" sz="1350"/>
            </a:p>
          </p:txBody>
        </p:sp>
        <p:sp>
          <p:nvSpPr>
            <p:cNvPr id="59" name="Freeform 58">
              <a:extLst>
                <a:ext uri="{FF2B5EF4-FFF2-40B4-BE49-F238E27FC236}">
                  <a16:creationId xmlns:a16="http://schemas.microsoft.com/office/drawing/2014/main" id="{2F8307A7-47FD-757F-0FC9-B82D23B796A8}"/>
                </a:ext>
              </a:extLst>
            </p:cNvPr>
            <p:cNvSpPr>
              <a:spLocks/>
            </p:cNvSpPr>
            <p:nvPr/>
          </p:nvSpPr>
          <p:spPr bwMode="auto">
            <a:xfrm>
              <a:off x="3186313" y="1527816"/>
              <a:ext cx="1219949" cy="1153868"/>
            </a:xfrm>
            <a:custGeom>
              <a:avLst/>
              <a:gdLst>
                <a:gd name="connsiteX0" fmla="*/ 988545 w 1625926"/>
                <a:gd name="connsiteY0" fmla="*/ 0 h 1538288"/>
                <a:gd name="connsiteX1" fmla="*/ 1063157 w 1625926"/>
                <a:gd name="connsiteY1" fmla="*/ 79334 h 1538288"/>
                <a:gd name="connsiteX2" fmla="*/ 1133801 w 1625926"/>
                <a:gd name="connsiteY2" fmla="*/ 160255 h 1538288"/>
                <a:gd name="connsiteX3" fmla="*/ 1198889 w 1625926"/>
                <a:gd name="connsiteY3" fmla="*/ 245142 h 1538288"/>
                <a:gd name="connsiteX4" fmla="*/ 1260007 w 1625926"/>
                <a:gd name="connsiteY4" fmla="*/ 332410 h 1538288"/>
                <a:gd name="connsiteX5" fmla="*/ 1316364 w 1625926"/>
                <a:gd name="connsiteY5" fmla="*/ 422057 h 1538288"/>
                <a:gd name="connsiteX6" fmla="*/ 1369545 w 1625926"/>
                <a:gd name="connsiteY6" fmla="*/ 514878 h 1538288"/>
                <a:gd name="connsiteX7" fmla="*/ 1417170 w 1625926"/>
                <a:gd name="connsiteY7" fmla="*/ 609286 h 1538288"/>
                <a:gd name="connsiteX8" fmla="*/ 1460032 w 1625926"/>
                <a:gd name="connsiteY8" fmla="*/ 706867 h 1538288"/>
                <a:gd name="connsiteX9" fmla="*/ 1498132 w 1625926"/>
                <a:gd name="connsiteY9" fmla="*/ 806035 h 1538288"/>
                <a:gd name="connsiteX10" fmla="*/ 1531470 w 1625926"/>
                <a:gd name="connsiteY10" fmla="*/ 906789 h 1538288"/>
                <a:gd name="connsiteX11" fmla="*/ 1560045 w 1625926"/>
                <a:gd name="connsiteY11" fmla="*/ 1008336 h 1538288"/>
                <a:gd name="connsiteX12" fmla="*/ 1583064 w 1625926"/>
                <a:gd name="connsiteY12" fmla="*/ 1112264 h 1538288"/>
                <a:gd name="connsiteX13" fmla="*/ 1601320 w 1625926"/>
                <a:gd name="connsiteY13" fmla="*/ 1216985 h 1538288"/>
                <a:gd name="connsiteX14" fmla="*/ 1614814 w 1625926"/>
                <a:gd name="connsiteY14" fmla="*/ 1324086 h 1538288"/>
                <a:gd name="connsiteX15" fmla="*/ 1622751 w 1625926"/>
                <a:gd name="connsiteY15" fmla="*/ 1430394 h 1538288"/>
                <a:gd name="connsiteX16" fmla="*/ 1625926 w 1625926"/>
                <a:gd name="connsiteY16" fmla="*/ 1538288 h 1538288"/>
                <a:gd name="connsiteX17" fmla="*/ 215029 w 1625926"/>
                <a:gd name="connsiteY17" fmla="*/ 1538288 h 1538288"/>
                <a:gd name="connsiteX18" fmla="*/ 111704 w 1625926"/>
                <a:gd name="connsiteY18" fmla="*/ 1263033 h 1538288"/>
                <a:gd name="connsiteX19" fmla="*/ 0 w 1625926"/>
                <a:gd name="connsiteY19" fmla="*/ 988035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926" h="1538288">
                  <a:moveTo>
                    <a:pt x="988545" y="0"/>
                  </a:moveTo>
                  <a:lnTo>
                    <a:pt x="1063157" y="79334"/>
                  </a:lnTo>
                  <a:lnTo>
                    <a:pt x="1133801" y="160255"/>
                  </a:lnTo>
                  <a:lnTo>
                    <a:pt x="1198889" y="245142"/>
                  </a:lnTo>
                  <a:lnTo>
                    <a:pt x="1260007" y="332410"/>
                  </a:lnTo>
                  <a:lnTo>
                    <a:pt x="1316364" y="422057"/>
                  </a:lnTo>
                  <a:lnTo>
                    <a:pt x="1369545" y="514878"/>
                  </a:lnTo>
                  <a:lnTo>
                    <a:pt x="1417170" y="609286"/>
                  </a:lnTo>
                  <a:lnTo>
                    <a:pt x="1460032" y="706867"/>
                  </a:lnTo>
                  <a:lnTo>
                    <a:pt x="1498132" y="806035"/>
                  </a:lnTo>
                  <a:lnTo>
                    <a:pt x="1531470" y="906789"/>
                  </a:lnTo>
                  <a:lnTo>
                    <a:pt x="1560045" y="1008336"/>
                  </a:lnTo>
                  <a:lnTo>
                    <a:pt x="1583064" y="1112264"/>
                  </a:lnTo>
                  <a:lnTo>
                    <a:pt x="1601320" y="1216985"/>
                  </a:lnTo>
                  <a:lnTo>
                    <a:pt x="1614814" y="1324086"/>
                  </a:lnTo>
                  <a:lnTo>
                    <a:pt x="1622751" y="1430394"/>
                  </a:lnTo>
                  <a:lnTo>
                    <a:pt x="1625926" y="1538288"/>
                  </a:lnTo>
                  <a:lnTo>
                    <a:pt x="215029" y="1538288"/>
                  </a:lnTo>
                  <a:lnTo>
                    <a:pt x="111704" y="1263033"/>
                  </a:lnTo>
                  <a:lnTo>
                    <a:pt x="0" y="988035"/>
                  </a:lnTo>
                  <a:close/>
                </a:path>
              </a:pathLst>
            </a:custGeom>
            <a:solidFill>
              <a:srgbClr val="EA964D"/>
            </a:solidFill>
            <a:ln>
              <a:noFill/>
            </a:ln>
          </p:spPr>
          <p:txBody>
            <a:bodyPr lIns="68598" tIns="34299" rIns="68598" bIns="34299"/>
            <a:lstStyle/>
            <a:p>
              <a:pPr>
                <a:defRPr/>
              </a:pPr>
              <a:endParaRPr lang="en-US" sz="1350"/>
            </a:p>
          </p:txBody>
        </p:sp>
        <p:sp>
          <p:nvSpPr>
            <p:cNvPr id="98" name="Freeform 97">
              <a:extLst>
                <a:ext uri="{FF2B5EF4-FFF2-40B4-BE49-F238E27FC236}">
                  <a16:creationId xmlns:a16="http://schemas.microsoft.com/office/drawing/2014/main" id="{5FFD9103-D7CE-6E35-72C1-D94BA734CC5F}"/>
                </a:ext>
              </a:extLst>
            </p:cNvPr>
            <p:cNvSpPr>
              <a:spLocks/>
            </p:cNvSpPr>
            <p:nvPr/>
          </p:nvSpPr>
          <p:spPr bwMode="auto">
            <a:xfrm>
              <a:off x="3199215" y="2719327"/>
              <a:ext cx="1207047" cy="1153869"/>
            </a:xfrm>
            <a:custGeom>
              <a:avLst/>
              <a:gdLst>
                <a:gd name="connsiteX0" fmla="*/ 208118 w 1608871"/>
                <a:gd name="connsiteY0" fmla="*/ 0 h 1536700"/>
                <a:gd name="connsiteX1" fmla="*/ 1608871 w 1608871"/>
                <a:gd name="connsiteY1" fmla="*/ 0 h 1536700"/>
                <a:gd name="connsiteX2" fmla="*/ 1605696 w 1608871"/>
                <a:gd name="connsiteY2" fmla="*/ 107894 h 1536700"/>
                <a:gd name="connsiteX3" fmla="*/ 1597759 w 1608871"/>
                <a:gd name="connsiteY3" fmla="*/ 214202 h 1536700"/>
                <a:gd name="connsiteX4" fmla="*/ 1584265 w 1608871"/>
                <a:gd name="connsiteY4" fmla="*/ 321303 h 1536700"/>
                <a:gd name="connsiteX5" fmla="*/ 1566009 w 1608871"/>
                <a:gd name="connsiteY5" fmla="*/ 426024 h 1536700"/>
                <a:gd name="connsiteX6" fmla="*/ 1542990 w 1608871"/>
                <a:gd name="connsiteY6" fmla="*/ 529951 h 1536700"/>
                <a:gd name="connsiteX7" fmla="*/ 1514415 w 1608871"/>
                <a:gd name="connsiteY7" fmla="*/ 631499 h 1536700"/>
                <a:gd name="connsiteX8" fmla="*/ 1481077 w 1608871"/>
                <a:gd name="connsiteY8" fmla="*/ 732253 h 1536700"/>
                <a:gd name="connsiteX9" fmla="*/ 1442977 w 1608871"/>
                <a:gd name="connsiteY9" fmla="*/ 831421 h 1536700"/>
                <a:gd name="connsiteX10" fmla="*/ 1400115 w 1608871"/>
                <a:gd name="connsiteY10" fmla="*/ 929002 h 1536700"/>
                <a:gd name="connsiteX11" fmla="*/ 1352490 w 1608871"/>
                <a:gd name="connsiteY11" fmla="*/ 1023409 h 1536700"/>
                <a:gd name="connsiteX12" fmla="*/ 1299309 w 1608871"/>
                <a:gd name="connsiteY12" fmla="*/ 1116230 h 1536700"/>
                <a:gd name="connsiteX13" fmla="*/ 1242952 w 1608871"/>
                <a:gd name="connsiteY13" fmla="*/ 1205877 h 1536700"/>
                <a:gd name="connsiteX14" fmla="*/ 1181834 w 1608871"/>
                <a:gd name="connsiteY14" fmla="*/ 1293145 h 1536700"/>
                <a:gd name="connsiteX15" fmla="*/ 1116746 w 1608871"/>
                <a:gd name="connsiteY15" fmla="*/ 1378032 h 1536700"/>
                <a:gd name="connsiteX16" fmla="*/ 1046102 w 1608871"/>
                <a:gd name="connsiteY16" fmla="*/ 1458953 h 1536700"/>
                <a:gd name="connsiteX17" fmla="*/ 971490 w 1608871"/>
                <a:gd name="connsiteY17" fmla="*/ 1536700 h 1536700"/>
                <a:gd name="connsiteX18" fmla="*/ 0 w 1608871"/>
                <a:gd name="connsiteY18" fmla="*/ 566714 h 1536700"/>
                <a:gd name="connsiteX19" fmla="*/ 100027 w 1608871"/>
                <a:gd name="connsiteY19" fmla="*/ 3024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871" h="1536700">
                  <a:moveTo>
                    <a:pt x="208118" y="0"/>
                  </a:moveTo>
                  <a:lnTo>
                    <a:pt x="1608871" y="0"/>
                  </a:lnTo>
                  <a:lnTo>
                    <a:pt x="1605696" y="107894"/>
                  </a:lnTo>
                  <a:lnTo>
                    <a:pt x="1597759" y="214202"/>
                  </a:lnTo>
                  <a:lnTo>
                    <a:pt x="1584265" y="321303"/>
                  </a:lnTo>
                  <a:lnTo>
                    <a:pt x="1566009" y="426024"/>
                  </a:lnTo>
                  <a:lnTo>
                    <a:pt x="1542990" y="529951"/>
                  </a:lnTo>
                  <a:lnTo>
                    <a:pt x="1514415" y="631499"/>
                  </a:lnTo>
                  <a:lnTo>
                    <a:pt x="1481077" y="732253"/>
                  </a:lnTo>
                  <a:lnTo>
                    <a:pt x="1442977" y="831421"/>
                  </a:lnTo>
                  <a:lnTo>
                    <a:pt x="1400115" y="929002"/>
                  </a:lnTo>
                  <a:lnTo>
                    <a:pt x="1352490" y="1023409"/>
                  </a:lnTo>
                  <a:lnTo>
                    <a:pt x="1299309" y="1116230"/>
                  </a:lnTo>
                  <a:lnTo>
                    <a:pt x="1242952" y="1205877"/>
                  </a:lnTo>
                  <a:lnTo>
                    <a:pt x="1181834" y="1293145"/>
                  </a:lnTo>
                  <a:lnTo>
                    <a:pt x="1116746" y="1378032"/>
                  </a:lnTo>
                  <a:lnTo>
                    <a:pt x="1046102" y="1458953"/>
                  </a:lnTo>
                  <a:lnTo>
                    <a:pt x="971490" y="1536700"/>
                  </a:lnTo>
                  <a:lnTo>
                    <a:pt x="0" y="566714"/>
                  </a:lnTo>
                  <a:lnTo>
                    <a:pt x="100027" y="302400"/>
                  </a:lnTo>
                  <a:close/>
                </a:path>
              </a:pathLst>
            </a:custGeom>
            <a:solidFill>
              <a:srgbClr val="F4CF3B"/>
            </a:solidFill>
            <a:ln>
              <a:noFill/>
            </a:ln>
          </p:spPr>
          <p:txBody>
            <a:bodyPr lIns="68598" tIns="34299" rIns="68598" bIns="34299"/>
            <a:lstStyle/>
            <a:p>
              <a:pPr>
                <a:defRPr/>
              </a:pPr>
              <a:endParaRPr lang="en-US" sz="1350"/>
            </a:p>
          </p:txBody>
        </p:sp>
        <p:sp>
          <p:nvSpPr>
            <p:cNvPr id="99" name="Freeform 98">
              <a:extLst>
                <a:ext uri="{FF2B5EF4-FFF2-40B4-BE49-F238E27FC236}">
                  <a16:creationId xmlns:a16="http://schemas.microsoft.com/office/drawing/2014/main" id="{DD21FCB9-623E-C658-4C21-CFE05E3CCC18}"/>
                </a:ext>
              </a:extLst>
            </p:cNvPr>
            <p:cNvSpPr>
              <a:spLocks/>
            </p:cNvSpPr>
            <p:nvPr/>
          </p:nvSpPr>
          <p:spPr bwMode="auto">
            <a:xfrm>
              <a:off x="2747647" y="3175373"/>
              <a:ext cx="1155439" cy="1203092"/>
            </a:xfrm>
            <a:custGeom>
              <a:avLst/>
              <a:gdLst>
                <a:gd name="connsiteX0" fmla="*/ 572201 w 1539875"/>
                <a:gd name="connsiteY0" fmla="*/ 0 h 1604557"/>
                <a:gd name="connsiteX1" fmla="*/ 1539875 w 1539875"/>
                <a:gd name="connsiteY1" fmla="*/ 967176 h 1604557"/>
                <a:gd name="connsiteX2" fmla="*/ 1460459 w 1539875"/>
                <a:gd name="connsiteY2" fmla="*/ 1040201 h 1604557"/>
                <a:gd name="connsiteX3" fmla="*/ 1379455 w 1539875"/>
                <a:gd name="connsiteY3" fmla="*/ 1110845 h 1604557"/>
                <a:gd name="connsiteX4" fmla="*/ 1294480 w 1539875"/>
                <a:gd name="connsiteY4" fmla="*/ 1177520 h 1604557"/>
                <a:gd name="connsiteX5" fmla="*/ 1207122 w 1539875"/>
                <a:gd name="connsiteY5" fmla="*/ 1238638 h 1604557"/>
                <a:gd name="connsiteX6" fmla="*/ 1117382 w 1539875"/>
                <a:gd name="connsiteY6" fmla="*/ 1294995 h 1604557"/>
                <a:gd name="connsiteX7" fmla="*/ 1024466 w 1539875"/>
                <a:gd name="connsiteY7" fmla="*/ 1348176 h 1604557"/>
                <a:gd name="connsiteX8" fmla="*/ 929961 w 1539875"/>
                <a:gd name="connsiteY8" fmla="*/ 1395801 h 1604557"/>
                <a:gd name="connsiteX9" fmla="*/ 832279 w 1539875"/>
                <a:gd name="connsiteY9" fmla="*/ 1437870 h 1604557"/>
                <a:gd name="connsiteX10" fmla="*/ 733009 w 1539875"/>
                <a:gd name="connsiteY10" fmla="*/ 1475970 h 1604557"/>
                <a:gd name="connsiteX11" fmla="*/ 632945 w 1539875"/>
                <a:gd name="connsiteY11" fmla="*/ 1510101 h 1604557"/>
                <a:gd name="connsiteX12" fmla="*/ 530499 w 1539875"/>
                <a:gd name="connsiteY12" fmla="*/ 1538676 h 1604557"/>
                <a:gd name="connsiteX13" fmla="*/ 426464 w 1539875"/>
                <a:gd name="connsiteY13" fmla="*/ 1561695 h 1604557"/>
                <a:gd name="connsiteX14" fmla="*/ 321635 w 1539875"/>
                <a:gd name="connsiteY14" fmla="*/ 1579951 h 1604557"/>
                <a:gd name="connsiteX15" fmla="*/ 214423 w 1539875"/>
                <a:gd name="connsiteY15" fmla="*/ 1593445 h 1604557"/>
                <a:gd name="connsiteX16" fmla="*/ 108006 w 1539875"/>
                <a:gd name="connsiteY16" fmla="*/ 1601382 h 1604557"/>
                <a:gd name="connsiteX17" fmla="*/ 0 w 1539875"/>
                <a:gd name="connsiteY17" fmla="*/ 1604557 h 1604557"/>
                <a:gd name="connsiteX18" fmla="*/ 0 w 1539875"/>
                <a:gd name="connsiteY18" fmla="*/ 247158 h 1604557"/>
                <a:gd name="connsiteX19" fmla="*/ 271593 w 1539875"/>
                <a:gd name="connsiteY19" fmla="*/ 128925 h 160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04557">
                  <a:moveTo>
                    <a:pt x="572201" y="0"/>
                  </a:moveTo>
                  <a:lnTo>
                    <a:pt x="1539875" y="967176"/>
                  </a:lnTo>
                  <a:lnTo>
                    <a:pt x="1460459" y="1040201"/>
                  </a:lnTo>
                  <a:lnTo>
                    <a:pt x="1379455" y="1110845"/>
                  </a:lnTo>
                  <a:lnTo>
                    <a:pt x="1294480" y="1177520"/>
                  </a:lnTo>
                  <a:lnTo>
                    <a:pt x="1207122" y="1238638"/>
                  </a:lnTo>
                  <a:lnTo>
                    <a:pt x="1117382" y="1294995"/>
                  </a:lnTo>
                  <a:lnTo>
                    <a:pt x="1024466" y="1348176"/>
                  </a:lnTo>
                  <a:lnTo>
                    <a:pt x="929961" y="1395801"/>
                  </a:lnTo>
                  <a:lnTo>
                    <a:pt x="832279" y="1437870"/>
                  </a:lnTo>
                  <a:lnTo>
                    <a:pt x="733009" y="1475970"/>
                  </a:lnTo>
                  <a:lnTo>
                    <a:pt x="632945" y="1510101"/>
                  </a:lnTo>
                  <a:lnTo>
                    <a:pt x="530499" y="1538676"/>
                  </a:lnTo>
                  <a:lnTo>
                    <a:pt x="426464" y="1561695"/>
                  </a:lnTo>
                  <a:lnTo>
                    <a:pt x="321635" y="1579951"/>
                  </a:lnTo>
                  <a:lnTo>
                    <a:pt x="214423" y="1593445"/>
                  </a:lnTo>
                  <a:lnTo>
                    <a:pt x="108006" y="1601382"/>
                  </a:lnTo>
                  <a:lnTo>
                    <a:pt x="0" y="1604557"/>
                  </a:lnTo>
                  <a:lnTo>
                    <a:pt x="0" y="247158"/>
                  </a:lnTo>
                  <a:lnTo>
                    <a:pt x="271593" y="128925"/>
                  </a:lnTo>
                  <a:close/>
                </a:path>
              </a:pathLst>
            </a:custGeom>
            <a:solidFill>
              <a:srgbClr val="74C18B"/>
            </a:solidFill>
            <a:ln>
              <a:noFill/>
            </a:ln>
          </p:spPr>
          <p:txBody>
            <a:bodyPr lIns="68598" tIns="34299" rIns="68598" bIns="34299"/>
            <a:lstStyle/>
            <a:p>
              <a:pPr>
                <a:defRPr/>
              </a:pPr>
              <a:endParaRPr lang="en-US" sz="1350"/>
            </a:p>
          </p:txBody>
        </p:sp>
        <p:sp>
          <p:nvSpPr>
            <p:cNvPr id="100" name="Freeform 99">
              <a:extLst>
                <a:ext uri="{FF2B5EF4-FFF2-40B4-BE49-F238E27FC236}">
                  <a16:creationId xmlns:a16="http://schemas.microsoft.com/office/drawing/2014/main" id="{DED13FC6-9713-2D17-235E-E767885FDE6E}"/>
                </a:ext>
              </a:extLst>
            </p:cNvPr>
            <p:cNvSpPr>
              <a:spLocks/>
            </p:cNvSpPr>
            <p:nvPr/>
          </p:nvSpPr>
          <p:spPr bwMode="auto">
            <a:xfrm>
              <a:off x="1554936" y="3169582"/>
              <a:ext cx="1154006" cy="1208883"/>
            </a:xfrm>
            <a:custGeom>
              <a:avLst/>
              <a:gdLst>
                <a:gd name="connsiteX0" fmla="*/ 973348 w 1538288"/>
                <a:gd name="connsiteY0" fmla="*/ 0 h 1611232"/>
                <a:gd name="connsiteX1" fmla="*/ 1266693 w 1538288"/>
                <a:gd name="connsiteY1" fmla="*/ 135600 h 1611232"/>
                <a:gd name="connsiteX2" fmla="*/ 1538288 w 1538288"/>
                <a:gd name="connsiteY2" fmla="*/ 252901 h 1611232"/>
                <a:gd name="connsiteX3" fmla="*/ 1538288 w 1538288"/>
                <a:gd name="connsiteY3" fmla="*/ 1611232 h 1611232"/>
                <a:gd name="connsiteX4" fmla="*/ 1430282 w 1538288"/>
                <a:gd name="connsiteY4" fmla="*/ 1608057 h 1611232"/>
                <a:gd name="connsiteX5" fmla="*/ 1323865 w 1538288"/>
                <a:gd name="connsiteY5" fmla="*/ 1600120 h 1611232"/>
                <a:gd name="connsiteX6" fmla="*/ 1216653 w 1538288"/>
                <a:gd name="connsiteY6" fmla="*/ 1586626 h 1611232"/>
                <a:gd name="connsiteX7" fmla="*/ 1111824 w 1538288"/>
                <a:gd name="connsiteY7" fmla="*/ 1568370 h 1611232"/>
                <a:gd name="connsiteX8" fmla="*/ 1007789 w 1538288"/>
                <a:gd name="connsiteY8" fmla="*/ 1545351 h 1611232"/>
                <a:gd name="connsiteX9" fmla="*/ 905343 w 1538288"/>
                <a:gd name="connsiteY9" fmla="*/ 1516776 h 1611232"/>
                <a:gd name="connsiteX10" fmla="*/ 805278 w 1538288"/>
                <a:gd name="connsiteY10" fmla="*/ 1482645 h 1611232"/>
                <a:gd name="connsiteX11" fmla="*/ 706008 w 1538288"/>
                <a:gd name="connsiteY11" fmla="*/ 1444545 h 1611232"/>
                <a:gd name="connsiteX12" fmla="*/ 608327 w 1538288"/>
                <a:gd name="connsiteY12" fmla="*/ 1402476 h 1611232"/>
                <a:gd name="connsiteX13" fmla="*/ 513822 w 1538288"/>
                <a:gd name="connsiteY13" fmla="*/ 1354851 h 1611232"/>
                <a:gd name="connsiteX14" fmla="*/ 420905 w 1538288"/>
                <a:gd name="connsiteY14" fmla="*/ 1301670 h 1611232"/>
                <a:gd name="connsiteX15" fmla="*/ 331165 w 1538288"/>
                <a:gd name="connsiteY15" fmla="*/ 1245313 h 1611232"/>
                <a:gd name="connsiteX16" fmla="*/ 243807 w 1538288"/>
                <a:gd name="connsiteY16" fmla="*/ 1184195 h 1611232"/>
                <a:gd name="connsiteX17" fmla="*/ 158832 w 1538288"/>
                <a:gd name="connsiteY17" fmla="*/ 1117520 h 1611232"/>
                <a:gd name="connsiteX18" fmla="*/ 77828 w 1538288"/>
                <a:gd name="connsiteY18" fmla="*/ 1046876 h 1611232"/>
                <a:gd name="connsiteX19" fmla="*/ 0 w 1538288"/>
                <a:gd name="connsiteY19" fmla="*/ 973851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11232">
                  <a:moveTo>
                    <a:pt x="973348" y="0"/>
                  </a:moveTo>
                  <a:lnTo>
                    <a:pt x="1266693" y="135600"/>
                  </a:lnTo>
                  <a:lnTo>
                    <a:pt x="1538288" y="252901"/>
                  </a:lnTo>
                  <a:lnTo>
                    <a:pt x="1538288" y="1611232"/>
                  </a:lnTo>
                  <a:lnTo>
                    <a:pt x="1430282" y="1608057"/>
                  </a:lnTo>
                  <a:lnTo>
                    <a:pt x="1323865" y="1600120"/>
                  </a:lnTo>
                  <a:lnTo>
                    <a:pt x="1216653" y="1586626"/>
                  </a:lnTo>
                  <a:lnTo>
                    <a:pt x="1111824" y="1568370"/>
                  </a:lnTo>
                  <a:lnTo>
                    <a:pt x="1007789" y="1545351"/>
                  </a:lnTo>
                  <a:lnTo>
                    <a:pt x="905343" y="1516776"/>
                  </a:lnTo>
                  <a:lnTo>
                    <a:pt x="805278" y="1482645"/>
                  </a:lnTo>
                  <a:lnTo>
                    <a:pt x="706008" y="1444545"/>
                  </a:lnTo>
                  <a:lnTo>
                    <a:pt x="608327" y="1402476"/>
                  </a:lnTo>
                  <a:lnTo>
                    <a:pt x="513822" y="1354851"/>
                  </a:lnTo>
                  <a:lnTo>
                    <a:pt x="420905" y="1301670"/>
                  </a:lnTo>
                  <a:lnTo>
                    <a:pt x="331165" y="1245313"/>
                  </a:lnTo>
                  <a:lnTo>
                    <a:pt x="243807" y="1184195"/>
                  </a:lnTo>
                  <a:lnTo>
                    <a:pt x="158832" y="1117520"/>
                  </a:lnTo>
                  <a:lnTo>
                    <a:pt x="77828" y="1046876"/>
                  </a:lnTo>
                  <a:lnTo>
                    <a:pt x="0" y="973851"/>
                  </a:lnTo>
                  <a:close/>
                </a:path>
              </a:pathLst>
            </a:custGeom>
            <a:solidFill>
              <a:srgbClr val="5DC3AE"/>
            </a:solidFill>
            <a:ln>
              <a:noFill/>
            </a:ln>
          </p:spPr>
          <p:txBody>
            <a:bodyPr lIns="68598" tIns="34299" rIns="68598" bIns="34299"/>
            <a:lstStyle/>
            <a:p>
              <a:pPr>
                <a:defRPr/>
              </a:pPr>
              <a:endParaRPr lang="en-US" sz="1350"/>
            </a:p>
          </p:txBody>
        </p:sp>
        <p:sp>
          <p:nvSpPr>
            <p:cNvPr id="101" name="Freeform 100">
              <a:extLst>
                <a:ext uri="{FF2B5EF4-FFF2-40B4-BE49-F238E27FC236}">
                  <a16:creationId xmlns:a16="http://schemas.microsoft.com/office/drawing/2014/main" id="{5D5D223D-7518-E35E-6D75-A164A462128A}"/>
                </a:ext>
              </a:extLst>
            </p:cNvPr>
            <p:cNvSpPr>
              <a:spLocks/>
            </p:cNvSpPr>
            <p:nvPr/>
          </p:nvSpPr>
          <p:spPr bwMode="auto">
            <a:xfrm>
              <a:off x="1050327" y="2719327"/>
              <a:ext cx="1211348" cy="1153869"/>
            </a:xfrm>
            <a:custGeom>
              <a:avLst/>
              <a:gdLst>
                <a:gd name="connsiteX0" fmla="*/ 0 w 1614866"/>
                <a:gd name="connsiteY0" fmla="*/ 0 h 1536700"/>
                <a:gd name="connsiteX1" fmla="*/ 1400959 w 1614866"/>
                <a:gd name="connsiteY1" fmla="*/ 0 h 1536700"/>
                <a:gd name="connsiteX2" fmla="*/ 1514221 w 1614866"/>
                <a:gd name="connsiteY2" fmla="*/ 302400 h 1536700"/>
                <a:gd name="connsiteX3" fmla="*/ 1614866 w 1614866"/>
                <a:gd name="connsiteY3" fmla="*/ 560728 h 1536700"/>
                <a:gd name="connsiteX4" fmla="*/ 637382 w 1614866"/>
                <a:gd name="connsiteY4" fmla="*/ 1536700 h 1536700"/>
                <a:gd name="connsiteX5" fmla="*/ 564357 w 1614866"/>
                <a:gd name="connsiteY5" fmla="*/ 1458953 h 1536700"/>
                <a:gd name="connsiteX6" fmla="*/ 493713 w 1614866"/>
                <a:gd name="connsiteY6" fmla="*/ 1378032 h 1536700"/>
                <a:gd name="connsiteX7" fmla="*/ 427038 w 1614866"/>
                <a:gd name="connsiteY7" fmla="*/ 1293145 h 1536700"/>
                <a:gd name="connsiteX8" fmla="*/ 365919 w 1614866"/>
                <a:gd name="connsiteY8" fmla="*/ 1205877 h 1536700"/>
                <a:gd name="connsiteX9" fmla="*/ 309563 w 1614866"/>
                <a:gd name="connsiteY9" fmla="*/ 1116230 h 1536700"/>
                <a:gd name="connsiteX10" fmla="*/ 257969 w 1614866"/>
                <a:gd name="connsiteY10" fmla="*/ 1023409 h 1536700"/>
                <a:gd name="connsiteX11" fmla="*/ 208756 w 1614866"/>
                <a:gd name="connsiteY11" fmla="*/ 929002 h 1536700"/>
                <a:gd name="connsiteX12" fmla="*/ 165894 w 1614866"/>
                <a:gd name="connsiteY12" fmla="*/ 831421 h 1536700"/>
                <a:gd name="connsiteX13" fmla="*/ 127794 w 1614866"/>
                <a:gd name="connsiteY13" fmla="*/ 732253 h 1536700"/>
                <a:gd name="connsiteX14" fmla="*/ 94456 w 1614866"/>
                <a:gd name="connsiteY14" fmla="*/ 631499 h 1536700"/>
                <a:gd name="connsiteX15" fmla="*/ 65881 w 1614866"/>
                <a:gd name="connsiteY15" fmla="*/ 529951 h 1536700"/>
                <a:gd name="connsiteX16" fmla="*/ 42863 w 1614866"/>
                <a:gd name="connsiteY16" fmla="*/ 426024 h 1536700"/>
                <a:gd name="connsiteX17" fmla="*/ 24606 w 1614866"/>
                <a:gd name="connsiteY17" fmla="*/ 321303 h 1536700"/>
                <a:gd name="connsiteX18" fmla="*/ 11113 w 1614866"/>
                <a:gd name="connsiteY18" fmla="*/ 214202 h 1536700"/>
                <a:gd name="connsiteX19" fmla="*/ 3175 w 1614866"/>
                <a:gd name="connsiteY19" fmla="*/ 10789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4866" h="1536700">
                  <a:moveTo>
                    <a:pt x="0" y="0"/>
                  </a:moveTo>
                  <a:lnTo>
                    <a:pt x="1400959" y="0"/>
                  </a:lnTo>
                  <a:lnTo>
                    <a:pt x="1514221" y="302400"/>
                  </a:lnTo>
                  <a:lnTo>
                    <a:pt x="1614866" y="560728"/>
                  </a:lnTo>
                  <a:lnTo>
                    <a:pt x="637382" y="1536700"/>
                  </a:lnTo>
                  <a:lnTo>
                    <a:pt x="564357" y="1458953"/>
                  </a:lnTo>
                  <a:lnTo>
                    <a:pt x="493713" y="1378032"/>
                  </a:lnTo>
                  <a:lnTo>
                    <a:pt x="427038" y="1293145"/>
                  </a:lnTo>
                  <a:lnTo>
                    <a:pt x="365919" y="1205877"/>
                  </a:lnTo>
                  <a:lnTo>
                    <a:pt x="309563" y="1116230"/>
                  </a:lnTo>
                  <a:lnTo>
                    <a:pt x="257969" y="1023409"/>
                  </a:lnTo>
                  <a:lnTo>
                    <a:pt x="208756" y="929002"/>
                  </a:lnTo>
                  <a:lnTo>
                    <a:pt x="165894" y="831421"/>
                  </a:lnTo>
                  <a:lnTo>
                    <a:pt x="127794" y="732253"/>
                  </a:lnTo>
                  <a:lnTo>
                    <a:pt x="94456" y="631499"/>
                  </a:lnTo>
                  <a:lnTo>
                    <a:pt x="65881" y="529951"/>
                  </a:lnTo>
                  <a:lnTo>
                    <a:pt x="42863" y="426024"/>
                  </a:lnTo>
                  <a:lnTo>
                    <a:pt x="24606" y="321303"/>
                  </a:lnTo>
                  <a:lnTo>
                    <a:pt x="11113" y="214202"/>
                  </a:lnTo>
                  <a:lnTo>
                    <a:pt x="3175" y="107894"/>
                  </a:lnTo>
                  <a:close/>
                </a:path>
              </a:pathLst>
            </a:custGeom>
            <a:solidFill>
              <a:srgbClr val="5FABDC"/>
            </a:solidFill>
            <a:ln>
              <a:noFill/>
            </a:ln>
          </p:spPr>
          <p:txBody>
            <a:bodyPr lIns="68598" tIns="34299" rIns="68598" bIns="34299"/>
            <a:lstStyle/>
            <a:p>
              <a:pPr>
                <a:defRPr/>
              </a:pPr>
              <a:endParaRPr lang="en-US" sz="1350"/>
            </a:p>
          </p:txBody>
        </p:sp>
        <p:sp>
          <p:nvSpPr>
            <p:cNvPr id="102" name="Freeform 101">
              <a:extLst>
                <a:ext uri="{FF2B5EF4-FFF2-40B4-BE49-F238E27FC236}">
                  <a16:creationId xmlns:a16="http://schemas.microsoft.com/office/drawing/2014/main" id="{03151494-8D18-BFE7-417F-A58ED1082330}"/>
                </a:ext>
              </a:extLst>
            </p:cNvPr>
            <p:cNvSpPr>
              <a:spLocks/>
            </p:cNvSpPr>
            <p:nvPr/>
          </p:nvSpPr>
          <p:spPr bwMode="auto">
            <a:xfrm>
              <a:off x="1050327" y="1527816"/>
              <a:ext cx="1218515" cy="1153868"/>
            </a:xfrm>
            <a:custGeom>
              <a:avLst/>
              <a:gdLst>
                <a:gd name="connsiteX0" fmla="*/ 637382 w 1624961"/>
                <a:gd name="connsiteY0" fmla="*/ 0 h 1538288"/>
                <a:gd name="connsiteX1" fmla="*/ 1624961 w 1624961"/>
                <a:gd name="connsiteY1" fmla="*/ 987070 h 1538288"/>
                <a:gd name="connsiteX2" fmla="*/ 1516910 w 1624961"/>
                <a:gd name="connsiteY2" fmla="*/ 1263033 h 1538288"/>
                <a:gd name="connsiteX3" fmla="*/ 1411227 w 1624961"/>
                <a:gd name="connsiteY3" fmla="*/ 1538288 h 1538288"/>
                <a:gd name="connsiteX4" fmla="*/ 0 w 1624961"/>
                <a:gd name="connsiteY4" fmla="*/ 1538288 h 1538288"/>
                <a:gd name="connsiteX5" fmla="*/ 3175 w 1624961"/>
                <a:gd name="connsiteY5" fmla="*/ 1430394 h 1538288"/>
                <a:gd name="connsiteX6" fmla="*/ 11113 w 1624961"/>
                <a:gd name="connsiteY6" fmla="*/ 1324086 h 1538288"/>
                <a:gd name="connsiteX7" fmla="*/ 24606 w 1624961"/>
                <a:gd name="connsiteY7" fmla="*/ 1216985 h 1538288"/>
                <a:gd name="connsiteX8" fmla="*/ 42863 w 1624961"/>
                <a:gd name="connsiteY8" fmla="*/ 1112264 h 1538288"/>
                <a:gd name="connsiteX9" fmla="*/ 65881 w 1624961"/>
                <a:gd name="connsiteY9" fmla="*/ 1008336 h 1538288"/>
                <a:gd name="connsiteX10" fmla="*/ 94456 w 1624961"/>
                <a:gd name="connsiteY10" fmla="*/ 906789 h 1538288"/>
                <a:gd name="connsiteX11" fmla="*/ 127794 w 1624961"/>
                <a:gd name="connsiteY11" fmla="*/ 806035 h 1538288"/>
                <a:gd name="connsiteX12" fmla="*/ 165894 w 1624961"/>
                <a:gd name="connsiteY12" fmla="*/ 706867 h 1538288"/>
                <a:gd name="connsiteX13" fmla="*/ 208756 w 1624961"/>
                <a:gd name="connsiteY13" fmla="*/ 609286 h 1538288"/>
                <a:gd name="connsiteX14" fmla="*/ 257969 w 1624961"/>
                <a:gd name="connsiteY14" fmla="*/ 514878 h 1538288"/>
                <a:gd name="connsiteX15" fmla="*/ 309563 w 1624961"/>
                <a:gd name="connsiteY15" fmla="*/ 422057 h 1538288"/>
                <a:gd name="connsiteX16" fmla="*/ 365919 w 1624961"/>
                <a:gd name="connsiteY16" fmla="*/ 332410 h 1538288"/>
                <a:gd name="connsiteX17" fmla="*/ 427038 w 1624961"/>
                <a:gd name="connsiteY17" fmla="*/ 245142 h 1538288"/>
                <a:gd name="connsiteX18" fmla="*/ 493713 w 1624961"/>
                <a:gd name="connsiteY18" fmla="*/ 160255 h 1538288"/>
                <a:gd name="connsiteX19" fmla="*/ 564357 w 1624961"/>
                <a:gd name="connsiteY19" fmla="*/ 79334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4961" h="1538288">
                  <a:moveTo>
                    <a:pt x="637382" y="0"/>
                  </a:moveTo>
                  <a:lnTo>
                    <a:pt x="1624961" y="987070"/>
                  </a:lnTo>
                  <a:lnTo>
                    <a:pt x="1516910" y="1263033"/>
                  </a:lnTo>
                  <a:lnTo>
                    <a:pt x="1411227" y="1538288"/>
                  </a:lnTo>
                  <a:lnTo>
                    <a:pt x="0" y="1538288"/>
                  </a:lnTo>
                  <a:lnTo>
                    <a:pt x="3175" y="1430394"/>
                  </a:lnTo>
                  <a:lnTo>
                    <a:pt x="11113" y="1324086"/>
                  </a:lnTo>
                  <a:lnTo>
                    <a:pt x="24606" y="1216985"/>
                  </a:lnTo>
                  <a:lnTo>
                    <a:pt x="42863" y="1112264"/>
                  </a:lnTo>
                  <a:lnTo>
                    <a:pt x="65881" y="1008336"/>
                  </a:lnTo>
                  <a:lnTo>
                    <a:pt x="94456" y="906789"/>
                  </a:lnTo>
                  <a:lnTo>
                    <a:pt x="127794" y="806035"/>
                  </a:lnTo>
                  <a:lnTo>
                    <a:pt x="165894" y="706867"/>
                  </a:lnTo>
                  <a:lnTo>
                    <a:pt x="208756" y="609286"/>
                  </a:lnTo>
                  <a:lnTo>
                    <a:pt x="257969" y="514878"/>
                  </a:lnTo>
                  <a:lnTo>
                    <a:pt x="309563" y="422057"/>
                  </a:lnTo>
                  <a:lnTo>
                    <a:pt x="365919" y="332410"/>
                  </a:lnTo>
                  <a:lnTo>
                    <a:pt x="427038" y="245142"/>
                  </a:lnTo>
                  <a:lnTo>
                    <a:pt x="493713" y="160255"/>
                  </a:lnTo>
                  <a:lnTo>
                    <a:pt x="564357" y="79334"/>
                  </a:lnTo>
                  <a:close/>
                </a:path>
              </a:pathLst>
            </a:custGeom>
            <a:solidFill>
              <a:srgbClr val="AAB5B7"/>
            </a:solidFill>
            <a:ln>
              <a:noFill/>
            </a:ln>
          </p:spPr>
          <p:txBody>
            <a:bodyPr lIns="68598" tIns="34299" rIns="68598" bIns="34299"/>
            <a:lstStyle/>
            <a:p>
              <a:pPr>
                <a:defRPr/>
              </a:pPr>
              <a:endParaRPr lang="en-US" sz="1350"/>
            </a:p>
          </p:txBody>
        </p:sp>
        <p:sp>
          <p:nvSpPr>
            <p:cNvPr id="103" name="Freeform 102">
              <a:extLst>
                <a:ext uri="{FF2B5EF4-FFF2-40B4-BE49-F238E27FC236}">
                  <a16:creationId xmlns:a16="http://schemas.microsoft.com/office/drawing/2014/main" id="{CCA75CE5-08AE-9595-BDF6-082C1FFF9E7A}"/>
                </a:ext>
              </a:extLst>
            </p:cNvPr>
            <p:cNvSpPr>
              <a:spLocks/>
            </p:cNvSpPr>
            <p:nvPr/>
          </p:nvSpPr>
          <p:spPr bwMode="auto">
            <a:xfrm>
              <a:off x="1554936" y="1022546"/>
              <a:ext cx="1154006" cy="1220466"/>
            </a:xfrm>
            <a:custGeom>
              <a:avLst/>
              <a:gdLst>
                <a:gd name="connsiteX0" fmla="*/ 1538288 w 1538288"/>
                <a:gd name="connsiteY0" fmla="*/ 0 h 1627510"/>
                <a:gd name="connsiteX1" fmla="*/ 1538288 w 1538288"/>
                <a:gd name="connsiteY1" fmla="*/ 1383278 h 1627510"/>
                <a:gd name="connsiteX2" fmla="*/ 1264004 w 1538288"/>
                <a:gd name="connsiteY2" fmla="*/ 1497163 h 1627510"/>
                <a:gd name="connsiteX3" fmla="*/ 989618 w 1538288"/>
                <a:gd name="connsiteY3" fmla="*/ 1627510 h 1627510"/>
                <a:gd name="connsiteX4" fmla="*/ 0 w 1538288"/>
                <a:gd name="connsiteY4" fmla="*/ 637381 h 1627510"/>
                <a:gd name="connsiteX5" fmla="*/ 77828 w 1538288"/>
                <a:gd name="connsiteY5" fmla="*/ 564356 h 1627510"/>
                <a:gd name="connsiteX6" fmla="*/ 158832 w 1538288"/>
                <a:gd name="connsiteY6" fmla="*/ 492919 h 1627510"/>
                <a:gd name="connsiteX7" fmla="*/ 243807 w 1538288"/>
                <a:gd name="connsiteY7" fmla="*/ 427038 h 1627510"/>
                <a:gd name="connsiteX8" fmla="*/ 331165 w 1538288"/>
                <a:gd name="connsiteY8" fmla="*/ 365919 h 1627510"/>
                <a:gd name="connsiteX9" fmla="*/ 420905 w 1538288"/>
                <a:gd name="connsiteY9" fmla="*/ 309563 h 1627510"/>
                <a:gd name="connsiteX10" fmla="*/ 513822 w 1538288"/>
                <a:gd name="connsiteY10" fmla="*/ 256381 h 1627510"/>
                <a:gd name="connsiteX11" fmla="*/ 608327 w 1538288"/>
                <a:gd name="connsiteY11" fmla="*/ 208756 h 1627510"/>
                <a:gd name="connsiteX12" fmla="*/ 706008 w 1538288"/>
                <a:gd name="connsiteY12" fmla="*/ 166688 h 1627510"/>
                <a:gd name="connsiteX13" fmla="*/ 805278 w 1538288"/>
                <a:gd name="connsiteY13" fmla="*/ 128588 h 1627510"/>
                <a:gd name="connsiteX14" fmla="*/ 905343 w 1538288"/>
                <a:gd name="connsiteY14" fmla="*/ 94456 h 1627510"/>
                <a:gd name="connsiteX15" fmla="*/ 1007789 w 1538288"/>
                <a:gd name="connsiteY15" fmla="*/ 65881 h 1627510"/>
                <a:gd name="connsiteX16" fmla="*/ 1111824 w 1538288"/>
                <a:gd name="connsiteY16" fmla="*/ 42863 h 1627510"/>
                <a:gd name="connsiteX17" fmla="*/ 1216653 w 1538288"/>
                <a:gd name="connsiteY17" fmla="*/ 24606 h 1627510"/>
                <a:gd name="connsiteX18" fmla="*/ 1323865 w 1538288"/>
                <a:gd name="connsiteY18" fmla="*/ 11113 h 1627510"/>
                <a:gd name="connsiteX19" fmla="*/ 1430282 w 1538288"/>
                <a:gd name="connsiteY19" fmla="*/ 3175 h 16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27510">
                  <a:moveTo>
                    <a:pt x="1538288" y="0"/>
                  </a:moveTo>
                  <a:lnTo>
                    <a:pt x="1538288" y="1383278"/>
                  </a:lnTo>
                  <a:lnTo>
                    <a:pt x="1264004" y="1497163"/>
                  </a:lnTo>
                  <a:lnTo>
                    <a:pt x="989618" y="1627510"/>
                  </a:lnTo>
                  <a:lnTo>
                    <a:pt x="0" y="637381"/>
                  </a:lnTo>
                  <a:lnTo>
                    <a:pt x="77828" y="564356"/>
                  </a:lnTo>
                  <a:lnTo>
                    <a:pt x="158832" y="492919"/>
                  </a:lnTo>
                  <a:lnTo>
                    <a:pt x="243807" y="427038"/>
                  </a:lnTo>
                  <a:lnTo>
                    <a:pt x="331165" y="365919"/>
                  </a:lnTo>
                  <a:lnTo>
                    <a:pt x="420905" y="309563"/>
                  </a:lnTo>
                  <a:lnTo>
                    <a:pt x="513822" y="256381"/>
                  </a:lnTo>
                  <a:lnTo>
                    <a:pt x="608327" y="208756"/>
                  </a:lnTo>
                  <a:lnTo>
                    <a:pt x="706008" y="166688"/>
                  </a:lnTo>
                  <a:lnTo>
                    <a:pt x="805278" y="128588"/>
                  </a:lnTo>
                  <a:lnTo>
                    <a:pt x="905343" y="94456"/>
                  </a:lnTo>
                  <a:lnTo>
                    <a:pt x="1007789" y="65881"/>
                  </a:lnTo>
                  <a:lnTo>
                    <a:pt x="1111824" y="42863"/>
                  </a:lnTo>
                  <a:lnTo>
                    <a:pt x="1216653" y="24606"/>
                  </a:lnTo>
                  <a:lnTo>
                    <a:pt x="1323865" y="11113"/>
                  </a:lnTo>
                  <a:lnTo>
                    <a:pt x="1430282" y="3175"/>
                  </a:lnTo>
                  <a:close/>
                </a:path>
              </a:pathLst>
            </a:custGeom>
            <a:solidFill>
              <a:srgbClr val="A47BB3"/>
            </a:solidFill>
            <a:ln>
              <a:noFill/>
            </a:ln>
          </p:spPr>
          <p:txBody>
            <a:bodyPr lIns="68598" tIns="34299" rIns="68598" bIns="34299"/>
            <a:lstStyle/>
            <a:p>
              <a:pPr>
                <a:defRPr/>
              </a:pPr>
              <a:endParaRPr lang="en-US" sz="1350"/>
            </a:p>
          </p:txBody>
        </p:sp>
        <p:sp>
          <p:nvSpPr>
            <p:cNvPr id="104" name="Oval 103">
              <a:extLst>
                <a:ext uri="{FF2B5EF4-FFF2-40B4-BE49-F238E27FC236}">
                  <a16:creationId xmlns:a16="http://schemas.microsoft.com/office/drawing/2014/main" id="{30B6565E-84E2-639E-E110-0BA32630F762}"/>
                </a:ext>
              </a:extLst>
            </p:cNvPr>
            <p:cNvSpPr/>
            <p:nvPr/>
          </p:nvSpPr>
          <p:spPr>
            <a:xfrm>
              <a:off x="3875849" y="1779728"/>
              <a:ext cx="216465" cy="215717"/>
            </a:xfrm>
            <a:prstGeom prst="ellipse">
              <a:avLst/>
            </a:prstGeom>
            <a:solidFill>
              <a:srgbClr val="965112"/>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05" name="Oval 104">
              <a:extLst>
                <a:ext uri="{FF2B5EF4-FFF2-40B4-BE49-F238E27FC236}">
                  <a16:creationId xmlns:a16="http://schemas.microsoft.com/office/drawing/2014/main" id="{419679C6-7FB0-A17F-F3C5-0AECFFF3359F}"/>
                </a:ext>
              </a:extLst>
            </p:cNvPr>
            <p:cNvSpPr/>
            <p:nvPr/>
          </p:nvSpPr>
          <p:spPr>
            <a:xfrm>
              <a:off x="3040091" y="1125338"/>
              <a:ext cx="216466" cy="217165"/>
            </a:xfrm>
            <a:prstGeom prst="ellipse">
              <a:avLst/>
            </a:prstGeom>
            <a:solidFill>
              <a:srgbClr val="AF2415"/>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106" name="Oval 105">
              <a:extLst>
                <a:ext uri="{FF2B5EF4-FFF2-40B4-BE49-F238E27FC236}">
                  <a16:creationId xmlns:a16="http://schemas.microsoft.com/office/drawing/2014/main" id="{5819DFD5-FB16-12CB-3E31-5B8E8CEEC690}"/>
                </a:ext>
              </a:extLst>
            </p:cNvPr>
            <p:cNvSpPr/>
            <p:nvPr/>
          </p:nvSpPr>
          <p:spPr>
            <a:xfrm>
              <a:off x="3870115" y="3427284"/>
              <a:ext cx="215032" cy="215717"/>
            </a:xfrm>
            <a:prstGeom prst="ellipse">
              <a:avLst/>
            </a:prstGeom>
            <a:solidFill>
              <a:srgbClr val="B2920A"/>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07" name="Oval 106">
              <a:extLst>
                <a:ext uri="{FF2B5EF4-FFF2-40B4-BE49-F238E27FC236}">
                  <a16:creationId xmlns:a16="http://schemas.microsoft.com/office/drawing/2014/main" id="{3D6DD105-98B1-46E9-AA7B-2DB4EE016789}"/>
                </a:ext>
              </a:extLst>
            </p:cNvPr>
            <p:cNvSpPr/>
            <p:nvPr/>
          </p:nvSpPr>
          <p:spPr>
            <a:xfrm>
              <a:off x="3116069" y="4032450"/>
              <a:ext cx="216465" cy="215717"/>
            </a:xfrm>
            <a:prstGeom prst="ellipse">
              <a:avLst/>
            </a:prstGeom>
            <a:solidFill>
              <a:srgbClr val="2C623D"/>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108" name="Oval 107">
              <a:extLst>
                <a:ext uri="{FF2B5EF4-FFF2-40B4-BE49-F238E27FC236}">
                  <a16:creationId xmlns:a16="http://schemas.microsoft.com/office/drawing/2014/main" id="{5FA4FE5B-DA36-3FD8-CF88-4A10B90A4F1E}"/>
                </a:ext>
              </a:extLst>
            </p:cNvPr>
            <p:cNvSpPr/>
            <p:nvPr/>
          </p:nvSpPr>
          <p:spPr>
            <a:xfrm>
              <a:off x="2028006" y="3967300"/>
              <a:ext cx="216466" cy="217165"/>
            </a:xfrm>
            <a:prstGeom prst="ellipse">
              <a:avLst/>
            </a:prstGeom>
            <a:solidFill>
              <a:srgbClr val="296D5E"/>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5</a:t>
              </a:r>
            </a:p>
          </p:txBody>
        </p:sp>
        <p:sp>
          <p:nvSpPr>
            <p:cNvPr id="109" name="Oval 108">
              <a:extLst>
                <a:ext uri="{FF2B5EF4-FFF2-40B4-BE49-F238E27FC236}">
                  <a16:creationId xmlns:a16="http://schemas.microsoft.com/office/drawing/2014/main" id="{A4B9E82C-C7EB-CBC3-796B-2E1ECC9733A9}"/>
                </a:ext>
              </a:extLst>
            </p:cNvPr>
            <p:cNvSpPr/>
            <p:nvPr/>
          </p:nvSpPr>
          <p:spPr>
            <a:xfrm>
              <a:off x="1408714" y="3470717"/>
              <a:ext cx="216466" cy="215717"/>
            </a:xfrm>
            <a:prstGeom prst="ellipse">
              <a:avLst/>
            </a:prstGeom>
            <a:solidFill>
              <a:srgbClr val="216A97"/>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110" name="Oval 109">
              <a:extLst>
                <a:ext uri="{FF2B5EF4-FFF2-40B4-BE49-F238E27FC236}">
                  <a16:creationId xmlns:a16="http://schemas.microsoft.com/office/drawing/2014/main" id="{00EAF2F8-0B2A-1A8F-42E6-A873A8FAF530}"/>
                </a:ext>
              </a:extLst>
            </p:cNvPr>
            <p:cNvSpPr/>
            <p:nvPr/>
          </p:nvSpPr>
          <p:spPr>
            <a:xfrm>
              <a:off x="1410148" y="1647980"/>
              <a:ext cx="215032" cy="215717"/>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111" name="Oval 110">
              <a:extLst>
                <a:ext uri="{FF2B5EF4-FFF2-40B4-BE49-F238E27FC236}">
                  <a16:creationId xmlns:a16="http://schemas.microsoft.com/office/drawing/2014/main" id="{3F71549B-5516-A6B0-ADAE-7349E782C7DE}"/>
                </a:ext>
              </a:extLst>
            </p:cNvPr>
            <p:cNvSpPr/>
            <p:nvPr/>
          </p:nvSpPr>
          <p:spPr>
            <a:xfrm>
              <a:off x="2376359" y="1063083"/>
              <a:ext cx="216465" cy="217165"/>
            </a:xfrm>
            <a:prstGeom prst="ellipse">
              <a:avLst/>
            </a:prstGeom>
            <a:solidFill>
              <a:srgbClr val="6F477D"/>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8</a:t>
              </a:r>
              <a:endParaRPr lang="en-US" sz="1350" b="1" i="1" cap="small" dirty="0">
                <a:solidFill>
                  <a:prstClr val="white"/>
                </a:solidFill>
                <a:effectLst>
                  <a:outerShdw blurRad="25400" dist="38100" dir="2700000" algn="tl">
                    <a:srgbClr val="000000">
                      <a:alpha val="70000"/>
                    </a:srgbClr>
                  </a:outerShdw>
                </a:effectLst>
                <a:cs typeface="Arial" pitchFamily="34" charset="0"/>
              </a:endParaRPr>
            </a:p>
          </p:txBody>
        </p:sp>
        <p:sp>
          <p:nvSpPr>
            <p:cNvPr id="113" name="TextBox 112">
              <a:extLst>
                <a:ext uri="{FF2B5EF4-FFF2-40B4-BE49-F238E27FC236}">
                  <a16:creationId xmlns:a16="http://schemas.microsoft.com/office/drawing/2014/main" id="{475F3587-72DA-22EB-BBA2-E2066EBD1F48}"/>
                </a:ext>
              </a:extLst>
            </p:cNvPr>
            <p:cNvSpPr txBox="1"/>
            <p:nvPr/>
          </p:nvSpPr>
          <p:spPr>
            <a:xfrm>
              <a:off x="3384142" y="2759864"/>
              <a:ext cx="930373" cy="536811"/>
            </a:xfrm>
            <a:prstGeom prst="rect">
              <a:avLst/>
            </a:prstGeom>
            <a:noFill/>
          </p:spPr>
          <p:txBody>
            <a:bodyPr lIns="0" tIns="0" rIns="0" bIns="0">
              <a:spAutoFit/>
            </a:bodyPr>
            <a:lstStyle/>
            <a:p>
              <a:pPr>
                <a:defRPr/>
              </a:pPr>
              <a:r>
                <a:rPr lang="en-ZA" sz="1275" b="1" dirty="0">
                  <a:solidFill>
                    <a:srgbClr val="6E5A06"/>
                  </a:solidFill>
                  <a:latin typeface="Calibri Light" panose="020F0302020204030204" pitchFamily="34" charset="0"/>
                </a:rPr>
                <a:t>Equipment, Supplies, Infrastructure</a:t>
              </a:r>
              <a:endParaRPr lang="en-US" sz="1275" b="1" dirty="0">
                <a:solidFill>
                  <a:srgbClr val="6E5A06"/>
                </a:solidFill>
                <a:latin typeface="Calibri Light" panose="020F0302020204030204" pitchFamily="34" charset="0"/>
              </a:endParaRPr>
            </a:p>
          </p:txBody>
        </p:sp>
        <p:sp>
          <p:nvSpPr>
            <p:cNvPr id="114" name="TextBox 113">
              <a:extLst>
                <a:ext uri="{FF2B5EF4-FFF2-40B4-BE49-F238E27FC236}">
                  <a16:creationId xmlns:a16="http://schemas.microsoft.com/office/drawing/2014/main" id="{4B6F57AF-FDC8-3A3C-46DA-DDC50DCC4D92}"/>
                </a:ext>
              </a:extLst>
            </p:cNvPr>
            <p:cNvSpPr txBox="1"/>
            <p:nvPr/>
          </p:nvSpPr>
          <p:spPr>
            <a:xfrm>
              <a:off x="2779185" y="1355532"/>
              <a:ext cx="847227" cy="536811"/>
            </a:xfrm>
            <a:prstGeom prst="rect">
              <a:avLst/>
            </a:prstGeom>
            <a:noFill/>
          </p:spPr>
          <p:txBody>
            <a:bodyPr lIns="0" tIns="0" rIns="0" bIns="0">
              <a:spAutoFit/>
            </a:bodyPr>
            <a:lstStyle/>
            <a:p>
              <a:pPr>
                <a:defRPr/>
              </a:pPr>
              <a:r>
                <a:rPr lang="en-US" sz="1275" b="1" dirty="0">
                  <a:solidFill>
                    <a:srgbClr val="821B10"/>
                  </a:solidFill>
                  <a:latin typeface="Calibri Light" panose="020F0302020204030204" pitchFamily="34" charset="0"/>
                </a:rPr>
                <a:t>Governance and Leadership</a:t>
              </a:r>
            </a:p>
          </p:txBody>
        </p:sp>
        <p:sp>
          <p:nvSpPr>
            <p:cNvPr id="115" name="TextBox 114">
              <a:extLst>
                <a:ext uri="{FF2B5EF4-FFF2-40B4-BE49-F238E27FC236}">
                  <a16:creationId xmlns:a16="http://schemas.microsoft.com/office/drawing/2014/main" id="{B10C4508-3D14-61DF-D4B9-CA8B2EDA3A25}"/>
                </a:ext>
              </a:extLst>
            </p:cNvPr>
            <p:cNvSpPr txBox="1"/>
            <p:nvPr/>
          </p:nvSpPr>
          <p:spPr>
            <a:xfrm>
              <a:off x="1919057" y="3614045"/>
              <a:ext cx="607333" cy="178937"/>
            </a:xfrm>
            <a:prstGeom prst="rect">
              <a:avLst/>
            </a:prstGeom>
            <a:noFill/>
          </p:spPr>
          <p:txBody>
            <a:bodyPr wrap="none" lIns="0" tIns="0" rIns="0" bIns="0">
              <a:spAutoFit/>
            </a:bodyPr>
            <a:lstStyle/>
            <a:p>
              <a:pPr>
                <a:defRPr/>
              </a:pPr>
              <a:r>
                <a:rPr lang="en-US" sz="1275" b="1" dirty="0">
                  <a:solidFill>
                    <a:srgbClr val="296D5E"/>
                  </a:solidFill>
                  <a:latin typeface="Calibri Light" panose="020F0302020204030204" pitchFamily="34" charset="0"/>
                </a:rPr>
                <a:t>Workforce</a:t>
              </a:r>
            </a:p>
          </p:txBody>
        </p:sp>
        <p:sp>
          <p:nvSpPr>
            <p:cNvPr id="116" name="TextBox 115">
              <a:extLst>
                <a:ext uri="{FF2B5EF4-FFF2-40B4-BE49-F238E27FC236}">
                  <a16:creationId xmlns:a16="http://schemas.microsoft.com/office/drawing/2014/main" id="{CB0E053D-95EA-A76F-66A5-ABA282C968D1}"/>
                </a:ext>
              </a:extLst>
            </p:cNvPr>
            <p:cNvSpPr txBox="1"/>
            <p:nvPr/>
          </p:nvSpPr>
          <p:spPr>
            <a:xfrm>
              <a:off x="2807856" y="3531523"/>
              <a:ext cx="818556" cy="357874"/>
            </a:xfrm>
            <a:prstGeom prst="rect">
              <a:avLst/>
            </a:prstGeom>
            <a:noFill/>
          </p:spPr>
          <p:txBody>
            <a:bodyPr lIns="0" tIns="0" rIns="0" bIns="0">
              <a:spAutoFit/>
            </a:bodyPr>
            <a:lstStyle/>
            <a:p>
              <a:pPr>
                <a:defRPr/>
              </a:pPr>
              <a:r>
                <a:rPr lang="en-ZA" sz="1275" b="1" dirty="0">
                  <a:solidFill>
                    <a:srgbClr val="2C623D"/>
                  </a:solidFill>
                  <a:latin typeface="Calibri Light" panose="020F0302020204030204" pitchFamily="34" charset="0"/>
                </a:rPr>
                <a:t>Information Systems </a:t>
              </a:r>
              <a:endParaRPr lang="en-US" sz="1275" b="1" dirty="0">
                <a:solidFill>
                  <a:srgbClr val="2C623D"/>
                </a:solidFill>
                <a:latin typeface="Calibri Light" panose="020F0302020204030204" pitchFamily="34" charset="0"/>
              </a:endParaRPr>
            </a:p>
          </p:txBody>
        </p:sp>
        <p:sp>
          <p:nvSpPr>
            <p:cNvPr id="141" name="TextBox 140">
              <a:extLst>
                <a:ext uri="{FF2B5EF4-FFF2-40B4-BE49-F238E27FC236}">
                  <a16:creationId xmlns:a16="http://schemas.microsoft.com/office/drawing/2014/main" id="{1F558A6B-2218-CCCD-F483-2D3C3623B298}"/>
                </a:ext>
              </a:extLst>
            </p:cNvPr>
            <p:cNvSpPr txBox="1"/>
            <p:nvPr/>
          </p:nvSpPr>
          <p:spPr>
            <a:xfrm>
              <a:off x="3372674" y="2051907"/>
              <a:ext cx="923204" cy="536811"/>
            </a:xfrm>
            <a:prstGeom prst="rect">
              <a:avLst/>
            </a:prstGeom>
            <a:noFill/>
          </p:spPr>
          <p:txBody>
            <a:bodyPr lIns="0" tIns="0" rIns="0" bIns="0">
              <a:spAutoFit/>
            </a:bodyPr>
            <a:lstStyle/>
            <a:p>
              <a:pPr>
                <a:defRPr/>
              </a:pPr>
              <a:r>
                <a:rPr lang="en-US" sz="1275" b="1" dirty="0">
                  <a:solidFill>
                    <a:srgbClr val="7B420F"/>
                  </a:solidFill>
                  <a:latin typeface="Calibri Light" panose="020F0302020204030204" pitchFamily="34" charset="0"/>
                </a:rPr>
                <a:t>Adjustment to Population Needs</a:t>
              </a:r>
            </a:p>
          </p:txBody>
        </p:sp>
        <p:sp>
          <p:nvSpPr>
            <p:cNvPr id="142" name="Rectangle 141">
              <a:extLst>
                <a:ext uri="{FF2B5EF4-FFF2-40B4-BE49-F238E27FC236}">
                  <a16:creationId xmlns:a16="http://schemas.microsoft.com/office/drawing/2014/main" id="{53D0948E-0D88-1F95-69D0-C3077534CF58}"/>
                </a:ext>
              </a:extLst>
            </p:cNvPr>
            <p:cNvSpPr/>
            <p:nvPr/>
          </p:nvSpPr>
          <p:spPr>
            <a:xfrm>
              <a:off x="4933807" y="848814"/>
              <a:ext cx="161990" cy="401031"/>
            </a:xfrm>
            <a:prstGeom prst="rect">
              <a:avLst/>
            </a:prstGeom>
            <a:solidFill>
              <a:srgbClr val="EC6E62"/>
            </a:solidFill>
            <a:ln w="38100" cap="flat" cmpd="sng" algn="ctr">
              <a:noFill/>
              <a:prstDash val="solid"/>
              <a:round/>
              <a:headEnd type="none" w="med" len="med"/>
              <a:tailEnd type="none" w="med" len="med"/>
            </a:ln>
            <a:effectLst/>
          </p:spPr>
          <p:txBody>
            <a:bodyPr lIns="68598" tIns="34299" rIns="68598" bIns="34299" anchor="ctr"/>
            <a:lstStyle/>
            <a:p>
              <a:pPr algn="ctr">
                <a:defRPr/>
              </a:pPr>
              <a:endParaRPr lang="en-US" sz="1350" b="1" cap="small">
                <a:solidFill>
                  <a:prstClr val="white"/>
                </a:solidFill>
                <a:effectLst>
                  <a:outerShdw blurRad="25400" dist="38100" dir="2700000" algn="tl">
                    <a:srgbClr val="000000">
                      <a:alpha val="70000"/>
                    </a:srgbClr>
                  </a:outerShdw>
                </a:effectLst>
                <a:cs typeface="Arial" pitchFamily="34" charset="0"/>
              </a:endParaRPr>
            </a:p>
          </p:txBody>
        </p:sp>
        <p:sp>
          <p:nvSpPr>
            <p:cNvPr id="143" name="Rectangle 142">
              <a:extLst>
                <a:ext uri="{FF2B5EF4-FFF2-40B4-BE49-F238E27FC236}">
                  <a16:creationId xmlns:a16="http://schemas.microsoft.com/office/drawing/2014/main" id="{3E923A44-C133-BB04-5A3A-12F74470E567}"/>
                </a:ext>
              </a:extLst>
            </p:cNvPr>
            <p:cNvSpPr/>
            <p:nvPr/>
          </p:nvSpPr>
          <p:spPr>
            <a:xfrm>
              <a:off x="5217650" y="851710"/>
              <a:ext cx="2315178" cy="401031"/>
            </a:xfrm>
            <a:prstGeom prst="rect">
              <a:avLst/>
            </a:prstGeom>
            <a:solidFill>
              <a:srgbClr val="EC6E62">
                <a:alpha val="50000"/>
              </a:srgbClr>
            </a:solidFill>
            <a:ln w="38100" cap="flat" cmpd="sng" algn="ctr">
              <a:noFill/>
              <a:prstDash val="solid"/>
              <a:round/>
              <a:headEnd type="none" w="med" len="med"/>
              <a:tailEnd type="none" w="med" len="med"/>
            </a:ln>
            <a:effectLst/>
          </p:spPr>
          <p:txBody>
            <a:bodyPr lIns="68598" tIns="34299" rIns="68598" bIns="34299"/>
            <a:lstStyle/>
            <a:p>
              <a:pPr>
                <a:defRPr/>
              </a:pPr>
              <a:r>
                <a:rPr lang="en-ZA" sz="750" dirty="0">
                  <a:solidFill>
                    <a:srgbClr val="821B10"/>
                  </a:solidFill>
                  <a:latin typeface="Calibri Light" panose="020F0302020204030204" pitchFamily="34" charset="0"/>
                </a:rPr>
                <a:t>Strategic policy frameworks, plans, guidelines; effective oversight; coalition-building; regulation; attention to system-design; and accountability</a:t>
              </a:r>
              <a:r>
                <a:rPr lang="en-US" sz="750" dirty="0">
                  <a:solidFill>
                    <a:srgbClr val="821B10"/>
                  </a:solidFill>
                  <a:latin typeface="Calibri Light" panose="020F0302020204030204" pitchFamily="34" charset="0"/>
                </a:rPr>
                <a:t>. </a:t>
              </a:r>
            </a:p>
          </p:txBody>
        </p:sp>
        <p:sp>
          <p:nvSpPr>
            <p:cNvPr id="144" name="Oval 143">
              <a:extLst>
                <a:ext uri="{FF2B5EF4-FFF2-40B4-BE49-F238E27FC236}">
                  <a16:creationId xmlns:a16="http://schemas.microsoft.com/office/drawing/2014/main" id="{31C1CA87-95A9-93F5-20AA-D2F0FC130D5C}"/>
                </a:ext>
              </a:extLst>
            </p:cNvPr>
            <p:cNvSpPr/>
            <p:nvPr/>
          </p:nvSpPr>
          <p:spPr>
            <a:xfrm>
              <a:off x="4886500" y="809725"/>
              <a:ext cx="256605" cy="256254"/>
            </a:xfrm>
            <a:prstGeom prst="ellipse">
              <a:avLst/>
            </a:prstGeom>
            <a:solidFill>
              <a:srgbClr val="AF2415"/>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145" name="Rectangle 144">
              <a:extLst>
                <a:ext uri="{FF2B5EF4-FFF2-40B4-BE49-F238E27FC236}">
                  <a16:creationId xmlns:a16="http://schemas.microsoft.com/office/drawing/2014/main" id="{F12809CE-02D8-B2C3-03F9-0A6BE9161975}"/>
                </a:ext>
              </a:extLst>
            </p:cNvPr>
            <p:cNvSpPr/>
            <p:nvPr/>
          </p:nvSpPr>
          <p:spPr>
            <a:xfrm>
              <a:off x="4933807" y="1368562"/>
              <a:ext cx="161990" cy="399583"/>
            </a:xfrm>
            <a:prstGeom prst="rect">
              <a:avLst/>
            </a:prstGeom>
            <a:solidFill>
              <a:srgbClr val="EA964D"/>
            </a:solidFill>
            <a:ln w="38100" cap="flat" cmpd="sng" algn="ctr">
              <a:noFill/>
              <a:prstDash val="solid"/>
              <a:round/>
              <a:headEnd type="none" w="med" len="med"/>
              <a:tailEnd type="none" w="med" len="med"/>
            </a:ln>
            <a:effectLst/>
          </p:spPr>
          <p:txBody>
            <a:bodyPr lIns="68598" tIns="34299" rIns="68598" bIns="34299" anchor="ctr"/>
            <a:lstStyle/>
            <a:p>
              <a:pPr algn="ctr">
                <a:defRPr/>
              </a:pPr>
              <a:endParaRPr lang="en-US" sz="1350" b="1" cap="small">
                <a:solidFill>
                  <a:prstClr val="white"/>
                </a:solidFill>
                <a:effectLst>
                  <a:outerShdw blurRad="25400" dist="38100" dir="2700000" algn="tl">
                    <a:srgbClr val="000000">
                      <a:alpha val="70000"/>
                    </a:srgbClr>
                  </a:outerShdw>
                </a:effectLst>
                <a:cs typeface="Arial" pitchFamily="34" charset="0"/>
              </a:endParaRPr>
            </a:p>
          </p:txBody>
        </p:sp>
        <p:sp>
          <p:nvSpPr>
            <p:cNvPr id="146" name="Rectangle 145">
              <a:extLst>
                <a:ext uri="{FF2B5EF4-FFF2-40B4-BE49-F238E27FC236}">
                  <a16:creationId xmlns:a16="http://schemas.microsoft.com/office/drawing/2014/main" id="{95FE6530-3B51-344F-AF6D-E6962794C712}"/>
                </a:ext>
              </a:extLst>
            </p:cNvPr>
            <p:cNvSpPr/>
            <p:nvPr/>
          </p:nvSpPr>
          <p:spPr>
            <a:xfrm>
              <a:off x="5217650" y="1371458"/>
              <a:ext cx="2315178" cy="399583"/>
            </a:xfrm>
            <a:prstGeom prst="rect">
              <a:avLst/>
            </a:prstGeom>
            <a:solidFill>
              <a:srgbClr val="EA964D">
                <a:alpha val="50000"/>
              </a:srgbClr>
            </a:solidFill>
            <a:ln w="38100" cap="flat" cmpd="sng" algn="ctr">
              <a:noFill/>
              <a:prstDash val="solid"/>
              <a:round/>
              <a:headEnd type="none" w="med" len="med"/>
              <a:tailEnd type="none" w="med" len="med"/>
            </a:ln>
            <a:effectLst/>
          </p:spPr>
          <p:txBody>
            <a:bodyPr lIns="68598" tIns="34299" rIns="68598" bIns="34299"/>
            <a:lstStyle/>
            <a:p>
              <a:pPr>
                <a:defRPr/>
              </a:pPr>
              <a:r>
                <a:rPr lang="en-ZA" sz="750" dirty="0">
                  <a:solidFill>
                    <a:srgbClr val="7F440F"/>
                  </a:solidFill>
                  <a:latin typeface="Calibri Light" panose="020F0302020204030204" pitchFamily="34" charset="0"/>
                </a:rPr>
                <a:t>Routine information about nutrition status/needs; use of information to set/implement priorities; continual learning/adaptation based on emerging evidence/data</a:t>
              </a:r>
              <a:r>
                <a:rPr lang="en-US" sz="750" dirty="0">
                  <a:solidFill>
                    <a:srgbClr val="7F440F"/>
                  </a:solidFill>
                  <a:latin typeface="Calibri Light" panose="020F0302020204030204" pitchFamily="34" charset="0"/>
                </a:rPr>
                <a:t>. </a:t>
              </a:r>
            </a:p>
          </p:txBody>
        </p:sp>
        <p:sp>
          <p:nvSpPr>
            <p:cNvPr id="147" name="Oval 146">
              <a:extLst>
                <a:ext uri="{FF2B5EF4-FFF2-40B4-BE49-F238E27FC236}">
                  <a16:creationId xmlns:a16="http://schemas.microsoft.com/office/drawing/2014/main" id="{D76ACA1A-848B-C45A-80AB-7203EE71ECA8}"/>
                </a:ext>
              </a:extLst>
            </p:cNvPr>
            <p:cNvSpPr/>
            <p:nvPr/>
          </p:nvSpPr>
          <p:spPr>
            <a:xfrm>
              <a:off x="4886500" y="1328025"/>
              <a:ext cx="256605" cy="257702"/>
            </a:xfrm>
            <a:prstGeom prst="ellipse">
              <a:avLst/>
            </a:prstGeom>
            <a:solidFill>
              <a:srgbClr val="965112"/>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48" name="Rectangle 147">
              <a:extLst>
                <a:ext uri="{FF2B5EF4-FFF2-40B4-BE49-F238E27FC236}">
                  <a16:creationId xmlns:a16="http://schemas.microsoft.com/office/drawing/2014/main" id="{112C8C24-E44C-7062-64C3-62051607E1B0}"/>
                </a:ext>
              </a:extLst>
            </p:cNvPr>
            <p:cNvSpPr/>
            <p:nvPr/>
          </p:nvSpPr>
          <p:spPr>
            <a:xfrm>
              <a:off x="4933807" y="1886862"/>
              <a:ext cx="161990" cy="401030"/>
            </a:xfrm>
            <a:prstGeom prst="rect">
              <a:avLst/>
            </a:prstGeom>
            <a:solidFill>
              <a:srgbClr val="F4CF3B"/>
            </a:solidFill>
            <a:ln w="38100" cap="flat" cmpd="sng" algn="ctr">
              <a:noFill/>
              <a:prstDash val="solid"/>
              <a:round/>
              <a:headEnd type="none" w="med" len="med"/>
              <a:tailEnd type="none" w="med" len="med"/>
            </a:ln>
            <a:effectLst/>
          </p:spPr>
          <p:txBody>
            <a:bodyPr lIns="68598" tIns="34299" rIns="68598" bIns="34299" anchor="ctr"/>
            <a:lstStyle/>
            <a:p>
              <a:pPr algn="ctr">
                <a:defRPr/>
              </a:pPr>
              <a:endParaRPr lang="en-US" sz="1350" b="1" cap="small">
                <a:solidFill>
                  <a:prstClr val="white"/>
                </a:solidFill>
                <a:effectLst>
                  <a:outerShdw blurRad="25400" dist="38100" dir="2700000" algn="tl">
                    <a:srgbClr val="000000">
                      <a:alpha val="70000"/>
                    </a:srgbClr>
                  </a:outerShdw>
                </a:effectLst>
                <a:cs typeface="Arial" pitchFamily="34" charset="0"/>
              </a:endParaRPr>
            </a:p>
          </p:txBody>
        </p:sp>
        <p:sp>
          <p:nvSpPr>
            <p:cNvPr id="149" name="Rectangle 148">
              <a:extLst>
                <a:ext uri="{FF2B5EF4-FFF2-40B4-BE49-F238E27FC236}">
                  <a16:creationId xmlns:a16="http://schemas.microsoft.com/office/drawing/2014/main" id="{406E7555-F912-F566-D500-06DCACE49CA7}"/>
                </a:ext>
              </a:extLst>
            </p:cNvPr>
            <p:cNvSpPr/>
            <p:nvPr/>
          </p:nvSpPr>
          <p:spPr>
            <a:xfrm>
              <a:off x="5217650" y="1889758"/>
              <a:ext cx="2315178" cy="401030"/>
            </a:xfrm>
            <a:prstGeom prst="rect">
              <a:avLst/>
            </a:prstGeom>
            <a:solidFill>
              <a:srgbClr val="F4CF3B">
                <a:alpha val="49804"/>
              </a:srgbClr>
            </a:solidFill>
            <a:ln w="38100" cap="flat" cmpd="sng" algn="ctr">
              <a:noFill/>
              <a:prstDash val="solid"/>
              <a:round/>
              <a:headEnd type="none" w="med" len="med"/>
              <a:tailEnd type="none" w="med" len="med"/>
            </a:ln>
            <a:effectLst/>
          </p:spPr>
          <p:txBody>
            <a:bodyPr lIns="68598" tIns="34299" rIns="68598" bIns="34299"/>
            <a:lstStyle/>
            <a:p>
              <a:pPr>
                <a:defRPr/>
              </a:pPr>
              <a:r>
                <a:rPr lang="en-ZA" sz="750" dirty="0">
                  <a:solidFill>
                    <a:srgbClr val="6E5A06"/>
                  </a:solidFill>
                  <a:latin typeface="Calibri Light" panose="020F0302020204030204" pitchFamily="34" charset="0"/>
                </a:rPr>
                <a:t>Performance of supply chains; availability of essential consumables, products, and technologies at health facilities/community level</a:t>
              </a:r>
              <a:endParaRPr lang="en-IN" sz="750" dirty="0">
                <a:solidFill>
                  <a:srgbClr val="6E5A06"/>
                </a:solidFill>
                <a:latin typeface="Calibri Light" panose="020F0302020204030204" pitchFamily="34" charset="0"/>
              </a:endParaRPr>
            </a:p>
          </p:txBody>
        </p:sp>
        <p:sp>
          <p:nvSpPr>
            <p:cNvPr id="150" name="Oval 149">
              <a:extLst>
                <a:ext uri="{FF2B5EF4-FFF2-40B4-BE49-F238E27FC236}">
                  <a16:creationId xmlns:a16="http://schemas.microsoft.com/office/drawing/2014/main" id="{7C34C3DD-B5A7-1806-543F-BAF57538EAEE}"/>
                </a:ext>
              </a:extLst>
            </p:cNvPr>
            <p:cNvSpPr/>
            <p:nvPr/>
          </p:nvSpPr>
          <p:spPr>
            <a:xfrm>
              <a:off x="4886500" y="1847772"/>
              <a:ext cx="256605" cy="256255"/>
            </a:xfrm>
            <a:prstGeom prst="ellipse">
              <a:avLst/>
            </a:prstGeom>
            <a:solidFill>
              <a:srgbClr val="B2920A"/>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51" name="Rectangle 150">
              <a:extLst>
                <a:ext uri="{FF2B5EF4-FFF2-40B4-BE49-F238E27FC236}">
                  <a16:creationId xmlns:a16="http://schemas.microsoft.com/office/drawing/2014/main" id="{3792987D-343A-1B36-B817-ADF827929002}"/>
                </a:ext>
              </a:extLst>
            </p:cNvPr>
            <p:cNvSpPr/>
            <p:nvPr/>
          </p:nvSpPr>
          <p:spPr>
            <a:xfrm>
              <a:off x="4933807" y="2406609"/>
              <a:ext cx="161990" cy="399583"/>
            </a:xfrm>
            <a:prstGeom prst="rect">
              <a:avLst/>
            </a:prstGeom>
            <a:solidFill>
              <a:srgbClr val="5DC3AE"/>
            </a:solidFill>
            <a:ln w="38100" cap="flat" cmpd="sng" algn="ctr">
              <a:noFill/>
              <a:prstDash val="solid"/>
              <a:round/>
              <a:headEnd type="none" w="med" len="med"/>
              <a:tailEnd type="none" w="med" len="med"/>
            </a:ln>
            <a:effectLst/>
          </p:spPr>
          <p:txBody>
            <a:bodyPr lIns="68598" tIns="34299" rIns="68598" bIns="34299" anchor="ctr"/>
            <a:lstStyle/>
            <a:p>
              <a:pPr algn="ctr">
                <a:defRPr/>
              </a:pPr>
              <a:endParaRPr lang="en-US" sz="1350" b="1" cap="small">
                <a:solidFill>
                  <a:prstClr val="white"/>
                </a:solidFill>
                <a:effectLst>
                  <a:outerShdw blurRad="25400" dist="38100" dir="2700000" algn="tl">
                    <a:srgbClr val="000000">
                      <a:alpha val="70000"/>
                    </a:srgbClr>
                  </a:outerShdw>
                </a:effectLst>
                <a:cs typeface="Arial" pitchFamily="34" charset="0"/>
              </a:endParaRPr>
            </a:p>
          </p:txBody>
        </p:sp>
        <p:sp>
          <p:nvSpPr>
            <p:cNvPr id="152" name="Rectangle 151">
              <a:extLst>
                <a:ext uri="{FF2B5EF4-FFF2-40B4-BE49-F238E27FC236}">
                  <a16:creationId xmlns:a16="http://schemas.microsoft.com/office/drawing/2014/main" id="{90FFF15E-8EA4-95C7-1BCC-9CAC5355DC79}"/>
                </a:ext>
              </a:extLst>
            </p:cNvPr>
            <p:cNvSpPr/>
            <p:nvPr/>
          </p:nvSpPr>
          <p:spPr>
            <a:xfrm>
              <a:off x="5217650" y="2402266"/>
              <a:ext cx="2315178" cy="399583"/>
            </a:xfrm>
            <a:prstGeom prst="rect">
              <a:avLst/>
            </a:prstGeom>
            <a:solidFill>
              <a:srgbClr val="74C18B">
                <a:alpha val="49804"/>
              </a:srgbClr>
            </a:solidFill>
            <a:ln w="38100" cap="flat" cmpd="sng" algn="ctr">
              <a:noFill/>
              <a:prstDash val="solid"/>
              <a:round/>
              <a:headEnd type="none" w="med" len="med"/>
              <a:tailEnd type="none" w="med" len="med"/>
            </a:ln>
            <a:effectLst/>
          </p:spPr>
          <p:txBody>
            <a:bodyPr lIns="68598" tIns="34299" rIns="68598" bIns="34299"/>
            <a:lstStyle/>
            <a:p>
              <a:pPr>
                <a:defRPr/>
              </a:pPr>
              <a:r>
                <a:rPr lang="en-ZA" sz="750" dirty="0">
                  <a:solidFill>
                    <a:srgbClr val="2C623D"/>
                  </a:solidFill>
                  <a:latin typeface="Calibri Light" panose="020F0302020204030204" pitchFamily="34" charset="0"/>
                </a:rPr>
                <a:t>Availability, coordination, and interoperability of civil registration/vital statistics, routine MIS, and beneficiary records systems and infrastructure</a:t>
              </a:r>
              <a:r>
                <a:rPr lang="en-US" sz="750" dirty="0">
                  <a:solidFill>
                    <a:srgbClr val="2C623D"/>
                  </a:solidFill>
                  <a:latin typeface="Calibri Light" panose="020F0302020204030204" pitchFamily="34" charset="0"/>
                </a:rPr>
                <a:t>. </a:t>
              </a:r>
            </a:p>
          </p:txBody>
        </p:sp>
        <p:sp>
          <p:nvSpPr>
            <p:cNvPr id="154" name="Rectangle 153">
              <a:extLst>
                <a:ext uri="{FF2B5EF4-FFF2-40B4-BE49-F238E27FC236}">
                  <a16:creationId xmlns:a16="http://schemas.microsoft.com/office/drawing/2014/main" id="{26594D28-2FFB-31E0-046A-9FA516B4D5AF}"/>
                </a:ext>
              </a:extLst>
            </p:cNvPr>
            <p:cNvSpPr/>
            <p:nvPr/>
          </p:nvSpPr>
          <p:spPr>
            <a:xfrm>
              <a:off x="4933807" y="2924909"/>
              <a:ext cx="161990" cy="401031"/>
            </a:xfrm>
            <a:prstGeom prst="rect">
              <a:avLst/>
            </a:prstGeom>
            <a:solidFill>
              <a:srgbClr val="5DC3AE"/>
            </a:solidFill>
            <a:ln w="38100" cap="flat" cmpd="sng" algn="ctr">
              <a:noFill/>
              <a:prstDash val="solid"/>
              <a:round/>
              <a:headEnd type="none" w="med" len="med"/>
              <a:tailEnd type="none" w="med" len="med"/>
            </a:ln>
            <a:effectLst/>
          </p:spPr>
          <p:txBody>
            <a:bodyPr lIns="68598" tIns="34299" rIns="68598" bIns="34299" anchor="ctr"/>
            <a:lstStyle/>
            <a:p>
              <a:pPr algn="ctr">
                <a:defRPr/>
              </a:pPr>
              <a:endParaRPr lang="en-US" sz="1350" b="1" cap="small">
                <a:solidFill>
                  <a:prstClr val="white"/>
                </a:solidFill>
                <a:effectLst>
                  <a:outerShdw blurRad="25400" dist="38100" dir="2700000" algn="tl">
                    <a:srgbClr val="000000">
                      <a:alpha val="70000"/>
                    </a:srgbClr>
                  </a:outerShdw>
                </a:effectLst>
                <a:cs typeface="Arial" pitchFamily="34" charset="0"/>
              </a:endParaRPr>
            </a:p>
          </p:txBody>
        </p:sp>
        <p:sp>
          <p:nvSpPr>
            <p:cNvPr id="155" name="Rectangle 154">
              <a:extLst>
                <a:ext uri="{FF2B5EF4-FFF2-40B4-BE49-F238E27FC236}">
                  <a16:creationId xmlns:a16="http://schemas.microsoft.com/office/drawing/2014/main" id="{462B9151-DFA5-E6F8-5CAB-E5E2A7B253AF}"/>
                </a:ext>
              </a:extLst>
            </p:cNvPr>
            <p:cNvSpPr/>
            <p:nvPr/>
          </p:nvSpPr>
          <p:spPr>
            <a:xfrm>
              <a:off x="5217650" y="2927805"/>
              <a:ext cx="2315178" cy="401031"/>
            </a:xfrm>
            <a:prstGeom prst="rect">
              <a:avLst/>
            </a:prstGeom>
            <a:solidFill>
              <a:srgbClr val="5DC3AE">
                <a:alpha val="50000"/>
              </a:srgbClr>
            </a:solidFill>
            <a:ln w="38100" cap="flat" cmpd="sng" algn="ctr">
              <a:noFill/>
              <a:prstDash val="solid"/>
              <a:round/>
              <a:headEnd type="none" w="med" len="med"/>
              <a:tailEnd type="none" w="med" len="med"/>
            </a:ln>
            <a:effectLst/>
          </p:spPr>
          <p:txBody>
            <a:bodyPr lIns="68598" tIns="34299" rIns="68598" bIns="34299"/>
            <a:lstStyle/>
            <a:p>
              <a:pPr>
                <a:defRPr/>
              </a:pPr>
              <a:r>
                <a:rPr lang="en-ZA" sz="750" dirty="0">
                  <a:solidFill>
                    <a:srgbClr val="1F5146"/>
                  </a:solidFill>
                  <a:latin typeface="Calibri Light" panose="020F0302020204030204" pitchFamily="34" charset="0"/>
                </a:rPr>
                <a:t>Sufficiency and distribution of workers to meet population nutrition needs and access to quality services; quality of workforce education and practice</a:t>
              </a:r>
              <a:r>
                <a:rPr lang="en-US" sz="750" dirty="0">
                  <a:solidFill>
                    <a:srgbClr val="1F5146"/>
                  </a:solidFill>
                  <a:latin typeface="Calibri Light" panose="020F0302020204030204" pitchFamily="34" charset="0"/>
                </a:rPr>
                <a:t>. </a:t>
              </a:r>
            </a:p>
          </p:txBody>
        </p:sp>
        <p:sp>
          <p:nvSpPr>
            <p:cNvPr id="156" name="Oval 155">
              <a:extLst>
                <a:ext uri="{FF2B5EF4-FFF2-40B4-BE49-F238E27FC236}">
                  <a16:creationId xmlns:a16="http://schemas.microsoft.com/office/drawing/2014/main" id="{26F4290E-7B6D-3C19-362C-D69ABD64DE7D}"/>
                </a:ext>
              </a:extLst>
            </p:cNvPr>
            <p:cNvSpPr/>
            <p:nvPr/>
          </p:nvSpPr>
          <p:spPr>
            <a:xfrm>
              <a:off x="4886500" y="2885820"/>
              <a:ext cx="256605" cy="256254"/>
            </a:xfrm>
            <a:prstGeom prst="ellipse">
              <a:avLst/>
            </a:prstGeom>
            <a:solidFill>
              <a:srgbClr val="296D5E"/>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5</a:t>
              </a:r>
            </a:p>
          </p:txBody>
        </p:sp>
        <p:sp>
          <p:nvSpPr>
            <p:cNvPr id="157" name="Rectangle 156">
              <a:extLst>
                <a:ext uri="{FF2B5EF4-FFF2-40B4-BE49-F238E27FC236}">
                  <a16:creationId xmlns:a16="http://schemas.microsoft.com/office/drawing/2014/main" id="{9C68B6BF-AD90-E84C-D141-C2DA149C62DA}"/>
                </a:ext>
              </a:extLst>
            </p:cNvPr>
            <p:cNvSpPr/>
            <p:nvPr/>
          </p:nvSpPr>
          <p:spPr>
            <a:xfrm>
              <a:off x="4933807" y="3443209"/>
              <a:ext cx="161990" cy="401031"/>
            </a:xfrm>
            <a:prstGeom prst="rect">
              <a:avLst/>
            </a:prstGeom>
            <a:solidFill>
              <a:srgbClr val="5FABDC"/>
            </a:solidFill>
            <a:ln w="38100" cap="flat" cmpd="sng" algn="ctr">
              <a:noFill/>
              <a:prstDash val="solid"/>
              <a:round/>
              <a:headEnd type="none" w="med" len="med"/>
              <a:tailEnd type="none" w="med" len="med"/>
            </a:ln>
            <a:effectLst/>
          </p:spPr>
          <p:txBody>
            <a:bodyPr lIns="68598" tIns="34299" rIns="68598" bIns="34299" anchor="ctr"/>
            <a:lstStyle/>
            <a:p>
              <a:pPr algn="ctr">
                <a:defRPr/>
              </a:pPr>
              <a:endParaRPr lang="en-US" sz="1350" b="1" cap="small">
                <a:solidFill>
                  <a:prstClr val="white"/>
                </a:solidFill>
                <a:effectLst>
                  <a:outerShdw blurRad="25400" dist="38100" dir="2700000" algn="tl">
                    <a:srgbClr val="000000">
                      <a:alpha val="70000"/>
                    </a:srgbClr>
                  </a:outerShdw>
                </a:effectLst>
                <a:cs typeface="Arial" pitchFamily="34" charset="0"/>
              </a:endParaRPr>
            </a:p>
          </p:txBody>
        </p:sp>
        <p:sp>
          <p:nvSpPr>
            <p:cNvPr id="158" name="Rectangle 157">
              <a:extLst>
                <a:ext uri="{FF2B5EF4-FFF2-40B4-BE49-F238E27FC236}">
                  <a16:creationId xmlns:a16="http://schemas.microsoft.com/office/drawing/2014/main" id="{C1E400C8-6998-226C-E868-F4E670A82393}"/>
                </a:ext>
              </a:extLst>
            </p:cNvPr>
            <p:cNvSpPr/>
            <p:nvPr/>
          </p:nvSpPr>
          <p:spPr>
            <a:xfrm>
              <a:off x="5217650" y="3447553"/>
              <a:ext cx="2315178" cy="399583"/>
            </a:xfrm>
            <a:prstGeom prst="rect">
              <a:avLst/>
            </a:prstGeom>
            <a:solidFill>
              <a:srgbClr val="5FABDC">
                <a:alpha val="50000"/>
              </a:srgbClr>
            </a:solidFill>
            <a:ln w="38100" cap="flat" cmpd="sng" algn="ctr">
              <a:noFill/>
              <a:prstDash val="solid"/>
              <a:round/>
              <a:headEnd type="none" w="med" len="med"/>
              <a:tailEnd type="none" w="med" len="med"/>
            </a:ln>
            <a:effectLst/>
          </p:spPr>
          <p:txBody>
            <a:bodyPr lIns="68598" tIns="34299" rIns="68598" bIns="34299"/>
            <a:lstStyle/>
            <a:p>
              <a:pPr>
                <a:defRPr/>
              </a:pPr>
              <a:r>
                <a:rPr lang="en-US" sz="750" dirty="0">
                  <a:solidFill>
                    <a:srgbClr val="194F71"/>
                  </a:solidFill>
                  <a:latin typeface="Calibri Light" panose="020F0302020204030204" pitchFamily="34" charset="0"/>
                </a:rPr>
                <a:t>Priority setting, community engagement, empanelment, population outreach </a:t>
              </a:r>
              <a:r>
                <a:rPr lang="en-ZA" sz="750" dirty="0">
                  <a:solidFill>
                    <a:srgbClr val="194F71"/>
                  </a:solidFill>
                  <a:latin typeface="Calibri Light" panose="020F0302020204030204" pitchFamily="34" charset="0"/>
                </a:rPr>
                <a:t>  </a:t>
              </a:r>
              <a:endParaRPr lang="en-US" sz="750" dirty="0">
                <a:solidFill>
                  <a:srgbClr val="194F71"/>
                </a:solidFill>
                <a:latin typeface="Calibri Light" panose="020F0302020204030204" pitchFamily="34" charset="0"/>
              </a:endParaRPr>
            </a:p>
          </p:txBody>
        </p:sp>
        <p:sp>
          <p:nvSpPr>
            <p:cNvPr id="159" name="Oval 158">
              <a:extLst>
                <a:ext uri="{FF2B5EF4-FFF2-40B4-BE49-F238E27FC236}">
                  <a16:creationId xmlns:a16="http://schemas.microsoft.com/office/drawing/2014/main" id="{69C253D7-5D87-F7CE-38CC-426B53DB5C6D}"/>
                </a:ext>
              </a:extLst>
            </p:cNvPr>
            <p:cNvSpPr/>
            <p:nvPr/>
          </p:nvSpPr>
          <p:spPr>
            <a:xfrm>
              <a:off x="4886500" y="3404120"/>
              <a:ext cx="256605" cy="256254"/>
            </a:xfrm>
            <a:prstGeom prst="ellipse">
              <a:avLst/>
            </a:prstGeom>
            <a:solidFill>
              <a:srgbClr val="216A97"/>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160" name="Rectangle 159">
              <a:extLst>
                <a:ext uri="{FF2B5EF4-FFF2-40B4-BE49-F238E27FC236}">
                  <a16:creationId xmlns:a16="http://schemas.microsoft.com/office/drawing/2014/main" id="{525BF198-76CB-EFE6-A478-8EBA82567031}"/>
                </a:ext>
              </a:extLst>
            </p:cNvPr>
            <p:cNvSpPr/>
            <p:nvPr/>
          </p:nvSpPr>
          <p:spPr>
            <a:xfrm>
              <a:off x="4933807" y="3962957"/>
              <a:ext cx="161990" cy="399583"/>
            </a:xfrm>
            <a:prstGeom prst="rect">
              <a:avLst/>
            </a:prstGeom>
            <a:solidFill>
              <a:srgbClr val="AAB5B7"/>
            </a:solidFill>
            <a:ln w="38100" cap="flat" cmpd="sng" algn="ctr">
              <a:noFill/>
              <a:prstDash val="solid"/>
              <a:round/>
              <a:headEnd type="none" w="med" len="med"/>
              <a:tailEnd type="none" w="med" len="med"/>
            </a:ln>
            <a:effectLst/>
          </p:spPr>
          <p:txBody>
            <a:bodyPr lIns="68598" tIns="34299" rIns="68598" bIns="34299" anchor="ctr"/>
            <a:lstStyle/>
            <a:p>
              <a:pPr algn="ctr">
                <a:defRPr/>
              </a:pPr>
              <a:endParaRPr lang="en-US" sz="1350" b="1" cap="small">
                <a:solidFill>
                  <a:prstClr val="white"/>
                </a:solidFill>
                <a:effectLst>
                  <a:outerShdw blurRad="25400" dist="38100" dir="2700000" algn="tl">
                    <a:srgbClr val="000000">
                      <a:alpha val="70000"/>
                    </a:srgbClr>
                  </a:outerShdw>
                </a:effectLst>
                <a:cs typeface="Arial" pitchFamily="34" charset="0"/>
              </a:endParaRPr>
            </a:p>
          </p:txBody>
        </p:sp>
        <p:sp>
          <p:nvSpPr>
            <p:cNvPr id="161" name="Rectangle 160">
              <a:extLst>
                <a:ext uri="{FF2B5EF4-FFF2-40B4-BE49-F238E27FC236}">
                  <a16:creationId xmlns:a16="http://schemas.microsoft.com/office/drawing/2014/main" id="{3D680149-187A-2E8D-216F-21ED77539657}"/>
                </a:ext>
              </a:extLst>
            </p:cNvPr>
            <p:cNvSpPr/>
            <p:nvPr/>
          </p:nvSpPr>
          <p:spPr>
            <a:xfrm>
              <a:off x="5217650" y="3965853"/>
              <a:ext cx="2315178" cy="401030"/>
            </a:xfrm>
            <a:prstGeom prst="rect">
              <a:avLst/>
            </a:prstGeom>
            <a:solidFill>
              <a:srgbClr val="AAB5B7">
                <a:alpha val="50000"/>
              </a:srgbClr>
            </a:solidFill>
            <a:ln w="38100" cap="flat" cmpd="sng" algn="ctr">
              <a:noFill/>
              <a:prstDash val="solid"/>
              <a:round/>
              <a:headEnd type="none" w="med" len="med"/>
              <a:tailEnd type="none" w="med" len="med"/>
            </a:ln>
            <a:effectLst/>
          </p:spPr>
          <p:txBody>
            <a:bodyPr lIns="68598" tIns="34299" rIns="68598" bIns="34299"/>
            <a:lstStyle/>
            <a:p>
              <a:pPr>
                <a:defRPr/>
              </a:pPr>
              <a:r>
                <a:rPr lang="en-ZA" sz="750" dirty="0">
                  <a:solidFill>
                    <a:srgbClr val="AF2415"/>
                  </a:solidFill>
                  <a:latin typeface="Calibri Light" panose="020F0302020204030204" pitchFamily="34" charset="0"/>
                </a:rPr>
                <a:t>Effective service operation organization; HR deployment in multidisciplinary teams; routine reporting against targets, QI initiatives; and management oversight.</a:t>
              </a:r>
              <a:r>
                <a:rPr lang="en-US" sz="750" dirty="0">
                  <a:solidFill>
                    <a:srgbClr val="AF2415"/>
                  </a:solidFill>
                  <a:latin typeface="Calibri Light" panose="020F0302020204030204" pitchFamily="34" charset="0"/>
                </a:rPr>
                <a:t>  </a:t>
              </a:r>
            </a:p>
          </p:txBody>
        </p:sp>
        <p:sp>
          <p:nvSpPr>
            <p:cNvPr id="162" name="Oval 161">
              <a:extLst>
                <a:ext uri="{FF2B5EF4-FFF2-40B4-BE49-F238E27FC236}">
                  <a16:creationId xmlns:a16="http://schemas.microsoft.com/office/drawing/2014/main" id="{DEA14B1A-707E-30C1-D4CD-85B67052804D}"/>
                </a:ext>
              </a:extLst>
            </p:cNvPr>
            <p:cNvSpPr/>
            <p:nvPr/>
          </p:nvSpPr>
          <p:spPr>
            <a:xfrm>
              <a:off x="4886500" y="3923867"/>
              <a:ext cx="256605" cy="256255"/>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163" name="Rectangle 162">
              <a:extLst>
                <a:ext uri="{FF2B5EF4-FFF2-40B4-BE49-F238E27FC236}">
                  <a16:creationId xmlns:a16="http://schemas.microsoft.com/office/drawing/2014/main" id="{CD9C605F-3469-2AC0-5F1C-AAFD7A41B206}"/>
                </a:ext>
              </a:extLst>
            </p:cNvPr>
            <p:cNvSpPr/>
            <p:nvPr/>
          </p:nvSpPr>
          <p:spPr>
            <a:xfrm>
              <a:off x="4933807" y="4481257"/>
              <a:ext cx="161990" cy="401030"/>
            </a:xfrm>
            <a:prstGeom prst="rect">
              <a:avLst/>
            </a:prstGeom>
            <a:solidFill>
              <a:srgbClr val="A47BB3"/>
            </a:solidFill>
            <a:ln w="38100" cap="flat" cmpd="sng" algn="ctr">
              <a:noFill/>
              <a:prstDash val="solid"/>
              <a:round/>
              <a:headEnd type="none" w="med" len="med"/>
              <a:tailEnd type="none" w="med" len="med"/>
            </a:ln>
            <a:effectLst/>
          </p:spPr>
          <p:txBody>
            <a:bodyPr lIns="68598" tIns="34299" rIns="68598" bIns="34299" anchor="ctr"/>
            <a:lstStyle/>
            <a:p>
              <a:pPr algn="ctr">
                <a:defRPr/>
              </a:pPr>
              <a:endParaRPr lang="en-US" sz="1350" b="1" cap="small">
                <a:solidFill>
                  <a:srgbClr val="6F477D"/>
                </a:solidFill>
                <a:effectLst>
                  <a:outerShdw blurRad="25400" dist="38100" dir="2700000" algn="tl">
                    <a:srgbClr val="000000">
                      <a:alpha val="70000"/>
                    </a:srgbClr>
                  </a:outerShdw>
                </a:effectLst>
                <a:cs typeface="Arial" pitchFamily="34" charset="0"/>
              </a:endParaRPr>
            </a:p>
          </p:txBody>
        </p:sp>
        <p:sp>
          <p:nvSpPr>
            <p:cNvPr id="164" name="Rectangle 163">
              <a:extLst>
                <a:ext uri="{FF2B5EF4-FFF2-40B4-BE49-F238E27FC236}">
                  <a16:creationId xmlns:a16="http://schemas.microsoft.com/office/drawing/2014/main" id="{88E14040-01B7-1EF6-D53F-58FE7ECBF533}"/>
                </a:ext>
              </a:extLst>
            </p:cNvPr>
            <p:cNvSpPr/>
            <p:nvPr/>
          </p:nvSpPr>
          <p:spPr>
            <a:xfrm>
              <a:off x="5217650" y="4485600"/>
              <a:ext cx="2315178" cy="399583"/>
            </a:xfrm>
            <a:prstGeom prst="rect">
              <a:avLst/>
            </a:prstGeom>
            <a:solidFill>
              <a:srgbClr val="A47BB3">
                <a:alpha val="50000"/>
              </a:srgbClr>
            </a:solidFill>
            <a:ln w="38100" cap="flat" cmpd="sng" algn="ctr">
              <a:noFill/>
              <a:prstDash val="solid"/>
              <a:round/>
              <a:headEnd type="none" w="med" len="med"/>
              <a:tailEnd type="none" w="med" len="med"/>
            </a:ln>
            <a:effectLst/>
          </p:spPr>
          <p:txBody>
            <a:bodyPr lIns="68598" tIns="34299" rIns="68598" bIns="34299"/>
            <a:lstStyle/>
            <a:p>
              <a:pPr>
                <a:defRPr/>
              </a:pPr>
              <a:r>
                <a:rPr lang="en-ZA" sz="750" dirty="0">
                  <a:solidFill>
                    <a:srgbClr val="6F477D"/>
                  </a:solidFill>
                  <a:latin typeface="Calibri Light" panose="020F0302020204030204" pitchFamily="34" charset="0"/>
                </a:rPr>
                <a:t>Management of funds to address recurrent and fixed program costs incurred at all levels, including payment of staff salaries. </a:t>
              </a:r>
              <a:endParaRPr lang="en-US" sz="750" dirty="0">
                <a:solidFill>
                  <a:srgbClr val="6F477D"/>
                </a:solidFill>
                <a:latin typeface="Calibri Light" panose="020F0302020204030204" pitchFamily="34" charset="0"/>
              </a:endParaRPr>
            </a:p>
            <a:p>
              <a:pPr>
                <a:defRPr/>
              </a:pPr>
              <a:endParaRPr lang="en-US" sz="750" cap="small" dirty="0">
                <a:solidFill>
                  <a:srgbClr val="6F477D"/>
                </a:solidFill>
                <a:effectLst>
                  <a:outerShdw blurRad="25400" dist="38100" dir="2700000" algn="tl">
                    <a:srgbClr val="000000">
                      <a:alpha val="70000"/>
                    </a:srgbClr>
                  </a:outerShdw>
                </a:effectLst>
                <a:latin typeface="Calibri Light" panose="020F0302020204030204" pitchFamily="34" charset="0"/>
                <a:cs typeface="Arial" pitchFamily="34" charset="0"/>
              </a:endParaRPr>
            </a:p>
          </p:txBody>
        </p:sp>
        <p:sp>
          <p:nvSpPr>
            <p:cNvPr id="165" name="Oval 164">
              <a:extLst>
                <a:ext uri="{FF2B5EF4-FFF2-40B4-BE49-F238E27FC236}">
                  <a16:creationId xmlns:a16="http://schemas.microsoft.com/office/drawing/2014/main" id="{BED74B37-541D-F5B4-73FA-AC7B9B10F2E8}"/>
                </a:ext>
              </a:extLst>
            </p:cNvPr>
            <p:cNvSpPr/>
            <p:nvPr/>
          </p:nvSpPr>
          <p:spPr>
            <a:xfrm>
              <a:off x="4886500" y="4442167"/>
              <a:ext cx="256605" cy="256255"/>
            </a:xfrm>
            <a:prstGeom prst="ellipse">
              <a:avLst/>
            </a:prstGeom>
            <a:solidFill>
              <a:srgbClr val="6F477D"/>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8</a:t>
              </a:r>
            </a:p>
          </p:txBody>
        </p:sp>
        <p:sp>
          <p:nvSpPr>
            <p:cNvPr id="62" name="Oval 61">
              <a:extLst>
                <a:ext uri="{FF2B5EF4-FFF2-40B4-BE49-F238E27FC236}">
                  <a16:creationId xmlns:a16="http://schemas.microsoft.com/office/drawing/2014/main" id="{2EA6C8FB-CAFB-FCA3-DFE1-DCA11517C20F}"/>
                </a:ext>
              </a:extLst>
            </p:cNvPr>
            <p:cNvSpPr/>
            <p:nvPr/>
          </p:nvSpPr>
          <p:spPr>
            <a:xfrm>
              <a:off x="4883633" y="2354490"/>
              <a:ext cx="256605" cy="256255"/>
            </a:xfrm>
            <a:prstGeom prst="ellipse">
              <a:avLst/>
            </a:prstGeom>
            <a:solidFill>
              <a:srgbClr val="2C623D"/>
            </a:solidFill>
            <a:ln w="38100" cap="flat" cmpd="sng" algn="ctr">
              <a:noFill/>
              <a:prstDash val="solid"/>
              <a:round/>
              <a:headEnd type="none" w="med" len="med"/>
              <a:tailEnd type="none" w="med" len="med"/>
            </a:ln>
            <a:effectLst/>
          </p:spPr>
          <p:txBody>
            <a:bodyPr lIns="68598" tIns="34299" rIns="68598" bIns="34299" anchor="ctr"/>
            <a:lstStyle/>
            <a:p>
              <a:pPr algn="ctr">
                <a:defRPr/>
              </a:pPr>
              <a:r>
                <a:rPr lang="en-US" sz="1350"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63" name="TextBox 62">
              <a:extLst>
                <a:ext uri="{FF2B5EF4-FFF2-40B4-BE49-F238E27FC236}">
                  <a16:creationId xmlns:a16="http://schemas.microsoft.com/office/drawing/2014/main" id="{4D89DDBD-60D6-6E05-287F-BC5BDEA4308A}"/>
                </a:ext>
              </a:extLst>
            </p:cNvPr>
            <p:cNvSpPr txBox="1"/>
            <p:nvPr/>
          </p:nvSpPr>
          <p:spPr>
            <a:xfrm>
              <a:off x="1253891" y="1901340"/>
              <a:ext cx="870164" cy="715748"/>
            </a:xfrm>
            <a:prstGeom prst="rect">
              <a:avLst/>
            </a:prstGeom>
            <a:noFill/>
          </p:spPr>
          <p:txBody>
            <a:bodyPr lIns="0" tIns="0" rIns="0" bIns="0">
              <a:spAutoFit/>
            </a:bodyPr>
            <a:lstStyle/>
            <a:p>
              <a:pPr>
                <a:defRPr/>
              </a:pPr>
              <a:r>
                <a:rPr lang="en-US" sz="1275" b="1" dirty="0">
                  <a:solidFill>
                    <a:schemeClr val="tx1">
                      <a:lumMod val="65000"/>
                      <a:lumOff val="35000"/>
                    </a:schemeClr>
                  </a:solidFill>
                  <a:latin typeface="Calibri Light" panose="020F0302020204030204" pitchFamily="34" charset="0"/>
                </a:rPr>
                <a:t>Service Organization and Management</a:t>
              </a:r>
            </a:p>
          </p:txBody>
        </p:sp>
        <p:sp>
          <p:nvSpPr>
            <p:cNvPr id="64" name="TextBox 63">
              <a:extLst>
                <a:ext uri="{FF2B5EF4-FFF2-40B4-BE49-F238E27FC236}">
                  <a16:creationId xmlns:a16="http://schemas.microsoft.com/office/drawing/2014/main" id="{1956EF01-E367-9160-46C1-304B0D24A283}"/>
                </a:ext>
              </a:extLst>
            </p:cNvPr>
            <p:cNvSpPr txBox="1"/>
            <p:nvPr/>
          </p:nvSpPr>
          <p:spPr>
            <a:xfrm>
              <a:off x="2015105" y="1523473"/>
              <a:ext cx="467558" cy="178937"/>
            </a:xfrm>
            <a:prstGeom prst="rect">
              <a:avLst/>
            </a:prstGeom>
            <a:noFill/>
          </p:spPr>
          <p:txBody>
            <a:bodyPr wrap="none" lIns="0" tIns="0" rIns="0" bIns="0">
              <a:spAutoFit/>
            </a:bodyPr>
            <a:lstStyle/>
            <a:p>
              <a:pPr>
                <a:defRPr/>
              </a:pPr>
              <a:r>
                <a:rPr lang="en-US" sz="1275" b="1" dirty="0">
                  <a:solidFill>
                    <a:srgbClr val="4C3155"/>
                  </a:solidFill>
                  <a:latin typeface="Calibri Light" panose="020F0302020204030204" pitchFamily="34" charset="0"/>
                </a:rPr>
                <a:t>Funding</a:t>
              </a:r>
            </a:p>
          </p:txBody>
        </p:sp>
        <p:sp>
          <p:nvSpPr>
            <p:cNvPr id="65" name="TextBox 64">
              <a:extLst>
                <a:ext uri="{FF2B5EF4-FFF2-40B4-BE49-F238E27FC236}">
                  <a16:creationId xmlns:a16="http://schemas.microsoft.com/office/drawing/2014/main" id="{05FFFD17-4E7F-8567-753B-C050A2F7F558}"/>
                </a:ext>
              </a:extLst>
            </p:cNvPr>
            <p:cNvSpPr txBox="1"/>
            <p:nvPr/>
          </p:nvSpPr>
          <p:spPr>
            <a:xfrm>
              <a:off x="1187948" y="2745386"/>
              <a:ext cx="895968" cy="536811"/>
            </a:xfrm>
            <a:prstGeom prst="rect">
              <a:avLst/>
            </a:prstGeom>
            <a:noFill/>
          </p:spPr>
          <p:txBody>
            <a:bodyPr lIns="0" tIns="0" rIns="0" bIns="0">
              <a:spAutoFit/>
            </a:bodyPr>
            <a:lstStyle/>
            <a:p>
              <a:pPr>
                <a:defRPr/>
              </a:pPr>
              <a:r>
                <a:rPr lang="en-ZA" sz="1275" b="1" dirty="0">
                  <a:solidFill>
                    <a:srgbClr val="15435F"/>
                  </a:solidFill>
                  <a:latin typeface="Calibri Light" panose="020F0302020204030204" pitchFamily="34" charset="0"/>
                </a:rPr>
                <a:t>Population Nutrition Management </a:t>
              </a:r>
              <a:endParaRPr lang="en-US" sz="1275" b="1" dirty="0">
                <a:solidFill>
                  <a:srgbClr val="15435F"/>
                </a:solidFill>
                <a:latin typeface="Calibri Light" panose="020F0302020204030204" pitchFamily="34" charset="0"/>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8423" name="Rectangle 1884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418" name="Title 1">
            <a:extLst>
              <a:ext uri="{FF2B5EF4-FFF2-40B4-BE49-F238E27FC236}">
                <a16:creationId xmlns:a16="http://schemas.microsoft.com/office/drawing/2014/main" id="{A59FCE5E-F71B-ADD8-3423-376B37E153D8}"/>
              </a:ext>
            </a:extLst>
          </p:cNvPr>
          <p:cNvSpPr>
            <a:spLocks noGrp="1" noChangeArrowheads="1"/>
          </p:cNvSpPr>
          <p:nvPr>
            <p:ph type="title"/>
          </p:nvPr>
        </p:nvSpPr>
        <p:spPr>
          <a:xfrm>
            <a:off x="838200" y="365125"/>
            <a:ext cx="10515600" cy="1325563"/>
          </a:xfrm>
        </p:spPr>
        <p:txBody>
          <a:bodyPr>
            <a:normAutofit/>
          </a:bodyPr>
          <a:lstStyle/>
          <a:p>
            <a:r>
              <a:rPr lang="en-GB" altLang="en-GB" sz="5400" dirty="0"/>
              <a:t>Key Recommendations</a:t>
            </a:r>
          </a:p>
        </p:txBody>
      </p:sp>
      <p:sp>
        <p:nvSpPr>
          <p:cNvPr id="18842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8720D7-EE58-04D6-0A38-8A388553BAEA}"/>
              </a:ext>
            </a:extLst>
          </p:cNvPr>
          <p:cNvSpPr>
            <a:spLocks noGrp="1"/>
          </p:cNvSpPr>
          <p:nvPr>
            <p:ph idx="1"/>
          </p:nvPr>
        </p:nvSpPr>
        <p:spPr>
          <a:xfrm>
            <a:off x="838200" y="1929384"/>
            <a:ext cx="10515600" cy="4251960"/>
          </a:xfrm>
        </p:spPr>
        <p:txBody>
          <a:bodyPr rtlCol="0">
            <a:normAutofit/>
          </a:bodyPr>
          <a:lstStyle/>
          <a:p>
            <a:pPr>
              <a:lnSpc>
                <a:spcPct val="90000"/>
              </a:lnSpc>
            </a:pPr>
            <a:r>
              <a:rPr lang="en-GB" sz="2200" dirty="0"/>
              <a:t>Governance and Leadership</a:t>
            </a:r>
            <a:endParaRPr lang="en-ZM" sz="2200" dirty="0"/>
          </a:p>
          <a:p>
            <a:pPr lvl="1">
              <a:lnSpc>
                <a:spcPct val="90000"/>
              </a:lnSpc>
            </a:pPr>
            <a:r>
              <a:rPr lang="en-GB" sz="2200" dirty="0"/>
              <a:t>NFNC to enhance collaboration both within government and with external stakeholders at all levels.</a:t>
            </a:r>
          </a:p>
          <a:p>
            <a:pPr>
              <a:lnSpc>
                <a:spcPct val="90000"/>
              </a:lnSpc>
            </a:pPr>
            <a:r>
              <a:rPr lang="en-GB" sz="2200" dirty="0"/>
              <a:t>Adjustment to Population Needs</a:t>
            </a:r>
          </a:p>
          <a:p>
            <a:pPr lvl="1">
              <a:lnSpc>
                <a:spcPct val="90000"/>
              </a:lnSpc>
            </a:pPr>
            <a:r>
              <a:rPr lang="en-GB" sz="2200" dirty="0"/>
              <a:t>Ensure strong sectoral surveillance systems in all the key line ministries.</a:t>
            </a:r>
          </a:p>
          <a:p>
            <a:pPr lvl="1">
              <a:lnSpc>
                <a:spcPct val="90000"/>
              </a:lnSpc>
            </a:pPr>
            <a:r>
              <a:rPr lang="en-GB" sz="2200" dirty="0"/>
              <a:t>The NFNC should scale up efforts to develop and operationalise a strong overarching nutrition surveillance system to facilitate timely tracking and management of potentially adverse nutrition outcomes across all the sectors.  </a:t>
            </a:r>
          </a:p>
          <a:p>
            <a:pPr>
              <a:lnSpc>
                <a:spcPct val="90000"/>
              </a:lnSpc>
            </a:pPr>
            <a:r>
              <a:rPr lang="en-GB" sz="2200" dirty="0"/>
              <a:t>Commodities, Supplies, and Service Infrastructure</a:t>
            </a:r>
            <a:endParaRPr lang="en-ZM" sz="2200" dirty="0"/>
          </a:p>
          <a:p>
            <a:pPr lvl="1">
              <a:lnSpc>
                <a:spcPct val="90000"/>
              </a:lnSpc>
            </a:pPr>
            <a:r>
              <a:rPr lang="en-GB" sz="2200" dirty="0"/>
              <a:t>Strengthen the availability of essential nutrition commodities, basic equipment, and essential diagnostic tools across all key line ministries.  </a:t>
            </a:r>
          </a:p>
          <a:p>
            <a:pPr>
              <a:lnSpc>
                <a:spcPct val="90000"/>
              </a:lnSpc>
            </a:pPr>
            <a:endParaRPr lang="en-ZM" sz="22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9447" name="Rectangle 18944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566ED60E-0681-5F07-F622-756C2997E1C1}"/>
              </a:ext>
            </a:extLst>
          </p:cNvPr>
          <p:cNvSpPr>
            <a:spLocks noGrp="1" noChangeArrowheads="1"/>
          </p:cNvSpPr>
          <p:nvPr>
            <p:ph type="title"/>
          </p:nvPr>
        </p:nvSpPr>
        <p:spPr>
          <a:xfrm>
            <a:off x="838200" y="365125"/>
            <a:ext cx="10515600" cy="1325563"/>
          </a:xfrm>
        </p:spPr>
        <p:txBody>
          <a:bodyPr>
            <a:normAutofit/>
          </a:bodyPr>
          <a:lstStyle/>
          <a:p>
            <a:r>
              <a:rPr lang="en-GB" altLang="en-GB" sz="5400" dirty="0"/>
              <a:t>Key Recommendations</a:t>
            </a:r>
          </a:p>
        </p:txBody>
      </p:sp>
      <p:sp>
        <p:nvSpPr>
          <p:cNvPr id="18944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8E188E-2ADD-CC10-8078-09E25EA187BA}"/>
              </a:ext>
            </a:extLst>
          </p:cNvPr>
          <p:cNvSpPr>
            <a:spLocks noGrp="1"/>
          </p:cNvSpPr>
          <p:nvPr>
            <p:ph idx="1"/>
          </p:nvPr>
        </p:nvSpPr>
        <p:spPr>
          <a:xfrm>
            <a:off x="838200" y="1929384"/>
            <a:ext cx="10515600" cy="4251960"/>
          </a:xfrm>
        </p:spPr>
        <p:txBody>
          <a:bodyPr rtlCol="0">
            <a:normAutofit/>
          </a:bodyPr>
          <a:lstStyle/>
          <a:p>
            <a:r>
              <a:rPr lang="en-GB" sz="2200"/>
              <a:t>Information Systems</a:t>
            </a:r>
          </a:p>
          <a:p>
            <a:pPr lvl="1"/>
            <a:r>
              <a:rPr lang="en-GB" sz="2200"/>
              <a:t>Efforts to complete and operationalise the multisectoral IMS for monitoring MCDP II should be fast-tracked alongside capacity building within each of the key line ministries to ensure the sustainability of the IMS at the sector level.</a:t>
            </a:r>
          </a:p>
          <a:p>
            <a:r>
              <a:rPr lang="en-GB" sz="2200"/>
              <a:t>Workforce</a:t>
            </a:r>
            <a:endParaRPr lang="en-ZM" sz="2200"/>
          </a:p>
          <a:p>
            <a:pPr lvl="1"/>
            <a:r>
              <a:rPr lang="en-GB" sz="2200"/>
              <a:t>There is a need to continue advocating for more professional staff in government line ministries.</a:t>
            </a:r>
          </a:p>
          <a:p>
            <a:pPr lvl="1"/>
            <a:r>
              <a:rPr lang="en-GB" sz="2200"/>
              <a:t>Improve staff competences through regular in-service trainings such refresher and short-term courses to implement SUN/MCDP II nutrition-specific and -sensitive interventions. </a:t>
            </a:r>
          </a:p>
          <a:p>
            <a:endParaRPr lang="en-ZM" sz="22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0471" name="Rectangle 19047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466" name="Title 1">
            <a:extLst>
              <a:ext uri="{FF2B5EF4-FFF2-40B4-BE49-F238E27FC236}">
                <a16:creationId xmlns:a16="http://schemas.microsoft.com/office/drawing/2014/main" id="{ABA0D21E-7FB1-BEF2-0A87-97F9A133B022}"/>
              </a:ext>
            </a:extLst>
          </p:cNvPr>
          <p:cNvSpPr>
            <a:spLocks noGrp="1" noChangeArrowheads="1"/>
          </p:cNvSpPr>
          <p:nvPr>
            <p:ph type="title"/>
          </p:nvPr>
        </p:nvSpPr>
        <p:spPr>
          <a:xfrm>
            <a:off x="838200" y="365125"/>
            <a:ext cx="10515600" cy="1325563"/>
          </a:xfrm>
        </p:spPr>
        <p:txBody>
          <a:bodyPr>
            <a:normAutofit/>
          </a:bodyPr>
          <a:lstStyle/>
          <a:p>
            <a:r>
              <a:rPr lang="en-GB" altLang="en-GB" sz="5400" dirty="0"/>
              <a:t>Key Recommendations</a:t>
            </a:r>
          </a:p>
        </p:txBody>
      </p:sp>
      <p:sp>
        <p:nvSpPr>
          <p:cNvPr id="19047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286E6E-EA18-6BE3-8924-109BB1983FC5}"/>
              </a:ext>
            </a:extLst>
          </p:cNvPr>
          <p:cNvSpPr>
            <a:spLocks noGrp="1"/>
          </p:cNvSpPr>
          <p:nvPr>
            <p:ph idx="1"/>
          </p:nvPr>
        </p:nvSpPr>
        <p:spPr>
          <a:xfrm>
            <a:off x="838200" y="1929384"/>
            <a:ext cx="10515600" cy="4251960"/>
          </a:xfrm>
        </p:spPr>
        <p:txBody>
          <a:bodyPr rtlCol="0">
            <a:normAutofit/>
          </a:bodyPr>
          <a:lstStyle/>
          <a:p>
            <a:r>
              <a:rPr lang="en-GB" sz="2200"/>
              <a:t>Mechanisms for managing funding</a:t>
            </a:r>
          </a:p>
          <a:p>
            <a:pPr lvl="1"/>
            <a:r>
              <a:rPr lang="en-GB" sz="2200"/>
              <a:t>There is need for improvement for systems used for managing funds especially for remuneration of community volunteers.</a:t>
            </a:r>
          </a:p>
          <a:p>
            <a:r>
              <a:rPr lang="en-GB" sz="2200"/>
              <a:t>Population Nutrition Management</a:t>
            </a:r>
          </a:p>
          <a:p>
            <a:pPr lvl="1"/>
            <a:r>
              <a:rPr lang="en-GB" sz="2200"/>
              <a:t>There is a need to improve community engagement and proactive population outreach to ensure coverage of all target populations with the intended SUN/MCDP II interventions.</a:t>
            </a:r>
          </a:p>
          <a:p>
            <a:r>
              <a:rPr lang="en-GB" sz="2200"/>
              <a:t>Service Organisation and Management</a:t>
            </a:r>
          </a:p>
          <a:p>
            <a:pPr lvl="1"/>
            <a:r>
              <a:rPr lang="en-GB" sz="2200"/>
              <a:t>There is need to improve management capacity of leadership in the key line ministries at all levels</a:t>
            </a:r>
          </a:p>
          <a:p>
            <a:pPr lvl="1"/>
            <a:r>
              <a:rPr lang="en-US" altLang="en-US" sz="2200"/>
              <a:t>Enhance capacity for information system use at service delivery points.</a:t>
            </a:r>
            <a:endParaRPr lang="en-GB" sz="22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user\Desktop\Conference Materials 2021\Materials\1000 Days Logo.jpg">
            <a:extLst>
              <a:ext uri="{FF2B5EF4-FFF2-40B4-BE49-F238E27FC236}">
                <a16:creationId xmlns:a16="http://schemas.microsoft.com/office/drawing/2014/main" id="{E8874363-3A46-458D-DA02-905362012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939" y="2659064"/>
            <a:ext cx="1722437"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Title 8">
            <a:extLst>
              <a:ext uri="{FF2B5EF4-FFF2-40B4-BE49-F238E27FC236}">
                <a16:creationId xmlns:a16="http://schemas.microsoft.com/office/drawing/2014/main" id="{C2150254-4CF4-D920-516E-60C38A7F3DE9}"/>
              </a:ext>
            </a:extLst>
          </p:cNvPr>
          <p:cNvSpPr>
            <a:spLocks noGrp="1" noChangeArrowheads="1"/>
          </p:cNvSpPr>
          <p:nvPr>
            <p:ph type="title"/>
          </p:nvPr>
        </p:nvSpPr>
        <p:spPr>
          <a:xfrm>
            <a:off x="838200" y="365125"/>
            <a:ext cx="10515600" cy="1082675"/>
          </a:xfrm>
        </p:spPr>
        <p:txBody>
          <a:bodyPr>
            <a:spAutoFit/>
          </a:bodyPr>
          <a:lstStyle/>
          <a:p>
            <a:r>
              <a:rPr lang="en-GB" altLang="en-GB" dirty="0"/>
              <a:t> </a:t>
            </a:r>
            <a:br>
              <a:rPr lang="en-GB" altLang="en-GB" dirty="0"/>
            </a:br>
            <a:r>
              <a:rPr lang="en-GB" altLang="en-GB" dirty="0" err="1">
                <a:sym typeface="Gill Sans" charset="0"/>
              </a:rPr>
              <a:t>Zikomo</a:t>
            </a:r>
            <a:endParaRPr lang="en-GB" altLang="en-GB" dirty="0">
              <a:sym typeface="Gill Sans" charset="0"/>
            </a:endParaRPr>
          </a:p>
        </p:txBody>
      </p:sp>
      <p:sp>
        <p:nvSpPr>
          <p:cNvPr id="191492" name="Slide Number Placeholder 1">
            <a:extLst>
              <a:ext uri="{FF2B5EF4-FFF2-40B4-BE49-F238E27FC236}">
                <a16:creationId xmlns:a16="http://schemas.microsoft.com/office/drawing/2014/main" id="{C4428962-A7A2-75B9-E23A-B20373498D7D}"/>
              </a:ext>
            </a:extLst>
          </p:cNvPr>
          <p:cNvSpPr>
            <a:spLocks noGrp="1" noChangeArrowheads="1"/>
          </p:cNvSpPr>
          <p:nvPr>
            <p:ph type="sldNum" sz="quarter" idx="4"/>
          </p:nvPr>
        </p:nvSpPr>
        <p:spPr bwMode="auto">
          <a:xfrm>
            <a:off x="11630286" y="220980"/>
            <a:ext cx="381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fld id="{87D6DAEF-8F81-4292-A6FE-35291CB43E8B}" type="slidenum">
              <a:rPr lang="en-US" altLang="en-GB"/>
              <a:pPr/>
              <a:t>93</a:t>
            </a:fld>
            <a:endParaRPr lang="en-US" altLang="en-GB"/>
          </a:p>
        </p:txBody>
      </p:sp>
      <p:pic>
        <p:nvPicPr>
          <p:cNvPr id="191493" name="Picture 2" descr="There is No Questioning the Power of the Question - Business 2 Community">
            <a:extLst>
              <a:ext uri="{FF2B5EF4-FFF2-40B4-BE49-F238E27FC236}">
                <a16:creationId xmlns:a16="http://schemas.microsoft.com/office/drawing/2014/main" id="{2985563F-E220-AD01-B908-E29735D44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014" y="1371601"/>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xit" presetSubtype="0" fill="hold" nodeType="clickEffect">
                                  <p:stCondLst>
                                    <p:cond delay="0"/>
                                  </p:stCondLst>
                                  <p:childTnLst>
                                    <p:animEffect transition="out" filter="fade">
                                      <p:cBhvr>
                                        <p:cTn id="6" dur="2000"/>
                                        <p:tgtEl>
                                          <p:spTgt spid="6"/>
                                        </p:tgtEl>
                                      </p:cBhvr>
                                    </p:animEffect>
                                    <p:anim calcmode="lin" valueType="num">
                                      <p:cBhvr>
                                        <p:cTn id="7"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6"/>
                                        </p:tgtEl>
                                        <p:attrNameLst>
                                          <p:attrName>ppt_h</p:attrName>
                                        </p:attrNameLst>
                                      </p:cBhvr>
                                      <p:tavLst>
                                        <p:tav tm="0">
                                          <p:val>
                                            <p:strVal val="ppt_h"/>
                                          </p:val>
                                        </p:tav>
                                        <p:tav tm="100000">
                                          <p:val>
                                            <p:strVal val="ppt_h"/>
                                          </p:val>
                                        </p:tav>
                                      </p:tavLst>
                                    </p:anim>
                                    <p:set>
                                      <p:cBhvr>
                                        <p:cTn id="9"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USAID">
      <a:dk1>
        <a:sysClr val="windowText" lastClr="000000"/>
      </a:dk1>
      <a:lt1>
        <a:sysClr val="window" lastClr="FFFFFF"/>
      </a:lt1>
      <a:dk2>
        <a:srgbClr val="44546A"/>
      </a:dk2>
      <a:lt2>
        <a:srgbClr val="E7E6E6"/>
      </a:lt2>
      <a:accent1>
        <a:srgbClr val="002F6C"/>
      </a:accent1>
      <a:accent2>
        <a:srgbClr val="BA0C2F"/>
      </a:accent2>
      <a:accent3>
        <a:srgbClr val="212721"/>
      </a:accent3>
      <a:accent4>
        <a:srgbClr val="0067B9"/>
      </a:accent4>
      <a:accent5>
        <a:srgbClr val="651C32"/>
      </a:accent5>
      <a:accent6>
        <a:srgbClr val="7F7F7F"/>
      </a:accent6>
      <a:hlink>
        <a:srgbClr val="7F7F7F"/>
      </a:hlink>
      <a:folHlink>
        <a:srgbClr val="6C646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5DA9149199174FBFFC78266F153925" ma:contentTypeVersion="14" ma:contentTypeDescription="Create a new document." ma:contentTypeScope="" ma:versionID="a19974b2a8ec81cc32822ada4e605916">
  <xsd:schema xmlns:xsd="http://www.w3.org/2001/XMLSchema" xmlns:xs="http://www.w3.org/2001/XMLSchema" xmlns:p="http://schemas.microsoft.com/office/2006/metadata/properties" xmlns:ns2="bdf9bb7d-41d6-4baa-988e-9ab036ef55f7" xmlns:ns3="8d5ebbb3-b5cb-4c06-896c-77f9a16cb914" targetNamespace="http://schemas.microsoft.com/office/2006/metadata/properties" ma:root="true" ma:fieldsID="36263a8d5452d3da1919be7539ecb368" ns2:_="" ns3:_="">
    <xsd:import namespace="bdf9bb7d-41d6-4baa-988e-9ab036ef55f7"/>
    <xsd:import namespace="8d5ebbb3-b5cb-4c06-896c-77f9a16cb91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f9bb7d-41d6-4baa-988e-9ab036ef55f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3f6e2c-9608-4a15-8eba-95bab2f3b1a0}" ma:internalName="TaxCatchAll" ma:showField="CatchAllData" ma:web="bdf9bb7d-41d6-4baa-988e-9ab036ef55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d5ebbb3-b5cb-4c06-896c-77f9a16cb91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fe2e02-d95a-4076-ba23-2651dbf6dbc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df9bb7d-41d6-4baa-988e-9ab036ef55f7" xsi:nil="true"/>
    <lcf76f155ced4ddcb4097134ff3c332f xmlns="8d5ebbb3-b5cb-4c06-896c-77f9a16cb91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F85A6B-AD2B-4324-B0DE-9230F279DF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f9bb7d-41d6-4baa-988e-9ab036ef55f7"/>
    <ds:schemaRef ds:uri="8d5ebbb3-b5cb-4c06-896c-77f9a16cb9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E18084-F3A2-42B7-AFEF-685CA41595DD}">
  <ds:schemaRefs>
    <ds:schemaRef ds:uri="http://schemas.microsoft.com/sharepoint/v3/contenttype/forms"/>
  </ds:schemaRefs>
</ds:datastoreItem>
</file>

<file path=customXml/itemProps3.xml><?xml version="1.0" encoding="utf-8"?>
<ds:datastoreItem xmlns:ds="http://schemas.openxmlformats.org/officeDocument/2006/customXml" ds:itemID="{A3600A45-B2AC-4E17-90FE-C3007E0FBB17}">
  <ds:schemaRefs>
    <ds:schemaRef ds:uri="http://schemas.microsoft.com/office/2006/documentManagement/types"/>
    <ds:schemaRef ds:uri="http://www.w3.org/XML/1998/namespace"/>
    <ds:schemaRef ds:uri="http://schemas.microsoft.com/office/infopath/2007/PartnerControls"/>
    <ds:schemaRef ds:uri="8d5ebbb3-b5cb-4c06-896c-77f9a16cb914"/>
    <ds:schemaRef ds:uri="http://purl.org/dc/dcmitype/"/>
    <ds:schemaRef ds:uri="http://schemas.microsoft.com/office/2006/metadata/properties"/>
    <ds:schemaRef ds:uri="http://schemas.openxmlformats.org/package/2006/metadata/core-properties"/>
    <ds:schemaRef ds:uri="bdf9bb7d-41d6-4baa-988e-9ab036ef55f7"/>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Retrospect</Template>
  <TotalTime>20857</TotalTime>
  <Words>10128</Words>
  <Application>Microsoft Office PowerPoint</Application>
  <PresentationFormat>Widescreen</PresentationFormat>
  <Paragraphs>4002</Paragraphs>
  <Slides>93</Slides>
  <Notes>55</Notes>
  <HiddenSlides>43</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106" baseType="lpstr">
      <vt:lpstr>Gill Sans</vt:lpstr>
      <vt:lpstr>Arial</vt:lpstr>
      <vt:lpstr>Bookman Old Style</vt:lpstr>
      <vt:lpstr>Calibri</vt:lpstr>
      <vt:lpstr>Calibri Light</vt:lpstr>
      <vt:lpstr>Gill Sans MT</vt:lpstr>
      <vt:lpstr>Gill Sans Nova</vt:lpstr>
      <vt:lpstr>Roboto</vt:lpstr>
      <vt:lpstr>Symbol</vt:lpstr>
      <vt:lpstr>Wingdings</vt:lpstr>
      <vt:lpstr>Wingdings 2</vt:lpstr>
      <vt:lpstr>Office Theme</vt:lpstr>
      <vt:lpstr>Chart</vt:lpstr>
      <vt:lpstr>SUN/MCDP II 2022 Performance Assessment</vt:lpstr>
      <vt:lpstr>Presentation Outline</vt:lpstr>
      <vt:lpstr>Acknowledgements</vt:lpstr>
      <vt:lpstr>Introduction / Background</vt:lpstr>
      <vt:lpstr>Background</vt:lpstr>
      <vt:lpstr>PA Aims and Objectives </vt:lpstr>
      <vt:lpstr>SUN/MCDP II Programme - Theory of Change</vt:lpstr>
      <vt:lpstr>SUN/MCDP II Programme - Interventions </vt:lpstr>
      <vt:lpstr>8 Areas of PA SUN/MCDP II assessment</vt:lpstr>
      <vt:lpstr>PA: 8 Domains &amp; 28 Measures Assessed</vt:lpstr>
      <vt:lpstr>PA Domains &amp; Measures Assessed</vt:lpstr>
      <vt:lpstr>Focus of the 2022 PA</vt:lpstr>
      <vt:lpstr>Assessment Methodology</vt:lpstr>
      <vt:lpstr>Sampling Techniques</vt:lpstr>
      <vt:lpstr>Interview Approach</vt:lpstr>
      <vt:lpstr>Targeted and Actual  Interviews</vt:lpstr>
      <vt:lpstr>Selection and Training of the PA Team</vt:lpstr>
      <vt:lpstr>Data Collection, Management, and Quality</vt:lpstr>
      <vt:lpstr>Data Collection, Management, and Quality</vt:lpstr>
      <vt:lpstr>Data Cleaning and Analysis</vt:lpstr>
      <vt:lpstr>PA - Data analysis </vt:lpstr>
      <vt:lpstr>Calculation of Performance Scores</vt:lpstr>
      <vt:lpstr>Validity of the PA  methodology</vt:lpstr>
      <vt:lpstr>FINDINGS </vt:lpstr>
      <vt:lpstr>Domain 1: GOVERNANCE AND LEADERSHIP</vt:lpstr>
      <vt:lpstr>Governance and Leadership </vt:lpstr>
      <vt:lpstr>Measures in Governance &amp; Leadership</vt:lpstr>
      <vt:lpstr>Governance and Leadership: Overall performance </vt:lpstr>
      <vt:lpstr>Governance and Leadership: Performance by Sector</vt:lpstr>
      <vt:lpstr>Governance and Leadership - National Level</vt:lpstr>
      <vt:lpstr>Why Quality improvement performed better</vt:lpstr>
      <vt:lpstr>Governance and Leadership by Province</vt:lpstr>
      <vt:lpstr>Governance and Leadership by District</vt:lpstr>
      <vt:lpstr>Governance and Leadership by District (cont.)</vt:lpstr>
      <vt:lpstr>Overall Performance at Ward Level by Sector</vt:lpstr>
      <vt:lpstr>Domain 2: ADJUSTMENT TO POPULATION NUTRITION NEEDS</vt:lpstr>
      <vt:lpstr>Domain 2: Adjustment to Population Needs</vt:lpstr>
      <vt:lpstr>Domain 2: Adjustment to population needs</vt:lpstr>
      <vt:lpstr>Domain 2: Overall National-level Performance by Sector</vt:lpstr>
      <vt:lpstr>Domain 2: Performance by  District and Measure</vt:lpstr>
      <vt:lpstr>PowerPoint Presentation</vt:lpstr>
      <vt:lpstr>PowerPoint Presentation</vt:lpstr>
      <vt:lpstr>Domain 2: Overall Performance by Measure and Dimension</vt:lpstr>
      <vt:lpstr>Domain 3: COMMODITIES, SUPPLIES, AND SERVICE INFRASTRUCTURE</vt:lpstr>
      <vt:lpstr>Commodities, Supplies and service infrastructure domain</vt:lpstr>
      <vt:lpstr>Domain 3: Commodities, Supply, and Service Infrastructure </vt:lpstr>
      <vt:lpstr>Domain 3: Commodities, Supplies, and Service Infrastructure by Sector</vt:lpstr>
      <vt:lpstr>Domain 3: Performance by district and Ministry/Institution</vt:lpstr>
      <vt:lpstr>Domain 3: Performance by ward and Ministry/Institution</vt:lpstr>
      <vt:lpstr>Domain 4: INFORMATION SYSTEM</vt:lpstr>
      <vt:lpstr>Information system: Measures and dimensions</vt:lpstr>
      <vt:lpstr>Domain 4: Information system  </vt:lpstr>
      <vt:lpstr>Information System Performance by Ministry/Agencies</vt:lpstr>
      <vt:lpstr>Domain 4: Information System by Districts </vt:lpstr>
      <vt:lpstr>Domain 4: Information System by Districts </vt:lpstr>
      <vt:lpstr>Domain 4: Information System by Wards </vt:lpstr>
      <vt:lpstr>Domain 5:  WORKFORCE PERFORMANCE </vt:lpstr>
      <vt:lpstr>Workforce: Measures and Dimensions</vt:lpstr>
      <vt:lpstr>Workforce Performance</vt:lpstr>
      <vt:lpstr>Workforce by Ministry / Agencies-National</vt:lpstr>
      <vt:lpstr>Workforce by Ministry/Agencies - Provincial</vt:lpstr>
      <vt:lpstr>Workforce by Ministry/Agencies-District</vt:lpstr>
      <vt:lpstr>Workforce by Ministry/Agencies-Ward</vt:lpstr>
      <vt:lpstr>Possible reasons for the overall meagre performance </vt:lpstr>
      <vt:lpstr>Domain 6:  Mechanisms for Managing Funds</vt:lpstr>
      <vt:lpstr>Mechanisms for Funding Management – Measures and dimensions</vt:lpstr>
      <vt:lpstr>Mechanisms for Managing funds by Ministry or Agencies - Overall</vt:lpstr>
      <vt:lpstr>Mechanisms for Managing funds by Ministry or Agencies - National  </vt:lpstr>
      <vt:lpstr>Mechanisms for Managing funds by Ministry or Agencies - Provincial  </vt:lpstr>
      <vt:lpstr>Mechanisms for Managing funds by Ministry or Agencies - District  </vt:lpstr>
      <vt:lpstr>Mechanisms for Managing funds by Ministry or Agencies - Ward  </vt:lpstr>
      <vt:lpstr>Performance on Funding management by District</vt:lpstr>
      <vt:lpstr>Performance on Funding management by District</vt:lpstr>
      <vt:lpstr>Some Reasons for poor funding performance</vt:lpstr>
      <vt:lpstr>Domain 7: POPULATION NUTRITION MANAGEMENT </vt:lpstr>
      <vt:lpstr>PowerPoint Presentation</vt:lpstr>
      <vt:lpstr>Domain 7: Population Nutrition Management </vt:lpstr>
      <vt:lpstr>Population Nutrition Management by Sector - District</vt:lpstr>
      <vt:lpstr>Population Nutrition Management by District</vt:lpstr>
      <vt:lpstr>Population Nutrition Management by District</vt:lpstr>
      <vt:lpstr>Domain 8:  SERVICE ORGANIZATION AND MANAGEMENT </vt:lpstr>
      <vt:lpstr>PowerPoint Presentation</vt:lpstr>
      <vt:lpstr>Domain 8:  Service Organization &amp; Mgmt</vt:lpstr>
      <vt:lpstr>Service Organization &amp; Management</vt:lpstr>
      <vt:lpstr>Service Organization &amp; Mgmt: District</vt:lpstr>
      <vt:lpstr>Service Organization &amp; Mgmt: Ward level</vt:lpstr>
      <vt:lpstr>Conclusions</vt:lpstr>
      <vt:lpstr>Overall MCDP II Performance </vt:lpstr>
      <vt:lpstr>Key Recommendations</vt:lpstr>
      <vt:lpstr>Key Recommendations</vt:lpstr>
      <vt:lpstr>Key Recommendations</vt:lpstr>
      <vt:lpstr>Key Recommendations</vt:lpstr>
      <vt:lpstr>  Zikomo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Mathews Onyango</cp:lastModifiedBy>
  <cp:revision>308</cp:revision>
  <dcterms:created xsi:type="dcterms:W3CDTF">2021-04-15T19:00:23Z</dcterms:created>
  <dcterms:modified xsi:type="dcterms:W3CDTF">2023-09-12T15:14:35Z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CatchAll">
    <vt:lpwstr/>
  </property>
  <property fmtid="{D5CDD505-2E9C-101B-9397-08002B2CF9AE}" pid="3" name="lcf76f155ced4ddcb4097134ff3c332f">
    <vt:lpwstr/>
  </property>
  <property fmtid="{D5CDD505-2E9C-101B-9397-08002B2CF9AE}" pid="4" name="MediaServiceImageTags">
    <vt:lpwstr/>
  </property>
  <property fmtid="{D5CDD505-2E9C-101B-9397-08002B2CF9AE}" pid="5" name="ContentTypeId">
    <vt:lpwstr>0x010100F75DA9149199174FBFFC78266F153925</vt:lpwstr>
  </property>
</Properties>
</file>