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handoutMasterIdLst>
    <p:handoutMasterId r:id="rId14"/>
  </p:handoutMasterIdLst>
  <p:sldIdLst>
    <p:sldId id="256" r:id="rId2"/>
    <p:sldId id="434" r:id="rId3"/>
    <p:sldId id="354" r:id="rId4"/>
    <p:sldId id="440" r:id="rId5"/>
    <p:sldId id="373" r:id="rId6"/>
    <p:sldId id="257" r:id="rId7"/>
    <p:sldId id="261" r:id="rId8"/>
    <p:sldId id="435" r:id="rId9"/>
    <p:sldId id="439" r:id="rId10"/>
    <p:sldId id="413" r:id="rId11"/>
    <p:sldId id="403" r:id="rId12"/>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4A6A"/>
    <a:srgbClr val="E068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5" autoAdjust="0"/>
    <p:restoredTop sz="94660" autoAdjust="0"/>
  </p:normalViewPr>
  <p:slideViewPr>
    <p:cSldViewPr snapToGrid="0">
      <p:cViewPr varScale="1">
        <p:scale>
          <a:sx n="63" d="100"/>
          <a:sy n="63" d="100"/>
        </p:scale>
        <p:origin x="616" y="76"/>
      </p:cViewPr>
      <p:guideLst>
        <p:guide orient="horz" pos="4319"/>
        <p:guide/>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7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0774050038774"/>
          <c:y val="2.2142456790267041E-2"/>
          <c:w val="0.86775907105832417"/>
          <c:h val="0.81313811750451992"/>
        </c:manualLayout>
      </c:layout>
      <c:scatterChart>
        <c:scatterStyle val="lineMarker"/>
        <c:varyColors val="0"/>
        <c:ser>
          <c:idx val="0"/>
          <c:order val="0"/>
          <c:tx>
            <c:strRef>
              <c:f>'Stunting vs GNI'!$C$32</c:f>
              <c:strCache>
                <c:ptCount val="1"/>
                <c:pt idx="0">
                  <c:v>Prevalence of stunting, height for age (% of children under 5)</c:v>
                </c:pt>
              </c:strCache>
            </c:strRef>
          </c:tx>
          <c:spPr>
            <a:ln w="19050" cap="rnd">
              <a:noFill/>
              <a:round/>
            </a:ln>
            <a:effectLst/>
          </c:spPr>
          <c:marker>
            <c:symbol val="circle"/>
            <c:size val="5"/>
            <c:spPr>
              <a:solidFill>
                <a:schemeClr val="accent1"/>
              </a:solidFill>
              <a:ln w="9525">
                <a:solidFill>
                  <a:schemeClr val="accent1"/>
                </a:solidFill>
              </a:ln>
              <a:effectLst/>
            </c:spPr>
          </c:marker>
          <c:dPt>
            <c:idx val="3"/>
            <c:marker>
              <c:symbol val="circle"/>
              <c:size val="5"/>
              <c:spPr>
                <a:solidFill>
                  <a:schemeClr val="accent6"/>
                </a:solidFill>
                <a:ln w="9525">
                  <a:solidFill>
                    <a:schemeClr val="accent1"/>
                  </a:solidFill>
                </a:ln>
                <a:effectLst/>
              </c:spPr>
            </c:marker>
            <c:bubble3D val="0"/>
            <c:extLst>
              <c:ext xmlns:c16="http://schemas.microsoft.com/office/drawing/2014/chart" uri="{C3380CC4-5D6E-409C-BE32-E72D297353CC}">
                <c16:uniqueId val="{0000000A-F136-448D-82BE-F2E996DE812F}"/>
              </c:ext>
            </c:extLst>
          </c:dPt>
          <c:dPt>
            <c:idx val="9"/>
            <c:marker>
              <c:symbol val="circle"/>
              <c:size val="5"/>
              <c:spPr>
                <a:solidFill>
                  <a:schemeClr val="accent6"/>
                </a:solidFill>
                <a:ln w="9525">
                  <a:solidFill>
                    <a:schemeClr val="accent1"/>
                  </a:solidFill>
                </a:ln>
                <a:effectLst/>
              </c:spPr>
            </c:marker>
            <c:bubble3D val="0"/>
            <c:extLst>
              <c:ext xmlns:c16="http://schemas.microsoft.com/office/drawing/2014/chart" uri="{C3380CC4-5D6E-409C-BE32-E72D297353CC}">
                <c16:uniqueId val="{00000000-F136-448D-82BE-F2E996DE812F}"/>
              </c:ext>
            </c:extLst>
          </c:dPt>
          <c:dPt>
            <c:idx val="11"/>
            <c:marker>
              <c:symbol val="circle"/>
              <c:size val="5"/>
              <c:spPr>
                <a:solidFill>
                  <a:schemeClr val="accent6"/>
                </a:solidFill>
                <a:ln w="9525">
                  <a:solidFill>
                    <a:schemeClr val="accent1"/>
                  </a:solidFill>
                </a:ln>
                <a:effectLst/>
              </c:spPr>
            </c:marker>
            <c:bubble3D val="0"/>
            <c:extLst>
              <c:ext xmlns:c16="http://schemas.microsoft.com/office/drawing/2014/chart" uri="{C3380CC4-5D6E-409C-BE32-E72D297353CC}">
                <c16:uniqueId val="{00000001-F136-448D-82BE-F2E996DE812F}"/>
              </c:ext>
            </c:extLst>
          </c:dPt>
          <c:dPt>
            <c:idx val="12"/>
            <c:marker>
              <c:symbol val="circle"/>
              <c:size val="5"/>
              <c:spPr>
                <a:solidFill>
                  <a:schemeClr val="accent6"/>
                </a:solidFill>
                <a:ln w="9525">
                  <a:solidFill>
                    <a:schemeClr val="accent1"/>
                  </a:solidFill>
                </a:ln>
                <a:effectLst/>
              </c:spPr>
            </c:marker>
            <c:bubble3D val="0"/>
            <c:extLst>
              <c:ext xmlns:c16="http://schemas.microsoft.com/office/drawing/2014/chart" uri="{C3380CC4-5D6E-409C-BE32-E72D297353CC}">
                <c16:uniqueId val="{00000002-F136-448D-82BE-F2E996DE812F}"/>
              </c:ext>
            </c:extLst>
          </c:dPt>
          <c:dPt>
            <c:idx val="13"/>
            <c:marker>
              <c:symbol val="circle"/>
              <c:size val="5"/>
              <c:spPr>
                <a:solidFill>
                  <a:srgbClr val="FF0000"/>
                </a:solidFill>
                <a:ln w="9525">
                  <a:solidFill>
                    <a:srgbClr val="FF0000"/>
                  </a:solidFill>
                </a:ln>
                <a:effectLst/>
              </c:spPr>
            </c:marker>
            <c:bubble3D val="0"/>
            <c:extLst>
              <c:ext xmlns:c16="http://schemas.microsoft.com/office/drawing/2014/chart" uri="{C3380CC4-5D6E-409C-BE32-E72D297353CC}">
                <c16:uniqueId val="{00000003-F136-448D-82BE-F2E996DE812F}"/>
              </c:ext>
            </c:extLst>
          </c:dPt>
          <c:dPt>
            <c:idx val="14"/>
            <c:marker>
              <c:symbol val="circle"/>
              <c:size val="5"/>
              <c:spPr>
                <a:solidFill>
                  <a:schemeClr val="accent6"/>
                </a:solidFill>
                <a:ln w="9525">
                  <a:solidFill>
                    <a:schemeClr val="accent1"/>
                  </a:solidFill>
                </a:ln>
                <a:effectLst/>
              </c:spPr>
            </c:marker>
            <c:bubble3D val="0"/>
            <c:extLst>
              <c:ext xmlns:c16="http://schemas.microsoft.com/office/drawing/2014/chart" uri="{C3380CC4-5D6E-409C-BE32-E72D297353CC}">
                <c16:uniqueId val="{00000004-F136-448D-82BE-F2E996DE812F}"/>
              </c:ext>
            </c:extLst>
          </c:dPt>
          <c:dPt>
            <c:idx val="16"/>
            <c:marker>
              <c:symbol val="circle"/>
              <c:size val="5"/>
              <c:spPr>
                <a:solidFill>
                  <a:srgbClr val="FFC000"/>
                </a:solidFill>
                <a:ln w="9525">
                  <a:solidFill>
                    <a:srgbClr val="FFC000"/>
                  </a:solidFill>
                </a:ln>
                <a:effectLst/>
              </c:spPr>
            </c:marker>
            <c:bubble3D val="0"/>
            <c:extLst>
              <c:ext xmlns:c16="http://schemas.microsoft.com/office/drawing/2014/chart" uri="{C3380CC4-5D6E-409C-BE32-E72D297353CC}">
                <c16:uniqueId val="{00000005-F136-448D-82BE-F2E996DE812F}"/>
              </c:ext>
            </c:extLst>
          </c:dPt>
          <c:dPt>
            <c:idx val="17"/>
            <c:marker>
              <c:symbol val="circle"/>
              <c:size val="5"/>
              <c:spPr>
                <a:solidFill>
                  <a:srgbClr val="FFC000"/>
                </a:solidFill>
                <a:ln w="9525">
                  <a:solidFill>
                    <a:srgbClr val="FFC000"/>
                  </a:solidFill>
                </a:ln>
                <a:effectLst/>
              </c:spPr>
            </c:marker>
            <c:bubble3D val="0"/>
            <c:extLst>
              <c:ext xmlns:c16="http://schemas.microsoft.com/office/drawing/2014/chart" uri="{C3380CC4-5D6E-409C-BE32-E72D297353CC}">
                <c16:uniqueId val="{00000006-F136-448D-82BE-F2E996DE812F}"/>
              </c:ext>
            </c:extLst>
          </c:dPt>
          <c:dLbls>
            <c:dLbl>
              <c:idx val="0"/>
              <c:tx>
                <c:rich>
                  <a:bodyPr/>
                  <a:lstStyle/>
                  <a:p>
                    <a:fld id="{E87BE6A5-9796-4518-BAAC-C5EEAB098ECC}" type="CELLRANGE">
                      <a:rPr lang="en-US"/>
                      <a:pPr/>
                      <a:t>[CELLRANGE]</a:t>
                    </a:fld>
                    <a:endParaRPr lang="en-ZM"/>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F136-448D-82BE-F2E996DE812F}"/>
                </c:ext>
              </c:extLst>
            </c:dLbl>
            <c:dLbl>
              <c:idx val="1"/>
              <c:tx>
                <c:rich>
                  <a:bodyPr/>
                  <a:lstStyle/>
                  <a:p>
                    <a:fld id="{4D42D1E6-AC22-4EED-AF80-2BCBE4135478}" type="CELLRANGE">
                      <a:rPr lang="en-ZM"/>
                      <a:pPr/>
                      <a:t>[CELLRANGE]</a:t>
                    </a:fld>
                    <a:endParaRPr lang="en-ZM"/>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F136-448D-82BE-F2E996DE812F}"/>
                </c:ext>
              </c:extLst>
            </c:dLbl>
            <c:dLbl>
              <c:idx val="2"/>
              <c:tx>
                <c:rich>
                  <a:bodyPr/>
                  <a:lstStyle/>
                  <a:p>
                    <a:fld id="{520EBF8D-3269-4ABB-A6CB-91219197289F}" type="CELLRANGE">
                      <a:rPr lang="en-ZM"/>
                      <a:pPr/>
                      <a:t>[CELLRANGE]</a:t>
                    </a:fld>
                    <a:endParaRPr lang="en-ZM"/>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F136-448D-82BE-F2E996DE812F}"/>
                </c:ext>
              </c:extLst>
            </c:dLbl>
            <c:dLbl>
              <c:idx val="3"/>
              <c:tx>
                <c:rich>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fld id="{8BFCF612-C2FE-4E55-B21B-F306D4375C14}" type="CELLRANGE">
                      <a:rPr lang="en-ZM"/>
                      <a:pPr>
                        <a:defRPr>
                          <a:solidFill>
                            <a:schemeClr val="accent6"/>
                          </a:solidFill>
                        </a:defRPr>
                      </a:pPr>
                      <a:t>[CELLRANGE]</a:t>
                    </a:fld>
                    <a:endParaRPr lang="en-ZM"/>
                  </a:p>
                </c:rich>
              </c:tx>
              <c:spPr>
                <a:noFill/>
                <a:ln>
                  <a:noFill/>
                </a:ln>
                <a:effectLst/>
              </c:spPr>
              <c:txPr>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endParaRPr lang="en-ZM"/>
                </a:p>
              </c:txPr>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F136-448D-82BE-F2E996DE812F}"/>
                </c:ext>
              </c:extLst>
            </c:dLbl>
            <c:dLbl>
              <c:idx val="4"/>
              <c:tx>
                <c:rich>
                  <a:bodyPr/>
                  <a:lstStyle/>
                  <a:p>
                    <a:fld id="{8C07B433-53E5-4CF7-A4E7-6284A0C83FB9}" type="CELLRANGE">
                      <a:rPr lang="en-ZM"/>
                      <a:pPr/>
                      <a:t>[CELLRANGE]</a:t>
                    </a:fld>
                    <a:endParaRPr lang="en-ZM"/>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F136-448D-82BE-F2E996DE812F}"/>
                </c:ext>
              </c:extLst>
            </c:dLbl>
            <c:dLbl>
              <c:idx val="5"/>
              <c:tx>
                <c:rich>
                  <a:bodyPr/>
                  <a:lstStyle/>
                  <a:p>
                    <a:fld id="{4D9FAD83-B799-4F88-BB33-12A019D0D4F9}" type="CELLRANGE">
                      <a:rPr lang="en-US"/>
                      <a:pPr/>
                      <a:t>[CELLRANGE]</a:t>
                    </a:fld>
                    <a:endParaRPr lang="en-ZM"/>
                  </a:p>
                </c:rich>
              </c:tx>
              <c:dLblPos val="l"/>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F136-448D-82BE-F2E996DE812F}"/>
                </c:ext>
              </c:extLst>
            </c:dLbl>
            <c:dLbl>
              <c:idx val="6"/>
              <c:layout>
                <c:manualLayout>
                  <c:x val="-1.5846381435128448E-3"/>
                  <c:y val="-1.5621979263770149E-2"/>
                </c:manualLayout>
              </c:layout>
              <c:tx>
                <c:rich>
                  <a:bodyPr/>
                  <a:lstStyle/>
                  <a:p>
                    <a:fld id="{F54A673D-BDB7-4BF5-9316-4A6C44AD72EE}" type="CELLRANGE">
                      <a:rPr lang="en-US"/>
                      <a:pPr/>
                      <a:t>[CELLRANGE]</a:t>
                    </a:fld>
                    <a:endParaRPr lang="en-ZM"/>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F136-448D-82BE-F2E996DE812F}"/>
                </c:ext>
              </c:extLst>
            </c:dLbl>
            <c:dLbl>
              <c:idx val="7"/>
              <c:tx>
                <c:rich>
                  <a:bodyPr/>
                  <a:lstStyle/>
                  <a:p>
                    <a:fld id="{FA02D4DC-3186-4F38-9BD4-6E34EF6FBCBA}" type="CELLRANGE">
                      <a:rPr lang="en-ZM"/>
                      <a:pPr/>
                      <a:t>[CELLRANGE]</a:t>
                    </a:fld>
                    <a:endParaRPr lang="en-ZM"/>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F136-448D-82BE-F2E996DE812F}"/>
                </c:ext>
              </c:extLst>
            </c:dLbl>
            <c:dLbl>
              <c:idx val="8"/>
              <c:tx>
                <c:rich>
                  <a:bodyPr/>
                  <a:lstStyle/>
                  <a:p>
                    <a:fld id="{202519D5-49D3-4B01-83FF-59970FC6A420}" type="CELLRANGE">
                      <a:rPr lang="en-ZM"/>
                      <a:pPr/>
                      <a:t>[CELLRANGE]</a:t>
                    </a:fld>
                    <a:endParaRPr lang="en-ZM"/>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F136-448D-82BE-F2E996DE812F}"/>
                </c:ext>
              </c:extLst>
            </c:dLbl>
            <c:dLbl>
              <c:idx val="9"/>
              <c:tx>
                <c:rich>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fld id="{D355D764-2BFC-49E0-AD6E-78C56F636BDA}" type="CELLRANGE">
                      <a:rPr lang="en-ZM"/>
                      <a:pPr>
                        <a:defRPr>
                          <a:solidFill>
                            <a:schemeClr val="accent6"/>
                          </a:solidFill>
                        </a:defRPr>
                      </a:pPr>
                      <a:t>[CELLRANGE]</a:t>
                    </a:fld>
                    <a:endParaRPr lang="en-ZM"/>
                  </a:p>
                </c:rich>
              </c:tx>
              <c:spPr>
                <a:noFill/>
                <a:ln>
                  <a:noFill/>
                </a:ln>
                <a:effectLst/>
              </c:spPr>
              <c:txPr>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endParaRPr lang="en-ZM"/>
                </a:p>
              </c:txPr>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F136-448D-82BE-F2E996DE812F}"/>
                </c:ext>
              </c:extLst>
            </c:dLbl>
            <c:dLbl>
              <c:idx val="10"/>
              <c:tx>
                <c:rich>
                  <a:bodyPr/>
                  <a:lstStyle/>
                  <a:p>
                    <a:fld id="{73D143D5-70E4-4DF7-B22C-0D40A7ADB974}" type="CELLRANGE">
                      <a:rPr lang="en-US"/>
                      <a:pPr/>
                      <a:t>[CELLRANGE]</a:t>
                    </a:fld>
                    <a:endParaRPr lang="en-ZM"/>
                  </a:p>
                </c:rich>
              </c:tx>
              <c:dLblPos val="l"/>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0-F136-448D-82BE-F2E996DE812F}"/>
                </c:ext>
              </c:extLst>
            </c:dLbl>
            <c:dLbl>
              <c:idx val="11"/>
              <c:layout>
                <c:manualLayout>
                  <c:x val="-6.3385525740512925E-3"/>
                  <c:y val="1.3018316053141792E-2"/>
                </c:manualLayout>
              </c:layout>
              <c:tx>
                <c:rich>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fld id="{FC9B5CE6-6C2A-46BC-A76D-AC71411B3E16}" type="CELLRANGE">
                      <a:rPr lang="en-US">
                        <a:solidFill>
                          <a:schemeClr val="accent6"/>
                        </a:solidFill>
                      </a:rPr>
                      <a:pPr>
                        <a:defRPr>
                          <a:solidFill>
                            <a:schemeClr val="accent6"/>
                          </a:solidFill>
                        </a:defRPr>
                      </a:pPr>
                      <a:t>[CELLRANGE]</a:t>
                    </a:fld>
                    <a:endParaRPr lang="en-ZM"/>
                  </a:p>
                </c:rich>
              </c:tx>
              <c:spPr>
                <a:noFill/>
                <a:ln>
                  <a:noFill/>
                </a:ln>
                <a:effectLst/>
              </c:spPr>
              <c:txPr>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endParaRPr lang="en-ZM"/>
                </a:p>
              </c:txPr>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F136-448D-82BE-F2E996DE812F}"/>
                </c:ext>
              </c:extLst>
            </c:dLbl>
            <c:dLbl>
              <c:idx val="12"/>
              <c:tx>
                <c:rich>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fld id="{6759A9C3-4FA9-4B4E-9D62-FE5B63BF235F}" type="CELLRANGE">
                      <a:rPr lang="en-ZM"/>
                      <a:pPr>
                        <a:defRPr>
                          <a:solidFill>
                            <a:schemeClr val="accent6"/>
                          </a:solidFill>
                        </a:defRPr>
                      </a:pPr>
                      <a:t>[CELLRANGE]</a:t>
                    </a:fld>
                    <a:endParaRPr lang="en-ZM"/>
                  </a:p>
                </c:rich>
              </c:tx>
              <c:spPr>
                <a:noFill/>
                <a:ln>
                  <a:noFill/>
                </a:ln>
                <a:effectLst/>
              </c:spPr>
              <c:txPr>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endParaRPr lang="en-ZM"/>
                </a:p>
              </c:txPr>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F136-448D-82BE-F2E996DE812F}"/>
                </c:ext>
              </c:extLst>
            </c:dLbl>
            <c:dLbl>
              <c:idx val="13"/>
              <c:tx>
                <c:rich>
                  <a:bodyPr rot="0" spcFirstLastPara="1" vertOverflow="ellipsis" vert="horz" wrap="square" anchor="ctr" anchorCtr="1"/>
                  <a:lstStyle/>
                  <a:p>
                    <a:pPr>
                      <a:defRPr sz="1400" b="0" i="0" u="none" strike="noStrike" kern="1200" baseline="0">
                        <a:solidFill>
                          <a:srgbClr val="FF0000"/>
                        </a:solidFill>
                        <a:latin typeface="+mn-lt"/>
                        <a:ea typeface="+mn-ea"/>
                        <a:cs typeface="+mn-cs"/>
                      </a:defRPr>
                    </a:pPr>
                    <a:fld id="{6AF9863E-44F1-4BBC-ACCA-2385CEF6EC43}" type="CELLRANGE">
                      <a:rPr lang="en-ZM"/>
                      <a:pPr>
                        <a:defRPr>
                          <a:solidFill>
                            <a:srgbClr val="FF0000"/>
                          </a:solidFill>
                        </a:defRPr>
                      </a:pPr>
                      <a:t>[CELLRANGE]</a:t>
                    </a:fld>
                    <a:endParaRPr lang="en-ZM"/>
                  </a:p>
                </c:rich>
              </c:tx>
              <c:spPr>
                <a:noFill/>
                <a:ln>
                  <a:noFill/>
                </a:ln>
                <a:effectLst/>
              </c:spPr>
              <c:txPr>
                <a:bodyPr rot="0" spcFirstLastPara="1" vertOverflow="ellipsis" vert="horz" wrap="square" anchor="ctr" anchorCtr="1"/>
                <a:lstStyle/>
                <a:p>
                  <a:pPr>
                    <a:defRPr sz="1400" b="0" i="0" u="none" strike="noStrike" kern="1200" baseline="0">
                      <a:solidFill>
                        <a:srgbClr val="FF0000"/>
                      </a:solidFill>
                      <a:latin typeface="+mn-lt"/>
                      <a:ea typeface="+mn-ea"/>
                      <a:cs typeface="+mn-cs"/>
                    </a:defRPr>
                  </a:pPr>
                  <a:endParaRPr lang="en-ZM"/>
                </a:p>
              </c:txPr>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F136-448D-82BE-F2E996DE812F}"/>
                </c:ext>
              </c:extLst>
            </c:dLbl>
            <c:dLbl>
              <c:idx val="14"/>
              <c:tx>
                <c:rich>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fld id="{817E4ACE-5542-4165-A34B-2BB65AAB7D3F}" type="CELLRANGE">
                      <a:rPr lang="en-ZM"/>
                      <a:pPr>
                        <a:defRPr>
                          <a:solidFill>
                            <a:schemeClr val="accent6"/>
                          </a:solidFill>
                        </a:defRPr>
                      </a:pPr>
                      <a:t>[CELLRANGE]</a:t>
                    </a:fld>
                    <a:endParaRPr lang="en-ZM"/>
                  </a:p>
                </c:rich>
              </c:tx>
              <c:spPr>
                <a:noFill/>
                <a:ln>
                  <a:noFill/>
                </a:ln>
                <a:effectLst/>
              </c:spPr>
              <c:txPr>
                <a:bodyPr rot="0" spcFirstLastPara="1" vertOverflow="ellipsis" vert="horz" wrap="square" anchor="ctr" anchorCtr="1"/>
                <a:lstStyle/>
                <a:p>
                  <a:pPr>
                    <a:defRPr sz="1400" b="0" i="0" u="none" strike="noStrike" kern="1200" baseline="0">
                      <a:solidFill>
                        <a:schemeClr val="accent6"/>
                      </a:solidFill>
                      <a:latin typeface="+mn-lt"/>
                      <a:ea typeface="+mn-ea"/>
                      <a:cs typeface="+mn-cs"/>
                    </a:defRPr>
                  </a:pPr>
                  <a:endParaRPr lang="en-ZM"/>
                </a:p>
              </c:txPr>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F136-448D-82BE-F2E996DE812F}"/>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ZM"/>
              </a:p>
            </c:txPr>
            <c:dLblPos val="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og"/>
            <c:dispRSqr val="0"/>
            <c:dispEq val="0"/>
          </c:trendline>
          <c:xVal>
            <c:numRef>
              <c:f>'Stunting vs GNI'!$B$33:$B$47</c:f>
              <c:numCache>
                <c:formatCode>General</c:formatCode>
                <c:ptCount val="15"/>
                <c:pt idx="0">
                  <c:v>1900</c:v>
                </c:pt>
                <c:pt idx="1">
                  <c:v>240</c:v>
                </c:pt>
                <c:pt idx="2">
                  <c:v>590</c:v>
                </c:pt>
                <c:pt idx="3">
                  <c:v>1020</c:v>
                </c:pt>
                <c:pt idx="4">
                  <c:v>2350</c:v>
                </c:pt>
                <c:pt idx="5">
                  <c:v>2170</c:v>
                </c:pt>
                <c:pt idx="6">
                  <c:v>500</c:v>
                </c:pt>
                <c:pt idx="7">
                  <c:v>4880</c:v>
                </c:pt>
                <c:pt idx="8">
                  <c:v>2140</c:v>
                </c:pt>
                <c:pt idx="9">
                  <c:v>930</c:v>
                </c:pt>
                <c:pt idx="10">
                  <c:v>6780</c:v>
                </c:pt>
                <c:pt idx="11">
                  <c:v>1200</c:v>
                </c:pt>
                <c:pt idx="12">
                  <c:v>930</c:v>
                </c:pt>
                <c:pt idx="13">
                  <c:v>1170</c:v>
                </c:pt>
                <c:pt idx="14">
                  <c:v>1500</c:v>
                </c:pt>
              </c:numCache>
            </c:numRef>
          </c:xVal>
          <c:yVal>
            <c:numRef>
              <c:f>'Stunting vs GNI'!$C$33:$C$47</c:f>
              <c:numCache>
                <c:formatCode>General</c:formatCode>
                <c:ptCount val="15"/>
                <c:pt idx="0">
                  <c:v>37.6</c:v>
                </c:pt>
                <c:pt idx="1">
                  <c:v>55.8</c:v>
                </c:pt>
                <c:pt idx="2">
                  <c:v>41.8</c:v>
                </c:pt>
                <c:pt idx="3">
                  <c:v>36.799999999999997</c:v>
                </c:pt>
                <c:pt idx="4">
                  <c:v>17.5</c:v>
                </c:pt>
                <c:pt idx="5">
                  <c:v>17.600000000000001</c:v>
                </c:pt>
                <c:pt idx="6">
                  <c:v>37.5</c:v>
                </c:pt>
                <c:pt idx="7">
                  <c:v>22.7</c:v>
                </c:pt>
                <c:pt idx="8">
                  <c:v>31.5</c:v>
                </c:pt>
                <c:pt idx="9">
                  <c:v>33.1</c:v>
                </c:pt>
                <c:pt idx="10">
                  <c:v>21.4</c:v>
                </c:pt>
                <c:pt idx="11">
                  <c:v>30</c:v>
                </c:pt>
                <c:pt idx="12">
                  <c:v>25.4</c:v>
                </c:pt>
                <c:pt idx="13">
                  <c:v>34.6</c:v>
                </c:pt>
                <c:pt idx="14">
                  <c:v>23.5</c:v>
                </c:pt>
              </c:numCache>
            </c:numRef>
          </c:yVal>
          <c:smooth val="0"/>
          <c:extLst>
            <c:ext xmlns:c15="http://schemas.microsoft.com/office/drawing/2012/chart" uri="{02D57815-91ED-43cb-92C2-25804820EDAC}">
              <c15:datalabelsRange>
                <c15:f>'Stunting vs GNI'!$A$33:$A$49</c15:f>
                <c15:dlblRangeCache>
                  <c:ptCount val="17"/>
                  <c:pt idx="0">
                    <c:v>Angola</c:v>
                  </c:pt>
                  <c:pt idx="1">
                    <c:v>Burundi</c:v>
                  </c:pt>
                  <c:pt idx="2">
                    <c:v>Congo, Dem. Rep.</c:v>
                  </c:pt>
                  <c:pt idx="3">
                    <c:v>Ethiopia</c:v>
                  </c:pt>
                  <c:pt idx="4">
                    <c:v>Ghana</c:v>
                  </c:pt>
                  <c:pt idx="5">
                    <c:v>Kenya</c:v>
                  </c:pt>
                  <c:pt idx="6">
                    <c:v>Mozambique</c:v>
                  </c:pt>
                  <c:pt idx="7">
                    <c:v>Namibia</c:v>
                  </c:pt>
                  <c:pt idx="8">
                    <c:v>Nigeria</c:v>
                  </c:pt>
                  <c:pt idx="9">
                    <c:v>Rwanda</c:v>
                  </c:pt>
                  <c:pt idx="10">
                    <c:v>South Africa</c:v>
                  </c:pt>
                  <c:pt idx="11">
                    <c:v>Tanzania</c:v>
                  </c:pt>
                  <c:pt idx="12">
                    <c:v>Uganda</c:v>
                  </c:pt>
                  <c:pt idx="13">
                    <c:v>Zambia</c:v>
                  </c:pt>
                  <c:pt idx="14">
                    <c:v>Zimbabwe</c:v>
                  </c:pt>
                </c15:dlblRangeCache>
              </c15:datalabelsRange>
            </c:ext>
            <c:ext xmlns:c16="http://schemas.microsoft.com/office/drawing/2014/chart" uri="{C3380CC4-5D6E-409C-BE32-E72D297353CC}">
              <c16:uniqueId val="{00000012-F136-448D-82BE-F2E996DE812F}"/>
            </c:ext>
          </c:extLst>
        </c:ser>
        <c:dLbls>
          <c:dLblPos val="l"/>
          <c:showLegendKey val="0"/>
          <c:showVal val="1"/>
          <c:showCatName val="0"/>
          <c:showSerName val="0"/>
          <c:showPercent val="0"/>
          <c:showBubbleSize val="0"/>
        </c:dLbls>
        <c:axId val="690371192"/>
        <c:axId val="690371520"/>
      </c:scatterChart>
      <c:valAx>
        <c:axId val="690371192"/>
        <c:scaling>
          <c:orientation val="minMax"/>
        </c:scaling>
        <c:delete val="0"/>
        <c:axPos val="b"/>
        <c:majorGridlines>
          <c:spPr>
            <a:ln w="9525" cap="flat" cmpd="sng" algn="ctr">
              <a:noFill/>
              <a:round/>
            </a:ln>
            <a:effectLst/>
          </c:spPr>
        </c:majorGridlines>
        <c:title>
          <c:tx>
            <c:strRef>
              <c:f>'Stunting vs GNI'!$B$32</c:f>
              <c:strCache>
                <c:ptCount val="1"/>
                <c:pt idx="0">
                  <c:v>GNI per capita, Atlas method (current US$)</c:v>
                </c:pt>
              </c:strCache>
            </c:strRef>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ZM"/>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ZM"/>
          </a:p>
        </c:txPr>
        <c:crossAx val="690371520"/>
        <c:crosses val="autoZero"/>
        <c:crossBetween val="midCat"/>
      </c:valAx>
      <c:valAx>
        <c:axId val="690371520"/>
        <c:scaling>
          <c:orientation val="minMax"/>
        </c:scaling>
        <c:delete val="0"/>
        <c:axPos val="l"/>
        <c:majorGridlines>
          <c:spPr>
            <a:ln w="9525" cap="flat" cmpd="sng" algn="ctr">
              <a:noFill/>
              <a:round/>
            </a:ln>
            <a:effectLst/>
          </c:spPr>
        </c:majorGridlines>
        <c:title>
          <c:tx>
            <c:strRef>
              <c:f>'Stunting vs GNI'!$C$32</c:f>
              <c:strCache>
                <c:ptCount val="1"/>
                <c:pt idx="0">
                  <c:v>Prevalence of stunting, height for age (% of children under 5)</c:v>
                </c:pt>
              </c:strCache>
            </c:strRef>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ZM"/>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ZM"/>
          </a:p>
        </c:txPr>
        <c:crossAx val="690371192"/>
        <c:crosses val="autoZero"/>
        <c:crossBetween val="midCat"/>
      </c:valAx>
      <c:spPr>
        <a:noFill/>
        <a:ln>
          <a:noFill/>
        </a:ln>
        <a:effectLst/>
      </c:spPr>
    </c:plotArea>
    <c:plotVisOnly val="1"/>
    <c:dispBlanksAs val="gap"/>
    <c:showDLblsOverMax val="0"/>
  </c:chart>
  <c:spPr>
    <a:noFill/>
    <a:ln>
      <a:noFill/>
    </a:ln>
    <a:effectLst/>
  </c:spPr>
  <c:txPr>
    <a:bodyPr/>
    <a:lstStyle/>
    <a:p>
      <a:pPr>
        <a:defRPr sz="1400"/>
      </a:pPr>
      <a:endParaRPr lang="en-ZM"/>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D7E710-B584-B040-84F0-24D245755DC5}"/>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A6368F81-FF42-344D-B4DD-29D69973526A}"/>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0B6521CD-240D-1841-94C9-B95418B6B19D}" type="datetimeFigureOut">
              <a:rPr lang="en-US" smtClean="0"/>
              <a:t>9/14/2023</a:t>
            </a:fld>
            <a:endParaRPr lang="en-US" dirty="0"/>
          </a:p>
        </p:txBody>
      </p:sp>
      <p:sp>
        <p:nvSpPr>
          <p:cNvPr id="4" name="Footer Placeholder 3">
            <a:extLst>
              <a:ext uri="{FF2B5EF4-FFF2-40B4-BE49-F238E27FC236}">
                <a16:creationId xmlns:a16="http://schemas.microsoft.com/office/drawing/2014/main" id="{3F45A6C2-F750-4948-A7D0-246EDE6ADCAE}"/>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C3575C5-2873-EB46-9F71-1034087040A5}"/>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B630F808-7437-4742-8F41-62951515D34B}" type="slidenum">
              <a:rPr lang="en-US" smtClean="0"/>
              <a:t>‹#›</a:t>
            </a:fld>
            <a:endParaRPr lang="en-US" dirty="0"/>
          </a:p>
        </p:txBody>
      </p:sp>
    </p:spTree>
    <p:extLst>
      <p:ext uri="{BB962C8B-B14F-4D97-AF65-F5344CB8AC3E}">
        <p14:creationId xmlns:p14="http://schemas.microsoft.com/office/powerpoint/2010/main" val="104597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DF49E819-637D-4CE8-A139-5CB3B1B3295E}" type="datetimeFigureOut">
              <a:rPr lang="en-GB" smtClean="0"/>
              <a:t>14/09/2023</a:t>
            </a:fld>
            <a:endParaRPr lang="en-GB" dirty="0"/>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72F12DF6-0939-404D-89C0-041875677CBA}" type="slidenum">
              <a:rPr lang="en-GB" smtClean="0"/>
              <a:t>‹#›</a:t>
            </a:fld>
            <a:endParaRPr lang="en-GB" dirty="0"/>
          </a:p>
        </p:txBody>
      </p:sp>
    </p:spTree>
    <p:extLst>
      <p:ext uri="{BB962C8B-B14F-4D97-AF65-F5344CB8AC3E}">
        <p14:creationId xmlns:p14="http://schemas.microsoft.com/office/powerpoint/2010/main" val="2527889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764DE79-268F-4C1A-8933-263129D2AF90}" type="datetimeFigureOut">
              <a:rPr lang="en-US"/>
              <a:t>9/14/2023</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874933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719031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1197822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2" descr="\\mok-filestore\main\Users\Office Documents\Website\Branding 2015\CMYK versions - for print\JPGs - 300dpi\Mokoro-logo_FullColour-onWhite.jpg">
            <a:extLst>
              <a:ext uri="{FF2B5EF4-FFF2-40B4-BE49-F238E27FC236}">
                <a16:creationId xmlns:a16="http://schemas.microsoft.com/office/drawing/2014/main" id="{03DC8FB4-3AF7-D844-A768-1172934953B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566016" y="6112136"/>
            <a:ext cx="1625984" cy="74586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4004447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674860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805437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116810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750377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3948930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307631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GB" dirty="0"/>
          </a:p>
          <a:p>
            <a:fld id="{F8E7DE58-48BC-4CFC-A195-5AA8B3A8FFB4}" type="slidenum">
              <a:rPr lang="en-GB" smtClean="0"/>
              <a:pPr/>
              <a:t>‹#›</a:t>
            </a:fld>
            <a:endParaRPr lang="en-GB" dirty="0"/>
          </a:p>
          <a:p>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3018132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0447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2475" y="3429000"/>
            <a:ext cx="10513060" cy="3252898"/>
          </a:xfrm>
        </p:spPr>
        <p:txBody>
          <a:bodyPr>
            <a:normAutofit fontScale="90000"/>
          </a:bodyPr>
          <a:lstStyle/>
          <a:p>
            <a:br>
              <a:rPr lang="en-GB" sz="4400" b="1" dirty="0">
                <a:solidFill>
                  <a:srgbClr val="00B0F0"/>
                </a:solidFill>
                <a:latin typeface="Tahoma" panose="020B0604030504040204" pitchFamily="34" charset="0"/>
                <a:ea typeface="Tahoma" panose="020B0604030504040204" pitchFamily="34" charset="0"/>
                <a:cs typeface="Tahoma" panose="020B0604030504040204" pitchFamily="34" charset="0"/>
              </a:rPr>
            </a:br>
            <a:br>
              <a:rPr lang="en-GB" sz="4400" b="1" dirty="0">
                <a:solidFill>
                  <a:srgbClr val="00B0F0"/>
                </a:solidFill>
                <a:latin typeface="Tahoma" panose="020B0604030504040204" pitchFamily="34" charset="0"/>
                <a:ea typeface="Tahoma" panose="020B0604030504040204" pitchFamily="34" charset="0"/>
                <a:cs typeface="Tahoma" panose="020B0604030504040204" pitchFamily="34" charset="0"/>
              </a:rPr>
            </a:br>
            <a:br>
              <a:rPr lang="en-GB" sz="4400" b="1" dirty="0">
                <a:solidFill>
                  <a:srgbClr val="00B0F0"/>
                </a:solidFill>
                <a:latin typeface="Tahoma" panose="020B0604030504040204" pitchFamily="34" charset="0"/>
                <a:ea typeface="Tahoma" panose="020B0604030504040204" pitchFamily="34" charset="0"/>
                <a:cs typeface="Tahoma" panose="020B0604030504040204" pitchFamily="34" charset="0"/>
              </a:rPr>
            </a:br>
            <a:br>
              <a:rPr lang="en-GB" sz="4400" b="1" dirty="0">
                <a:solidFill>
                  <a:srgbClr val="00B0F0"/>
                </a:solidFill>
                <a:latin typeface="Tahoma" panose="020B0604030504040204" pitchFamily="34" charset="0"/>
                <a:ea typeface="Tahoma" panose="020B0604030504040204" pitchFamily="34" charset="0"/>
                <a:cs typeface="Tahoma" panose="020B0604030504040204" pitchFamily="34" charset="0"/>
              </a:rPr>
            </a:br>
            <a:br>
              <a:rPr lang="en-GB" sz="4400" b="1" dirty="0">
                <a:solidFill>
                  <a:srgbClr val="00B0F0"/>
                </a:solidFill>
                <a:latin typeface="Tahoma" panose="020B0604030504040204" pitchFamily="34" charset="0"/>
                <a:ea typeface="Tahoma" panose="020B0604030504040204" pitchFamily="34" charset="0"/>
                <a:cs typeface="Tahoma" panose="020B0604030504040204" pitchFamily="34" charset="0"/>
              </a:rPr>
            </a:br>
            <a:br>
              <a:rPr lang="en-GB" sz="4400" b="1" dirty="0">
                <a:solidFill>
                  <a:srgbClr val="00B0F0"/>
                </a:solidFill>
                <a:latin typeface="Tahoma" panose="020B0604030504040204" pitchFamily="34" charset="0"/>
                <a:ea typeface="Tahoma" panose="020B0604030504040204" pitchFamily="34" charset="0"/>
                <a:cs typeface="Tahoma" panose="020B0604030504040204" pitchFamily="34" charset="0"/>
              </a:rPr>
            </a:br>
            <a:r>
              <a:rPr lang="en-GB" sz="4400" b="1" dirty="0">
                <a:solidFill>
                  <a:srgbClr val="00B0F0"/>
                </a:solidFill>
                <a:latin typeface="Tahoma" panose="020B0604030504040204" pitchFamily="34" charset="0"/>
                <a:ea typeface="Tahoma" panose="020B0604030504040204" pitchFamily="34" charset="0"/>
                <a:cs typeface="Tahoma" panose="020B0604030504040204" pitchFamily="34" charset="0"/>
              </a:rPr>
              <a:t>NUTRITION EXPENDITURE REVIEW</a:t>
            </a:r>
            <a:br>
              <a:rPr lang="en-GB" sz="3600" b="1" dirty="0">
                <a:solidFill>
                  <a:srgbClr val="00B0F0"/>
                </a:solidFill>
                <a:latin typeface="Tahoma" panose="020B0604030504040204" pitchFamily="34" charset="0"/>
                <a:ea typeface="Tahoma" panose="020B0604030504040204" pitchFamily="34" charset="0"/>
                <a:cs typeface="Tahoma" panose="020B0604030504040204" pitchFamily="34" charset="0"/>
              </a:rPr>
            </a:br>
            <a:br>
              <a:rPr lang="en-GB" sz="3600" b="1" dirty="0">
                <a:solidFill>
                  <a:srgbClr val="00B0F0"/>
                </a:solidFill>
                <a:latin typeface="Tahoma" panose="020B0604030504040204" pitchFamily="34" charset="0"/>
                <a:ea typeface="Tahoma" panose="020B0604030504040204" pitchFamily="34" charset="0"/>
                <a:cs typeface="Tahoma" panose="020B0604030504040204" pitchFamily="34" charset="0"/>
              </a:rPr>
            </a:br>
            <a:r>
              <a:rPr lang="en-GB" sz="3600" dirty="0">
                <a:solidFill>
                  <a:srgbClr val="FF0000"/>
                </a:solidFill>
                <a:latin typeface="Tahoma" panose="020B0604030504040204" pitchFamily="34" charset="0"/>
                <a:ea typeface="Tahoma" panose="020B0604030504040204" pitchFamily="34" charset="0"/>
                <a:cs typeface="Tahoma" panose="020B0604030504040204" pitchFamily="34" charset="0"/>
              </a:rPr>
              <a:t>PRELIMINARY FINDINGS</a:t>
            </a:r>
            <a:br>
              <a:rPr lang="en-GB" sz="3600" dirty="0">
                <a:solidFill>
                  <a:srgbClr val="3B4A6A"/>
                </a:solidFill>
                <a:latin typeface="Tahoma" panose="020B0604030504040204" pitchFamily="34" charset="0"/>
                <a:ea typeface="Tahoma" panose="020B0604030504040204" pitchFamily="34" charset="0"/>
                <a:cs typeface="Tahoma" panose="020B0604030504040204" pitchFamily="34" charset="0"/>
              </a:rPr>
            </a:br>
            <a:br>
              <a:rPr lang="en-GB" sz="2000" dirty="0">
                <a:solidFill>
                  <a:srgbClr val="3B4A6A"/>
                </a:solidFill>
                <a:latin typeface="Tahoma" panose="020B0604030504040204" pitchFamily="34" charset="0"/>
                <a:ea typeface="Tahoma" panose="020B0604030504040204" pitchFamily="34" charset="0"/>
                <a:cs typeface="Tahoma" panose="020B0604030504040204" pitchFamily="34" charset="0"/>
              </a:rPr>
            </a:br>
            <a:r>
              <a:rPr lang="en-GB" sz="2700" dirty="0">
                <a:solidFill>
                  <a:srgbClr val="00B0F0"/>
                </a:solidFill>
                <a:latin typeface="Tahoma" panose="020B0604030504040204" pitchFamily="34" charset="0"/>
                <a:ea typeface="Tahoma" panose="020B0604030504040204" pitchFamily="34" charset="0"/>
                <a:cs typeface="Tahoma" panose="020B0604030504040204" pitchFamily="34" charset="0"/>
              </a:rPr>
              <a:t>NUTRITION CONFERENCE,  14</a:t>
            </a:r>
            <a:r>
              <a:rPr lang="en-GB" sz="2700" baseline="30000" dirty="0">
                <a:solidFill>
                  <a:srgbClr val="00B0F0"/>
                </a:solidFill>
                <a:latin typeface="Tahoma" panose="020B0604030504040204" pitchFamily="34" charset="0"/>
                <a:ea typeface="Tahoma" panose="020B0604030504040204" pitchFamily="34" charset="0"/>
                <a:cs typeface="Tahoma" panose="020B0604030504040204" pitchFamily="34" charset="0"/>
              </a:rPr>
              <a:t>TH</a:t>
            </a:r>
            <a:r>
              <a:rPr lang="en-GB" sz="2700" dirty="0">
                <a:solidFill>
                  <a:srgbClr val="00B0F0"/>
                </a:solidFill>
                <a:latin typeface="Tahoma" panose="020B0604030504040204" pitchFamily="34" charset="0"/>
                <a:ea typeface="Tahoma" panose="020B0604030504040204" pitchFamily="34" charset="0"/>
                <a:cs typeface="Tahoma" panose="020B0604030504040204" pitchFamily="34" charset="0"/>
              </a:rPr>
              <a:t> SEPTEMBER 2023</a:t>
            </a:r>
            <a:br>
              <a:rPr lang="en-GB" sz="2000" baseline="30000" dirty="0">
                <a:solidFill>
                  <a:srgbClr val="3B4A6A"/>
                </a:solidFill>
                <a:latin typeface="Tahoma" panose="020B0604030504040204" pitchFamily="34" charset="0"/>
                <a:ea typeface="Tahoma" panose="020B0604030504040204" pitchFamily="34" charset="0"/>
                <a:cs typeface="Tahoma" panose="020B0604030504040204" pitchFamily="34" charset="0"/>
              </a:rPr>
            </a:br>
            <a:br>
              <a:rPr lang="en-GB" sz="2000" baseline="30000" dirty="0">
                <a:solidFill>
                  <a:srgbClr val="3B4A6A"/>
                </a:solidFill>
                <a:latin typeface="Tahoma" panose="020B0604030504040204" pitchFamily="34" charset="0"/>
                <a:ea typeface="Tahoma" panose="020B0604030504040204" pitchFamily="34" charset="0"/>
                <a:cs typeface="Tahoma" panose="020B0604030504040204" pitchFamily="34" charset="0"/>
              </a:rPr>
            </a:br>
            <a:br>
              <a:rPr lang="en-GB" sz="2000" baseline="30000" dirty="0">
                <a:solidFill>
                  <a:srgbClr val="3B4A6A"/>
                </a:solidFill>
                <a:latin typeface="Tahoma" panose="020B0604030504040204" pitchFamily="34" charset="0"/>
                <a:ea typeface="Tahoma" panose="020B0604030504040204" pitchFamily="34" charset="0"/>
                <a:cs typeface="Tahoma" panose="020B0604030504040204" pitchFamily="34" charset="0"/>
              </a:rPr>
            </a:br>
            <a:br>
              <a:rPr lang="en-GB" sz="2000" baseline="30000" dirty="0">
                <a:solidFill>
                  <a:srgbClr val="3B4A6A"/>
                </a:solidFill>
                <a:latin typeface="Tahoma" panose="020B0604030504040204" pitchFamily="34" charset="0"/>
                <a:ea typeface="Tahoma" panose="020B0604030504040204" pitchFamily="34" charset="0"/>
                <a:cs typeface="Tahoma" panose="020B0604030504040204" pitchFamily="34" charset="0"/>
              </a:rPr>
            </a:br>
            <a:r>
              <a:rPr lang="en-GB" sz="2200" b="1" i="1" dirty="0">
                <a:solidFill>
                  <a:srgbClr val="FF0000"/>
                </a:solidFill>
                <a:effectLst/>
                <a:latin typeface="Times New Roman" panose="02020603050405020304" pitchFamily="18" charset="0"/>
                <a:ea typeface="MS Mincho" panose="02020609040205080304" pitchFamily="49" charset="-128"/>
                <a:cs typeface="GillSansMTStd-Book"/>
              </a:rPr>
              <a:t>THEME</a:t>
            </a:r>
            <a:r>
              <a:rPr lang="en-GB" sz="2200" b="1" i="1" dirty="0">
                <a:solidFill>
                  <a:srgbClr val="000000"/>
                </a:solidFill>
                <a:effectLst/>
                <a:latin typeface="Times New Roman" panose="02020603050405020304" pitchFamily="18" charset="0"/>
                <a:ea typeface="MS Mincho" panose="02020609040205080304" pitchFamily="49" charset="-128"/>
                <a:cs typeface="GillSansMTStd-Book"/>
              </a:rPr>
              <a:t>: 	“STRENGTHENING AND ACCELERATING DELIVERY OF </a:t>
            </a:r>
            <a:br>
              <a:rPr lang="en-GB" sz="2200" b="1" i="1" dirty="0">
                <a:solidFill>
                  <a:srgbClr val="000000"/>
                </a:solidFill>
                <a:effectLst/>
                <a:latin typeface="Times New Roman" panose="02020603050405020304" pitchFamily="18" charset="0"/>
                <a:ea typeface="MS Mincho" panose="02020609040205080304" pitchFamily="49" charset="-128"/>
                <a:cs typeface="GillSansMTStd-Book"/>
              </a:rPr>
            </a:br>
            <a:br>
              <a:rPr lang="en-GB" sz="2200" b="1" i="1" dirty="0">
                <a:solidFill>
                  <a:srgbClr val="000000"/>
                </a:solidFill>
                <a:effectLst/>
                <a:latin typeface="Times New Roman" panose="02020603050405020304" pitchFamily="18" charset="0"/>
                <a:ea typeface="MS Mincho" panose="02020609040205080304" pitchFamily="49" charset="-128"/>
                <a:cs typeface="GillSansMTStd-Book"/>
              </a:rPr>
            </a:br>
            <a:r>
              <a:rPr lang="en-GB" sz="2200" b="1" i="1" dirty="0">
                <a:solidFill>
                  <a:srgbClr val="000000"/>
                </a:solidFill>
                <a:effectLst/>
                <a:latin typeface="Times New Roman" panose="02020603050405020304" pitchFamily="18" charset="0"/>
                <a:ea typeface="MS Mincho" panose="02020609040205080304" pitchFamily="49" charset="-128"/>
                <a:cs typeface="GillSansMTStd-Book"/>
              </a:rPr>
              <a:t>                                    MULTISECTORAL NUTRITION INTERVENTIONS THROUGH</a:t>
            </a:r>
            <a:br>
              <a:rPr lang="en-GB" sz="2200" b="1" i="1" dirty="0">
                <a:solidFill>
                  <a:srgbClr val="000000"/>
                </a:solidFill>
                <a:effectLst/>
                <a:latin typeface="Times New Roman" panose="02020603050405020304" pitchFamily="18" charset="0"/>
                <a:ea typeface="MS Mincho" panose="02020609040205080304" pitchFamily="49" charset="-128"/>
                <a:cs typeface="GillSansMTStd-Book"/>
              </a:rPr>
            </a:br>
            <a:br>
              <a:rPr lang="en-GB" sz="2200" b="1" i="1" dirty="0">
                <a:solidFill>
                  <a:srgbClr val="000000"/>
                </a:solidFill>
                <a:effectLst/>
                <a:latin typeface="Times New Roman" panose="02020603050405020304" pitchFamily="18" charset="0"/>
                <a:ea typeface="MS Mincho" panose="02020609040205080304" pitchFamily="49" charset="-128"/>
                <a:cs typeface="GillSansMTStd-Book"/>
              </a:rPr>
            </a:br>
            <a:r>
              <a:rPr lang="en-GB" sz="2200" b="1" i="1" dirty="0">
                <a:solidFill>
                  <a:srgbClr val="000000"/>
                </a:solidFill>
                <a:effectLst/>
                <a:latin typeface="Times New Roman" panose="02020603050405020304" pitchFamily="18" charset="0"/>
                <a:ea typeface="MS Mincho" panose="02020609040205080304" pitchFamily="49" charset="-128"/>
                <a:cs typeface="GillSansMTStd-Book"/>
              </a:rPr>
              <a:t>EVIDENCE-DRIVEN PROGRAMMING”</a:t>
            </a:r>
            <a:br>
              <a:rPr lang="en-GB" sz="2200" dirty="0">
                <a:solidFill>
                  <a:srgbClr val="3B4A6A"/>
                </a:solidFill>
                <a:latin typeface="Tahoma" panose="020B0604030504040204" pitchFamily="34" charset="0"/>
                <a:ea typeface="Tahoma" panose="020B0604030504040204" pitchFamily="34" charset="0"/>
                <a:cs typeface="Tahoma" panose="020B0604030504040204" pitchFamily="34" charset="0"/>
              </a:rPr>
            </a:br>
            <a:br>
              <a:rPr lang="en-GB" sz="2000" dirty="0">
                <a:solidFill>
                  <a:srgbClr val="3B4A6A"/>
                </a:solidFill>
                <a:latin typeface="Tahoma" panose="020B0604030504040204" pitchFamily="34" charset="0"/>
                <a:ea typeface="Tahoma" panose="020B0604030504040204" pitchFamily="34" charset="0"/>
                <a:cs typeface="Tahoma" panose="020B0604030504040204" pitchFamily="34" charset="0"/>
              </a:rPr>
            </a:br>
            <a:endParaRPr lang="en-GB" sz="2000" dirty="0">
              <a:solidFill>
                <a:srgbClr val="3B4A6A"/>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AFCCD5EF-D787-F385-5D72-0EC79C1CFDD0}"/>
              </a:ext>
            </a:extLst>
          </p:cNvPr>
          <p:cNvPicPr>
            <a:picLocks/>
          </p:cNvPicPr>
          <p:nvPr/>
        </p:nvPicPr>
        <p:blipFill>
          <a:blip r:embed="rId2" cstate="print">
            <a:extLst>
              <a:ext uri="{28A0092B-C50C-407E-A947-70E740481C1C}">
                <a14:useLocalDpi xmlns:a14="http://schemas.microsoft.com/office/drawing/2010/main" val="0"/>
              </a:ext>
            </a:extLst>
          </a:blip>
          <a:srcRect/>
          <a:stretch/>
        </p:blipFill>
        <p:spPr>
          <a:xfrm>
            <a:off x="0" y="-287080"/>
            <a:ext cx="12192000" cy="1275907"/>
          </a:xfrm>
          <a:prstGeom prst="rect">
            <a:avLst/>
          </a:prstGeom>
        </p:spPr>
      </p:pic>
    </p:spTree>
    <p:extLst>
      <p:ext uri="{BB962C8B-B14F-4D97-AF65-F5344CB8AC3E}">
        <p14:creationId xmlns:p14="http://schemas.microsoft.com/office/powerpoint/2010/main" val="3770585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1F77-516D-6646-A227-6AE017C0F847}"/>
              </a:ext>
            </a:extLst>
          </p:cNvPr>
          <p:cNvSpPr>
            <a:spLocks noGrp="1"/>
          </p:cNvSpPr>
          <p:nvPr>
            <p:ph type="title"/>
          </p:nvPr>
        </p:nvSpPr>
        <p:spPr/>
        <p:txBody>
          <a:bodyPr/>
          <a:lstStyle/>
          <a:p>
            <a:r>
              <a:rPr lang="en-US" dirty="0">
                <a:solidFill>
                  <a:srgbClr val="00B0F0"/>
                </a:solidFill>
              </a:rPr>
              <a:t>Timeline and next steps</a:t>
            </a:r>
          </a:p>
        </p:txBody>
      </p:sp>
      <p:sp>
        <p:nvSpPr>
          <p:cNvPr id="4" name="Content Placeholder 2">
            <a:extLst>
              <a:ext uri="{FF2B5EF4-FFF2-40B4-BE49-F238E27FC236}">
                <a16:creationId xmlns:a16="http://schemas.microsoft.com/office/drawing/2014/main" id="{C930D241-CD80-D642-A9B8-D8AEE80941B7}"/>
              </a:ext>
            </a:extLst>
          </p:cNvPr>
          <p:cNvSpPr txBox="1">
            <a:spLocks/>
          </p:cNvSpPr>
          <p:nvPr/>
        </p:nvSpPr>
        <p:spPr>
          <a:xfrm>
            <a:off x="960120" y="1978025"/>
            <a:ext cx="10515600" cy="435133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Phase I: Inception stage (completed)</a:t>
            </a:r>
          </a:p>
          <a:p>
            <a:r>
              <a:rPr lang="en-US" dirty="0"/>
              <a:t>Phase 2: Methodology development, data mapping and analysis (mainly completed)</a:t>
            </a:r>
          </a:p>
          <a:p>
            <a:pPr lvl="1"/>
            <a:r>
              <a:rPr lang="en-US" dirty="0"/>
              <a:t>Literature review</a:t>
            </a:r>
          </a:p>
          <a:p>
            <a:pPr lvl="1"/>
            <a:r>
              <a:rPr lang="en-US" dirty="0"/>
              <a:t>Technical methodology workshop</a:t>
            </a:r>
          </a:p>
          <a:p>
            <a:pPr lvl="1"/>
            <a:r>
              <a:rPr lang="en-US" dirty="0"/>
              <a:t>Data mapping</a:t>
            </a:r>
          </a:p>
          <a:p>
            <a:pPr lvl="1"/>
            <a:r>
              <a:rPr lang="en-US" dirty="0"/>
              <a:t>Fieldwork: interviews and data collection</a:t>
            </a:r>
          </a:p>
          <a:p>
            <a:pPr lvl="1"/>
            <a:r>
              <a:rPr lang="en-US" dirty="0"/>
              <a:t>Follow up work as required</a:t>
            </a:r>
          </a:p>
          <a:p>
            <a:pPr lvl="1"/>
            <a:r>
              <a:rPr lang="en-US" dirty="0"/>
              <a:t>Nutrition expenditure analysis</a:t>
            </a:r>
          </a:p>
          <a:p>
            <a:pPr lvl="1"/>
            <a:r>
              <a:rPr lang="en-US" dirty="0"/>
              <a:t>Internal and external consolidation and validation workshops</a:t>
            </a:r>
          </a:p>
          <a:p>
            <a:r>
              <a:rPr lang="en-US" dirty="0"/>
              <a:t>Phase 3: Reporting (in process)</a:t>
            </a:r>
          </a:p>
          <a:p>
            <a:pPr lvl="1"/>
            <a:r>
              <a:rPr lang="en-US" dirty="0"/>
              <a:t>Report: to be finalized in October</a:t>
            </a:r>
          </a:p>
          <a:p>
            <a:pPr lvl="1"/>
            <a:r>
              <a:rPr lang="en-US" dirty="0"/>
              <a:t>Policy brief: subject TBC, to be finalized in November</a:t>
            </a:r>
          </a:p>
          <a:p>
            <a:pPr lvl="1"/>
            <a:r>
              <a:rPr lang="en-US" dirty="0"/>
              <a:t>Presentation of final products: November date TBC</a:t>
            </a:r>
          </a:p>
        </p:txBody>
      </p:sp>
    </p:spTree>
    <p:extLst>
      <p:ext uri="{BB962C8B-B14F-4D97-AF65-F5344CB8AC3E}">
        <p14:creationId xmlns:p14="http://schemas.microsoft.com/office/powerpoint/2010/main" val="699613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A9E21-0F2D-9A51-3887-D6663041A88E}"/>
              </a:ext>
            </a:extLst>
          </p:cNvPr>
          <p:cNvSpPr>
            <a:spLocks noGrp="1"/>
          </p:cNvSpPr>
          <p:nvPr>
            <p:ph type="title"/>
          </p:nvPr>
        </p:nvSpPr>
        <p:spPr>
          <a:xfrm>
            <a:off x="838200" y="365125"/>
            <a:ext cx="10515600" cy="5282640"/>
          </a:xfrm>
        </p:spPr>
        <p:txBody>
          <a:bodyPr/>
          <a:lstStyle/>
          <a:p>
            <a:r>
              <a:rPr lang="en-GB" dirty="0"/>
              <a:t>Thank you</a:t>
            </a:r>
          </a:p>
        </p:txBody>
      </p:sp>
    </p:spTree>
    <p:extLst>
      <p:ext uri="{BB962C8B-B14F-4D97-AF65-F5344CB8AC3E}">
        <p14:creationId xmlns:p14="http://schemas.microsoft.com/office/powerpoint/2010/main" val="225437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64C2E-C544-116D-0445-EFF44ACECAA4}"/>
              </a:ext>
            </a:extLst>
          </p:cNvPr>
          <p:cNvSpPr>
            <a:spLocks noGrp="1"/>
          </p:cNvSpPr>
          <p:nvPr>
            <p:ph type="title"/>
          </p:nvPr>
        </p:nvSpPr>
        <p:spPr>
          <a:xfrm>
            <a:off x="838200" y="283845"/>
            <a:ext cx="10515600" cy="1325563"/>
          </a:xfrm>
        </p:spPr>
        <p:txBody>
          <a:bodyPr>
            <a:normAutofit/>
          </a:bodyPr>
          <a:lstStyle/>
          <a:p>
            <a:r>
              <a:rPr lang="en-GB" dirty="0">
                <a:solidFill>
                  <a:srgbClr val="00B0F0"/>
                </a:solidFill>
              </a:rPr>
              <a:t>Malnutrition and the economy</a:t>
            </a:r>
          </a:p>
        </p:txBody>
      </p:sp>
      <p:graphicFrame>
        <p:nvGraphicFramePr>
          <p:cNvPr id="6" name="Chart 5">
            <a:extLst>
              <a:ext uri="{FF2B5EF4-FFF2-40B4-BE49-F238E27FC236}">
                <a16:creationId xmlns:a16="http://schemas.microsoft.com/office/drawing/2014/main" id="{00000000-0008-0000-0200-000003000000}"/>
              </a:ext>
            </a:extLst>
          </p:cNvPr>
          <p:cNvGraphicFramePr>
            <a:graphicFrameLocks/>
          </p:cNvGraphicFramePr>
          <p:nvPr>
            <p:extLst>
              <p:ext uri="{D42A27DB-BD31-4B8C-83A1-F6EECF244321}">
                <p14:modId xmlns:p14="http://schemas.microsoft.com/office/powerpoint/2010/main" val="408301786"/>
              </p:ext>
            </p:extLst>
          </p:nvPr>
        </p:nvGraphicFramePr>
        <p:xfrm>
          <a:off x="664400" y="1727200"/>
          <a:ext cx="9800400" cy="490103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2C58DB0-0F8F-B369-DA73-D51F9880A2F9}"/>
              </a:ext>
            </a:extLst>
          </p:cNvPr>
          <p:cNvSpPr txBox="1"/>
          <p:nvPr/>
        </p:nvSpPr>
        <p:spPr>
          <a:xfrm>
            <a:off x="924560" y="6400800"/>
            <a:ext cx="9540240" cy="461665"/>
          </a:xfrm>
          <a:prstGeom prst="rect">
            <a:avLst/>
          </a:prstGeom>
          <a:noFill/>
        </p:spPr>
        <p:txBody>
          <a:bodyPr wrap="square" rtlCol="0">
            <a:spAutoFit/>
          </a:bodyPr>
          <a:lstStyle/>
          <a:p>
            <a:r>
              <a:rPr lang="en-GB" sz="1200" i="1" dirty="0">
                <a:solidFill>
                  <a:schemeClr val="tx1">
                    <a:lumMod val="50000"/>
                    <a:lumOff val="50000"/>
                  </a:schemeClr>
                </a:solidFill>
              </a:rPr>
              <a:t>Source: World Bank indicators; Gross National Income (GNI) calculated using the Atlas method to minimise effect of short term exchange rate fluctuations and adjust for variance in inflation; stunting prevalence is based on most recently available figures, the year used thus varies by country</a:t>
            </a:r>
          </a:p>
        </p:txBody>
      </p:sp>
      <p:sp>
        <p:nvSpPr>
          <p:cNvPr id="3" name="TextBox 2">
            <a:extLst>
              <a:ext uri="{FF2B5EF4-FFF2-40B4-BE49-F238E27FC236}">
                <a16:creationId xmlns:a16="http://schemas.microsoft.com/office/drawing/2014/main" id="{97C5B1CB-6555-AA90-6D5C-0EB218927FBC}"/>
              </a:ext>
            </a:extLst>
          </p:cNvPr>
          <p:cNvSpPr txBox="1"/>
          <p:nvPr/>
        </p:nvSpPr>
        <p:spPr>
          <a:xfrm>
            <a:off x="6977741" y="1727200"/>
            <a:ext cx="5214259" cy="2031325"/>
          </a:xfrm>
          <a:prstGeom prst="rect">
            <a:avLst/>
          </a:prstGeom>
          <a:noFill/>
        </p:spPr>
        <p:txBody>
          <a:bodyPr wrap="square" rtlCol="0">
            <a:spAutoFit/>
          </a:bodyPr>
          <a:lstStyle/>
          <a:p>
            <a:pPr marL="285750" indent="-285750">
              <a:buFont typeface="Wingdings" panose="05000000000000000000" pitchFamily="2" charset="2"/>
              <a:buChar char="§"/>
            </a:pPr>
            <a:r>
              <a:rPr lang="en-GB" dirty="0">
                <a:solidFill>
                  <a:schemeClr val="accent1">
                    <a:lumMod val="50000"/>
                  </a:schemeClr>
                </a:solidFill>
              </a:rPr>
              <a:t>Zambia has a high rate of stunting compared with similar countries in the region</a:t>
            </a:r>
          </a:p>
          <a:p>
            <a:pPr marL="285750" indent="-285750">
              <a:buFont typeface="Wingdings" panose="05000000000000000000" pitchFamily="2" charset="2"/>
              <a:buChar char="§"/>
            </a:pPr>
            <a:r>
              <a:rPr lang="en-GB" dirty="0">
                <a:solidFill>
                  <a:schemeClr val="accent1">
                    <a:lumMod val="50000"/>
                  </a:schemeClr>
                </a:solidFill>
              </a:rPr>
              <a:t>There is a strong correlation between stunting and GNI, which is a complex two-way relationship: stunting can be seen as both a </a:t>
            </a:r>
            <a:r>
              <a:rPr lang="en-GB" i="1" dirty="0">
                <a:solidFill>
                  <a:schemeClr val="accent1">
                    <a:lumMod val="50000"/>
                  </a:schemeClr>
                </a:solidFill>
              </a:rPr>
              <a:t>result </a:t>
            </a:r>
            <a:r>
              <a:rPr lang="en-GB" dirty="0">
                <a:solidFill>
                  <a:schemeClr val="accent1">
                    <a:lumMod val="50000"/>
                  </a:schemeClr>
                </a:solidFill>
              </a:rPr>
              <a:t>of low income, and a </a:t>
            </a:r>
            <a:r>
              <a:rPr lang="en-GB" i="1" dirty="0">
                <a:solidFill>
                  <a:schemeClr val="accent1">
                    <a:lumMod val="50000"/>
                  </a:schemeClr>
                </a:solidFill>
              </a:rPr>
              <a:t>causal factor </a:t>
            </a:r>
            <a:r>
              <a:rPr lang="en-GB" dirty="0">
                <a:solidFill>
                  <a:schemeClr val="accent1">
                    <a:lumMod val="50000"/>
                  </a:schemeClr>
                </a:solidFill>
              </a:rPr>
              <a:t>in limiting national income</a:t>
            </a:r>
          </a:p>
        </p:txBody>
      </p:sp>
    </p:spTree>
    <p:extLst>
      <p:ext uri="{BB962C8B-B14F-4D97-AF65-F5344CB8AC3E}">
        <p14:creationId xmlns:p14="http://schemas.microsoft.com/office/powerpoint/2010/main" val="2079251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0264F-3371-9E4E-8487-54DD55BA0C1A}"/>
              </a:ext>
            </a:extLst>
          </p:cNvPr>
          <p:cNvSpPr>
            <a:spLocks noGrp="1"/>
          </p:cNvSpPr>
          <p:nvPr>
            <p:ph type="title"/>
          </p:nvPr>
        </p:nvSpPr>
        <p:spPr/>
        <p:txBody>
          <a:bodyPr/>
          <a:lstStyle/>
          <a:p>
            <a:r>
              <a:rPr lang="en-US" dirty="0">
                <a:solidFill>
                  <a:srgbClr val="00B0F0"/>
                </a:solidFill>
              </a:rPr>
              <a:t>Background</a:t>
            </a:r>
          </a:p>
        </p:txBody>
      </p:sp>
      <p:sp>
        <p:nvSpPr>
          <p:cNvPr id="3" name="Content Placeholder 2">
            <a:extLst>
              <a:ext uri="{FF2B5EF4-FFF2-40B4-BE49-F238E27FC236}">
                <a16:creationId xmlns:a16="http://schemas.microsoft.com/office/drawing/2014/main" id="{B212F42B-E4BB-EC40-AA13-41D609392970}"/>
              </a:ext>
            </a:extLst>
          </p:cNvPr>
          <p:cNvSpPr>
            <a:spLocks noGrp="1"/>
          </p:cNvSpPr>
          <p:nvPr>
            <p:ph idx="1"/>
          </p:nvPr>
        </p:nvSpPr>
        <p:spPr>
          <a:xfrm>
            <a:off x="390525" y="1485900"/>
            <a:ext cx="10963275" cy="5370513"/>
          </a:xfrm>
        </p:spPr>
        <p:txBody>
          <a:bodyPr>
            <a:normAutofit fontScale="92500" lnSpcReduction="10000"/>
          </a:bodyPr>
          <a:lstStyle/>
          <a:p>
            <a:r>
              <a:rPr lang="en-US" dirty="0"/>
              <a:t>The Government of the Republic of Zambia </a:t>
            </a:r>
            <a:r>
              <a:rPr lang="en-US" dirty="0">
                <a:solidFill>
                  <a:srgbClr val="FF0000"/>
                </a:solidFill>
              </a:rPr>
              <a:t>(NFNC)</a:t>
            </a:r>
            <a:r>
              <a:rPr lang="en-US" dirty="0"/>
              <a:t>and UNICEF have engaged Mokoro Ltd, a UK-based not-for-profit company to conduct a Nutrition Expenditure Review (NER).</a:t>
            </a:r>
          </a:p>
          <a:p>
            <a:r>
              <a:rPr lang="en-US" dirty="0"/>
              <a:t>Overall objectives are to assess the adequacy, efficiency, equity, effectiveness and sustainability of public expenditure on nutrition.</a:t>
            </a:r>
          </a:p>
          <a:p>
            <a:r>
              <a:rPr lang="en-US" dirty="0"/>
              <a:t>The following tasks were specified:</a:t>
            </a:r>
          </a:p>
          <a:p>
            <a:pPr lvl="1"/>
            <a:r>
              <a:rPr lang="en-US" dirty="0"/>
              <a:t>Assess sources of revenue and financing structure of nutrition </a:t>
            </a:r>
            <a:r>
              <a:rPr lang="en-US" dirty="0" err="1"/>
              <a:t>programmes</a:t>
            </a:r>
            <a:r>
              <a:rPr lang="en-US" dirty="0"/>
              <a:t> and interventions</a:t>
            </a:r>
          </a:p>
          <a:p>
            <a:pPr lvl="1"/>
            <a:r>
              <a:rPr lang="en-US" dirty="0" err="1"/>
              <a:t>Analyse</a:t>
            </a:r>
            <a:r>
              <a:rPr lang="en-US" dirty="0"/>
              <a:t> size, composition, equity and effectiveness of nutrition budget and spending in Zambia</a:t>
            </a:r>
          </a:p>
          <a:p>
            <a:pPr lvl="1"/>
            <a:r>
              <a:rPr lang="en-US" dirty="0"/>
              <a:t>Determine level of overall public spending on nutrition; relate this to nutrition outcomes</a:t>
            </a:r>
          </a:p>
          <a:p>
            <a:pPr lvl="1"/>
            <a:r>
              <a:rPr lang="en-US" dirty="0"/>
              <a:t>Assess whether allocation of nutrition resources accords with stated policy priorities</a:t>
            </a:r>
          </a:p>
          <a:p>
            <a:r>
              <a:rPr lang="en-US" dirty="0"/>
              <a:t>Specific recommendations will be made for the improvement of nutrition public expenditure.</a:t>
            </a:r>
          </a:p>
        </p:txBody>
      </p:sp>
    </p:spTree>
    <p:extLst>
      <p:ext uri="{BB962C8B-B14F-4D97-AF65-F5344CB8AC3E}">
        <p14:creationId xmlns:p14="http://schemas.microsoft.com/office/powerpoint/2010/main" val="3179745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24B8036-8D71-B753-B1C8-765E75E06091}"/>
              </a:ext>
            </a:extLst>
          </p:cNvPr>
          <p:cNvSpPr/>
          <p:nvPr/>
        </p:nvSpPr>
        <p:spPr>
          <a:xfrm>
            <a:off x="909320" y="1827298"/>
            <a:ext cx="1955802" cy="959107"/>
          </a:xfrm>
          <a:prstGeom prst="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t>Nutrition and PFM landscape review</a:t>
            </a:r>
          </a:p>
          <a:p>
            <a:pPr algn="ctr"/>
            <a:endParaRPr lang="en-GB" sz="1600" dirty="0"/>
          </a:p>
        </p:txBody>
      </p:sp>
      <p:sp>
        <p:nvSpPr>
          <p:cNvPr id="10" name="Rectangle 9">
            <a:extLst>
              <a:ext uri="{FF2B5EF4-FFF2-40B4-BE49-F238E27FC236}">
                <a16:creationId xmlns:a16="http://schemas.microsoft.com/office/drawing/2014/main" id="{F0BF3F89-9140-CABE-9B7D-7ABBB9A2DEC7}"/>
              </a:ext>
            </a:extLst>
          </p:cNvPr>
          <p:cNvSpPr/>
          <p:nvPr/>
        </p:nvSpPr>
        <p:spPr>
          <a:xfrm>
            <a:off x="909320" y="2870181"/>
            <a:ext cx="1955802" cy="959107"/>
          </a:xfrm>
          <a:prstGeom prst="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t>Assess the PFM determinants of expenditure </a:t>
            </a:r>
          </a:p>
          <a:p>
            <a:pPr algn="ctr"/>
            <a:endParaRPr lang="en-GB" sz="1600" dirty="0"/>
          </a:p>
        </p:txBody>
      </p:sp>
      <p:sp>
        <p:nvSpPr>
          <p:cNvPr id="11" name="Rectangle 10">
            <a:extLst>
              <a:ext uri="{FF2B5EF4-FFF2-40B4-BE49-F238E27FC236}">
                <a16:creationId xmlns:a16="http://schemas.microsoft.com/office/drawing/2014/main" id="{F94C637C-7765-E8DD-9E0F-B7139B47F77A}"/>
              </a:ext>
            </a:extLst>
          </p:cNvPr>
          <p:cNvSpPr/>
          <p:nvPr/>
        </p:nvSpPr>
        <p:spPr>
          <a:xfrm>
            <a:off x="909320" y="5170003"/>
            <a:ext cx="1955802" cy="1191709"/>
          </a:xfrm>
          <a:prstGeom prst="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t>Analyse expenditure: adequacy, efficiency, effectiveness, equity and sustainability</a:t>
            </a:r>
          </a:p>
          <a:p>
            <a:pPr algn="ctr"/>
            <a:endParaRPr lang="en-GB" sz="1600" dirty="0"/>
          </a:p>
        </p:txBody>
      </p:sp>
      <p:sp>
        <p:nvSpPr>
          <p:cNvPr id="12" name="Rectangle 11">
            <a:extLst>
              <a:ext uri="{FF2B5EF4-FFF2-40B4-BE49-F238E27FC236}">
                <a16:creationId xmlns:a16="http://schemas.microsoft.com/office/drawing/2014/main" id="{6A2A65D8-3757-5B1E-5028-DD4C5973CCF3}"/>
              </a:ext>
            </a:extLst>
          </p:cNvPr>
          <p:cNvSpPr/>
          <p:nvPr/>
        </p:nvSpPr>
        <p:spPr>
          <a:xfrm>
            <a:off x="909320" y="3913065"/>
            <a:ext cx="1955802" cy="1191710"/>
          </a:xfrm>
          <a:prstGeom prst="rect">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t>Estimate the size, distribution and composition of expenditure</a:t>
            </a:r>
          </a:p>
          <a:p>
            <a:pPr algn="ctr"/>
            <a:endParaRPr lang="en-GB" sz="1600" dirty="0"/>
          </a:p>
        </p:txBody>
      </p:sp>
      <p:sp>
        <p:nvSpPr>
          <p:cNvPr id="14" name="Rectangle 13">
            <a:extLst>
              <a:ext uri="{FF2B5EF4-FFF2-40B4-BE49-F238E27FC236}">
                <a16:creationId xmlns:a16="http://schemas.microsoft.com/office/drawing/2014/main" id="{5AFFB679-88C7-92D4-436A-BB6E86E55933}"/>
              </a:ext>
            </a:extLst>
          </p:cNvPr>
          <p:cNvSpPr/>
          <p:nvPr/>
        </p:nvSpPr>
        <p:spPr>
          <a:xfrm>
            <a:off x="2997200" y="2235813"/>
            <a:ext cx="1160781" cy="3604750"/>
          </a:xfrm>
          <a:prstGeom prst="rect">
            <a:avLst/>
          </a:prstGeom>
          <a:solidFill>
            <a:schemeClr val="accent1">
              <a:lumMod val="75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t>Synthesis of evidence to produce NER</a:t>
            </a:r>
          </a:p>
          <a:p>
            <a:pPr algn="ctr"/>
            <a:endParaRPr lang="en-GB" sz="1600" dirty="0"/>
          </a:p>
        </p:txBody>
      </p:sp>
      <p:sp>
        <p:nvSpPr>
          <p:cNvPr id="15" name="Arrow: Down 14">
            <a:extLst>
              <a:ext uri="{FF2B5EF4-FFF2-40B4-BE49-F238E27FC236}">
                <a16:creationId xmlns:a16="http://schemas.microsoft.com/office/drawing/2014/main" id="{ACB0E431-764D-5D4C-6928-F265DB4F3EEC}"/>
              </a:ext>
            </a:extLst>
          </p:cNvPr>
          <p:cNvSpPr/>
          <p:nvPr/>
        </p:nvSpPr>
        <p:spPr>
          <a:xfrm>
            <a:off x="1567181" y="2745765"/>
            <a:ext cx="640080" cy="121920"/>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Arrow: Down 15">
            <a:extLst>
              <a:ext uri="{FF2B5EF4-FFF2-40B4-BE49-F238E27FC236}">
                <a16:creationId xmlns:a16="http://schemas.microsoft.com/office/drawing/2014/main" id="{02C613DB-728F-176F-CDE9-B089FA7B6379}"/>
              </a:ext>
            </a:extLst>
          </p:cNvPr>
          <p:cNvSpPr/>
          <p:nvPr/>
        </p:nvSpPr>
        <p:spPr>
          <a:xfrm rot="16200000">
            <a:off x="2600960" y="3389705"/>
            <a:ext cx="640080" cy="121920"/>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Down 16">
            <a:extLst>
              <a:ext uri="{FF2B5EF4-FFF2-40B4-BE49-F238E27FC236}">
                <a16:creationId xmlns:a16="http://schemas.microsoft.com/office/drawing/2014/main" id="{4C889885-CF3D-4C1A-FB49-06063178CEFF}"/>
              </a:ext>
            </a:extLst>
          </p:cNvPr>
          <p:cNvSpPr/>
          <p:nvPr/>
        </p:nvSpPr>
        <p:spPr>
          <a:xfrm>
            <a:off x="1551941" y="3779805"/>
            <a:ext cx="640080" cy="121920"/>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Down 17">
            <a:extLst>
              <a:ext uri="{FF2B5EF4-FFF2-40B4-BE49-F238E27FC236}">
                <a16:creationId xmlns:a16="http://schemas.microsoft.com/office/drawing/2014/main" id="{44315416-32C2-2366-7D35-457B9F48DE0C}"/>
              </a:ext>
            </a:extLst>
          </p:cNvPr>
          <p:cNvSpPr/>
          <p:nvPr/>
        </p:nvSpPr>
        <p:spPr>
          <a:xfrm>
            <a:off x="1551941" y="5048083"/>
            <a:ext cx="640080" cy="121920"/>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Arrow: Down 18">
            <a:extLst>
              <a:ext uri="{FF2B5EF4-FFF2-40B4-BE49-F238E27FC236}">
                <a16:creationId xmlns:a16="http://schemas.microsoft.com/office/drawing/2014/main" id="{A474288A-2CF1-A45E-F9E4-934203F141CB}"/>
              </a:ext>
            </a:extLst>
          </p:cNvPr>
          <p:cNvSpPr/>
          <p:nvPr/>
        </p:nvSpPr>
        <p:spPr>
          <a:xfrm rot="16200000">
            <a:off x="2600960" y="4514885"/>
            <a:ext cx="640080" cy="121920"/>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Arrow: Down 19">
            <a:extLst>
              <a:ext uri="{FF2B5EF4-FFF2-40B4-BE49-F238E27FC236}">
                <a16:creationId xmlns:a16="http://schemas.microsoft.com/office/drawing/2014/main" id="{0E070713-EEE6-7568-938F-83ABC8FECBA3}"/>
              </a:ext>
            </a:extLst>
          </p:cNvPr>
          <p:cNvSpPr/>
          <p:nvPr/>
        </p:nvSpPr>
        <p:spPr>
          <a:xfrm rot="16200000">
            <a:off x="2600960" y="2494894"/>
            <a:ext cx="640080" cy="121920"/>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0F695E3C-D181-17D4-E47B-16078DC7E1F0}"/>
              </a:ext>
            </a:extLst>
          </p:cNvPr>
          <p:cNvSpPr/>
          <p:nvPr/>
        </p:nvSpPr>
        <p:spPr>
          <a:xfrm rot="16200000">
            <a:off x="2600960" y="5459563"/>
            <a:ext cx="640080" cy="121920"/>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Content Placeholder 8">
            <a:extLst>
              <a:ext uri="{FF2B5EF4-FFF2-40B4-BE49-F238E27FC236}">
                <a16:creationId xmlns:a16="http://schemas.microsoft.com/office/drawing/2014/main" id="{956A5359-13C7-E9D3-9F75-83CAE835009A}"/>
              </a:ext>
            </a:extLst>
          </p:cNvPr>
          <p:cNvSpPr>
            <a:spLocks noGrp="1"/>
          </p:cNvSpPr>
          <p:nvPr>
            <p:ph idx="1"/>
          </p:nvPr>
        </p:nvSpPr>
        <p:spPr>
          <a:xfrm>
            <a:off x="4580893" y="1296595"/>
            <a:ext cx="7109457" cy="4543968"/>
          </a:xfrm>
          <a:solidFill>
            <a:schemeClr val="bg1"/>
          </a:solidFill>
        </p:spPr>
        <p:txBody>
          <a:bodyPr>
            <a:noAutofit/>
          </a:bodyPr>
          <a:lstStyle/>
          <a:p>
            <a:pPr marL="0" indent="0">
              <a:buNone/>
            </a:pPr>
            <a:endParaRPr lang="en-GB" sz="1800" dirty="0"/>
          </a:p>
          <a:p>
            <a:r>
              <a:rPr lang="en-GB" sz="1800" dirty="0"/>
              <a:t>Significant time was spent defining the scope, assessing data sources, agreeing the taxonomy (based on Lancet frameworks, also utilising government documents e.g. </a:t>
            </a:r>
            <a:r>
              <a:rPr lang="en-US" sz="1800" dirty="0"/>
              <a:t>NSNFP 2017-2021</a:t>
            </a:r>
            <a:r>
              <a:rPr lang="en-GB" sz="1800" dirty="0"/>
              <a:t>), and discussing key methodological decisions such as use of weights. All this was done in collaboration with the NFNC and in consultation with the NER Task Group</a:t>
            </a:r>
          </a:p>
          <a:p>
            <a:r>
              <a:rPr lang="en-GB" sz="1800" dirty="0"/>
              <a:t>Fieldwork in-country was undertaken by Mokoro and NFNC, and involved interviews with government and cooperating partners (CPs) on nutritional expenditure in Zambia, and workshops with government to discuss and agree the budget lines for inclusion in analysis.</a:t>
            </a:r>
          </a:p>
          <a:p>
            <a:r>
              <a:rPr lang="en-GB" sz="1800" dirty="0"/>
              <a:t>Fieldwork included interviews and workshops key CPs and government at national, provincial and district level.</a:t>
            </a:r>
          </a:p>
          <a:p>
            <a:r>
              <a:rPr lang="en-GB" sz="1800" dirty="0"/>
              <a:t>Collation of a useable dataset for analysis has been laborious. The shift from ABB to OBB budget data has been a factor in this.</a:t>
            </a:r>
          </a:p>
          <a:p>
            <a:r>
              <a:rPr lang="en-GB" sz="1800" dirty="0"/>
              <a:t>Note: the graphic sets out a linear process, but in fact many areas of investigation occurred simultaneously, or were returned to at various stages.</a:t>
            </a:r>
          </a:p>
        </p:txBody>
      </p:sp>
      <p:sp>
        <p:nvSpPr>
          <p:cNvPr id="23" name="Title 1">
            <a:extLst>
              <a:ext uri="{FF2B5EF4-FFF2-40B4-BE49-F238E27FC236}">
                <a16:creationId xmlns:a16="http://schemas.microsoft.com/office/drawing/2014/main" id="{9CFAD7CE-E472-A107-1C82-5957D3E777EA}"/>
              </a:ext>
            </a:extLst>
          </p:cNvPr>
          <p:cNvSpPr txBox="1">
            <a:spLocks/>
          </p:cNvSpPr>
          <p:nvPr/>
        </p:nvSpPr>
        <p:spPr>
          <a:xfrm>
            <a:off x="838200" y="26719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1pPr>
          </a:lstStyle>
          <a:p>
            <a:r>
              <a:rPr lang="en-GB" dirty="0">
                <a:solidFill>
                  <a:srgbClr val="00B0F0"/>
                </a:solidFill>
              </a:rPr>
              <a:t>Methodological overview</a:t>
            </a:r>
          </a:p>
        </p:txBody>
      </p:sp>
    </p:spTree>
    <p:extLst>
      <p:ext uri="{BB962C8B-B14F-4D97-AF65-F5344CB8AC3E}">
        <p14:creationId xmlns:p14="http://schemas.microsoft.com/office/powerpoint/2010/main" val="631943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C2B13-FC7C-C9B1-B0F0-CC64566F1DB5}"/>
              </a:ext>
            </a:extLst>
          </p:cNvPr>
          <p:cNvSpPr>
            <a:spLocks noGrp="1"/>
          </p:cNvSpPr>
          <p:nvPr>
            <p:ph type="title"/>
          </p:nvPr>
        </p:nvSpPr>
        <p:spPr>
          <a:xfrm>
            <a:off x="573050" y="262048"/>
            <a:ext cx="10515600" cy="1122218"/>
          </a:xfrm>
        </p:spPr>
        <p:txBody>
          <a:bodyPr>
            <a:normAutofit/>
          </a:bodyPr>
          <a:lstStyle/>
          <a:p>
            <a:r>
              <a:rPr lang="en-US" dirty="0">
                <a:solidFill>
                  <a:srgbClr val="00B0F0"/>
                </a:solidFill>
              </a:rPr>
              <a:t>Scope of NER</a:t>
            </a:r>
          </a:p>
        </p:txBody>
      </p:sp>
      <p:sp>
        <p:nvSpPr>
          <p:cNvPr id="3" name="Content Placeholder 2">
            <a:extLst>
              <a:ext uri="{FF2B5EF4-FFF2-40B4-BE49-F238E27FC236}">
                <a16:creationId xmlns:a16="http://schemas.microsoft.com/office/drawing/2014/main" id="{A5F4BE63-99E8-8C0B-121A-A0AA08C1BFE4}"/>
              </a:ext>
            </a:extLst>
          </p:cNvPr>
          <p:cNvSpPr>
            <a:spLocks noGrp="1"/>
          </p:cNvSpPr>
          <p:nvPr>
            <p:ph idx="1"/>
          </p:nvPr>
        </p:nvSpPr>
        <p:spPr>
          <a:xfrm>
            <a:off x="513347" y="1564640"/>
            <a:ext cx="10993843" cy="4704080"/>
          </a:xfrm>
        </p:spPr>
        <p:txBody>
          <a:bodyPr>
            <a:noAutofit/>
          </a:bodyPr>
          <a:lstStyle/>
          <a:p>
            <a:pPr marL="0" indent="0">
              <a:spcBef>
                <a:spcPts val="800"/>
              </a:spcBef>
              <a:spcAft>
                <a:spcPts val="600"/>
              </a:spcAft>
              <a:buNone/>
              <a:tabLst>
                <a:tab pos="3111500" algn="l"/>
              </a:tabLst>
            </a:pPr>
            <a:r>
              <a:rPr lang="en-US" sz="2400" dirty="0"/>
              <a:t>The Nutrition Expenditure Review will consider the state of nutrition in Zambia, its structure and financing, and the relevant public financial management landscape.</a:t>
            </a:r>
          </a:p>
          <a:p>
            <a:pPr marL="0" indent="0">
              <a:spcBef>
                <a:spcPts val="800"/>
              </a:spcBef>
              <a:spcAft>
                <a:spcPts val="600"/>
              </a:spcAft>
              <a:buNone/>
              <a:tabLst>
                <a:tab pos="3111500" algn="l"/>
              </a:tabLst>
            </a:pPr>
            <a:r>
              <a:rPr lang="en-US" sz="2400" dirty="0"/>
              <a:t>Data analysis will cover:</a:t>
            </a:r>
          </a:p>
          <a:p>
            <a:pPr>
              <a:spcBef>
                <a:spcPts val="800"/>
              </a:spcBef>
              <a:spcAft>
                <a:spcPts val="600"/>
              </a:spcAft>
              <a:tabLst>
                <a:tab pos="3111500" algn="l"/>
              </a:tabLst>
            </a:pPr>
            <a:r>
              <a:rPr lang="en-US" sz="2200" dirty="0"/>
              <a:t>Budget and expenditure</a:t>
            </a:r>
          </a:p>
          <a:p>
            <a:pPr>
              <a:spcBef>
                <a:spcPts val="800"/>
              </a:spcBef>
              <a:spcAft>
                <a:spcPts val="600"/>
              </a:spcAft>
              <a:tabLst>
                <a:tab pos="3111500" algn="l"/>
              </a:tabLst>
            </a:pPr>
            <a:r>
              <a:rPr lang="en-US" sz="2200" dirty="0"/>
              <a:t>Government expenditure and cooperating partner expenditure (on and off budget)</a:t>
            </a:r>
          </a:p>
          <a:p>
            <a:pPr>
              <a:spcBef>
                <a:spcPts val="800"/>
              </a:spcBef>
              <a:spcAft>
                <a:spcPts val="600"/>
              </a:spcAft>
              <a:tabLst>
                <a:tab pos="3111500" algn="l"/>
              </a:tabLst>
            </a:pPr>
            <a:r>
              <a:rPr lang="en-US" sz="2200" dirty="0"/>
              <a:t>National and subnational (Ministries, Provinces and Districts; a snapshot of Council)</a:t>
            </a:r>
          </a:p>
          <a:p>
            <a:pPr>
              <a:spcBef>
                <a:spcPts val="800"/>
              </a:spcBef>
              <a:spcAft>
                <a:spcPts val="600"/>
              </a:spcAft>
              <a:tabLst>
                <a:tab pos="3111500" algn="l"/>
              </a:tabLst>
            </a:pPr>
            <a:r>
              <a:rPr lang="en-US" sz="2200" dirty="0"/>
              <a:t>Four years (2018 – 2021)</a:t>
            </a:r>
          </a:p>
          <a:p>
            <a:pPr>
              <a:spcBef>
                <a:spcPts val="800"/>
              </a:spcBef>
              <a:spcAft>
                <a:spcPts val="600"/>
              </a:spcAft>
              <a:tabLst>
                <a:tab pos="3111500" algn="l"/>
              </a:tabLst>
            </a:pPr>
            <a:r>
              <a:rPr lang="en-US" sz="2200" dirty="0"/>
              <a:t>Seven sectors (health, agriculture, fisheries and livestock, social protection, education, water and sanitation, disaster mitigation management)</a:t>
            </a:r>
          </a:p>
          <a:p>
            <a:pPr marL="0" indent="0">
              <a:spcBef>
                <a:spcPts val="800"/>
              </a:spcBef>
              <a:spcAft>
                <a:spcPts val="600"/>
              </a:spcAft>
              <a:buNone/>
              <a:tabLst>
                <a:tab pos="3111500" algn="l"/>
              </a:tabLst>
            </a:pPr>
            <a:r>
              <a:rPr lang="en-US" sz="2400" dirty="0"/>
              <a:t>Findings and recommendations will go beyond the study period of 2018-2021 to respond to the current situation in Zambia.</a:t>
            </a:r>
          </a:p>
          <a:p>
            <a:pPr marL="0" indent="0">
              <a:spcBef>
                <a:spcPts val="800"/>
              </a:spcBef>
              <a:buNone/>
              <a:tabLst>
                <a:tab pos="3111500" algn="l"/>
              </a:tabLst>
            </a:pPr>
            <a:endParaRPr lang="en-US" sz="2400" dirty="0"/>
          </a:p>
          <a:p>
            <a:pPr marL="0" indent="0">
              <a:spcBef>
                <a:spcPts val="800"/>
              </a:spcBef>
              <a:buNone/>
              <a:tabLst>
                <a:tab pos="3111500" algn="l"/>
              </a:tabLst>
            </a:pPr>
            <a:endParaRPr lang="en-US" sz="1800" b="1" dirty="0"/>
          </a:p>
          <a:p>
            <a:pPr marL="0" indent="0">
              <a:spcBef>
                <a:spcPts val="800"/>
              </a:spcBef>
              <a:buNone/>
              <a:tabLst>
                <a:tab pos="3111500" algn="l"/>
              </a:tabLst>
            </a:pPr>
            <a:endParaRPr lang="en-US" sz="1800" dirty="0"/>
          </a:p>
          <a:p>
            <a:pPr marL="0" indent="0">
              <a:spcBef>
                <a:spcPts val="0"/>
              </a:spcBef>
              <a:buNone/>
              <a:tabLst>
                <a:tab pos="3111500" algn="l"/>
              </a:tabLst>
            </a:pPr>
            <a:endParaRPr lang="en-US" sz="1800" dirty="0"/>
          </a:p>
          <a:p>
            <a:pPr marL="0" indent="0">
              <a:spcBef>
                <a:spcPts val="800"/>
              </a:spcBef>
              <a:buNone/>
              <a:tabLst>
                <a:tab pos="3111500" algn="l"/>
              </a:tabLst>
            </a:pPr>
            <a:r>
              <a:rPr lang="en-US" sz="1800" dirty="0"/>
              <a:t>		</a:t>
            </a:r>
          </a:p>
          <a:p>
            <a:pPr marL="0" indent="0">
              <a:spcBef>
                <a:spcPts val="800"/>
              </a:spcBef>
              <a:buNone/>
              <a:tabLst>
                <a:tab pos="3111500" algn="l"/>
              </a:tabLst>
            </a:pPr>
            <a:r>
              <a:rPr lang="en-US" sz="1800" dirty="0"/>
              <a:t>	</a:t>
            </a:r>
          </a:p>
          <a:p>
            <a:pPr marL="0" indent="0">
              <a:spcBef>
                <a:spcPts val="800"/>
              </a:spcBef>
              <a:buNone/>
            </a:pPr>
            <a:endParaRPr lang="en-US" sz="1800" dirty="0"/>
          </a:p>
          <a:p>
            <a:pPr marL="0" indent="0">
              <a:buNone/>
            </a:pPr>
            <a:endParaRPr lang="en-US" sz="1800" dirty="0"/>
          </a:p>
        </p:txBody>
      </p:sp>
      <p:sp>
        <p:nvSpPr>
          <p:cNvPr id="5" name="TextBox 4">
            <a:extLst>
              <a:ext uri="{FF2B5EF4-FFF2-40B4-BE49-F238E27FC236}">
                <a16:creationId xmlns:a16="http://schemas.microsoft.com/office/drawing/2014/main" id="{C725F96F-0F6E-5733-9CC9-FD4CD870B0D4}"/>
              </a:ext>
            </a:extLst>
          </p:cNvPr>
          <p:cNvSpPr txBox="1"/>
          <p:nvPr/>
        </p:nvSpPr>
        <p:spPr>
          <a:xfrm>
            <a:off x="3737811" y="-303195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972814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E6203-BBAE-0116-4F0C-9B8D7321AAAE}"/>
              </a:ext>
            </a:extLst>
          </p:cNvPr>
          <p:cNvSpPr>
            <a:spLocks noGrp="1"/>
          </p:cNvSpPr>
          <p:nvPr>
            <p:ph type="title"/>
          </p:nvPr>
        </p:nvSpPr>
        <p:spPr/>
        <p:txBody>
          <a:bodyPr>
            <a:normAutofit/>
          </a:bodyPr>
          <a:lstStyle/>
          <a:p>
            <a:r>
              <a:rPr lang="en-CA" dirty="0">
                <a:solidFill>
                  <a:srgbClr val="00B0F0"/>
                </a:solidFill>
              </a:rPr>
              <a:t>Zambia’s nutrition status</a:t>
            </a:r>
          </a:p>
        </p:txBody>
      </p:sp>
      <p:sp>
        <p:nvSpPr>
          <p:cNvPr id="3" name="Content Placeholder 2">
            <a:extLst>
              <a:ext uri="{FF2B5EF4-FFF2-40B4-BE49-F238E27FC236}">
                <a16:creationId xmlns:a16="http://schemas.microsoft.com/office/drawing/2014/main" id="{41681D00-78AD-2C9B-9713-E10CE97DFA7D}"/>
              </a:ext>
            </a:extLst>
          </p:cNvPr>
          <p:cNvSpPr>
            <a:spLocks noGrp="1"/>
          </p:cNvSpPr>
          <p:nvPr>
            <p:ph idx="1"/>
          </p:nvPr>
        </p:nvSpPr>
        <p:spPr/>
        <p:txBody>
          <a:bodyPr>
            <a:normAutofit fontScale="70000" lnSpcReduction="20000"/>
          </a:bodyPr>
          <a:lstStyle/>
          <a:p>
            <a:r>
              <a:rPr lang="en-CA" dirty="0"/>
              <a:t>Child undernutrition, micronutrient deficiencies are widespread; overweight and obesity increasing</a:t>
            </a:r>
          </a:p>
          <a:p>
            <a:pPr lvl="1">
              <a:buFont typeface="Courier New" panose="02070309020205020404" pitchFamily="49" charset="0"/>
              <a:buChar char="o"/>
            </a:pPr>
            <a:r>
              <a:rPr lang="en-CA" dirty="0"/>
              <a:t>35% U5s stunted, amongst highest rates globally – varies by province, 29% in S &amp; W provinces, 45% </a:t>
            </a:r>
            <a:r>
              <a:rPr lang="en-CA" dirty="0" err="1"/>
              <a:t>Luapula</a:t>
            </a:r>
            <a:r>
              <a:rPr lang="en-CA" dirty="0"/>
              <a:t>, 46% Northern </a:t>
            </a:r>
            <a:endParaRPr lang="en-CA" dirty="0">
              <a:solidFill>
                <a:srgbClr val="FF0000"/>
              </a:solidFill>
            </a:endParaRPr>
          </a:p>
          <a:p>
            <a:pPr lvl="1">
              <a:buFont typeface="Courier New" panose="02070309020205020404" pitchFamily="49" charset="0"/>
              <a:buChar char="o"/>
            </a:pPr>
            <a:r>
              <a:rPr lang="en-CA" b="1" i="1" dirty="0">
                <a:solidFill>
                  <a:srgbClr val="FF0000"/>
                </a:solidFill>
              </a:rPr>
              <a:t>Important</a:t>
            </a:r>
            <a:r>
              <a:rPr lang="en-CA" dirty="0"/>
              <a:t>: Only 13% of children 6 – 23 </a:t>
            </a:r>
            <a:r>
              <a:rPr lang="en-CA" dirty="0" err="1"/>
              <a:t>mo</a:t>
            </a:r>
            <a:r>
              <a:rPr lang="en-CA" dirty="0"/>
              <a:t> are fed a minimally acceptable diet (adequate diversity, frequency, quantity)</a:t>
            </a:r>
          </a:p>
          <a:p>
            <a:pPr lvl="1">
              <a:buFont typeface="Courier New" panose="02070309020205020404" pitchFamily="49" charset="0"/>
              <a:buChar char="o"/>
            </a:pPr>
            <a:r>
              <a:rPr lang="en-CA" dirty="0"/>
              <a:t>Anaemia affects 58% of 6-23 month old; large variation by age -  77% of 9-11 </a:t>
            </a:r>
            <a:r>
              <a:rPr lang="en-CA" dirty="0" err="1"/>
              <a:t>mo</a:t>
            </a:r>
            <a:r>
              <a:rPr lang="en-CA" dirty="0"/>
              <a:t> olds.  </a:t>
            </a:r>
          </a:p>
          <a:p>
            <a:r>
              <a:rPr lang="en-CA" dirty="0"/>
              <a:t>Maternal undernutrition is widespread </a:t>
            </a:r>
          </a:p>
          <a:p>
            <a:pPr lvl="1">
              <a:buFont typeface="Courier New" panose="02070309020205020404" pitchFamily="49" charset="0"/>
              <a:buChar char="o"/>
            </a:pPr>
            <a:r>
              <a:rPr lang="en-CA" dirty="0"/>
              <a:t>31% of women 15-49 </a:t>
            </a:r>
            <a:r>
              <a:rPr lang="en-CA" dirty="0" err="1"/>
              <a:t>yrs</a:t>
            </a:r>
            <a:r>
              <a:rPr lang="en-CA" dirty="0"/>
              <a:t> are anaemic – leads to increased maternal mortality, poor birth outcomes and reduced productivity</a:t>
            </a:r>
          </a:p>
          <a:p>
            <a:pPr lvl="1">
              <a:buFont typeface="Courier New" panose="02070309020205020404" pitchFamily="49" charset="0"/>
              <a:buChar char="o"/>
            </a:pPr>
            <a:r>
              <a:rPr lang="en-CA" b="1" i="1" dirty="0">
                <a:solidFill>
                  <a:srgbClr val="FF0000"/>
                </a:solidFill>
              </a:rPr>
              <a:t>Important</a:t>
            </a:r>
            <a:r>
              <a:rPr lang="en-CA" dirty="0"/>
              <a:t>: Higher education and wealth </a:t>
            </a:r>
            <a:r>
              <a:rPr lang="en-CA" i="1" dirty="0"/>
              <a:t>do not necessarily </a:t>
            </a:r>
            <a:r>
              <a:rPr lang="en-CA" dirty="0"/>
              <a:t>protect women against poor iron nutrition</a:t>
            </a:r>
          </a:p>
          <a:p>
            <a:r>
              <a:rPr lang="en-CA" dirty="0"/>
              <a:t>Exposure to nutrition programs &amp; interventions is inadequate</a:t>
            </a:r>
          </a:p>
          <a:p>
            <a:pPr lvl="1">
              <a:buFont typeface="Courier New" panose="02070309020205020404" pitchFamily="49" charset="0"/>
              <a:buChar char="o"/>
            </a:pPr>
            <a:r>
              <a:rPr lang="en-CA" dirty="0"/>
              <a:t>Only 73% children 6-23 </a:t>
            </a:r>
            <a:r>
              <a:rPr lang="en-CA" dirty="0" err="1"/>
              <a:t>mo</a:t>
            </a:r>
            <a:r>
              <a:rPr lang="en-CA" dirty="0"/>
              <a:t> old receive Vitamin A supplements, 64% receive deworming meds; only 11% of children receive iron supplements – </a:t>
            </a:r>
            <a:r>
              <a:rPr lang="en-CA" i="1" dirty="0"/>
              <a:t>Note: per DHS 2018 survey report, an update is expected in mid 2024</a:t>
            </a:r>
            <a:r>
              <a:rPr lang="en-CA" dirty="0"/>
              <a:t>.</a:t>
            </a:r>
          </a:p>
          <a:p>
            <a:pPr lvl="1">
              <a:buFont typeface="Courier New" panose="02070309020205020404" pitchFamily="49" charset="0"/>
              <a:buChar char="o"/>
            </a:pPr>
            <a:r>
              <a:rPr lang="en-CA" b="1" i="1" dirty="0">
                <a:solidFill>
                  <a:srgbClr val="FF0000"/>
                </a:solidFill>
              </a:rPr>
              <a:t>Important</a:t>
            </a:r>
            <a:r>
              <a:rPr lang="en-CA" dirty="0"/>
              <a:t>: Overall only 19% of preschool children are reached by community-based nutrition-specific interventions </a:t>
            </a:r>
          </a:p>
          <a:p>
            <a:pPr lvl="1">
              <a:buFont typeface="Courier New" panose="02070309020205020404" pitchFamily="49" charset="0"/>
              <a:buChar char="o"/>
            </a:pPr>
            <a:r>
              <a:rPr lang="en-CA" dirty="0"/>
              <a:t>Coverage of messages around good child feeding practices is very low (42%) – suboptimal feeding is not being addressed</a:t>
            </a:r>
          </a:p>
          <a:p>
            <a:pPr lvl="1">
              <a:buFont typeface="Courier New" panose="02070309020205020404" pitchFamily="49" charset="0"/>
              <a:buChar char="o"/>
            </a:pPr>
            <a:endParaRPr lang="en-CA" dirty="0"/>
          </a:p>
          <a:p>
            <a:endParaRPr lang="en-CA" dirty="0"/>
          </a:p>
          <a:p>
            <a:endParaRPr lang="en-CA" dirty="0"/>
          </a:p>
          <a:p>
            <a:pPr marL="0" indent="0">
              <a:buNone/>
            </a:pPr>
            <a:endParaRPr lang="en-CA" i="1" dirty="0"/>
          </a:p>
          <a:p>
            <a:endParaRPr lang="en-CA" dirty="0"/>
          </a:p>
          <a:p>
            <a:endParaRPr lang="en-CA" dirty="0"/>
          </a:p>
        </p:txBody>
      </p:sp>
    </p:spTree>
    <p:extLst>
      <p:ext uri="{BB962C8B-B14F-4D97-AF65-F5344CB8AC3E}">
        <p14:creationId xmlns:p14="http://schemas.microsoft.com/office/powerpoint/2010/main" val="1422911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444C9-168E-BD53-B1C7-F23892F5A235}"/>
              </a:ext>
            </a:extLst>
          </p:cNvPr>
          <p:cNvSpPr>
            <a:spLocks noGrp="1"/>
          </p:cNvSpPr>
          <p:nvPr>
            <p:ph type="title"/>
          </p:nvPr>
        </p:nvSpPr>
        <p:spPr>
          <a:xfrm>
            <a:off x="838200" y="153613"/>
            <a:ext cx="10515600" cy="787681"/>
          </a:xfrm>
        </p:spPr>
        <p:txBody>
          <a:bodyPr>
            <a:normAutofit/>
          </a:bodyPr>
          <a:lstStyle/>
          <a:p>
            <a:r>
              <a:rPr lang="en-US" sz="3600" b="1" dirty="0">
                <a:solidFill>
                  <a:srgbClr val="00B0F0"/>
                </a:solidFill>
              </a:rPr>
              <a:t>Nutrition and GRZ public finance systems</a:t>
            </a:r>
          </a:p>
        </p:txBody>
      </p:sp>
      <p:sp>
        <p:nvSpPr>
          <p:cNvPr id="3" name="Content Placeholder 2">
            <a:extLst>
              <a:ext uri="{FF2B5EF4-FFF2-40B4-BE49-F238E27FC236}">
                <a16:creationId xmlns:a16="http://schemas.microsoft.com/office/drawing/2014/main" id="{B8A791DC-CD01-34B2-6489-E2A48C653F07}"/>
              </a:ext>
            </a:extLst>
          </p:cNvPr>
          <p:cNvSpPr>
            <a:spLocks noGrp="1"/>
          </p:cNvSpPr>
          <p:nvPr>
            <p:ph idx="1"/>
          </p:nvPr>
        </p:nvSpPr>
        <p:spPr>
          <a:xfrm>
            <a:off x="838200" y="941294"/>
            <a:ext cx="10515600" cy="5624281"/>
          </a:xfrm>
        </p:spPr>
        <p:txBody>
          <a:bodyPr>
            <a:normAutofit fontScale="92500" lnSpcReduction="10000"/>
          </a:bodyPr>
          <a:lstStyle/>
          <a:p>
            <a:r>
              <a:rPr lang="en-ZA" dirty="0"/>
              <a:t>PFM for nutrition services</a:t>
            </a:r>
          </a:p>
          <a:p>
            <a:pPr lvl="1"/>
            <a:r>
              <a:rPr lang="en-US" dirty="0"/>
              <a:t>Strategic top-down budgeting approaches not fully translated to ministry level, especially closer to ground </a:t>
            </a:r>
          </a:p>
          <a:p>
            <a:pPr lvl="1"/>
            <a:r>
              <a:rPr lang="en-US" dirty="0"/>
              <a:t>Discontinuity in the system between budget preparation and budget execution</a:t>
            </a:r>
          </a:p>
          <a:p>
            <a:pPr lvl="1"/>
            <a:r>
              <a:rPr lang="en-US" dirty="0"/>
              <a:t>Expenditure data challenges complicates budget monitoring and reporting, within year and across years, interrupting planning</a:t>
            </a:r>
            <a:r>
              <a:rPr lang="en-US" dirty="0">
                <a:sym typeface="Wingdings" pitchFamily="2" charset="2"/>
              </a:rPr>
              <a:t>  </a:t>
            </a:r>
            <a:r>
              <a:rPr lang="en-US" dirty="0"/>
              <a:t>budgeting </a:t>
            </a:r>
            <a:r>
              <a:rPr lang="en-US" dirty="0">
                <a:sym typeface="Wingdings" pitchFamily="2" charset="2"/>
              </a:rPr>
              <a:t> spending links</a:t>
            </a:r>
          </a:p>
          <a:p>
            <a:pPr lvl="1"/>
            <a:r>
              <a:rPr lang="en-US" dirty="0">
                <a:sym typeface="Wingdings" pitchFamily="2" charset="2"/>
              </a:rPr>
              <a:t>These are broader PFM system issues – cannot be solved for nutrition </a:t>
            </a:r>
          </a:p>
          <a:p>
            <a:r>
              <a:rPr lang="en-US" dirty="0">
                <a:sym typeface="Wingdings" pitchFamily="2" charset="2"/>
              </a:rPr>
              <a:t>Integration of nutrition into planning and budgeting</a:t>
            </a:r>
          </a:p>
          <a:p>
            <a:pPr lvl="1"/>
            <a:r>
              <a:rPr lang="en-US" dirty="0">
                <a:sym typeface="Wingdings" pitchFamily="2" charset="2"/>
              </a:rPr>
              <a:t>Nutrition multi-sector multi-stakeholder structures key to integration of nutrition as planning, spending coordination and accountability structures </a:t>
            </a:r>
          </a:p>
          <a:p>
            <a:pPr lvl="1"/>
            <a:r>
              <a:rPr lang="en-US" dirty="0">
                <a:sym typeface="Wingdings" pitchFamily="2" charset="2"/>
              </a:rPr>
              <a:t>However, in Zambia they are dependent on CP funding and not consistently active </a:t>
            </a:r>
          </a:p>
          <a:p>
            <a:r>
              <a:rPr lang="en-US" dirty="0">
                <a:sym typeface="Wingdings" pitchFamily="2" charset="2"/>
              </a:rPr>
              <a:t>Local government financing and nutrition</a:t>
            </a:r>
          </a:p>
          <a:p>
            <a:pPr lvl="1"/>
            <a:r>
              <a:rPr lang="en-US" dirty="0">
                <a:sym typeface="Wingdings" pitchFamily="2" charset="2"/>
              </a:rPr>
              <a:t>Increase in Constituency Development Fund impact on expenditure at subnational level</a:t>
            </a:r>
          </a:p>
          <a:p>
            <a:pPr lvl="1"/>
            <a:r>
              <a:rPr lang="en-US" dirty="0">
                <a:sym typeface="Wingdings" pitchFamily="2" charset="2"/>
              </a:rPr>
              <a:t>Flow of central government financing for basic health services, when finance devolved, is not clear and will have critical implications for adequacy and distribution of health sector nutrition services</a:t>
            </a:r>
          </a:p>
          <a:p>
            <a:endParaRPr lang="en-US" dirty="0">
              <a:sym typeface="Wingdings" pitchFamily="2" charset="2"/>
            </a:endParaRPr>
          </a:p>
          <a:p>
            <a:endParaRPr lang="en-US" dirty="0">
              <a:sym typeface="Wingdings" pitchFamily="2" charset="2"/>
            </a:endParaRPr>
          </a:p>
          <a:p>
            <a:endParaRPr lang="en-US" dirty="0"/>
          </a:p>
          <a:p>
            <a:pPr lvl="1"/>
            <a:endParaRPr lang="en-US" dirty="0"/>
          </a:p>
          <a:p>
            <a:pPr lvl="2"/>
            <a:endParaRPr lang="en-US" dirty="0"/>
          </a:p>
          <a:p>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2236941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CD5D5-E759-BBD8-1BA2-3C4A0637EEAB}"/>
              </a:ext>
            </a:extLst>
          </p:cNvPr>
          <p:cNvSpPr>
            <a:spLocks noGrp="1"/>
          </p:cNvSpPr>
          <p:nvPr>
            <p:ph type="title"/>
          </p:nvPr>
        </p:nvSpPr>
        <p:spPr/>
        <p:txBody>
          <a:bodyPr/>
          <a:lstStyle/>
          <a:p>
            <a:r>
              <a:rPr lang="en-GB" dirty="0">
                <a:solidFill>
                  <a:srgbClr val="00B0F0"/>
                </a:solidFill>
              </a:rPr>
              <a:t>Preliminary results</a:t>
            </a:r>
          </a:p>
        </p:txBody>
      </p:sp>
      <p:sp>
        <p:nvSpPr>
          <p:cNvPr id="3" name="Content Placeholder 2">
            <a:extLst>
              <a:ext uri="{FF2B5EF4-FFF2-40B4-BE49-F238E27FC236}">
                <a16:creationId xmlns:a16="http://schemas.microsoft.com/office/drawing/2014/main" id="{204F8723-F4B9-99B5-BCCF-FD131461273D}"/>
              </a:ext>
            </a:extLst>
          </p:cNvPr>
          <p:cNvSpPr>
            <a:spLocks noGrp="1"/>
          </p:cNvSpPr>
          <p:nvPr>
            <p:ph idx="1"/>
          </p:nvPr>
        </p:nvSpPr>
        <p:spPr>
          <a:xfrm>
            <a:off x="838200" y="1825624"/>
            <a:ext cx="10515600" cy="4819015"/>
          </a:xfrm>
        </p:spPr>
        <p:txBody>
          <a:bodyPr>
            <a:normAutofit fontScale="92500" lnSpcReduction="20000"/>
          </a:bodyPr>
          <a:lstStyle/>
          <a:p>
            <a:r>
              <a:rPr lang="en-GB" dirty="0"/>
              <a:t>Preliminary results suggest a substantial increase in nutrition expenditure over the time period considered.</a:t>
            </a:r>
          </a:p>
          <a:p>
            <a:r>
              <a:rPr lang="en-GB" dirty="0"/>
              <a:t>Drivers of this include increased expenditure on the following large programmes (among others):</a:t>
            </a:r>
          </a:p>
          <a:p>
            <a:pPr lvl="1"/>
            <a:r>
              <a:rPr lang="en-GB" dirty="0"/>
              <a:t>Social Cash Transfers (SCTs)</a:t>
            </a:r>
          </a:p>
          <a:p>
            <a:pPr lvl="1"/>
            <a:r>
              <a:rPr lang="en-GB" dirty="0"/>
              <a:t>COVID response (e.g. purchase and storage of national food reserves)</a:t>
            </a:r>
          </a:p>
          <a:p>
            <a:pPr lvl="1"/>
            <a:r>
              <a:rPr lang="en-GB" dirty="0"/>
              <a:t>Farmers Input Support Programme</a:t>
            </a:r>
          </a:p>
          <a:p>
            <a:pPr lvl="1"/>
            <a:r>
              <a:rPr lang="en-GB" dirty="0"/>
              <a:t>Primary school feeding</a:t>
            </a:r>
          </a:p>
          <a:p>
            <a:r>
              <a:rPr lang="en-GB" dirty="0"/>
              <a:t>The share of nutrition-specific, direct expenditure has also notably increased.</a:t>
            </a:r>
          </a:p>
          <a:p>
            <a:r>
              <a:rPr lang="en-GB" dirty="0"/>
              <a:t>Nutrition expenditure figures for 2018-2021, disaggregated by sector, nutrition classification, funding source, will be provided in the report and analysed with respect to adequacy, efficiency, equity, effectiveness and sustainability. </a:t>
            </a:r>
          </a:p>
        </p:txBody>
      </p:sp>
    </p:spTree>
    <p:extLst>
      <p:ext uri="{BB962C8B-B14F-4D97-AF65-F5344CB8AC3E}">
        <p14:creationId xmlns:p14="http://schemas.microsoft.com/office/powerpoint/2010/main" val="2674705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BCFBA-6CDA-9FE4-C5B8-9D995BE1C89D}"/>
              </a:ext>
            </a:extLst>
          </p:cNvPr>
          <p:cNvSpPr>
            <a:spLocks noGrp="1"/>
          </p:cNvSpPr>
          <p:nvPr>
            <p:ph type="title"/>
          </p:nvPr>
        </p:nvSpPr>
        <p:spPr/>
        <p:txBody>
          <a:bodyPr/>
          <a:lstStyle/>
          <a:p>
            <a:r>
              <a:rPr lang="en-GB" dirty="0">
                <a:solidFill>
                  <a:srgbClr val="00B0F0"/>
                </a:solidFill>
              </a:rPr>
              <a:t>Preliminary recommendations</a:t>
            </a:r>
          </a:p>
        </p:txBody>
      </p:sp>
      <p:sp>
        <p:nvSpPr>
          <p:cNvPr id="3" name="Content Placeholder 2">
            <a:extLst>
              <a:ext uri="{FF2B5EF4-FFF2-40B4-BE49-F238E27FC236}">
                <a16:creationId xmlns:a16="http://schemas.microsoft.com/office/drawing/2014/main" id="{F586CD1E-BF7A-382B-9B85-9AB9FB4138C5}"/>
              </a:ext>
            </a:extLst>
          </p:cNvPr>
          <p:cNvSpPr>
            <a:spLocks noGrp="1"/>
          </p:cNvSpPr>
          <p:nvPr>
            <p:ph idx="1"/>
          </p:nvPr>
        </p:nvSpPr>
        <p:spPr/>
        <p:txBody>
          <a:bodyPr/>
          <a:lstStyle/>
          <a:p>
            <a:endParaRPr lang="en-GB" dirty="0"/>
          </a:p>
          <a:p>
            <a:endParaRPr lang="en-GB" dirty="0"/>
          </a:p>
          <a:p>
            <a:endParaRPr lang="en-GB" dirty="0"/>
          </a:p>
          <a:p>
            <a:endParaRPr lang="en-GB" dirty="0"/>
          </a:p>
          <a:p>
            <a:endParaRPr lang="en-GB" dirty="0"/>
          </a:p>
          <a:p>
            <a:endParaRPr lang="en-GB" dirty="0"/>
          </a:p>
        </p:txBody>
      </p:sp>
      <p:sp>
        <p:nvSpPr>
          <p:cNvPr id="4" name="TextBox 3"/>
          <p:cNvSpPr txBox="1"/>
          <p:nvPr/>
        </p:nvSpPr>
        <p:spPr>
          <a:xfrm>
            <a:off x="838200" y="1687513"/>
            <a:ext cx="10337800" cy="4832092"/>
          </a:xfrm>
          <a:prstGeom prst="rect">
            <a:avLst/>
          </a:prstGeom>
          <a:noFill/>
        </p:spPr>
        <p:txBody>
          <a:bodyPr wrap="square" rtlCol="0">
            <a:spAutoFit/>
          </a:bodyPr>
          <a:lstStyle/>
          <a:p>
            <a:r>
              <a:rPr lang="en-US" sz="2200" dirty="0">
                <a:solidFill>
                  <a:schemeClr val="accent1">
                    <a:lumMod val="50000"/>
                  </a:schemeClr>
                </a:solidFill>
              </a:rPr>
              <a:t>Our recommendations will draw from the </a:t>
            </a:r>
            <a:r>
              <a:rPr lang="en-GB" sz="2200" dirty="0">
                <a:solidFill>
                  <a:schemeClr val="accent1">
                    <a:lumMod val="50000"/>
                  </a:schemeClr>
                </a:solidFill>
              </a:rPr>
              <a:t>NER quantitative and qualitative analysis of expenditure to consider ways to improve adequacy, efficiency, effectiveness, equity and sustainability of nutrition expenditure.</a:t>
            </a:r>
          </a:p>
          <a:p>
            <a:endParaRPr lang="en-GB" sz="2200" dirty="0">
              <a:solidFill>
                <a:schemeClr val="accent1">
                  <a:lumMod val="50000"/>
                </a:schemeClr>
              </a:solidFill>
            </a:endParaRPr>
          </a:p>
          <a:p>
            <a:r>
              <a:rPr lang="en-US" sz="2200" dirty="0">
                <a:solidFill>
                  <a:schemeClr val="accent1">
                    <a:lumMod val="50000"/>
                  </a:schemeClr>
                </a:solidFill>
              </a:rPr>
              <a:t>Recommendations will also cover key PFM issues affecting nutrition expenditure, for example:</a:t>
            </a:r>
          </a:p>
          <a:p>
            <a:pPr marL="342900" lvl="0" indent="-342900">
              <a:buFont typeface="Arial" panose="020B0604020202020204" pitchFamily="34" charset="0"/>
              <a:buChar char="•"/>
            </a:pPr>
            <a:r>
              <a:rPr lang="en-US" sz="2200" dirty="0">
                <a:solidFill>
                  <a:schemeClr val="accent1">
                    <a:lumMod val="50000"/>
                  </a:schemeClr>
                </a:solidFill>
              </a:rPr>
              <a:t>Integration of nutrition into public finance systems: recommendations on mechanisms to integrate nutrition into planning, budgeting and monitoring of expenditure</a:t>
            </a:r>
          </a:p>
          <a:p>
            <a:pPr marL="342900" indent="-342900">
              <a:buFont typeface="Arial" panose="020B0604020202020204" pitchFamily="34" charset="0"/>
              <a:buChar char="•"/>
            </a:pPr>
            <a:r>
              <a:rPr lang="en-US" sz="2200" dirty="0">
                <a:solidFill>
                  <a:schemeClr val="accent1">
                    <a:lumMod val="50000"/>
                  </a:schemeClr>
                </a:solidFill>
              </a:rPr>
              <a:t>Sustainability of nutrition coordination structures: recommendations to ensure nutrition coordination structures are active and sustainable </a:t>
            </a:r>
          </a:p>
          <a:p>
            <a:pPr marL="342900" indent="-342900">
              <a:buFont typeface="Arial" panose="020B0604020202020204" pitchFamily="34" charset="0"/>
              <a:buChar char="•"/>
            </a:pPr>
            <a:r>
              <a:rPr lang="en-US" sz="2200" dirty="0">
                <a:solidFill>
                  <a:schemeClr val="accent1">
                    <a:lumMod val="50000"/>
                  </a:schemeClr>
                </a:solidFill>
              </a:rPr>
              <a:t>Short, medium and long-term nutrition financing strategy</a:t>
            </a:r>
          </a:p>
          <a:p>
            <a:pPr marL="342900" lvl="0" indent="-342900">
              <a:buFont typeface="Arial" panose="020B0604020202020204" pitchFamily="34" charset="0"/>
              <a:buChar char="•"/>
            </a:pPr>
            <a:r>
              <a:rPr lang="en-GB" sz="2200" dirty="0">
                <a:solidFill>
                  <a:schemeClr val="accent1">
                    <a:lumMod val="50000"/>
                  </a:schemeClr>
                </a:solidFill>
              </a:rPr>
              <a:t>Financing of devolved basic health function: considerations to help ensure that intergovernmental fiscal transfer system appropriately finances nutrition services when basic health services are devolved.</a:t>
            </a:r>
          </a:p>
        </p:txBody>
      </p:sp>
    </p:spTree>
    <p:extLst>
      <p:ext uri="{BB962C8B-B14F-4D97-AF65-F5344CB8AC3E}">
        <p14:creationId xmlns:p14="http://schemas.microsoft.com/office/powerpoint/2010/main" val="384129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15699</TotalTime>
  <Words>1302</Words>
  <Application>Microsoft Office PowerPoint</Application>
  <PresentationFormat>Widescreen</PresentationFormat>
  <Paragraphs>116</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Courier New</vt:lpstr>
      <vt:lpstr>Tahoma</vt:lpstr>
      <vt:lpstr>Times New Roman</vt:lpstr>
      <vt:lpstr>Wingdings</vt:lpstr>
      <vt:lpstr>Office Theme</vt:lpstr>
      <vt:lpstr>      NUTRITION EXPENDITURE REVIEW  PRELIMINARY FINDINGS  NUTRITION CONFERENCE,  14TH SEPTEMBER 2023    THEME:  “STRENGTHENING AND ACCELERATING DELIVERY OF                                       MULTISECTORAL NUTRITION INTERVENTIONS THROUGH  EVIDENCE-DRIVEN PROGRAMMING”  </vt:lpstr>
      <vt:lpstr>Malnutrition and the economy</vt:lpstr>
      <vt:lpstr>Background</vt:lpstr>
      <vt:lpstr>PowerPoint Presentation</vt:lpstr>
      <vt:lpstr>Scope of NER</vt:lpstr>
      <vt:lpstr>Zambia’s nutrition status</vt:lpstr>
      <vt:lpstr>Nutrition and GRZ public finance systems</vt:lpstr>
      <vt:lpstr>Preliminary results</vt:lpstr>
      <vt:lpstr>Preliminary recommendations</vt:lpstr>
      <vt:lpstr>Timeline and next steps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UNICEF Zimbabwe Education Evaluation Inception Mission Harare, 31 July 2017</dc:title>
  <dc:creator>Christine Fenning</dc:creator>
  <cp:lastModifiedBy>John Manda</cp:lastModifiedBy>
  <cp:revision>282</cp:revision>
  <cp:lastPrinted>2023-01-11T19:57:55Z</cp:lastPrinted>
  <dcterms:created xsi:type="dcterms:W3CDTF">2017-07-26T09:12:00Z</dcterms:created>
  <dcterms:modified xsi:type="dcterms:W3CDTF">2023-09-14T07:37:34Z</dcterms:modified>
</cp:coreProperties>
</file>