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modernComment_318_CD39BEE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48" r:id="rId4"/>
  </p:sldMasterIdLst>
  <p:notesMasterIdLst>
    <p:notesMasterId r:id="rId44"/>
  </p:notesMasterIdLst>
  <p:sldIdLst>
    <p:sldId id="752" r:id="rId5"/>
    <p:sldId id="775" r:id="rId6"/>
    <p:sldId id="754" r:id="rId7"/>
    <p:sldId id="753" r:id="rId8"/>
    <p:sldId id="813" r:id="rId9"/>
    <p:sldId id="756" r:id="rId10"/>
    <p:sldId id="757" r:id="rId11"/>
    <p:sldId id="806" r:id="rId12"/>
    <p:sldId id="759" r:id="rId13"/>
    <p:sldId id="760" r:id="rId14"/>
    <p:sldId id="762" r:id="rId15"/>
    <p:sldId id="796" r:id="rId16"/>
    <p:sldId id="788" r:id="rId17"/>
    <p:sldId id="826" r:id="rId18"/>
    <p:sldId id="818" r:id="rId19"/>
    <p:sldId id="817" r:id="rId20"/>
    <p:sldId id="763" r:id="rId21"/>
    <p:sldId id="794" r:id="rId22"/>
    <p:sldId id="804" r:id="rId23"/>
    <p:sldId id="821" r:id="rId24"/>
    <p:sldId id="799" r:id="rId25"/>
    <p:sldId id="805" r:id="rId26"/>
    <p:sldId id="822" r:id="rId27"/>
    <p:sldId id="811" r:id="rId28"/>
    <p:sldId id="812" r:id="rId29"/>
    <p:sldId id="797" r:id="rId30"/>
    <p:sldId id="790" r:id="rId31"/>
    <p:sldId id="830" r:id="rId32"/>
    <p:sldId id="791" r:id="rId33"/>
    <p:sldId id="792" r:id="rId34"/>
    <p:sldId id="810" r:id="rId35"/>
    <p:sldId id="809" r:id="rId36"/>
    <p:sldId id="829" r:id="rId37"/>
    <p:sldId id="819" r:id="rId38"/>
    <p:sldId id="755" r:id="rId39"/>
    <p:sldId id="823" r:id="rId40"/>
    <p:sldId id="824" r:id="rId41"/>
    <p:sldId id="825" r:id="rId42"/>
    <p:sldId id="827" r:id="rId43"/>
  </p:sldIdLst>
  <p:sldSz cx="12192000" cy="6858000"/>
  <p:notesSz cx="7010400" cy="92964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Gill Sans" panose="020B0604020202020204" charset="0"/>
      <p:regular r:id="rId50"/>
      <p:bold r:id="rId51"/>
    </p:embeddedFont>
    <p:embeddedFont>
      <p:font typeface="Gill Sans Nova" panose="020B0602020104020203" pitchFamily="34" charset="0"/>
      <p:regular r:id="rId52"/>
      <p:bold r:id="rId53"/>
      <p:italic r:id="rId54"/>
      <p:boldItalic r:id="rId55"/>
    </p:embeddedFont>
    <p:embeddedFont>
      <p:font typeface="Merriweather Sans"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07" userDrawn="1">
          <p15:clr>
            <a:srgbClr val="A4A3A4"/>
          </p15:clr>
        </p15:guide>
        <p15:guide id="2" orient="horz" pos="3716" userDrawn="1">
          <p15:clr>
            <a:srgbClr val="A4A3A4"/>
          </p15:clr>
        </p15:guide>
        <p15:guide id="3" orient="horz" pos="773" userDrawn="1">
          <p15:clr>
            <a:srgbClr val="A4A3A4"/>
          </p15:clr>
        </p15:guide>
        <p15:guide id="4" orient="horz" pos="2160" userDrawn="1">
          <p15:clr>
            <a:srgbClr val="A4A3A4"/>
          </p15:clr>
        </p15:guide>
        <p15:guide id="5" orient="horz" pos="927" userDrawn="1">
          <p15:clr>
            <a:srgbClr val="A4A3A4"/>
          </p15:clr>
        </p15:guide>
        <p15:guide id="6" orient="horz" pos="3857" userDrawn="1">
          <p15:clr>
            <a:srgbClr val="A4A3A4"/>
          </p15:clr>
        </p15:guide>
        <p15:guide id="7" pos="7295" userDrawn="1">
          <p15:clr>
            <a:srgbClr val="A4A3A4"/>
          </p15:clr>
        </p15:guide>
        <p15:guide id="8" pos="6865" userDrawn="1">
          <p15:clr>
            <a:srgbClr val="A4A3A4"/>
          </p15:clr>
        </p15:guide>
        <p15:guide id="9" pos="387" userDrawn="1">
          <p15:clr>
            <a:srgbClr val="A4A3A4"/>
          </p15:clr>
        </p15:guide>
        <p15:guide id="10" pos="809" userDrawn="1">
          <p15:clr>
            <a:srgbClr val="A4A3A4"/>
          </p15:clr>
        </p15:guide>
        <p15:guide id="11" pos="981" userDrawn="1">
          <p15:clr>
            <a:srgbClr val="A4A3A4"/>
          </p15:clr>
        </p15:guide>
        <p15:guide id="12" pos="1397" userDrawn="1">
          <p15:clr>
            <a:srgbClr val="A4A3A4"/>
          </p15:clr>
        </p15:guide>
        <p15:guide id="13" pos="1568" userDrawn="1">
          <p15:clr>
            <a:srgbClr val="A4A3A4"/>
          </p15:clr>
        </p15:guide>
        <p15:guide id="14" pos="1984" userDrawn="1">
          <p15:clr>
            <a:srgbClr val="A4A3A4"/>
          </p15:clr>
        </p15:guide>
        <p15:guide id="15" pos="2153" userDrawn="1">
          <p15:clr>
            <a:srgbClr val="A4A3A4"/>
          </p15:clr>
        </p15:guide>
        <p15:guide id="16" pos="2579" userDrawn="1">
          <p15:clr>
            <a:srgbClr val="A4A3A4"/>
          </p15:clr>
        </p15:guide>
        <p15:guide id="17" pos="2743" userDrawn="1">
          <p15:clr>
            <a:srgbClr val="A4A3A4"/>
          </p15:clr>
        </p15:guide>
        <p15:guide id="18" pos="3167" userDrawn="1">
          <p15:clr>
            <a:srgbClr val="A4A3A4"/>
          </p15:clr>
        </p15:guide>
        <p15:guide id="19" pos="3335" userDrawn="1">
          <p15:clr>
            <a:srgbClr val="A4A3A4"/>
          </p15:clr>
        </p15:guide>
        <p15:guide id="20" pos="3753" userDrawn="1">
          <p15:clr>
            <a:srgbClr val="A4A3A4"/>
          </p15:clr>
        </p15:guide>
        <p15:guide id="21" pos="3921" userDrawn="1">
          <p15:clr>
            <a:srgbClr val="A4A3A4"/>
          </p15:clr>
        </p15:guide>
        <p15:guide id="22" pos="4340" userDrawn="1">
          <p15:clr>
            <a:srgbClr val="A4A3A4"/>
          </p15:clr>
        </p15:guide>
        <p15:guide id="23" pos="4511" userDrawn="1">
          <p15:clr>
            <a:srgbClr val="A4A3A4"/>
          </p15:clr>
        </p15:guide>
        <p15:guide id="24" pos="4935" userDrawn="1">
          <p15:clr>
            <a:srgbClr val="A4A3A4"/>
          </p15:clr>
        </p15:guide>
        <p15:guide id="25" pos="5097" userDrawn="1">
          <p15:clr>
            <a:srgbClr val="A4A3A4"/>
          </p15:clr>
        </p15:guide>
        <p15:guide id="26" pos="5521" userDrawn="1">
          <p15:clr>
            <a:srgbClr val="A4A3A4"/>
          </p15:clr>
        </p15:guide>
        <p15:guide id="27" pos="5692" userDrawn="1">
          <p15:clr>
            <a:srgbClr val="A4A3A4"/>
          </p15:clr>
        </p15:guide>
        <p15:guide id="28" pos="6108" userDrawn="1">
          <p15:clr>
            <a:srgbClr val="A4A3A4"/>
          </p15:clr>
        </p15:guide>
        <p15:guide id="29" pos="6279" userDrawn="1">
          <p15:clr>
            <a:srgbClr val="A4A3A4"/>
          </p15:clr>
        </p15:guide>
        <p15:guide id="30" pos="6695"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81" roundtripDataSignature="AMtx7mhujay3EoeqE/NkrjEDbkyomDgl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031D1C-4EF7-F916-3902-4A020BAD233A}" name="Mathews Onyango" initials="MO" userId="S::monyango@khulisa.co.zm::67f0c3af-5442-4564-8973-492cf9263d50" providerId="AD"/>
  <p188:author id="{122DE225-62CF-960A-B5B7-34438A962915}" name="John Manda" initials="JM" userId="S::jmanda@khulisa.co.zm::bc889df4-2d4a-4922-8a3c-b4c017fa29f4" providerId="AD"/>
  <p188:author id="{23D4BA30-19CF-F4A6-3077-CF00370E4478}" name="Patricia Sakala" initials="PS" userId="Patricia Sakala" providerId="None"/>
  <p188:author id="{99491662-4C61-670F-D5A1-1A83DF282C94}" name="Pantazis, Athena" initials="PA" userId="S::58945@icf.com::0e13c8e3-5f1e-4ed9-aabe-5f5c179bcdda" providerId="AD"/>
  <p188:author id="{DB6F0368-C458-6CBE-9BF3-E81058D26A13}" name="Young-Turner, Cindy" initials="YTC" userId="S::21990@Icf.com::c16b9d50-a275-4a29-b3ff-cd1d589d2ec7" providerId="AD"/>
  <p188:author id="{E7F2FB8A-108F-B904-60D7-2399EFB483D5}" name="Edna Berhane" initials="EB" userId="S::eberhane@khulisa.com::4d6db673-c3ba-4b6b-85fc-6b64ed5a1474" providerId="AD"/>
  <p188:author id="{D1CFC18C-A862-B9D9-D814-E899FAF00677}" name="Ann" initials="An" userId="S::ann_levinmorgan.com#ext#@icfonline.onmicrosoft.com::c275215e-1aca-4a45-ae7b-476e7b6353b3" providerId="AD"/>
  <p188:author id="{54FF79A3-14B3-0DF7-A448-A9144B66D94C}" name="Moonzwe, Lwendo" initials="ML" userId="S::32391@icf.com::8016737a-012b-4841-ad21-13189c18f1a9" providerId="AD"/>
  <p188:author id="{1F1CCCA7-46DE-5E34-8BC8-E2768A28D786}" name="Guest User" initials="GU" userId="S::urn:spo:anon#28cf9c879a8a398f43d3903af9375de2093b3651d34950c6dbaac36f2d807a61::" providerId="AD"/>
  <p188:author id="{C00256AB-6AD1-20F8-B5BF-400C018777CF}" name="Patricia Sakala" initials="PS" userId="S::psakala@khulisa.co.zm::89079f35-e424-4f7b-ba80-82bdc2c90c9e" providerId="AD"/>
  <p188:author id="{547A1DD5-ED2A-9BAC-DBDF-D06F2145D6D7}" name="Guest User" initials="GU" userId="S::urn:spo:anon#763c0a4fdb005f41cdbdd63c7aaede53c3d5f16c411d4307110b4945d5f27c3f::" providerId="AD"/>
  <p188:author id="{055E38F2-CF50-DAB8-7CAC-920AC08B0439}" name="Guest User" initials="GU" userId="S::urn:spo:anon#eb454514356271fc73fe75a3b90c6617ff184a42799647b6dbba193b7ab42d8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mily Burrows" initials="" lastIdx="18" clrIdx="0"/>
  <p:cmAuthor id="1" name="Patricia Sakala" initials="PS" lastIdx="24" clrIdx="1">
    <p:extLst>
      <p:ext uri="{19B8F6BF-5375-455C-9EA6-DF929625EA0E}">
        <p15:presenceInfo xmlns:p15="http://schemas.microsoft.com/office/powerpoint/2012/main" userId="S::psakala@khulisa.co.zm::89079f35-e424-4f7b-ba80-82bdc2c90c9e" providerId="AD"/>
      </p:ext>
    </p:extLst>
  </p:cmAuthor>
  <p:cmAuthor id="2" name="Edna Berhane" initials="EB" lastIdx="7" clrIdx="2">
    <p:extLst>
      <p:ext uri="{19B8F6BF-5375-455C-9EA6-DF929625EA0E}">
        <p15:presenceInfo xmlns:p15="http://schemas.microsoft.com/office/powerpoint/2012/main" userId="S-1-5-21-331376097-2843629860-2317554437-1212" providerId="AD"/>
      </p:ext>
    </p:extLst>
  </p:cmAuthor>
  <p:cmAuthor id="3" name="Mary Pat Selvaggio" initials="MPS" lastIdx="12" clrIdx="3">
    <p:extLst>
      <p:ext uri="{19B8F6BF-5375-455C-9EA6-DF929625EA0E}">
        <p15:presenceInfo xmlns:p15="http://schemas.microsoft.com/office/powerpoint/2012/main" userId="Mary Pat Selvaggio" providerId="None"/>
      </p:ext>
    </p:extLst>
  </p:cmAuthor>
  <p:cmAuthor id="4" name="Carole Metekoua" initials="CM" lastIdx="1" clrIdx="4">
    <p:extLst>
      <p:ext uri="{19B8F6BF-5375-455C-9EA6-DF929625EA0E}">
        <p15:presenceInfo xmlns:p15="http://schemas.microsoft.com/office/powerpoint/2012/main" userId="Carole Metekou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79829"/>
    <a:srgbClr val="F2F2F2"/>
    <a:srgbClr val="EB9829"/>
    <a:srgbClr val="2190FF"/>
    <a:srgbClr val="FF9829"/>
    <a:srgbClr val="EB9883"/>
    <a:srgbClr val="EB9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DB5F1-1D7C-441B-B2F7-409DD43D117B}">
  <a:tblStyle styleId="{A51DB5F1-1D7C-441B-B2F7-409DD43D117B}"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a:tcStyle>
        <a:tcBdr/>
      </a:tcStyle>
    </a:seCell>
    <a:swCell>
      <a:tcTxStyle/>
      <a:tcStyle>
        <a:tcBdr/>
      </a:tcStyle>
    </a:swCell>
    <a:firstRow>
      <a:tcTxStyle b="on" i="off"/>
      <a:tcStyle>
        <a:tcBdr/>
        <a:fill>
          <a:solidFill>
            <a:srgbClr val="E8F1F5"/>
          </a:solidFill>
        </a:fill>
      </a:tcStyle>
    </a:firstRow>
    <a:neCell>
      <a:tcTxStyle/>
      <a:tcStyle>
        <a:tcBdr/>
      </a:tcStyle>
    </a:neCell>
    <a:nwCell>
      <a:tcTxStyle/>
      <a:tcStyle>
        <a:tcBdr/>
      </a:tcStyle>
    </a:nwCell>
  </a:tblStyle>
  <a:tblStyle styleId="{59A01469-2C78-4124-A9A4-C4595FB9C716}" styleName="Table_1">
    <a:wholeTbl>
      <a:tcTxStyle b="off" i="off">
        <a:font>
          <a:latin typeface="Arial"/>
          <a:ea typeface="Arial"/>
          <a:cs typeface="Aria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FDEEE8"/>
          </a:solidFill>
        </a:fill>
      </a:tcStyle>
    </a:lastRow>
    <a:seCell>
      <a:tcTxStyle/>
      <a:tcStyle>
        <a:tcBdr/>
      </a:tcStyle>
    </a:seCell>
    <a:swCell>
      <a:tcTxStyle/>
      <a:tcStyle>
        <a:tcBdr/>
      </a:tcStyle>
    </a:swCell>
    <a:firstRow>
      <a:tcTxStyle b="on" i="off"/>
      <a:tcStyle>
        <a:tcBdr/>
        <a:fill>
          <a:solidFill>
            <a:srgbClr val="FDEEE8"/>
          </a:solidFill>
        </a:fill>
      </a:tcStyle>
    </a:firstRow>
    <a:neCell>
      <a:tcTxStyle/>
      <a:tcStyle>
        <a:tcBdr/>
      </a:tcStyle>
    </a:neCell>
    <a:nwCell>
      <a:tcTxStyle/>
      <a:tcStyle>
        <a:tcBdr/>
      </a:tcStyle>
    </a:nwCell>
  </a:tblStyle>
  <a:tblStyle styleId="{FD11B8A2-D12A-4076-BBAC-32FC5ADEFDF8}"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AEA"/>
          </a:solidFill>
        </a:fill>
      </a:tcStyle>
    </a:wholeTbl>
    <a:band1H>
      <a:tcTxStyle/>
      <a:tcStyle>
        <a:tcBdr/>
        <a:fill>
          <a:solidFill>
            <a:srgbClr val="D2D2D2"/>
          </a:solidFill>
        </a:fill>
      </a:tcStyle>
    </a:band1H>
    <a:band2H>
      <a:tcTxStyle/>
      <a:tcStyle>
        <a:tcBdr/>
      </a:tcStyle>
    </a:band2H>
    <a:band1V>
      <a:tcTxStyle/>
      <a:tcStyle>
        <a:tcBdr/>
        <a:fill>
          <a:solidFill>
            <a:srgbClr val="D2D2D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4107"/>
        <p:guide orient="horz" pos="3716"/>
        <p:guide orient="horz" pos="773"/>
        <p:guide orient="horz" pos="2160"/>
        <p:guide orient="horz" pos="927"/>
        <p:guide orient="horz" pos="3857"/>
        <p:guide pos="7295"/>
        <p:guide pos="6865"/>
        <p:guide pos="387"/>
        <p:guide pos="809"/>
        <p:guide pos="981"/>
        <p:guide pos="1397"/>
        <p:guide pos="1568"/>
        <p:guide pos="1984"/>
        <p:guide pos="2153"/>
        <p:guide pos="2579"/>
        <p:guide pos="2743"/>
        <p:guide pos="3167"/>
        <p:guide pos="3335"/>
        <p:guide pos="3753"/>
        <p:guide pos="3921"/>
        <p:guide pos="4340"/>
        <p:guide pos="4511"/>
        <p:guide pos="4935"/>
        <p:guide pos="5097"/>
        <p:guide pos="5521"/>
        <p:guide pos="5692"/>
        <p:guide pos="6108"/>
        <p:guide pos="6279"/>
        <p:guide pos="66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3.xml"/><Relationship Id="rId18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181" Type="http://customschemas.google.com/relationships/presentationmetadata" Target="metadata"/><Relationship Id="rId186"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184"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182" Type="http://schemas.openxmlformats.org/officeDocument/2006/relationships/commentAuthors" Target="commentAuthors.xml"/><Relationship Id="rId187"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18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cfonline.sharepoint.com/sites/SUNLE-ImpactandEconomicAnalysis/Shared%20Documents/General/LiST%20Analysis/LiSTResults_revis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cfonline.sharepoint.com/sites/SUNLE-ImpactandEconomicAnalysis/Shared%20Documents/General/LiST%20Analysis/LiSTResults_revis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cfonline.sharepoint.com/sites/SUNLE-ImpactandEconomicAnalysis/Shared%20Documents/General/LiST%20Analysis/LiSTResults_revis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cfonline.sharepoint.com/sites/SUNLE-ImpactandEconomicAnalysis/Shared%20Documents/General/LiST%20Analysis/LiSTResults_revise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99FF"/>
            </a:solidFill>
            <a:ln>
              <a:noFill/>
            </a:ln>
            <a:effectLst/>
          </c:spPr>
          <c:invertIfNegative val="0"/>
          <c:dPt>
            <c:idx val="1"/>
            <c:invertIfNegative val="0"/>
            <c:bubble3D val="0"/>
            <c:spPr>
              <a:solidFill>
                <a:srgbClr val="006666"/>
              </a:solidFill>
              <a:ln>
                <a:noFill/>
              </a:ln>
              <a:effectLst/>
            </c:spPr>
            <c:extLst>
              <c:ext xmlns:c16="http://schemas.microsoft.com/office/drawing/2014/chart" uri="{C3380CC4-5D6E-409C-BE32-E72D297353CC}">
                <c16:uniqueId val="{00000001-76DF-4A3B-83DB-492D3695F5F5}"/>
              </c:ext>
            </c:extLst>
          </c:dPt>
          <c:dPt>
            <c:idx val="2"/>
            <c:invertIfNegative val="0"/>
            <c:bubble3D val="0"/>
            <c:spPr>
              <a:solidFill>
                <a:srgbClr val="7030A0"/>
              </a:solidFill>
              <a:ln>
                <a:noFill/>
              </a:ln>
              <a:effectLst/>
            </c:spPr>
            <c:extLst>
              <c:ext xmlns:c16="http://schemas.microsoft.com/office/drawing/2014/chart" uri="{C3380CC4-5D6E-409C-BE32-E72D297353CC}">
                <c16:uniqueId val="{00000003-76DF-4A3B-83DB-492D3695F5F5}"/>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76DF-4A3B-83DB-492D3695F5F5}"/>
              </c:ext>
            </c:extLst>
          </c:dPt>
          <c:dPt>
            <c:idx val="4"/>
            <c:invertIfNegative val="0"/>
            <c:bubble3D val="0"/>
            <c:spPr>
              <a:solidFill>
                <a:srgbClr val="CC00CC"/>
              </a:solidFill>
              <a:ln>
                <a:noFill/>
              </a:ln>
              <a:effectLst/>
            </c:spPr>
            <c:extLst>
              <c:ext xmlns:c16="http://schemas.microsoft.com/office/drawing/2014/chart" uri="{C3380CC4-5D6E-409C-BE32-E72D297353CC}">
                <c16:uniqueId val="{00000007-76DF-4A3B-83DB-492D3695F5F5}"/>
              </c:ext>
            </c:extLst>
          </c:dPt>
          <c:dPt>
            <c:idx val="5"/>
            <c:invertIfNegative val="0"/>
            <c:bubble3D val="0"/>
            <c:spPr>
              <a:solidFill>
                <a:srgbClr val="002060"/>
              </a:solidFill>
              <a:ln>
                <a:noFill/>
              </a:ln>
              <a:effectLst/>
            </c:spPr>
            <c:extLst>
              <c:ext xmlns:c16="http://schemas.microsoft.com/office/drawing/2014/chart" uri="{C3380CC4-5D6E-409C-BE32-E72D297353CC}">
                <c16:uniqueId val="{00000009-76DF-4A3B-83DB-492D3695F5F5}"/>
              </c:ext>
            </c:extLst>
          </c:dPt>
          <c:dPt>
            <c:idx val="6"/>
            <c:invertIfNegative val="0"/>
            <c:bubble3D val="0"/>
            <c:spPr>
              <a:solidFill>
                <a:srgbClr val="00B050"/>
              </a:solidFill>
              <a:ln>
                <a:noFill/>
              </a:ln>
              <a:effectLst/>
            </c:spPr>
            <c:extLst>
              <c:ext xmlns:c16="http://schemas.microsoft.com/office/drawing/2014/chart" uri="{C3380CC4-5D6E-409C-BE32-E72D297353CC}">
                <c16:uniqueId val="{0000000B-76DF-4A3B-83DB-492D3695F5F5}"/>
              </c:ext>
            </c:extLst>
          </c:dPt>
          <c:dPt>
            <c:idx val="7"/>
            <c:invertIfNegative val="0"/>
            <c:bubble3D val="0"/>
            <c:spPr>
              <a:solidFill>
                <a:srgbClr val="FF0000"/>
              </a:solidFill>
              <a:ln>
                <a:noFill/>
              </a:ln>
              <a:effectLst/>
            </c:spPr>
            <c:extLst>
              <c:ext xmlns:c16="http://schemas.microsoft.com/office/drawing/2014/chart" uri="{C3380CC4-5D6E-409C-BE32-E72D297353CC}">
                <c16:uniqueId val="{0000000D-76DF-4A3B-83DB-492D3695F5F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Under_5v1!$C$18:$C$25</c:f>
              <c:strCache>
                <c:ptCount val="8"/>
                <c:pt idx="0">
                  <c:v>Access to piped water</c:v>
                </c:pt>
                <c:pt idx="1">
                  <c:v>Maternal education</c:v>
                </c:pt>
                <c:pt idx="2">
                  <c:v>Birth weight</c:v>
                </c:pt>
                <c:pt idx="3">
                  <c:v>Basic sanitation</c:v>
                </c:pt>
                <c:pt idx="4">
                  <c:v>Diarrhoea</c:v>
                </c:pt>
                <c:pt idx="5">
                  <c:v>Maternal height</c:v>
                </c:pt>
                <c:pt idx="6">
                  <c:v>Wealth index</c:v>
                </c:pt>
                <c:pt idx="7">
                  <c:v>4+ ANC visits</c:v>
                </c:pt>
              </c:strCache>
            </c:strRef>
          </c:cat>
          <c:val>
            <c:numRef>
              <c:f>Under_5v1!$D$18:$D$25</c:f>
              <c:numCache>
                <c:formatCode>0.0%</c:formatCode>
                <c:ptCount val="8"/>
                <c:pt idx="0">
                  <c:v>0.2868</c:v>
                </c:pt>
                <c:pt idx="1">
                  <c:v>0.2054</c:v>
                </c:pt>
                <c:pt idx="2">
                  <c:v>0.14521356666666699</c:v>
                </c:pt>
                <c:pt idx="3">
                  <c:v>0.1181</c:v>
                </c:pt>
                <c:pt idx="4">
                  <c:v>9.5899999999999999E-2</c:v>
                </c:pt>
                <c:pt idx="5">
                  <c:v>7.3899999999999993E-2</c:v>
                </c:pt>
                <c:pt idx="6">
                  <c:v>7.2599999999999998E-2</c:v>
                </c:pt>
                <c:pt idx="7">
                  <c:v>1.5299999999999999E-2</c:v>
                </c:pt>
              </c:numCache>
            </c:numRef>
          </c:val>
          <c:extLst>
            <c:ext xmlns:c16="http://schemas.microsoft.com/office/drawing/2014/chart" uri="{C3380CC4-5D6E-409C-BE32-E72D297353CC}">
              <c16:uniqueId val="{0000000E-76DF-4A3B-83DB-492D3695F5F5}"/>
            </c:ext>
          </c:extLst>
        </c:ser>
        <c:dLbls>
          <c:dLblPos val="outEnd"/>
          <c:showLegendKey val="0"/>
          <c:showVal val="1"/>
          <c:showCatName val="0"/>
          <c:showSerName val="0"/>
          <c:showPercent val="0"/>
          <c:showBubbleSize val="0"/>
        </c:dLbls>
        <c:gapWidth val="219"/>
        <c:overlap val="-27"/>
        <c:axId val="724896224"/>
        <c:axId val="724899584"/>
      </c:barChart>
      <c:catAx>
        <c:axId val="72489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ZM"/>
          </a:p>
        </c:txPr>
        <c:crossAx val="724899584"/>
        <c:crosses val="autoZero"/>
        <c:auto val="1"/>
        <c:lblAlgn val="ctr"/>
        <c:lblOffset val="100"/>
        <c:noMultiLvlLbl val="0"/>
      </c:catAx>
      <c:valAx>
        <c:axId val="724899584"/>
        <c:scaling>
          <c:orientation val="minMax"/>
        </c:scaling>
        <c:delete val="1"/>
        <c:axPos val="l"/>
        <c:numFmt formatCode="0.0%" sourceLinked="1"/>
        <c:majorTickMark val="none"/>
        <c:minorTickMark val="none"/>
        <c:tickLblPos val="nextTo"/>
        <c:crossAx val="724896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'[LiSTResults_revised.xlsx]Fig1'!$E$2:$E$31</c:f>
              <c:strCache>
                <c:ptCount val="30"/>
                <c:pt idx="0">
                  <c:v>Lusaka</c:v>
                </c:pt>
                <c:pt idx="1">
                  <c:v>Zambezi</c:v>
                </c:pt>
                <c:pt idx="2">
                  <c:v>Nchelenge</c:v>
                </c:pt>
                <c:pt idx="3">
                  <c:v>Mansa</c:v>
                </c:pt>
                <c:pt idx="4">
                  <c:v>Samfya</c:v>
                </c:pt>
                <c:pt idx="5">
                  <c:v>Kabwe</c:v>
                </c:pt>
                <c:pt idx="6">
                  <c:v>Solwezi</c:v>
                </c:pt>
                <c:pt idx="7">
                  <c:v>Mbala</c:v>
                </c:pt>
                <c:pt idx="8">
                  <c:v>Luwingu</c:v>
                </c:pt>
                <c:pt idx="9">
                  <c:v>Mongu</c:v>
                </c:pt>
                <c:pt idx="10">
                  <c:v>Choma</c:v>
                </c:pt>
                <c:pt idx="11">
                  <c:v>Kapiri Mposhi</c:v>
                </c:pt>
                <c:pt idx="12">
                  <c:v>Chinsali</c:v>
                </c:pt>
                <c:pt idx="13">
                  <c:v>Mumbwa</c:v>
                </c:pt>
                <c:pt idx="14">
                  <c:v>Chibombo</c:v>
                </c:pt>
                <c:pt idx="15">
                  <c:v>Kaputa</c:v>
                </c:pt>
                <c:pt idx="16">
                  <c:v>Shangombo</c:v>
                </c:pt>
                <c:pt idx="17">
                  <c:v>Lundazi</c:v>
                </c:pt>
                <c:pt idx="18">
                  <c:v>Monze</c:v>
                </c:pt>
                <c:pt idx="19">
                  <c:v>Kasama</c:v>
                </c:pt>
                <c:pt idx="20">
                  <c:v>Katete</c:v>
                </c:pt>
                <c:pt idx="21">
                  <c:v>Kalabo</c:v>
                </c:pt>
                <c:pt idx="22">
                  <c:v>Petauke</c:v>
                </c:pt>
                <c:pt idx="23">
                  <c:v>Kaoma</c:v>
                </c:pt>
                <c:pt idx="24">
                  <c:v>Chipata</c:v>
                </c:pt>
                <c:pt idx="25">
                  <c:v>Ndola</c:v>
                </c:pt>
                <c:pt idx="26">
                  <c:v>Kitwe</c:v>
                </c:pt>
                <c:pt idx="27">
                  <c:v>Mwinilunga</c:v>
                </c:pt>
                <c:pt idx="28">
                  <c:v>Mpika</c:v>
                </c:pt>
                <c:pt idx="29">
                  <c:v>Isoka</c:v>
                </c:pt>
              </c:strCache>
            </c:strRef>
          </c:cat>
          <c:val>
            <c:numRef>
              <c:f>'[LiSTResults_revised.xlsx]Fig1'!$F$2:$F$31</c:f>
              <c:numCache>
                <c:formatCode>0</c:formatCode>
                <c:ptCount val="30"/>
                <c:pt idx="0">
                  <c:v>-25.790000000000006</c:v>
                </c:pt>
                <c:pt idx="1">
                  <c:v>-24.330000000000005</c:v>
                </c:pt>
                <c:pt idx="2">
                  <c:v>-24.050000000000004</c:v>
                </c:pt>
                <c:pt idx="3">
                  <c:v>-23.519999999999996</c:v>
                </c:pt>
                <c:pt idx="4">
                  <c:v>-23.29</c:v>
                </c:pt>
                <c:pt idx="5">
                  <c:v>-21.25</c:v>
                </c:pt>
                <c:pt idx="6">
                  <c:v>-20.500000000000007</c:v>
                </c:pt>
                <c:pt idx="7">
                  <c:v>-20.159999999999997</c:v>
                </c:pt>
                <c:pt idx="8">
                  <c:v>-20.07</c:v>
                </c:pt>
                <c:pt idx="9">
                  <c:v>-19.939999999999998</c:v>
                </c:pt>
                <c:pt idx="10">
                  <c:v>-19.780000000000008</c:v>
                </c:pt>
                <c:pt idx="11">
                  <c:v>-19.29</c:v>
                </c:pt>
                <c:pt idx="12">
                  <c:v>-19.009999999999998</c:v>
                </c:pt>
                <c:pt idx="13">
                  <c:v>-18.899999999999991</c:v>
                </c:pt>
                <c:pt idx="14">
                  <c:v>-18.68</c:v>
                </c:pt>
                <c:pt idx="15">
                  <c:v>-18.650000000000006</c:v>
                </c:pt>
                <c:pt idx="16">
                  <c:v>-18.389999999999993</c:v>
                </c:pt>
                <c:pt idx="17">
                  <c:v>-18.259999999999991</c:v>
                </c:pt>
                <c:pt idx="18">
                  <c:v>-18.119999999999997</c:v>
                </c:pt>
                <c:pt idx="19">
                  <c:v>-18.100000000000001</c:v>
                </c:pt>
                <c:pt idx="20">
                  <c:v>-17.040000000000006</c:v>
                </c:pt>
                <c:pt idx="21">
                  <c:v>-16.950000000000003</c:v>
                </c:pt>
                <c:pt idx="22">
                  <c:v>-16.150000000000006</c:v>
                </c:pt>
                <c:pt idx="23">
                  <c:v>-16.14</c:v>
                </c:pt>
                <c:pt idx="24">
                  <c:v>-15.800000000000011</c:v>
                </c:pt>
                <c:pt idx="25">
                  <c:v>-15.380000000000003</c:v>
                </c:pt>
                <c:pt idx="26">
                  <c:v>-13.600000000000001</c:v>
                </c:pt>
                <c:pt idx="27">
                  <c:v>-13.330000000000005</c:v>
                </c:pt>
                <c:pt idx="28">
                  <c:v>-13.289999999999992</c:v>
                </c:pt>
                <c:pt idx="29">
                  <c:v>-11.010000000000005</c:v>
                </c:pt>
              </c:numCache>
            </c:numRef>
          </c:val>
          <c:extLst>
            <c:ext xmlns:c16="http://schemas.microsoft.com/office/drawing/2014/chart" uri="{C3380CC4-5D6E-409C-BE32-E72D297353CC}">
              <c16:uniqueId val="{00000000-FED5-4711-AF8E-7E018BE1A1B0}"/>
            </c:ext>
          </c:extLst>
        </c:ser>
        <c:dLbls>
          <c:dLblPos val="outEnd"/>
          <c:showLegendKey val="0"/>
          <c:showVal val="1"/>
          <c:showCatName val="0"/>
          <c:showSerName val="0"/>
          <c:showPercent val="0"/>
          <c:showBubbleSize val="0"/>
        </c:dLbls>
        <c:gapWidth val="219"/>
        <c:overlap val="-27"/>
        <c:axId val="1884798519"/>
        <c:axId val="1884778679"/>
      </c:barChart>
      <c:catAx>
        <c:axId val="188479851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884778679"/>
        <c:crosses val="autoZero"/>
        <c:auto val="1"/>
        <c:lblAlgn val="ctr"/>
        <c:lblOffset val="100"/>
        <c:noMultiLvlLbl val="0"/>
      </c:catAx>
      <c:valAx>
        <c:axId val="18847786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Deaths</a:t>
                </a:r>
                <a:r>
                  <a:rPr lang="en-US" baseline="0" dirty="0"/>
                  <a:t> per 1000 </a:t>
                </a:r>
                <a:r>
                  <a:rPr lang="en-US" baseline="0" dirty="0" err="1"/>
                  <a:t>Chidren</a:t>
                </a:r>
                <a:r>
                  <a:rPr lang="en-US" baseline="0" dirty="0"/>
                  <a:t> under 5</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ZM"/>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884798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ZM"/>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'[LiSTResults_revised.xlsx]Fig 2'!$B$2</c:f>
              <c:strCache>
                <c:ptCount val="1"/>
                <c:pt idx="0">
                  <c:v>Relative Contribution to Preventing Deaths</c:v>
                </c:pt>
              </c:strCache>
            </c:strRef>
          </c:tx>
          <c:spPr>
            <a:solidFill>
              <a:schemeClr val="accent1"/>
            </a:solidFill>
            <a:ln>
              <a:noFill/>
            </a:ln>
            <a:effectLst/>
          </c:spPr>
          <c:invertIfNegative val="0"/>
          <c:dPt>
            <c:idx val="0"/>
            <c:invertIfNegative val="0"/>
            <c:bubble3D val="0"/>
            <c:spPr>
              <a:solidFill>
                <a:srgbClr val="C2113A"/>
              </a:solidFill>
              <a:ln>
                <a:noFill/>
              </a:ln>
              <a:effectLst/>
            </c:spPr>
            <c:extLst>
              <c:ext xmlns:c16="http://schemas.microsoft.com/office/drawing/2014/chart" uri="{C3380CC4-5D6E-409C-BE32-E72D297353CC}">
                <c16:uniqueId val="{00000001-0F50-4DBF-BD88-88FA853A9EAA}"/>
              </c:ext>
            </c:extLst>
          </c:dPt>
          <c:dPt>
            <c:idx val="1"/>
            <c:invertIfNegative val="0"/>
            <c:bubble3D val="0"/>
            <c:spPr>
              <a:solidFill>
                <a:srgbClr val="DDDDDD"/>
              </a:solidFill>
              <a:ln>
                <a:noFill/>
              </a:ln>
              <a:effectLst/>
            </c:spPr>
            <c:extLst>
              <c:ext xmlns:c16="http://schemas.microsoft.com/office/drawing/2014/chart" uri="{C3380CC4-5D6E-409C-BE32-E72D297353CC}">
                <c16:uniqueId val="{00000003-0F50-4DBF-BD88-88FA853A9EAA}"/>
              </c:ext>
            </c:extLst>
          </c:dPt>
          <c:dPt>
            <c:idx val="2"/>
            <c:invertIfNegative val="0"/>
            <c:bubble3D val="0"/>
            <c:spPr>
              <a:solidFill>
                <a:srgbClr val="9DBFE5"/>
              </a:solidFill>
              <a:ln>
                <a:noFill/>
              </a:ln>
              <a:effectLst/>
            </c:spPr>
            <c:extLst>
              <c:ext xmlns:c16="http://schemas.microsoft.com/office/drawing/2014/chart" uri="{C3380CC4-5D6E-409C-BE32-E72D297353CC}">
                <c16:uniqueId val="{00000005-0F50-4DBF-BD88-88FA853A9EAA}"/>
              </c:ext>
            </c:extLst>
          </c:dPt>
          <c:dPt>
            <c:idx val="3"/>
            <c:invertIfNegative val="0"/>
            <c:bubble3D val="0"/>
            <c:spPr>
              <a:solidFill>
                <a:srgbClr val="4BACC6"/>
              </a:solidFill>
              <a:ln>
                <a:noFill/>
              </a:ln>
              <a:effectLst/>
            </c:spPr>
            <c:extLst>
              <c:ext xmlns:c16="http://schemas.microsoft.com/office/drawing/2014/chart" uri="{C3380CC4-5D6E-409C-BE32-E72D297353CC}">
                <c16:uniqueId val="{00000007-0F50-4DBF-BD88-88FA853A9EAA}"/>
              </c:ext>
            </c:extLst>
          </c:dPt>
          <c:dPt>
            <c:idx val="4"/>
            <c:invertIfNegative val="0"/>
            <c:bubble3D val="0"/>
            <c:spPr>
              <a:solidFill>
                <a:srgbClr val="F79646"/>
              </a:solidFill>
              <a:ln>
                <a:noFill/>
              </a:ln>
              <a:effectLst/>
            </c:spPr>
            <c:extLst>
              <c:ext xmlns:c16="http://schemas.microsoft.com/office/drawing/2014/chart" uri="{C3380CC4-5D6E-409C-BE32-E72D297353CC}">
                <c16:uniqueId val="{00000009-0F50-4DBF-BD88-88FA853A9EAA}"/>
              </c:ext>
            </c:extLst>
          </c:dPt>
          <c:dPt>
            <c:idx val="5"/>
            <c:invertIfNegative val="0"/>
            <c:bubble3D val="0"/>
            <c:spPr>
              <a:solidFill>
                <a:srgbClr val="8064A2"/>
              </a:solidFill>
              <a:ln>
                <a:noFill/>
              </a:ln>
              <a:effectLst/>
            </c:spPr>
            <c:extLst>
              <c:ext xmlns:c16="http://schemas.microsoft.com/office/drawing/2014/chart" uri="{C3380CC4-5D6E-409C-BE32-E72D297353CC}">
                <c16:uniqueId val="{0000000B-0F50-4DBF-BD88-88FA853A9EAA}"/>
              </c:ext>
            </c:extLst>
          </c:dPt>
          <c:dPt>
            <c:idx val="6"/>
            <c:invertIfNegative val="0"/>
            <c:bubble3D val="0"/>
            <c:spPr>
              <a:solidFill>
                <a:srgbClr val="666666"/>
              </a:solidFill>
              <a:ln>
                <a:noFill/>
              </a:ln>
              <a:effectLst/>
            </c:spPr>
            <c:extLst>
              <c:ext xmlns:c16="http://schemas.microsoft.com/office/drawing/2014/chart" uri="{C3380CC4-5D6E-409C-BE32-E72D297353CC}">
                <c16:uniqueId val="{0000000D-0F50-4DBF-BD88-88FA853A9EA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'[LiSTResults_revised.xlsx]Fig 2'!$A$3:$A$10</c:f>
              <c:strCache>
                <c:ptCount val="8"/>
                <c:pt idx="0">
                  <c:v>Vitamin A supplementation</c:v>
                </c:pt>
                <c:pt idx="1">
                  <c:v>Breastfeeding promotion</c:v>
                </c:pt>
                <c:pt idx="2">
                  <c:v>Zinc for treatment of diarrhea</c:v>
                </c:pt>
                <c:pt idx="3">
                  <c:v>MAM</c:v>
                </c:pt>
                <c:pt idx="4">
                  <c:v>SAM</c:v>
                </c:pt>
                <c:pt idx="5">
                  <c:v>Basic sanitation</c:v>
                </c:pt>
                <c:pt idx="6">
                  <c:v>Point-of-use filtered water</c:v>
                </c:pt>
                <c:pt idx="7">
                  <c:v>Hand washing with soap</c:v>
                </c:pt>
              </c:strCache>
            </c:strRef>
          </c:cat>
          <c:val>
            <c:numRef>
              <c:f>'[LiSTResults_revised.xlsx]Fig 2'!$B$3:$B$10</c:f>
              <c:numCache>
                <c:formatCode>0%</c:formatCode>
                <c:ptCount val="8"/>
                <c:pt idx="0">
                  <c:v>0.63430461890825807</c:v>
                </c:pt>
                <c:pt idx="1">
                  <c:v>0.17317724901386944</c:v>
                </c:pt>
                <c:pt idx="2">
                  <c:v>7.8635958773380837E-2</c:v>
                </c:pt>
                <c:pt idx="3">
                  <c:v>5.7131950629851123E-2</c:v>
                </c:pt>
                <c:pt idx="4">
                  <c:v>2.8247868685583408E-2</c:v>
                </c:pt>
                <c:pt idx="5">
                  <c:v>1.1960809263265046E-2</c:v>
                </c:pt>
                <c:pt idx="6">
                  <c:v>1.1960809263265046E-2</c:v>
                </c:pt>
                <c:pt idx="7" formatCode="0.0%">
                  <c:v>4.5807354625270391E-3</c:v>
                </c:pt>
              </c:numCache>
            </c:numRef>
          </c:val>
          <c:extLst>
            <c:ext xmlns:c16="http://schemas.microsoft.com/office/drawing/2014/chart" uri="{C3380CC4-5D6E-409C-BE32-E72D297353CC}">
              <c16:uniqueId val="{0000000E-0F50-4DBF-BD88-88FA853A9EAA}"/>
            </c:ext>
          </c:extLst>
        </c:ser>
        <c:dLbls>
          <c:dLblPos val="outEnd"/>
          <c:showLegendKey val="0"/>
          <c:showVal val="1"/>
          <c:showCatName val="0"/>
          <c:showSerName val="0"/>
          <c:showPercent val="0"/>
          <c:showBubbleSize val="0"/>
        </c:dLbls>
        <c:gapWidth val="219"/>
        <c:overlap val="-27"/>
        <c:axId val="1459873135"/>
        <c:axId val="1607657343"/>
      </c:barChart>
      <c:catAx>
        <c:axId val="145987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607657343"/>
        <c:crosses val="autoZero"/>
        <c:auto val="1"/>
        <c:lblAlgn val="ctr"/>
        <c:lblOffset val="100"/>
        <c:noMultiLvlLbl val="0"/>
      </c:catAx>
      <c:valAx>
        <c:axId val="1607657343"/>
        <c:scaling>
          <c:orientation val="minMax"/>
        </c:scaling>
        <c:delete val="1"/>
        <c:axPos val="l"/>
        <c:numFmt formatCode="0%" sourceLinked="1"/>
        <c:majorTickMark val="none"/>
        <c:minorTickMark val="none"/>
        <c:tickLblPos val="nextTo"/>
        <c:crossAx val="1459873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'[LiSTResults_revised.xlsx]Fig5'!$Q$2:$Q$31</c:f>
              <c:strCache>
                <c:ptCount val="30"/>
                <c:pt idx="0">
                  <c:v>Nchelenge</c:v>
                </c:pt>
                <c:pt idx="1">
                  <c:v>Mansa</c:v>
                </c:pt>
                <c:pt idx="2">
                  <c:v>Samfya</c:v>
                </c:pt>
                <c:pt idx="3">
                  <c:v>Kapiri Mposhi</c:v>
                </c:pt>
                <c:pt idx="4">
                  <c:v>Luwingu</c:v>
                </c:pt>
                <c:pt idx="5">
                  <c:v>Mpika</c:v>
                </c:pt>
                <c:pt idx="6">
                  <c:v>Chinsali</c:v>
                </c:pt>
                <c:pt idx="7">
                  <c:v>Mbala</c:v>
                </c:pt>
                <c:pt idx="8">
                  <c:v>Kabwe</c:v>
                </c:pt>
                <c:pt idx="9">
                  <c:v>Mumbwa</c:v>
                </c:pt>
                <c:pt idx="10">
                  <c:v>Kaputa</c:v>
                </c:pt>
                <c:pt idx="11">
                  <c:v>Chibombo</c:v>
                </c:pt>
                <c:pt idx="12">
                  <c:v>Kasama</c:v>
                </c:pt>
                <c:pt idx="13">
                  <c:v>Lundazi</c:v>
                </c:pt>
                <c:pt idx="14">
                  <c:v>Zambezi</c:v>
                </c:pt>
                <c:pt idx="15">
                  <c:v>Mwinilunga</c:v>
                </c:pt>
                <c:pt idx="16">
                  <c:v>Ndola</c:v>
                </c:pt>
                <c:pt idx="17">
                  <c:v>Solwezi</c:v>
                </c:pt>
                <c:pt idx="18">
                  <c:v>Kitwe</c:v>
                </c:pt>
                <c:pt idx="19">
                  <c:v>Katete</c:v>
                </c:pt>
                <c:pt idx="20">
                  <c:v>Isoka</c:v>
                </c:pt>
                <c:pt idx="21">
                  <c:v>Kalabo</c:v>
                </c:pt>
                <c:pt idx="22">
                  <c:v>Petauke</c:v>
                </c:pt>
                <c:pt idx="23">
                  <c:v>Chipata</c:v>
                </c:pt>
                <c:pt idx="24">
                  <c:v>Shangombo</c:v>
                </c:pt>
                <c:pt idx="25">
                  <c:v>Choma</c:v>
                </c:pt>
                <c:pt idx="26">
                  <c:v>Mongu</c:v>
                </c:pt>
                <c:pt idx="27">
                  <c:v>Lusaka</c:v>
                </c:pt>
                <c:pt idx="28">
                  <c:v>Monze</c:v>
                </c:pt>
                <c:pt idx="29">
                  <c:v>Kaoma</c:v>
                </c:pt>
              </c:strCache>
            </c:strRef>
          </c:cat>
          <c:val>
            <c:numRef>
              <c:f>'[LiSTResults_revised.xlsx]Fig5'!$R$2:$R$31</c:f>
              <c:numCache>
                <c:formatCode>0.0</c:formatCode>
                <c:ptCount val="30"/>
                <c:pt idx="0">
                  <c:v>-2.573043478260864</c:v>
                </c:pt>
                <c:pt idx="1">
                  <c:v>-2.5034782608695636</c:v>
                </c:pt>
                <c:pt idx="2">
                  <c:v>-2.2034782608695664</c:v>
                </c:pt>
                <c:pt idx="3">
                  <c:v>-2.0821739130434835</c:v>
                </c:pt>
                <c:pt idx="4">
                  <c:v>-1.9634782608695645</c:v>
                </c:pt>
                <c:pt idx="5">
                  <c:v>-1.8930434782608678</c:v>
                </c:pt>
                <c:pt idx="6">
                  <c:v>-1.6530434782608694</c:v>
                </c:pt>
                <c:pt idx="7">
                  <c:v>-1.5304347826086939</c:v>
                </c:pt>
                <c:pt idx="8">
                  <c:v>-1.4939130434782584</c:v>
                </c:pt>
                <c:pt idx="9">
                  <c:v>-1.4399999999999977</c:v>
                </c:pt>
                <c:pt idx="10">
                  <c:v>-1.4269565217391289</c:v>
                </c:pt>
                <c:pt idx="11">
                  <c:v>-1.2473913043478291</c:v>
                </c:pt>
                <c:pt idx="12">
                  <c:v>-1.247391304347822</c:v>
                </c:pt>
                <c:pt idx="13">
                  <c:v>-0.9826086956521749</c:v>
                </c:pt>
                <c:pt idx="14">
                  <c:v>-0.83217391304347643</c:v>
                </c:pt>
                <c:pt idx="15">
                  <c:v>-0.79869565217390459</c:v>
                </c:pt>
                <c:pt idx="16">
                  <c:v>-0.73913043478260931</c:v>
                </c:pt>
                <c:pt idx="17">
                  <c:v>-0.70260869565216666</c:v>
                </c:pt>
                <c:pt idx="18">
                  <c:v>-0.68391304347826321</c:v>
                </c:pt>
                <c:pt idx="19">
                  <c:v>-0.66956521739130181</c:v>
                </c:pt>
                <c:pt idx="20">
                  <c:v>-0.62260869565217192</c:v>
                </c:pt>
                <c:pt idx="21">
                  <c:v>-0.56913043478261116</c:v>
                </c:pt>
                <c:pt idx="22">
                  <c:v>-0.49565217391303307</c:v>
                </c:pt>
                <c:pt idx="23">
                  <c:v>-0.35739130434782851</c:v>
                </c:pt>
                <c:pt idx="24">
                  <c:v>-0.33956521739129641</c:v>
                </c:pt>
                <c:pt idx="25">
                  <c:v>-0.27739130434782311</c:v>
                </c:pt>
                <c:pt idx="26">
                  <c:v>-0.25826086956521621</c:v>
                </c:pt>
                <c:pt idx="27">
                  <c:v>-0.2065217391304337</c:v>
                </c:pt>
                <c:pt idx="28">
                  <c:v>-0.18652173913043413</c:v>
                </c:pt>
                <c:pt idx="29">
                  <c:v>-0.14826086956522033</c:v>
                </c:pt>
              </c:numCache>
            </c:numRef>
          </c:val>
          <c:extLst>
            <c:ext xmlns:c16="http://schemas.microsoft.com/office/drawing/2014/chart" uri="{C3380CC4-5D6E-409C-BE32-E72D297353CC}">
              <c16:uniqueId val="{00000000-0923-46A9-9363-E587B6EE76AB}"/>
            </c:ext>
          </c:extLst>
        </c:ser>
        <c:dLbls>
          <c:dLblPos val="outEnd"/>
          <c:showLegendKey val="0"/>
          <c:showVal val="1"/>
          <c:showCatName val="0"/>
          <c:showSerName val="0"/>
          <c:showPercent val="0"/>
          <c:showBubbleSize val="0"/>
        </c:dLbls>
        <c:gapWidth val="219"/>
        <c:overlap val="-27"/>
        <c:axId val="957340864"/>
        <c:axId val="1336691648"/>
      </c:barChart>
      <c:catAx>
        <c:axId val="9573408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336691648"/>
        <c:crosses val="autoZero"/>
        <c:auto val="1"/>
        <c:lblAlgn val="ctr"/>
        <c:lblOffset val="100"/>
        <c:noMultiLvlLbl val="0"/>
      </c:catAx>
      <c:valAx>
        <c:axId val="13366916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Stunting</a:t>
                </a:r>
                <a:r>
                  <a:rPr lang="en-US" baseline="0"/>
                  <a:t> Cases per 100 Children Under 5</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ZM"/>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95734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57595442350832E-2"/>
          <c:y val="0.18244050145381063"/>
          <c:w val="0.92911976388418882"/>
          <c:h val="0.785379289374829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'[LiSTResults_revised.xlsx]Fig3'!$E$2:$E$31</c:f>
              <c:strCache>
                <c:ptCount val="30"/>
                <c:pt idx="0">
                  <c:v>Zambezi</c:v>
                </c:pt>
                <c:pt idx="1">
                  <c:v>Solwezi</c:v>
                </c:pt>
                <c:pt idx="2">
                  <c:v>Kapiri Mposhi</c:v>
                </c:pt>
                <c:pt idx="3">
                  <c:v>Mansa</c:v>
                </c:pt>
                <c:pt idx="4">
                  <c:v>Samfya</c:v>
                </c:pt>
                <c:pt idx="5">
                  <c:v>Nchelenge</c:v>
                </c:pt>
                <c:pt idx="6">
                  <c:v>Mpika</c:v>
                </c:pt>
                <c:pt idx="7">
                  <c:v>Luwingu</c:v>
                </c:pt>
                <c:pt idx="8">
                  <c:v>Kabwe</c:v>
                </c:pt>
                <c:pt idx="9">
                  <c:v>Kalabo</c:v>
                </c:pt>
                <c:pt idx="10">
                  <c:v>Mwinilunga</c:v>
                </c:pt>
                <c:pt idx="11">
                  <c:v>Kaputa</c:v>
                </c:pt>
                <c:pt idx="12">
                  <c:v>Mumbwa</c:v>
                </c:pt>
                <c:pt idx="13">
                  <c:v>Mbala</c:v>
                </c:pt>
                <c:pt idx="14">
                  <c:v>Choma</c:v>
                </c:pt>
                <c:pt idx="15">
                  <c:v>Mongu</c:v>
                </c:pt>
                <c:pt idx="16">
                  <c:v>Shangombo</c:v>
                </c:pt>
                <c:pt idx="17">
                  <c:v>Monze</c:v>
                </c:pt>
                <c:pt idx="18">
                  <c:v>Kasama</c:v>
                </c:pt>
                <c:pt idx="19">
                  <c:v>Chinsali</c:v>
                </c:pt>
                <c:pt idx="20">
                  <c:v>Lundazi</c:v>
                </c:pt>
                <c:pt idx="21">
                  <c:v>Ndola</c:v>
                </c:pt>
                <c:pt idx="22">
                  <c:v>Katete</c:v>
                </c:pt>
                <c:pt idx="23">
                  <c:v>Kaoma</c:v>
                </c:pt>
                <c:pt idx="24">
                  <c:v>Kitwe</c:v>
                </c:pt>
                <c:pt idx="25">
                  <c:v>Petauke</c:v>
                </c:pt>
                <c:pt idx="26">
                  <c:v>Chipata</c:v>
                </c:pt>
                <c:pt idx="27">
                  <c:v>Isoka</c:v>
                </c:pt>
                <c:pt idx="28">
                  <c:v>Lusaka</c:v>
                </c:pt>
                <c:pt idx="29">
                  <c:v>Chibombo</c:v>
                </c:pt>
              </c:strCache>
            </c:strRef>
          </c:cat>
          <c:val>
            <c:numRef>
              <c:f>'[LiSTResults_revised.xlsx]Fig3'!$F$2:$F$31</c:f>
              <c:numCache>
                <c:formatCode>0.0</c:formatCode>
                <c:ptCount val="30"/>
                <c:pt idx="0">
                  <c:v>-3.5</c:v>
                </c:pt>
                <c:pt idx="1">
                  <c:v>-3.06</c:v>
                </c:pt>
                <c:pt idx="2">
                  <c:v>-2.78</c:v>
                </c:pt>
                <c:pt idx="3">
                  <c:v>-2.71</c:v>
                </c:pt>
                <c:pt idx="4">
                  <c:v>-2.6999999999999997</c:v>
                </c:pt>
                <c:pt idx="5">
                  <c:v>-2.6599999999999997</c:v>
                </c:pt>
                <c:pt idx="6">
                  <c:v>-2.5100000000000002</c:v>
                </c:pt>
                <c:pt idx="7">
                  <c:v>-2.4500000000000002</c:v>
                </c:pt>
                <c:pt idx="8">
                  <c:v>-2.36</c:v>
                </c:pt>
                <c:pt idx="9">
                  <c:v>-2.31</c:v>
                </c:pt>
                <c:pt idx="10">
                  <c:v>-2.2799999999999998</c:v>
                </c:pt>
                <c:pt idx="11">
                  <c:v>-2.21</c:v>
                </c:pt>
                <c:pt idx="12">
                  <c:v>-2.11</c:v>
                </c:pt>
                <c:pt idx="13">
                  <c:v>-2.0200000000000005</c:v>
                </c:pt>
                <c:pt idx="14">
                  <c:v>-1.96</c:v>
                </c:pt>
                <c:pt idx="15">
                  <c:v>-1.9500000000000002</c:v>
                </c:pt>
                <c:pt idx="16">
                  <c:v>-1.9300000000000002</c:v>
                </c:pt>
                <c:pt idx="17">
                  <c:v>-1.92</c:v>
                </c:pt>
                <c:pt idx="18">
                  <c:v>-1.85</c:v>
                </c:pt>
                <c:pt idx="19">
                  <c:v>-1.8499999999999996</c:v>
                </c:pt>
                <c:pt idx="20">
                  <c:v>-1.3899999999999997</c:v>
                </c:pt>
                <c:pt idx="21">
                  <c:v>-1.3399999999999999</c:v>
                </c:pt>
                <c:pt idx="22">
                  <c:v>-0.91999999999999993</c:v>
                </c:pt>
                <c:pt idx="23">
                  <c:v>-0.78000000000000025</c:v>
                </c:pt>
                <c:pt idx="24">
                  <c:v>-0.57000000000000028</c:v>
                </c:pt>
                <c:pt idx="25">
                  <c:v>-0.50999999999999979</c:v>
                </c:pt>
                <c:pt idx="26">
                  <c:v>-0.40000000000000036</c:v>
                </c:pt>
                <c:pt idx="27">
                  <c:v>-0.40000000000000036</c:v>
                </c:pt>
                <c:pt idx="28">
                  <c:v>-0.14999999999999947</c:v>
                </c:pt>
                <c:pt idx="29">
                  <c:v>-0.10999999999999943</c:v>
                </c:pt>
              </c:numCache>
            </c:numRef>
          </c:val>
          <c:extLst>
            <c:ext xmlns:c16="http://schemas.microsoft.com/office/drawing/2014/chart" uri="{C3380CC4-5D6E-409C-BE32-E72D297353CC}">
              <c16:uniqueId val="{00000000-4C4A-4396-922B-5E10CCEDC0F6}"/>
            </c:ext>
          </c:extLst>
        </c:ser>
        <c:dLbls>
          <c:dLblPos val="outEnd"/>
          <c:showLegendKey val="0"/>
          <c:showVal val="1"/>
          <c:showCatName val="0"/>
          <c:showSerName val="0"/>
          <c:showPercent val="0"/>
          <c:showBubbleSize val="0"/>
        </c:dLbls>
        <c:gapWidth val="219"/>
        <c:overlap val="-27"/>
        <c:axId val="1463113376"/>
        <c:axId val="1338304352"/>
      </c:barChart>
      <c:catAx>
        <c:axId val="14631133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338304352"/>
        <c:crosses val="autoZero"/>
        <c:auto val="1"/>
        <c:lblAlgn val="ctr"/>
        <c:lblOffset val="100"/>
        <c:noMultiLvlLbl val="0"/>
      </c:catAx>
      <c:valAx>
        <c:axId val="1338304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Cases</a:t>
                </a:r>
                <a:r>
                  <a:rPr lang="en-US" baseline="0"/>
                  <a:t> of Diarrhoea per Child-Year</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ZM"/>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46311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2113A"/>
              </a:solidFill>
              <a:ln>
                <a:noFill/>
              </a:ln>
              <a:effectLst/>
            </c:spPr>
            <c:extLst>
              <c:ext xmlns:c16="http://schemas.microsoft.com/office/drawing/2014/chart" uri="{C3380CC4-5D6E-409C-BE32-E72D297353CC}">
                <c16:uniqueId val="{00000001-507F-47F9-B027-4DB1DDAEE330}"/>
              </c:ext>
            </c:extLst>
          </c:dPt>
          <c:dPt>
            <c:idx val="1"/>
            <c:invertIfNegative val="0"/>
            <c:bubble3D val="0"/>
            <c:spPr>
              <a:solidFill>
                <a:srgbClr val="8064A2"/>
              </a:solidFill>
              <a:ln>
                <a:noFill/>
              </a:ln>
              <a:effectLst/>
            </c:spPr>
            <c:extLst>
              <c:ext xmlns:c16="http://schemas.microsoft.com/office/drawing/2014/chart" uri="{C3380CC4-5D6E-409C-BE32-E72D297353CC}">
                <c16:uniqueId val="{00000003-507F-47F9-B027-4DB1DDAEE330}"/>
              </c:ext>
            </c:extLst>
          </c:dPt>
          <c:dPt>
            <c:idx val="2"/>
            <c:invertIfNegative val="0"/>
            <c:bubble3D val="0"/>
            <c:spPr>
              <a:solidFill>
                <a:srgbClr val="DDDDDD"/>
              </a:solidFill>
              <a:ln>
                <a:noFill/>
              </a:ln>
              <a:effectLst/>
            </c:spPr>
            <c:extLst>
              <c:ext xmlns:c16="http://schemas.microsoft.com/office/drawing/2014/chart" uri="{C3380CC4-5D6E-409C-BE32-E72D297353CC}">
                <c16:uniqueId val="{00000005-507F-47F9-B027-4DB1DDAEE330}"/>
              </c:ext>
            </c:extLst>
          </c:dPt>
          <c:dPt>
            <c:idx val="3"/>
            <c:invertIfNegative val="0"/>
            <c:bubble3D val="0"/>
            <c:spPr>
              <a:solidFill>
                <a:srgbClr val="000000"/>
              </a:solidFill>
              <a:ln>
                <a:noFill/>
              </a:ln>
              <a:effectLst/>
            </c:spPr>
            <c:extLst>
              <c:ext xmlns:c16="http://schemas.microsoft.com/office/drawing/2014/chart" uri="{C3380CC4-5D6E-409C-BE32-E72D297353CC}">
                <c16:uniqueId val="{00000007-507F-47F9-B027-4DB1DDAEE330}"/>
              </c:ext>
            </c:extLst>
          </c:dPt>
          <c:dPt>
            <c:idx val="4"/>
            <c:invertIfNegative val="0"/>
            <c:bubble3D val="0"/>
            <c:spPr>
              <a:solidFill>
                <a:srgbClr val="666666"/>
              </a:solidFill>
              <a:ln>
                <a:noFill/>
              </a:ln>
              <a:effectLst/>
            </c:spPr>
            <c:extLst>
              <c:ext xmlns:c16="http://schemas.microsoft.com/office/drawing/2014/chart" uri="{C3380CC4-5D6E-409C-BE32-E72D297353CC}">
                <c16:uniqueId val="{00000009-507F-47F9-B027-4DB1DDAEE3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'[LiSTResults_revised.xlsx]Fig4'!$A$2:$A$6</c:f>
              <c:strCache>
                <c:ptCount val="5"/>
                <c:pt idx="0">
                  <c:v>        Vitamin A supplementation</c:v>
                </c:pt>
                <c:pt idx="1">
                  <c:v>        Basic sanitation</c:v>
                </c:pt>
                <c:pt idx="2">
                  <c:v>        Breastfeeding promotion</c:v>
                </c:pt>
                <c:pt idx="3">
                  <c:v>        Hand washing with soap</c:v>
                </c:pt>
                <c:pt idx="4">
                  <c:v>Clean drinking water</c:v>
                </c:pt>
              </c:strCache>
            </c:strRef>
          </c:cat>
          <c:val>
            <c:numRef>
              <c:f>'[LiSTResults_revised.xlsx]Fig4'!$B$2:$B$6</c:f>
              <c:numCache>
                <c:formatCode>0%</c:formatCode>
                <c:ptCount val="5"/>
                <c:pt idx="0">
                  <c:v>0.89393086993945237</c:v>
                </c:pt>
                <c:pt idx="1">
                  <c:v>4.6159183706838386E-2</c:v>
                </c:pt>
                <c:pt idx="2">
                  <c:v>3.7562857358442753E-2</c:v>
                </c:pt>
                <c:pt idx="3">
                  <c:v>1.1219514396150538E-2</c:v>
                </c:pt>
                <c:pt idx="4">
                  <c:v>1.1127574599115904E-2</c:v>
                </c:pt>
              </c:numCache>
            </c:numRef>
          </c:val>
          <c:extLst>
            <c:ext xmlns:c16="http://schemas.microsoft.com/office/drawing/2014/chart" uri="{C3380CC4-5D6E-409C-BE32-E72D297353CC}">
              <c16:uniqueId val="{0000000A-507F-47F9-B027-4DB1DDAEE330}"/>
            </c:ext>
          </c:extLst>
        </c:ser>
        <c:dLbls>
          <c:dLblPos val="outEnd"/>
          <c:showLegendKey val="0"/>
          <c:showVal val="1"/>
          <c:showCatName val="0"/>
          <c:showSerName val="0"/>
          <c:showPercent val="0"/>
          <c:showBubbleSize val="0"/>
        </c:dLbls>
        <c:gapWidth val="219"/>
        <c:overlap val="-27"/>
        <c:axId val="1724786527"/>
        <c:axId val="1606125023"/>
      </c:barChart>
      <c:catAx>
        <c:axId val="172478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606125023"/>
        <c:crosses val="autoZero"/>
        <c:auto val="1"/>
        <c:lblAlgn val="ctr"/>
        <c:lblOffset val="100"/>
        <c:noMultiLvlLbl val="0"/>
      </c:catAx>
      <c:valAx>
        <c:axId val="1606125023"/>
        <c:scaling>
          <c:orientation val="minMax"/>
        </c:scaling>
        <c:delete val="1"/>
        <c:axPos val="l"/>
        <c:numFmt formatCode="0%" sourceLinked="1"/>
        <c:majorTickMark val="none"/>
        <c:minorTickMark val="none"/>
        <c:tickLblPos val="nextTo"/>
        <c:crossAx val="172478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18_CD39BEE2.xml><?xml version="1.0" encoding="utf-8"?>
<p188:cmLst xmlns:a="http://schemas.openxmlformats.org/drawingml/2006/main" xmlns:r="http://schemas.openxmlformats.org/officeDocument/2006/relationships" xmlns:p188="http://schemas.microsoft.com/office/powerpoint/2018/8/main">
  <p188:cm id="{BFC728B7-B4D8-407F-A780-0B24D6F3F5EE}" authorId="{DB6F0368-C458-6CBE-9BF3-E81058D26A13}" created="2023-07-12T20:05:39.030">
    <pc:sldMkLst xmlns:pc="http://schemas.microsoft.com/office/powerpoint/2013/main/command">
      <pc:docMk/>
      <pc:sldMk cId="3443113698" sldId="792"/>
    </pc:sldMkLst>
    <p188:txBody>
      <a:bodyPr/>
      <a:lstStyle/>
      <a:p>
        <a:r>
          <a:rPr lang="en-US"/>
          <a:t>Make sure capitalization in the figure is consistent. Suggest capitalizing first word only to match other figures.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48304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1</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755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 for this table I kept the source formatting iso using the template.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10</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367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Sans-Serif"/>
              <a:buChar char="§"/>
            </a:pPr>
            <a:r>
              <a:rPr lang="en-GB"/>
              <a:t>R-squared: Within =3.65% Between=12.45%  Overall: 4.67%</a:t>
            </a:r>
            <a:endParaRPr lang="en-US"/>
          </a:p>
          <a:p>
            <a:pPr marL="285750" indent="-285750">
              <a:buFont typeface="Wingdings,Sans-Serif"/>
              <a:buChar char="§"/>
            </a:pPr>
            <a:r>
              <a:rPr lang="en-GB"/>
              <a:t>Intraclass correlation (rho), shows how much of the variance in HAZ score is explained by the difference across time. In this case is 14.2%.</a:t>
            </a:r>
            <a:endParaRPr lang="en-US"/>
          </a:p>
          <a:p>
            <a:pPr marL="285750" indent="-285750">
              <a:buFont typeface="Wingdings,Sans-Serif"/>
              <a:buChar char="§"/>
            </a:pPr>
            <a:r>
              <a:rPr lang="en-GB"/>
              <a:t>The F-test to see whether all the coefficients in the model are jointly different than zero, Prob &gt; 0.0000.</a:t>
            </a:r>
          </a:p>
          <a:p>
            <a:endParaRPr lang="en-US">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16</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931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a:t>
            </a:r>
            <a:r>
              <a:rPr lang="en-US"/>
              <a:t> calculates changes in cause-specific mortality based on intervention coverage change, intervention effectiveness for that cause, and the percentage of cause-specific mortality sensitive to that intervention. To estimate maternal, child, or stillbirth outcomes in a projection, </a:t>
            </a:r>
            <a:r>
              <a:rPr lang="en-US" dirty="0"/>
              <a:t>LiST</a:t>
            </a:r>
            <a:r>
              <a:rPr lang="en-US"/>
              <a:t> models changing coverage for a wide range of maternal and child health interventions over time combined with inputs from the following: 1) </a:t>
            </a:r>
            <a:r>
              <a:rPr lang="en-US" b="1" i="1" dirty="0"/>
              <a:t>DemProj</a:t>
            </a:r>
            <a:r>
              <a:rPr lang="en-US"/>
              <a:t>, the demography module, provides demographic information for the projection; 2) </a:t>
            </a:r>
            <a:r>
              <a:rPr lang="en-US" b="1" i="1"/>
              <a:t>AIM</a:t>
            </a:r>
            <a:r>
              <a:rPr lang="en-US"/>
              <a:t> (AIDS Impact Module), incorporates the impact of HIV/AIDS and trends in HIV/AIDS treatment; and 3) </a:t>
            </a:r>
            <a:r>
              <a:rPr lang="en-US" b="1" i="1" dirty="0"/>
              <a:t>FamPlan</a:t>
            </a:r>
            <a:r>
              <a:rPr lang="en-US"/>
              <a:t> incorporates determinants of fertility into the projection.</a:t>
            </a:r>
          </a:p>
          <a:p>
            <a:r>
              <a:rPr lang="en-US"/>
              <a:t> </a:t>
            </a:r>
          </a:p>
          <a:p>
            <a:r>
              <a:rPr lang="en-US" dirty="0"/>
              <a:t>LiST</a:t>
            </a:r>
            <a:r>
              <a:rPr lang="en-US"/>
              <a:t> is based on the initial work of the Bellagio Child Survival Study Group, the Child Health Epidemiology Reference Group (CHERG), and the International Child Development Steering Group. Their work has sought to further specify the global burden of disease for neonates and children under five years of age both by region and by cause, and to identify and assess those interventions that will be the most effective in increasing child survival and developmental potential. This work has been published in </a:t>
            </a:r>
            <a:r>
              <a:rPr lang="en-US" i="1"/>
              <a:t>The Lancet</a:t>
            </a:r>
            <a:r>
              <a:rPr lang="en-US"/>
              <a:t>'s global health series on child survival, neonatal survival, maternal survival, and infant and young child nutrition.</a:t>
            </a:r>
          </a:p>
          <a:p>
            <a:endParaRPr lang="en-US"/>
          </a:p>
          <a:p>
            <a:r>
              <a:rPr lang="en-US" dirty="0"/>
              <a:t>LiST</a:t>
            </a:r>
            <a:r>
              <a:rPr lang="en-US"/>
              <a:t> was developed by the Institute for International Programs at Johns Hopkins Bloomberg School of Public Health and funded by the Bill &amp; Melinda Gates Foundation - It is housed within Spectrum, a software package maintained by Avenir Health. </a:t>
            </a:r>
          </a:p>
          <a:p>
            <a:endParaRPr lang="en-US"/>
          </a:p>
          <a:p>
            <a:pPr marL="171450" indent="-171450">
              <a:spcAft>
                <a:spcPts val="600"/>
              </a:spcAft>
              <a:buFont typeface="Arial,Sans-Serif"/>
              <a:buChar char="•"/>
            </a:pPr>
            <a:r>
              <a:rPr lang="en-US" dirty="0"/>
              <a:t>LiST</a:t>
            </a:r>
            <a:r>
              <a:rPr lang="en-US"/>
              <a:t> estimates maternal and child deaths and illness prevented based on the coverage of key indicators using assumptions about:</a:t>
            </a:r>
          </a:p>
          <a:p>
            <a:pPr marL="1085850" lvl="1" indent="-171450">
              <a:spcAft>
                <a:spcPts val="600"/>
              </a:spcAft>
              <a:buFont typeface="Arial,Sans-Serif"/>
              <a:buChar char="•"/>
            </a:pPr>
            <a:r>
              <a:rPr lang="en-US"/>
              <a:t>Level of coverage of key interventions taken from recent population-based surveys (ZDHS 2018)</a:t>
            </a:r>
          </a:p>
          <a:p>
            <a:pPr marL="1085850" lvl="1" indent="-171450">
              <a:spcAft>
                <a:spcPts val="600"/>
              </a:spcAft>
              <a:buFont typeface="Arial,Sans-Serif"/>
              <a:buChar char="•"/>
            </a:pPr>
            <a:r>
              <a:rPr lang="en-US"/>
              <a:t>Mortality rates and prevalence of key diseases  are from country-level estimates from WHO, UNICEF, UNFPA, World Bank Group and the United Nations Population Division and the UN Inter-agency Group for Child Mortality Estimation (IGME).</a:t>
            </a:r>
          </a:p>
          <a:p>
            <a:pPr marL="1085850" lvl="1" indent="-171450">
              <a:spcAft>
                <a:spcPts val="600"/>
              </a:spcAft>
              <a:buFont typeface="Arial,Sans-Serif"/>
              <a:buChar char="•"/>
            </a:pPr>
            <a:r>
              <a:rPr lang="en-US"/>
              <a:t>Effectiveness of interventions in preventing disease and death come from systematic reviews, meta-analyses, Delphi estimations, and randomized control trials based upon the Child Health Epidemiology Reference Group (CHERG) guidelines</a:t>
            </a:r>
          </a:p>
          <a:p>
            <a:endParaRPr lang="en-US">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18</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759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19</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5482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Because the coverage of relevant stunting interventions were not monotonically increasing, </a:t>
            </a:r>
            <a:r>
              <a:rPr lang="en-US" dirty="0">
                <a:latin typeface="Calibri"/>
                <a:cs typeface="Calibri"/>
              </a:rPr>
              <a:t>LiST</a:t>
            </a:r>
            <a:r>
              <a:rPr lang="en-US">
                <a:latin typeface="Calibri"/>
                <a:cs typeface="Calibri"/>
              </a:rPr>
              <a:t> does not produce estimates of stunting averted by intervention due to the complexity of the calculations.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21</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131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LiST</a:t>
            </a:r>
            <a:r>
              <a:rPr lang="en-US">
                <a:latin typeface="Calibri"/>
                <a:cs typeface="Calibri"/>
              </a:rPr>
              <a:t> is estimating that with this program, 63% of kids in a year in the 30 districts would avoid diarrhea. Or that, on the whole, the interventions reduce diarrhea among children in the 30 districts to 27% of what they would be were these interventions not in place.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22</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115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_diff sizes" preserve="1" userDrawn="1">
  <p:cSld name="No bullets_2 Content_diff sizes">
    <p:spTree>
      <p:nvGrpSpPr>
        <p:cNvPr id="1" name="Shape 99"/>
        <p:cNvGrpSpPr/>
        <p:nvPr/>
      </p:nvGrpSpPr>
      <p:grpSpPr>
        <a:xfrm>
          <a:off x="0" y="0"/>
          <a:ext cx="0" cy="0"/>
          <a:chOff x="0" y="0"/>
          <a:chExt cx="0" cy="0"/>
        </a:xfrm>
      </p:grpSpPr>
      <p:grpSp>
        <p:nvGrpSpPr>
          <p:cNvPr id="103" name="Google Shape;103;p123"/>
          <p:cNvGrpSpPr/>
          <p:nvPr/>
        </p:nvGrpSpPr>
        <p:grpSpPr>
          <a:xfrm>
            <a:off x="11477679" y="-1276"/>
            <a:ext cx="712855" cy="457200"/>
            <a:chOff x="7804191" y="0"/>
            <a:chExt cx="1339809" cy="1145743"/>
          </a:xfrm>
        </p:grpSpPr>
        <p:sp>
          <p:nvSpPr>
            <p:cNvPr id="104" name="Google Shape;104;p123"/>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123"/>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23"/>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0" name="Content Placeholder 2"/>
          <p:cNvSpPr>
            <a:spLocks noGrp="1"/>
          </p:cNvSpPr>
          <p:nvPr>
            <p:ph sz="quarter" idx="13"/>
          </p:nvPr>
        </p:nvSpPr>
        <p:spPr>
          <a:xfrm>
            <a:off x="605368" y="532550"/>
            <a:ext cx="3241624" cy="5611075"/>
          </a:xfrm>
          <a:prstGeom prst="rect">
            <a:avLst/>
          </a:prstGeom>
        </p:spPr>
        <p:txBody>
          <a:bodyPr/>
          <a:lstStyle>
            <a:lvl1pPr marL="0" indent="0">
              <a:buFont typeface="Arial" panose="020B0604020202020204" pitchFamily="34" charset="0"/>
              <a:buNone/>
              <a:defRPr sz="3200">
                <a:latin typeface="Gill Sans Nova" panose="020B0602020104020203" pitchFamily="34" charset="0"/>
              </a:defRPr>
            </a:lvl1pPr>
            <a:lvl2pPr marL="266700" indent="0" defTabSz="630238">
              <a:buFont typeface="Gill Sans Nova" panose="020B0602020104020203" pitchFamily="34" charset="0"/>
              <a:buNone/>
              <a:defRPr sz="1800">
                <a:latin typeface="Gill Sans Nova" panose="020B0602020104020203" pitchFamily="34" charset="0"/>
              </a:defRPr>
            </a:lvl2pPr>
            <a:lvl3pPr marL="541338" indent="0">
              <a:buFont typeface="Arial" panose="020B0604020202020204" pitchFamily="34" charset="0"/>
              <a:buNone/>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sz="quarter" idx="14"/>
          </p:nvPr>
        </p:nvSpPr>
        <p:spPr>
          <a:xfrm>
            <a:off x="4142913" y="532550"/>
            <a:ext cx="7436935" cy="5611075"/>
          </a:xfrm>
          <a:prstGeom prst="rect">
            <a:avLst/>
          </a:prstGeom>
        </p:spPr>
        <p:txBody>
          <a:bodyPr/>
          <a:lstStyle>
            <a:lvl1pPr marL="0" indent="0">
              <a:buFont typeface="Arial" panose="020B0604020202020204" pitchFamily="34" charset="0"/>
              <a:buNone/>
              <a:defRPr sz="2400">
                <a:latin typeface="Gill Sans Nova" panose="020B0602020104020203" pitchFamily="34" charset="0"/>
              </a:defRPr>
            </a:lvl1pPr>
            <a:lvl2pPr marL="266700" indent="0" defTabSz="630238">
              <a:buFont typeface="Gill Sans Nova" panose="020B0602020104020203" pitchFamily="34" charset="0"/>
              <a:buNone/>
              <a:defRPr sz="1800">
                <a:latin typeface="Gill Sans Nova" panose="020B0602020104020203" pitchFamily="34" charset="0"/>
              </a:defRPr>
            </a:lvl2pPr>
            <a:lvl3pPr marL="541338" indent="0">
              <a:buFont typeface="Arial" panose="020B0604020202020204" pitchFamily="34" charset="0"/>
              <a:buNone/>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8" name="Google Shape;117;p125">
            <a:extLst>
              <a:ext uri="{FF2B5EF4-FFF2-40B4-BE49-F238E27FC236}">
                <a16:creationId xmlns:a16="http://schemas.microsoft.com/office/drawing/2014/main" id="{504EB4A6-440C-4701-A7FC-09B2CC66469E}"/>
              </a:ext>
            </a:extLst>
          </p:cNvPr>
          <p:cNvSpPr txBox="1">
            <a:spLocks noGrp="1"/>
          </p:cNvSpPr>
          <p:nvPr>
            <p:ph type="sldNum" idx="12"/>
          </p:nvPr>
        </p:nvSpPr>
        <p:spPr>
          <a:xfrm>
            <a:off x="11785269" y="0"/>
            <a:ext cx="372638" cy="302672"/>
          </a:xfrm>
          <a:prstGeom prst="rect">
            <a:avLst/>
          </a:prstGeom>
          <a:noFill/>
          <a:ln>
            <a:noFill/>
          </a:ln>
        </p:spPr>
        <p:txBody>
          <a:bodyPr spcFirstLastPara="1" wrap="square" lIns="0" tIns="0" rIns="0" bIns="0" anchor="ctr" anchorCtr="0">
            <a:noAutofit/>
          </a:bodyPr>
          <a:lstStyle>
            <a:lvl1pPr marL="0" lvl="0" indent="0" algn="ctr">
              <a:spcBef>
                <a:spcPts val="0"/>
              </a:spcBef>
              <a:buNone/>
              <a:defRPr sz="1200">
                <a:solidFill>
                  <a:schemeClr val="bg1"/>
                </a:solidFill>
                <a:latin typeface="Gill Sans" panose="020B060402020202020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676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op and Bottom Content" preserve="1" userDrawn="1">
  <p:cSld name="1_Bottom and Top ">
    <p:spTree>
      <p:nvGrpSpPr>
        <p:cNvPr id="1" name="Shape 124"/>
        <p:cNvGrpSpPr/>
        <p:nvPr/>
      </p:nvGrpSpPr>
      <p:grpSpPr>
        <a:xfrm>
          <a:off x="0" y="0"/>
          <a:ext cx="0" cy="0"/>
          <a:chOff x="0" y="0"/>
          <a:chExt cx="0" cy="0"/>
        </a:xfrm>
      </p:grpSpPr>
      <p:grpSp>
        <p:nvGrpSpPr>
          <p:cNvPr id="128" name="Google Shape;128;p126"/>
          <p:cNvGrpSpPr/>
          <p:nvPr/>
        </p:nvGrpSpPr>
        <p:grpSpPr>
          <a:xfrm>
            <a:off x="11477679" y="-1276"/>
            <a:ext cx="712855" cy="457200"/>
            <a:chOff x="7804191" y="0"/>
            <a:chExt cx="1339809" cy="1145743"/>
          </a:xfrm>
        </p:grpSpPr>
        <p:sp>
          <p:nvSpPr>
            <p:cNvPr id="129" name="Google Shape;129;p126"/>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126"/>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126"/>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32" name="Google Shape;132;p126"/>
          <p:cNvSpPr txBox="1"/>
          <p:nvPr/>
        </p:nvSpPr>
        <p:spPr>
          <a:xfrm>
            <a:off x="609598" y="182879"/>
            <a:ext cx="10868081" cy="7137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400"/>
              <a:buFont typeface="Gill Sans"/>
              <a:buNone/>
            </a:pPr>
            <a:endParaRPr sz="2400" b="1">
              <a:solidFill>
                <a:schemeClr val="dk2"/>
              </a:solidFill>
              <a:latin typeface="Gill Sans Nova" panose="020B0602020104020203" pitchFamily="34" charset="0"/>
              <a:ea typeface="Gill Sans"/>
              <a:cs typeface="Gill Sans"/>
              <a:sym typeface="Gill Sans"/>
            </a:endParaRPr>
          </a:p>
        </p:txBody>
      </p:sp>
      <p:sp>
        <p:nvSpPr>
          <p:cNvPr id="133" name="Google Shape;133;p126"/>
          <p:cNvSpPr txBox="1">
            <a:spLocks noGrp="1"/>
          </p:cNvSpPr>
          <p:nvPr>
            <p:ph type="title"/>
          </p:nvPr>
        </p:nvSpPr>
        <p:spPr>
          <a:xfrm>
            <a:off x="609056" y="182879"/>
            <a:ext cx="10868081" cy="71374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Content Placeholder 2"/>
          <p:cNvSpPr>
            <a:spLocks noGrp="1"/>
          </p:cNvSpPr>
          <p:nvPr>
            <p:ph sz="quarter" idx="13"/>
          </p:nvPr>
        </p:nvSpPr>
        <p:spPr>
          <a:xfrm>
            <a:off x="605368" y="1079045"/>
            <a:ext cx="10871768" cy="3599487"/>
          </a:xfrm>
          <a:prstGeom prst="rect">
            <a:avLst/>
          </a:prstGeom>
        </p:spPr>
        <p:txBody>
          <a:bodyPr/>
          <a:lstStyle>
            <a:lvl1pPr marL="266700" indent="-266700">
              <a:spcAft>
                <a:spcPts val="600"/>
              </a:spcAft>
              <a:buFont typeface="Arial" panose="020B0604020202020204" pitchFamily="34" charset="0"/>
              <a:buChar char="•"/>
              <a:defRPr sz="2400">
                <a:latin typeface="Gill Sans Nova" panose="020B0602020104020203" pitchFamily="34" charset="0"/>
              </a:defRPr>
            </a:lvl1pPr>
            <a:lvl2pPr marL="541338" indent="-274638" defTabSz="630238">
              <a:spcAft>
                <a:spcPts val="600"/>
              </a:spcAft>
              <a:buFont typeface="Arial" panose="020B0604020202020204" pitchFamily="34" charset="0"/>
              <a:buChar char="•"/>
              <a:defRPr sz="1800">
                <a:latin typeface="Gill Sans Nova" panose="020B0602020104020203" pitchFamily="34" charset="0"/>
              </a:defRPr>
            </a:lvl2pPr>
            <a:lvl3pPr marL="808038" indent="-266700">
              <a:spcAft>
                <a:spcPts val="600"/>
              </a:spcAft>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13" name="Content Placeholder 2"/>
          <p:cNvSpPr>
            <a:spLocks noGrp="1"/>
          </p:cNvSpPr>
          <p:nvPr>
            <p:ph sz="quarter" idx="14"/>
          </p:nvPr>
        </p:nvSpPr>
        <p:spPr>
          <a:xfrm>
            <a:off x="605368" y="4935985"/>
            <a:ext cx="10871768" cy="1260629"/>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10" name="Google Shape;117;p125">
            <a:extLst>
              <a:ext uri="{FF2B5EF4-FFF2-40B4-BE49-F238E27FC236}">
                <a16:creationId xmlns:a16="http://schemas.microsoft.com/office/drawing/2014/main" id="{6E47D7B5-5D73-40B8-8A71-B140E6E610B7}"/>
              </a:ext>
            </a:extLst>
          </p:cNvPr>
          <p:cNvSpPr txBox="1">
            <a:spLocks noGrp="1"/>
          </p:cNvSpPr>
          <p:nvPr>
            <p:ph type="sldNum" idx="12"/>
          </p:nvPr>
        </p:nvSpPr>
        <p:spPr>
          <a:xfrm>
            <a:off x="11785269" y="0"/>
            <a:ext cx="372638" cy="302672"/>
          </a:xfrm>
          <a:prstGeom prst="rect">
            <a:avLst/>
          </a:prstGeom>
          <a:noFill/>
          <a:ln>
            <a:noFill/>
          </a:ln>
        </p:spPr>
        <p:txBody>
          <a:bodyPr spcFirstLastPara="1" wrap="square" lIns="0" tIns="0" rIns="0" bIns="0" anchor="ctr" anchorCtr="0">
            <a:noAutofit/>
          </a:bodyPr>
          <a:lstStyle>
            <a:lvl1pPr marL="0" lvl="0" indent="0" algn="ctr">
              <a:spcBef>
                <a:spcPts val="0"/>
              </a:spcBef>
              <a:buNone/>
              <a:defRPr sz="1200">
                <a:solidFill>
                  <a:schemeClr val="bg1"/>
                </a:solidFill>
                <a:latin typeface="Gill Sans" panose="020B060402020202020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045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
        <p:cNvGrpSpPr/>
        <p:nvPr/>
      </p:nvGrpSpPr>
      <p:grpSpPr>
        <a:xfrm>
          <a:off x="0" y="0"/>
          <a:ext cx="0" cy="0"/>
          <a:chOff x="0" y="0"/>
          <a:chExt cx="0" cy="0"/>
        </a:xfrm>
      </p:grpSpPr>
      <p:sp>
        <p:nvSpPr>
          <p:cNvPr id="18" name="Google Shape;18;p114"/>
          <p:cNvSpPr txBox="1">
            <a:spLocks noGrp="1"/>
          </p:cNvSpPr>
          <p:nvPr>
            <p:ph type="ctrTitle"/>
          </p:nvPr>
        </p:nvSpPr>
        <p:spPr>
          <a:xfrm>
            <a:off x="508987" y="268643"/>
            <a:ext cx="4902215" cy="1889289"/>
          </a:xfrm>
          <a:prstGeom prst="rect">
            <a:avLst/>
          </a:prstGeom>
          <a:noFill/>
          <a:ln>
            <a:noFill/>
          </a:ln>
        </p:spPr>
        <p:txBody>
          <a:bodyPr spcFirstLastPara="1" wrap="square" lIns="36000" tIns="36000" rIns="36000" bIns="0" anchor="b" anchorCtr="0">
            <a:noAutofit/>
          </a:bodyPr>
          <a:lstStyle>
            <a:lvl1pPr lvl="0" algn="l">
              <a:lnSpc>
                <a:spcPct val="100000"/>
              </a:lnSpc>
              <a:spcBef>
                <a:spcPts val="0"/>
              </a:spcBef>
              <a:spcAft>
                <a:spcPts val="0"/>
              </a:spcAft>
              <a:buClr>
                <a:schemeClr val="dk2"/>
              </a:buClr>
              <a:buSzPts val="3600"/>
              <a:buFont typeface="Gill Sans"/>
              <a:buNone/>
              <a:defRPr sz="3600">
                <a:solidFill>
                  <a:schemeClr val="dk2"/>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4"/>
          <p:cNvSpPr txBox="1">
            <a:spLocks noGrp="1"/>
          </p:cNvSpPr>
          <p:nvPr>
            <p:ph type="subTitle" idx="1"/>
          </p:nvPr>
        </p:nvSpPr>
        <p:spPr>
          <a:xfrm>
            <a:off x="508987" y="2259034"/>
            <a:ext cx="4902215" cy="1553216"/>
          </a:xfrm>
          <a:prstGeom prst="rect">
            <a:avLst/>
          </a:prstGeom>
          <a:noFill/>
          <a:ln>
            <a:noFill/>
          </a:ln>
        </p:spPr>
        <p:txBody>
          <a:bodyPr spcFirstLastPara="1" wrap="square" lIns="36000" tIns="36000" rIns="36000" bIns="0" anchor="t" anchorCtr="0">
            <a:noAutofit/>
          </a:bodyPr>
          <a:lstStyle>
            <a:lvl1pPr marR="0" lvl="0" algn="l" rtl="0">
              <a:lnSpc>
                <a:spcPct val="100000"/>
              </a:lnSpc>
              <a:spcBef>
                <a:spcPts val="300"/>
              </a:spcBef>
              <a:spcAft>
                <a:spcPts val="0"/>
              </a:spcAft>
              <a:buClr>
                <a:schemeClr val="dk2"/>
              </a:buClr>
              <a:buSzPts val="3000"/>
              <a:buFont typeface="Noto Sans Symbols"/>
              <a:buNone/>
              <a:defRPr sz="3000" b="1" i="0" u="none" strike="noStrike" cap="none">
                <a:solidFill>
                  <a:schemeClr val="dk1"/>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marR="0" lvl="1" algn="ctr" rtl="0">
              <a:lnSpc>
                <a:spcPct val="110000"/>
              </a:lnSpc>
              <a:spcBef>
                <a:spcPts val="100"/>
              </a:spcBef>
              <a:spcAft>
                <a:spcPts val="0"/>
              </a:spcAft>
              <a:buClr>
                <a:schemeClr val="dk2"/>
              </a:buClr>
              <a:buSzPts val="1600"/>
              <a:buFont typeface="Noto Sans Symbols"/>
              <a:buNone/>
              <a:defRPr sz="1600" b="0" i="0" u="none" strike="noStrike" cap="none">
                <a:solidFill>
                  <a:srgbClr val="888888"/>
                </a:solidFill>
                <a:latin typeface="Arial"/>
                <a:ea typeface="Arial"/>
                <a:cs typeface="Arial"/>
                <a:sym typeface="Arial"/>
              </a:defRPr>
            </a:lvl2pPr>
            <a:lvl3pPr marR="0" lvl="2" algn="ctr" rtl="0">
              <a:lnSpc>
                <a:spcPct val="110000"/>
              </a:lnSpc>
              <a:spcBef>
                <a:spcPts val="100"/>
              </a:spcBef>
              <a:spcAft>
                <a:spcPts val="0"/>
              </a:spcAft>
              <a:buClr>
                <a:schemeClr val="accent2"/>
              </a:buClr>
              <a:buSzPts val="1400"/>
              <a:buFont typeface="Merriweather Sans"/>
              <a:buNone/>
              <a:defRPr sz="1400" b="0" i="0" u="none" strike="noStrike" cap="none">
                <a:solidFill>
                  <a:srgbClr val="888888"/>
                </a:solidFill>
                <a:latin typeface="Arial"/>
                <a:ea typeface="Arial"/>
                <a:cs typeface="Arial"/>
                <a:sym typeface="Arial"/>
              </a:defRPr>
            </a:lvl3pPr>
            <a:lvl4pPr marR="0" lvl="3"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R="0" lvl="4"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0" name="Google Shape;20;p114"/>
          <p:cNvSpPr/>
          <p:nvPr/>
        </p:nvSpPr>
        <p:spPr>
          <a:xfrm>
            <a:off x="10439353" y="5259881"/>
            <a:ext cx="1542192" cy="8515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114"/>
          <p:cNvSpPr>
            <a:spLocks noGrp="1"/>
          </p:cNvSpPr>
          <p:nvPr>
            <p:ph type="pic" idx="2"/>
          </p:nvPr>
        </p:nvSpPr>
        <p:spPr>
          <a:xfrm>
            <a:off x="5636774" y="-13176"/>
            <a:ext cx="6530599" cy="4922398"/>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3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R="0" lvl="1"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R="0" lvl="3"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114"/>
          <p:cNvSpPr txBox="1">
            <a:spLocks noGrp="1"/>
          </p:cNvSpPr>
          <p:nvPr>
            <p:ph type="body" idx="3"/>
          </p:nvPr>
        </p:nvSpPr>
        <p:spPr>
          <a:xfrm>
            <a:off x="10426732" y="5268780"/>
            <a:ext cx="1542192" cy="842647"/>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10000"/>
              </a:lnSpc>
              <a:spcBef>
                <a:spcPts val="300"/>
              </a:spcBef>
              <a:spcAft>
                <a:spcPts val="0"/>
              </a:spcAft>
              <a:buClr>
                <a:schemeClr val="dk2"/>
              </a:buClr>
              <a:buSzPts val="1200"/>
              <a:buFont typeface="Noto Sans Symbols"/>
              <a:buNone/>
              <a:defRPr sz="1200" b="1" i="0" u="none" strike="noStrike" cap="none">
                <a:solidFill>
                  <a:schemeClr val="lt1"/>
                </a:solidFill>
                <a:latin typeface="Gill Sans Nova" panose="020B0602020104020203" pitchFamily="34" charset="0"/>
                <a:ea typeface="Gill Sans Nova" panose="020B0602020104020203" pitchFamily="34" charset="0"/>
                <a:cs typeface="Arial"/>
                <a:sym typeface="Arial"/>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114"/>
          <p:cNvSpPr/>
          <p:nvPr/>
        </p:nvSpPr>
        <p:spPr>
          <a:xfrm>
            <a:off x="133440" y="3860737"/>
            <a:ext cx="5503333" cy="2299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0C0C"/>
              </a:solidFill>
              <a:latin typeface="Arial"/>
              <a:ea typeface="Arial"/>
              <a:cs typeface="Arial"/>
              <a:sym typeface="Arial"/>
            </a:endParaRPr>
          </a:p>
        </p:txBody>
      </p:sp>
      <p:sp>
        <p:nvSpPr>
          <p:cNvPr id="24" name="Google Shape;24;p114"/>
          <p:cNvSpPr txBox="1">
            <a:spLocks noGrp="1"/>
          </p:cNvSpPr>
          <p:nvPr>
            <p:ph type="body" idx="4"/>
          </p:nvPr>
        </p:nvSpPr>
        <p:spPr>
          <a:xfrm>
            <a:off x="512411" y="3944266"/>
            <a:ext cx="4898791" cy="2167160"/>
          </a:xfrm>
          <a:prstGeom prst="rect">
            <a:avLst/>
          </a:prstGeom>
          <a:noFill/>
          <a:ln>
            <a:noFill/>
          </a:ln>
        </p:spPr>
        <p:txBody>
          <a:bodyPr spcFirstLastPara="1" wrap="square" lIns="0" tIns="0" rIns="36000" bIns="0" anchor="t" anchorCtr="0">
            <a:normAutofit/>
          </a:bodyPr>
          <a:lstStyle>
            <a:lvl1pPr marL="0" marR="0" lvl="0" indent="0" algn="l" rtl="0">
              <a:lnSpc>
                <a:spcPct val="100000"/>
              </a:lnSpc>
              <a:spcBef>
                <a:spcPts val="0"/>
              </a:spcBef>
              <a:spcAft>
                <a:spcPts val="0"/>
              </a:spcAft>
              <a:buClr>
                <a:schemeClr val="dk2"/>
              </a:buClr>
              <a:buSzPts val="2800"/>
              <a:buFont typeface="Noto Sans Symbols"/>
              <a:buNone/>
              <a:defRPr sz="2800" b="0" i="0" u="none" strike="noStrike" cap="none">
                <a:solidFill>
                  <a:srgbClr val="0C0C0C"/>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 name="Picture 2" descr="Logo&#10;&#10;Description automatically generated">
            <a:extLst>
              <a:ext uri="{FF2B5EF4-FFF2-40B4-BE49-F238E27FC236}">
                <a16:creationId xmlns:a16="http://schemas.microsoft.com/office/drawing/2014/main" id="{CB3B9A42-31C8-564D-0BC8-84884887C387}"/>
              </a:ext>
            </a:extLst>
          </p:cNvPr>
          <p:cNvPicPr>
            <a:picLocks noChangeAspect="1"/>
          </p:cNvPicPr>
          <p:nvPr userDrawn="1"/>
        </p:nvPicPr>
        <p:blipFill>
          <a:blip r:embed="rId2"/>
          <a:stretch>
            <a:fillRect/>
          </a:stretch>
        </p:blipFill>
        <p:spPr>
          <a:xfrm>
            <a:off x="10661279" y="6462086"/>
            <a:ext cx="444466" cy="355573"/>
          </a:xfrm>
          <a:prstGeom prst="rect">
            <a:avLst/>
          </a:prstGeom>
        </p:spPr>
      </p:pic>
    </p:spTree>
    <p:extLst>
      <p:ext uri="{BB962C8B-B14F-4D97-AF65-F5344CB8AC3E}">
        <p14:creationId xmlns:p14="http://schemas.microsoft.com/office/powerpoint/2010/main" val="332804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5"/>
        <p:cNvGrpSpPr/>
        <p:nvPr/>
      </p:nvGrpSpPr>
      <p:grpSpPr>
        <a:xfrm>
          <a:off x="0" y="0"/>
          <a:ext cx="0" cy="0"/>
          <a:chOff x="0" y="0"/>
          <a:chExt cx="0" cy="0"/>
        </a:xfrm>
      </p:grpSpPr>
      <p:sp>
        <p:nvSpPr>
          <p:cNvPr id="26" name="Google Shape;26;p115"/>
          <p:cNvSpPr txBox="1">
            <a:spLocks noGrp="1"/>
          </p:cNvSpPr>
          <p:nvPr>
            <p:ph type="title"/>
          </p:nvPr>
        </p:nvSpPr>
        <p:spPr>
          <a:xfrm>
            <a:off x="609598" y="182879"/>
            <a:ext cx="10868081" cy="71374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800"/>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8" name="Google Shape;28;p115"/>
          <p:cNvGrpSpPr/>
          <p:nvPr/>
        </p:nvGrpSpPr>
        <p:grpSpPr>
          <a:xfrm>
            <a:off x="11477679" y="-1276"/>
            <a:ext cx="712856" cy="457200"/>
            <a:chOff x="7804189" y="0"/>
            <a:chExt cx="1339811" cy="1145743"/>
          </a:xfrm>
        </p:grpSpPr>
        <p:sp>
          <p:nvSpPr>
            <p:cNvPr id="29" name="Google Shape;29;p115"/>
            <p:cNvSpPr/>
            <p:nvPr/>
          </p:nvSpPr>
          <p:spPr>
            <a:xfrm>
              <a:off x="7804189" y="569671"/>
              <a:ext cx="192024" cy="1920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115"/>
            <p:cNvSpPr/>
            <p:nvPr/>
          </p:nvSpPr>
          <p:spPr>
            <a:xfrm>
              <a:off x="7996211" y="761696"/>
              <a:ext cx="386089" cy="3840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115"/>
            <p:cNvSpPr/>
            <p:nvPr/>
          </p:nvSpPr>
          <p:spPr>
            <a:xfrm>
              <a:off x="8382305" y="0"/>
              <a:ext cx="761695" cy="76169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9" name="Content Placeholder 2"/>
          <p:cNvSpPr>
            <a:spLocks noGrp="1"/>
          </p:cNvSpPr>
          <p:nvPr>
            <p:ph sz="quarter" idx="13"/>
          </p:nvPr>
        </p:nvSpPr>
        <p:spPr>
          <a:xfrm>
            <a:off x="605367" y="1162975"/>
            <a:ext cx="10872312" cy="4980650"/>
          </a:xfrm>
          <a:prstGeom prst="rect">
            <a:avLst/>
          </a:prstGeom>
        </p:spPr>
        <p:txBody>
          <a:bodyPr/>
          <a:lstStyle>
            <a:lvl1pPr marL="266700" indent="-266700">
              <a:spcAft>
                <a:spcPts val="600"/>
              </a:spcAft>
              <a:buFont typeface="Arial" panose="020B0604020202020204" pitchFamily="34" charset="0"/>
              <a:buChar char="•"/>
              <a:defRPr sz="2800">
                <a:latin typeface="Gill Sans Nova" panose="020B0602020104020203" pitchFamily="34" charset="0"/>
              </a:defRPr>
            </a:lvl1pPr>
            <a:lvl2pPr marL="541338" indent="-274638" defTabSz="630238">
              <a:spcAft>
                <a:spcPts val="600"/>
              </a:spcAft>
              <a:buFont typeface="Gill Sans Nova" panose="020B0602020104020203" pitchFamily="34" charset="0"/>
              <a:buChar char="–"/>
              <a:defRPr sz="2400">
                <a:latin typeface="Gill Sans Nova" panose="020B0602020104020203" pitchFamily="34" charset="0"/>
              </a:defRPr>
            </a:lvl2pPr>
            <a:lvl3pPr marL="808038" indent="-266700">
              <a:spcAft>
                <a:spcPts val="600"/>
              </a:spcAft>
              <a:buFont typeface="Courier New" panose="02070309020205020404" pitchFamily="49" charset="0"/>
              <a:buChar char="o"/>
              <a:defRPr sz="20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10" name="Google Shape;117;p125">
            <a:extLst>
              <a:ext uri="{FF2B5EF4-FFF2-40B4-BE49-F238E27FC236}">
                <a16:creationId xmlns:a16="http://schemas.microsoft.com/office/drawing/2014/main" id="{B08D9E2F-2247-4E37-AA2F-39171446AD51}"/>
              </a:ext>
            </a:extLst>
          </p:cNvPr>
          <p:cNvSpPr txBox="1">
            <a:spLocks noGrp="1"/>
          </p:cNvSpPr>
          <p:nvPr>
            <p:ph type="sldNum" idx="12"/>
          </p:nvPr>
        </p:nvSpPr>
        <p:spPr>
          <a:xfrm>
            <a:off x="11785269" y="0"/>
            <a:ext cx="372638" cy="302672"/>
          </a:xfrm>
          <a:prstGeom prst="rect">
            <a:avLst/>
          </a:prstGeom>
          <a:noFill/>
          <a:ln>
            <a:noFill/>
          </a:ln>
        </p:spPr>
        <p:txBody>
          <a:bodyPr spcFirstLastPara="1" wrap="square" lIns="0" tIns="0" rIns="0" bIns="0" anchor="ctr" anchorCtr="0">
            <a:noAutofit/>
          </a:bodyPr>
          <a:lstStyle>
            <a:lvl1pPr marL="0" lvl="0" indent="0" algn="ctr">
              <a:spcBef>
                <a:spcPts val="0"/>
              </a:spcBef>
              <a:buNone/>
              <a:defRPr sz="1200">
                <a:solidFill>
                  <a:schemeClr val="bg1"/>
                </a:solidFill>
                <a:latin typeface="Gill Sans" panose="020B060402020202020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61B4FE2B-DEC5-3993-1A54-BCE7E0A753E7}"/>
              </a:ext>
            </a:extLst>
          </p:cNvPr>
          <p:cNvPicPr>
            <a:picLocks noChangeAspect="1"/>
          </p:cNvPicPr>
          <p:nvPr userDrawn="1"/>
        </p:nvPicPr>
        <p:blipFill>
          <a:blip r:embed="rId2"/>
          <a:stretch>
            <a:fillRect/>
          </a:stretch>
        </p:blipFill>
        <p:spPr>
          <a:xfrm>
            <a:off x="10768852" y="6467355"/>
            <a:ext cx="432547" cy="346037"/>
          </a:xfrm>
          <a:prstGeom prst="rect">
            <a:avLst/>
          </a:prstGeom>
        </p:spPr>
      </p:pic>
    </p:spTree>
    <p:extLst>
      <p:ext uri="{BB962C8B-B14F-4D97-AF65-F5344CB8AC3E}">
        <p14:creationId xmlns:p14="http://schemas.microsoft.com/office/powerpoint/2010/main" val="337476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90"/>
        <p:cNvGrpSpPr/>
        <p:nvPr/>
      </p:nvGrpSpPr>
      <p:grpSpPr>
        <a:xfrm>
          <a:off x="0" y="0"/>
          <a:ext cx="0" cy="0"/>
          <a:chOff x="0" y="0"/>
          <a:chExt cx="0" cy="0"/>
        </a:xfrm>
      </p:grpSpPr>
      <p:grpSp>
        <p:nvGrpSpPr>
          <p:cNvPr id="94" name="Google Shape;94;p122"/>
          <p:cNvGrpSpPr/>
          <p:nvPr/>
        </p:nvGrpSpPr>
        <p:grpSpPr>
          <a:xfrm>
            <a:off x="11477679" y="-1276"/>
            <a:ext cx="712855" cy="457200"/>
            <a:chOff x="7804191" y="0"/>
            <a:chExt cx="1339809" cy="1145743"/>
          </a:xfrm>
        </p:grpSpPr>
        <p:sp>
          <p:nvSpPr>
            <p:cNvPr id="95" name="Google Shape;95;p122"/>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122"/>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122"/>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98" name="Google Shape;98;p122"/>
          <p:cNvSpPr txBox="1">
            <a:spLocks noGrp="1"/>
          </p:cNvSpPr>
          <p:nvPr>
            <p:ph type="title"/>
          </p:nvPr>
        </p:nvSpPr>
        <p:spPr>
          <a:xfrm>
            <a:off x="609598" y="182879"/>
            <a:ext cx="10868081" cy="71374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Content Placeholder 2"/>
          <p:cNvSpPr>
            <a:spLocks noGrp="1"/>
          </p:cNvSpPr>
          <p:nvPr>
            <p:ph sz="quarter" idx="13"/>
          </p:nvPr>
        </p:nvSpPr>
        <p:spPr>
          <a:xfrm>
            <a:off x="605368" y="1791360"/>
            <a:ext cx="5348817" cy="4352266"/>
          </a:xfrm>
          <a:prstGeom prst="rect">
            <a:avLst/>
          </a:prstGeom>
        </p:spPr>
        <p:txBody>
          <a:bodyPr/>
          <a:lstStyle>
            <a:lvl1pPr marL="266700" indent="-266700">
              <a:spcAft>
                <a:spcPts val="600"/>
              </a:spcAft>
              <a:buFont typeface="Arial" panose="020B0604020202020204" pitchFamily="34" charset="0"/>
              <a:buChar char="•"/>
              <a:defRPr sz="2400">
                <a:latin typeface="Gill Sans Nova" panose="020B0602020104020203" pitchFamily="34" charset="0"/>
              </a:defRPr>
            </a:lvl1pPr>
            <a:lvl2pPr marL="541338" indent="-274638" defTabSz="630238">
              <a:spcAft>
                <a:spcPts val="600"/>
              </a:spcAft>
              <a:buFont typeface="Arial" panose="020B0604020202020204" pitchFamily="34" charset="0"/>
              <a:buChar char="•"/>
              <a:defRPr sz="1800">
                <a:latin typeface="Gill Sans Nova" panose="020B0602020104020203" pitchFamily="34" charset="0"/>
              </a:defRPr>
            </a:lvl2pPr>
            <a:lvl3pPr marL="808038" indent="-266700">
              <a:spcAft>
                <a:spcPts val="600"/>
              </a:spcAft>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sz="quarter" idx="14"/>
          </p:nvPr>
        </p:nvSpPr>
        <p:spPr>
          <a:xfrm>
            <a:off x="6231030" y="1803826"/>
            <a:ext cx="5348817" cy="4352266"/>
          </a:xfrm>
          <a:prstGeom prst="rect">
            <a:avLst/>
          </a:prstGeom>
        </p:spPr>
        <p:txBody>
          <a:bodyPr/>
          <a:lstStyle>
            <a:lvl1pPr marL="266700" indent="-266700">
              <a:spcAft>
                <a:spcPts val="600"/>
              </a:spcAft>
              <a:buFont typeface="Arial" panose="020B0604020202020204" pitchFamily="34" charset="0"/>
              <a:buChar char="•"/>
              <a:defRPr sz="2400">
                <a:latin typeface="Gill Sans Nova" panose="020B0602020104020203" pitchFamily="34" charset="0"/>
              </a:defRPr>
            </a:lvl1pPr>
            <a:lvl2pPr marL="541338" indent="-274638" defTabSz="630238">
              <a:spcAft>
                <a:spcPts val="600"/>
              </a:spcAft>
              <a:buFont typeface="Arial" panose="020B0604020202020204" pitchFamily="34" charset="0"/>
              <a:buChar char="•"/>
              <a:defRPr sz="1800">
                <a:latin typeface="Gill Sans Nova" panose="020B0602020104020203" pitchFamily="34" charset="0"/>
              </a:defRPr>
            </a:lvl2pPr>
            <a:lvl3pPr marL="808038" indent="-266700">
              <a:spcAft>
                <a:spcPts val="600"/>
              </a:spcAft>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DC2D04FF-A098-44D8-9D61-C3B7CDF81069}"/>
              </a:ext>
            </a:extLst>
          </p:cNvPr>
          <p:cNvSpPr>
            <a:spLocks noGrp="1"/>
          </p:cNvSpPr>
          <p:nvPr>
            <p:ph type="body" sz="quarter" idx="15"/>
          </p:nvPr>
        </p:nvSpPr>
        <p:spPr>
          <a:xfrm>
            <a:off x="609600" y="1200150"/>
            <a:ext cx="5351463" cy="538163"/>
          </a:xfrm>
          <a:prstGeom prst="rect">
            <a:avLst/>
          </a:prstGeom>
        </p:spPr>
        <p:txBody>
          <a:bodyPr/>
          <a:lstStyle>
            <a:lvl1pPr>
              <a:defRPr lang="en-GB" sz="2400" b="1" i="0" u="sng" strike="noStrike" cap="none" dirty="0">
                <a:solidFill>
                  <a:schemeClr val="dk2"/>
                </a:solidFill>
                <a:latin typeface="Gill Sans Nova" panose="020B0602020104020203" pitchFamily="34" charset="0"/>
                <a:ea typeface="Arial"/>
                <a:cs typeface="Arial"/>
                <a:sym typeface="Arial"/>
              </a:defRPr>
            </a:lvl1pPr>
          </a:lstStyle>
          <a:p>
            <a:pPr lvl="0"/>
            <a:endParaRPr lang="en-GB"/>
          </a:p>
        </p:txBody>
      </p:sp>
      <p:sp>
        <p:nvSpPr>
          <p:cNvPr id="12" name="Text Placeholder 2">
            <a:extLst>
              <a:ext uri="{FF2B5EF4-FFF2-40B4-BE49-F238E27FC236}">
                <a16:creationId xmlns:a16="http://schemas.microsoft.com/office/drawing/2014/main" id="{AD32C358-5516-4C76-B605-E3ADDDDA8BAF}"/>
              </a:ext>
            </a:extLst>
          </p:cNvPr>
          <p:cNvSpPr>
            <a:spLocks noGrp="1"/>
          </p:cNvSpPr>
          <p:nvPr>
            <p:ph type="body" sz="quarter" idx="16"/>
          </p:nvPr>
        </p:nvSpPr>
        <p:spPr>
          <a:xfrm>
            <a:off x="6230939" y="1198033"/>
            <a:ext cx="5351463" cy="538163"/>
          </a:xfrm>
          <a:prstGeom prst="rect">
            <a:avLst/>
          </a:prstGeom>
        </p:spPr>
        <p:txBody>
          <a:bodyPr/>
          <a:lstStyle>
            <a:lvl1pPr>
              <a:defRPr lang="en-GB" sz="2400" b="1" i="0" u="sng" strike="noStrike" cap="none" dirty="0">
                <a:solidFill>
                  <a:schemeClr val="dk2"/>
                </a:solidFill>
                <a:latin typeface="Gill Sans Nova" panose="020B0602020104020203" pitchFamily="34" charset="0"/>
                <a:ea typeface="Arial"/>
                <a:cs typeface="Arial"/>
                <a:sym typeface="Arial"/>
              </a:defRPr>
            </a:lvl1pPr>
          </a:lstStyle>
          <a:p>
            <a:pPr lvl="0"/>
            <a:endParaRPr lang="en-GB"/>
          </a:p>
        </p:txBody>
      </p:sp>
      <p:sp>
        <p:nvSpPr>
          <p:cNvPr id="2" name="Rectangle 1">
            <a:extLst>
              <a:ext uri="{FF2B5EF4-FFF2-40B4-BE49-F238E27FC236}">
                <a16:creationId xmlns:a16="http://schemas.microsoft.com/office/drawing/2014/main" id="{D0B59345-2026-4D12-BD3B-3691D81168D7}"/>
              </a:ext>
            </a:extLst>
          </p:cNvPr>
          <p:cNvSpPr/>
          <p:nvPr userDrawn="1"/>
        </p:nvSpPr>
        <p:spPr>
          <a:xfrm>
            <a:off x="11798621" y="0"/>
            <a:ext cx="402674" cy="307777"/>
          </a:xfrm>
          <a:prstGeom prst="rect">
            <a:avLst/>
          </a:prstGeom>
        </p:spPr>
        <p:txBody>
          <a:bodyPr wrap="none">
            <a:spAutoFit/>
          </a:bodyPr>
          <a:lstStyle/>
          <a:p>
            <a:fld id="{00000000-1234-1234-1234-123412341234}" type="slidenum">
              <a:rPr lang="en-US" smtClean="0">
                <a:solidFill>
                  <a:schemeClr val="bg1"/>
                </a:solidFill>
              </a:rPr>
              <a:pPr/>
              <a:t>‹#›</a:t>
            </a:fld>
            <a:endParaRPr lang="en-GB">
              <a:solidFill>
                <a:schemeClr val="bg1"/>
              </a:solidFill>
            </a:endParaRPr>
          </a:p>
        </p:txBody>
      </p:sp>
      <p:pic>
        <p:nvPicPr>
          <p:cNvPr id="5" name="Picture 4" descr="Logo&#10;&#10;Description automatically generated">
            <a:extLst>
              <a:ext uri="{FF2B5EF4-FFF2-40B4-BE49-F238E27FC236}">
                <a16:creationId xmlns:a16="http://schemas.microsoft.com/office/drawing/2014/main" id="{25087E23-D49A-E69A-EE61-978CE4704F5C}"/>
              </a:ext>
            </a:extLst>
          </p:cNvPr>
          <p:cNvPicPr>
            <a:picLocks noChangeAspect="1"/>
          </p:cNvPicPr>
          <p:nvPr userDrawn="1"/>
        </p:nvPicPr>
        <p:blipFill>
          <a:blip r:embed="rId2"/>
          <a:stretch>
            <a:fillRect/>
          </a:stretch>
        </p:blipFill>
        <p:spPr>
          <a:xfrm>
            <a:off x="10721790" y="6434139"/>
            <a:ext cx="432546" cy="346038"/>
          </a:xfrm>
          <a:prstGeom prst="rect">
            <a:avLst/>
          </a:prstGeom>
        </p:spPr>
      </p:pic>
    </p:spTree>
    <p:extLst>
      <p:ext uri="{BB962C8B-B14F-4D97-AF65-F5344CB8AC3E}">
        <p14:creationId xmlns:p14="http://schemas.microsoft.com/office/powerpoint/2010/main" val="374888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NoImage">
  <p:cSld name="Section Header NoImage">
    <p:spTree>
      <p:nvGrpSpPr>
        <p:cNvPr id="1" name="Shape 108"/>
        <p:cNvGrpSpPr/>
        <p:nvPr/>
      </p:nvGrpSpPr>
      <p:grpSpPr>
        <a:xfrm>
          <a:off x="0" y="0"/>
          <a:ext cx="0" cy="0"/>
          <a:chOff x="0" y="0"/>
          <a:chExt cx="0" cy="0"/>
        </a:xfrm>
      </p:grpSpPr>
      <p:sp>
        <p:nvSpPr>
          <p:cNvPr id="109" name="Google Shape;109;p124"/>
          <p:cNvSpPr txBox="1">
            <a:spLocks noGrp="1"/>
          </p:cNvSpPr>
          <p:nvPr>
            <p:ph type="title"/>
          </p:nvPr>
        </p:nvSpPr>
        <p:spPr>
          <a:xfrm>
            <a:off x="605367" y="386081"/>
            <a:ext cx="6858847" cy="256127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4000"/>
              <a:buFont typeface="Gill Sans"/>
              <a:buNone/>
              <a:defRPr sz="4000" b="1" cap="none">
                <a:solidFill>
                  <a:schemeClr val="dk2"/>
                </a:solidFill>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24"/>
          <p:cNvSpPr/>
          <p:nvPr/>
        </p:nvSpPr>
        <p:spPr>
          <a:xfrm>
            <a:off x="5608320" y="3271521"/>
            <a:ext cx="2204085" cy="16443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124"/>
          <p:cNvSpPr/>
          <p:nvPr/>
        </p:nvSpPr>
        <p:spPr>
          <a:xfrm>
            <a:off x="7812405" y="4915842"/>
            <a:ext cx="1074208" cy="801395"/>
          </a:xfrm>
          <a:prstGeom prst="rect">
            <a:avLst/>
          </a:prstGeom>
          <a:solidFill>
            <a:srgbClr val="7685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124"/>
          <p:cNvSpPr/>
          <p:nvPr/>
        </p:nvSpPr>
        <p:spPr>
          <a:xfrm>
            <a:off x="7812405" y="1"/>
            <a:ext cx="4379595" cy="327152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124"/>
          <p:cNvSpPr txBox="1">
            <a:spLocks noGrp="1"/>
          </p:cNvSpPr>
          <p:nvPr>
            <p:ph type="subTitle" idx="1"/>
          </p:nvPr>
        </p:nvSpPr>
        <p:spPr>
          <a:xfrm>
            <a:off x="605367" y="3271521"/>
            <a:ext cx="4652031" cy="1644321"/>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300"/>
              </a:spcBef>
              <a:spcAft>
                <a:spcPts val="0"/>
              </a:spcAft>
              <a:buClr>
                <a:schemeClr val="dk2"/>
              </a:buClr>
              <a:buSzPts val="2400"/>
              <a:buFont typeface="Noto Sans Symbols"/>
              <a:buNone/>
              <a:defRPr sz="2400" b="0" i="0" u="none" strike="noStrike" cap="none">
                <a:solidFill>
                  <a:schemeClr val="dk1"/>
                </a:solidFill>
                <a:latin typeface="Gill Sans Nova" panose="020B0602020104020203" pitchFamily="34" charset="0"/>
                <a:ea typeface="Gill Sans Nova" panose="020B0602020104020203" pitchFamily="34" charset="0"/>
                <a:cs typeface="Arial"/>
                <a:sym typeface="Arial"/>
              </a:defRPr>
            </a:lvl1pPr>
            <a:lvl2pPr marR="0" lvl="1" algn="ctr" rtl="0">
              <a:lnSpc>
                <a:spcPct val="110000"/>
              </a:lnSpc>
              <a:spcBef>
                <a:spcPts val="300"/>
              </a:spcBef>
              <a:spcAft>
                <a:spcPts val="0"/>
              </a:spcAft>
              <a:buClr>
                <a:schemeClr val="dk2"/>
              </a:buClr>
              <a:buSzPts val="1600"/>
              <a:buFont typeface="Noto Sans Symbols"/>
              <a:buNone/>
              <a:defRPr sz="1600" b="0" i="0" u="none" strike="noStrike" cap="none">
                <a:solidFill>
                  <a:srgbClr val="888888"/>
                </a:solidFill>
                <a:latin typeface="Arial"/>
                <a:ea typeface="Arial"/>
                <a:cs typeface="Arial"/>
                <a:sym typeface="Arial"/>
              </a:defRPr>
            </a:lvl2pPr>
            <a:lvl3pPr marR="0" lvl="2" algn="ctr" rtl="0">
              <a:lnSpc>
                <a:spcPct val="110000"/>
              </a:lnSpc>
              <a:spcBef>
                <a:spcPts val="100"/>
              </a:spcBef>
              <a:spcAft>
                <a:spcPts val="0"/>
              </a:spcAft>
              <a:buClr>
                <a:schemeClr val="accent2"/>
              </a:buClr>
              <a:buSzPts val="1400"/>
              <a:buFont typeface="Merriweather Sans"/>
              <a:buNone/>
              <a:defRPr sz="1400" b="0" i="0" u="none" strike="noStrike" cap="none">
                <a:solidFill>
                  <a:srgbClr val="888888"/>
                </a:solidFill>
                <a:latin typeface="Arial"/>
                <a:ea typeface="Arial"/>
                <a:cs typeface="Arial"/>
                <a:sym typeface="Arial"/>
              </a:defRPr>
            </a:lvl3pPr>
            <a:lvl4pPr marR="0" lvl="3"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R="0" lvl="4"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3" name="Picture 2" descr="Logo&#10;&#10;Description automatically generated">
            <a:extLst>
              <a:ext uri="{FF2B5EF4-FFF2-40B4-BE49-F238E27FC236}">
                <a16:creationId xmlns:a16="http://schemas.microsoft.com/office/drawing/2014/main" id="{CE819B61-7FE3-AA66-5883-E3DDBD45C9B9}"/>
              </a:ext>
            </a:extLst>
          </p:cNvPr>
          <p:cNvPicPr>
            <a:picLocks noChangeAspect="1"/>
          </p:cNvPicPr>
          <p:nvPr userDrawn="1"/>
        </p:nvPicPr>
        <p:blipFill>
          <a:blip r:embed="rId2"/>
          <a:stretch>
            <a:fillRect/>
          </a:stretch>
        </p:blipFill>
        <p:spPr>
          <a:xfrm>
            <a:off x="10775578" y="6454589"/>
            <a:ext cx="419099" cy="335279"/>
          </a:xfrm>
          <a:prstGeom prst="rect">
            <a:avLst/>
          </a:prstGeom>
        </p:spPr>
      </p:pic>
    </p:spTree>
    <p:extLst>
      <p:ext uri="{BB962C8B-B14F-4D97-AF65-F5344CB8AC3E}">
        <p14:creationId xmlns:p14="http://schemas.microsoft.com/office/powerpoint/2010/main" val="239169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_diff sizes" preserve="1" userDrawn="1">
  <p:cSld name="2_Two Content_diff sizes">
    <p:spTree>
      <p:nvGrpSpPr>
        <p:cNvPr id="1" name="Shape 99"/>
        <p:cNvGrpSpPr/>
        <p:nvPr/>
      </p:nvGrpSpPr>
      <p:grpSpPr>
        <a:xfrm>
          <a:off x="0" y="0"/>
          <a:ext cx="0" cy="0"/>
          <a:chOff x="0" y="0"/>
          <a:chExt cx="0" cy="0"/>
        </a:xfrm>
      </p:grpSpPr>
      <p:grpSp>
        <p:nvGrpSpPr>
          <p:cNvPr id="103" name="Google Shape;103;p123"/>
          <p:cNvGrpSpPr/>
          <p:nvPr/>
        </p:nvGrpSpPr>
        <p:grpSpPr>
          <a:xfrm>
            <a:off x="11477679" y="-1276"/>
            <a:ext cx="712855" cy="457200"/>
            <a:chOff x="7804191" y="0"/>
            <a:chExt cx="1339809" cy="1145743"/>
          </a:xfrm>
        </p:grpSpPr>
        <p:sp>
          <p:nvSpPr>
            <p:cNvPr id="104" name="Google Shape;104;p123"/>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123"/>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23"/>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07" name="Google Shape;107;p123"/>
          <p:cNvSpPr txBox="1">
            <a:spLocks noGrp="1"/>
          </p:cNvSpPr>
          <p:nvPr>
            <p:ph type="title"/>
          </p:nvPr>
        </p:nvSpPr>
        <p:spPr>
          <a:xfrm>
            <a:off x="609598" y="182879"/>
            <a:ext cx="10868081" cy="71374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Content Placeholder 2"/>
          <p:cNvSpPr>
            <a:spLocks noGrp="1"/>
          </p:cNvSpPr>
          <p:nvPr>
            <p:ph sz="quarter" idx="13"/>
          </p:nvPr>
        </p:nvSpPr>
        <p:spPr>
          <a:xfrm>
            <a:off x="605368" y="1079045"/>
            <a:ext cx="3241624" cy="5064580"/>
          </a:xfrm>
          <a:prstGeom prst="rect">
            <a:avLst/>
          </a:prstGeom>
        </p:spPr>
        <p:txBody>
          <a:bodyPr/>
          <a:lstStyle>
            <a:lvl1pPr marL="266700" indent="-266700">
              <a:spcAft>
                <a:spcPts val="600"/>
              </a:spcAft>
              <a:buFont typeface="Arial" panose="020B0604020202020204" pitchFamily="34" charset="0"/>
              <a:buChar char="•"/>
              <a:defRPr sz="2400">
                <a:latin typeface="Gill Sans Nova" panose="020B0602020104020203" pitchFamily="34" charset="0"/>
              </a:defRPr>
            </a:lvl1pPr>
            <a:lvl2pPr marL="541338" indent="-274638" defTabSz="630238">
              <a:spcAft>
                <a:spcPts val="600"/>
              </a:spcAft>
              <a:buFont typeface="Gill Sans Nova" panose="020B0602020104020203" pitchFamily="34" charset="0"/>
              <a:buChar char="–"/>
              <a:defRPr sz="1800">
                <a:latin typeface="Gill Sans Nova" panose="020B0602020104020203" pitchFamily="34" charset="0"/>
              </a:defRPr>
            </a:lvl2pPr>
            <a:lvl3pPr marL="808038" indent="-266700">
              <a:spcAft>
                <a:spcPts val="600"/>
              </a:spcAft>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9" name="Google Shape;117;p125">
            <a:extLst>
              <a:ext uri="{FF2B5EF4-FFF2-40B4-BE49-F238E27FC236}">
                <a16:creationId xmlns:a16="http://schemas.microsoft.com/office/drawing/2014/main" id="{14945D57-7A0D-4A40-91D5-1C000788FB0A}"/>
              </a:ext>
            </a:extLst>
          </p:cNvPr>
          <p:cNvSpPr txBox="1">
            <a:spLocks noGrp="1"/>
          </p:cNvSpPr>
          <p:nvPr>
            <p:ph type="sldNum" idx="12"/>
          </p:nvPr>
        </p:nvSpPr>
        <p:spPr>
          <a:xfrm>
            <a:off x="11785269" y="0"/>
            <a:ext cx="372638" cy="302672"/>
          </a:xfrm>
          <a:prstGeom prst="rect">
            <a:avLst/>
          </a:prstGeom>
          <a:noFill/>
          <a:ln>
            <a:noFill/>
          </a:ln>
        </p:spPr>
        <p:txBody>
          <a:bodyPr spcFirstLastPara="1" wrap="square" lIns="0" tIns="0" rIns="0" bIns="0" anchor="ctr" anchorCtr="0">
            <a:noAutofit/>
          </a:bodyPr>
          <a:lstStyle>
            <a:lvl1pPr marL="0" lvl="0" indent="0" algn="ctr">
              <a:spcBef>
                <a:spcPts val="0"/>
              </a:spcBef>
              <a:buNone/>
              <a:defRPr sz="1200">
                <a:solidFill>
                  <a:schemeClr val="bg1"/>
                </a:solidFill>
                <a:latin typeface="Gill Sans" panose="020B060402020202020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AE1DF84-0602-91E3-836E-C881FE5AB9E9}"/>
              </a:ext>
            </a:extLst>
          </p:cNvPr>
          <p:cNvPicPr>
            <a:picLocks noChangeAspect="1"/>
          </p:cNvPicPr>
          <p:nvPr userDrawn="1"/>
        </p:nvPicPr>
        <p:blipFill>
          <a:blip r:embed="rId2"/>
          <a:stretch>
            <a:fillRect/>
          </a:stretch>
        </p:blipFill>
        <p:spPr>
          <a:xfrm>
            <a:off x="10773894" y="6454588"/>
            <a:ext cx="420783" cy="336626"/>
          </a:xfrm>
          <a:prstGeom prst="rect">
            <a:avLst/>
          </a:prstGeom>
        </p:spPr>
      </p:pic>
    </p:spTree>
    <p:extLst>
      <p:ext uri="{BB962C8B-B14F-4D97-AF65-F5344CB8AC3E}">
        <p14:creationId xmlns:p14="http://schemas.microsoft.com/office/powerpoint/2010/main" val="154593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Shape 134"/>
        <p:cNvGrpSpPr/>
        <p:nvPr/>
      </p:nvGrpSpPr>
      <p:grpSpPr>
        <a:xfrm>
          <a:off x="0" y="0"/>
          <a:ext cx="0" cy="0"/>
          <a:chOff x="0" y="0"/>
          <a:chExt cx="0" cy="0"/>
        </a:xfrm>
      </p:grpSpPr>
      <p:grpSp>
        <p:nvGrpSpPr>
          <p:cNvPr id="138" name="Google Shape;138;p127"/>
          <p:cNvGrpSpPr/>
          <p:nvPr/>
        </p:nvGrpSpPr>
        <p:grpSpPr>
          <a:xfrm>
            <a:off x="11477679" y="-1276"/>
            <a:ext cx="712855" cy="457200"/>
            <a:chOff x="7804191" y="0"/>
            <a:chExt cx="1339809" cy="1145743"/>
          </a:xfrm>
        </p:grpSpPr>
        <p:sp>
          <p:nvSpPr>
            <p:cNvPr id="139" name="Google Shape;139;p127"/>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127"/>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127"/>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42" name="Google Shape;142;p127"/>
          <p:cNvSpPr txBox="1">
            <a:spLocks noGrp="1"/>
          </p:cNvSpPr>
          <p:nvPr>
            <p:ph type="title"/>
          </p:nvPr>
        </p:nvSpPr>
        <p:spPr>
          <a:xfrm>
            <a:off x="609598" y="182879"/>
            <a:ext cx="10868081" cy="71374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noProof="0"/>
          </a:p>
        </p:txBody>
      </p:sp>
      <p:sp>
        <p:nvSpPr>
          <p:cNvPr id="10" name="Content Placeholder 2"/>
          <p:cNvSpPr>
            <a:spLocks noGrp="1"/>
          </p:cNvSpPr>
          <p:nvPr>
            <p:ph sz="quarter" idx="13"/>
          </p:nvPr>
        </p:nvSpPr>
        <p:spPr>
          <a:xfrm>
            <a:off x="605368" y="1225118"/>
            <a:ext cx="10871768" cy="4798061"/>
          </a:xfrm>
          <a:prstGeom prst="rect">
            <a:avLst/>
          </a:prstGeom>
        </p:spPr>
        <p:txBody>
          <a:bodyPr/>
          <a:lstStyle>
            <a:lvl1pPr marL="266700" indent="-266700">
              <a:spcAft>
                <a:spcPts val="600"/>
              </a:spcAft>
              <a:buFont typeface="Arial" panose="020B0604020202020204" pitchFamily="34" charset="0"/>
              <a:buChar char="•"/>
              <a:defRPr sz="2400">
                <a:latin typeface="Gill Sans Nova" panose="020B0602020104020203" pitchFamily="34" charset="0"/>
              </a:defRPr>
            </a:lvl1pPr>
            <a:lvl2pPr marL="541338" indent="-274638" defTabSz="630238">
              <a:spcAft>
                <a:spcPts val="600"/>
              </a:spcAft>
              <a:buFont typeface="Arial" panose="020B0604020202020204" pitchFamily="34" charset="0"/>
              <a:buChar char="•"/>
              <a:defRPr sz="2000">
                <a:latin typeface="Gill Sans Nova" panose="020B0602020104020203" pitchFamily="34" charset="0"/>
              </a:defRPr>
            </a:lvl2pPr>
            <a:lvl3pPr marL="808038" indent="-266700">
              <a:spcAft>
                <a:spcPts val="600"/>
              </a:spcAft>
              <a:buFont typeface="Arial" panose="020B0604020202020204" pitchFamily="34" charset="0"/>
              <a:buChar char="•"/>
              <a:defRPr sz="18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p:txBody>
      </p:sp>
      <p:sp>
        <p:nvSpPr>
          <p:cNvPr id="9" name="Google Shape;117;p125">
            <a:extLst>
              <a:ext uri="{FF2B5EF4-FFF2-40B4-BE49-F238E27FC236}">
                <a16:creationId xmlns:a16="http://schemas.microsoft.com/office/drawing/2014/main" id="{7B01B108-812C-410A-8549-B8DA5E236BE3}"/>
              </a:ext>
            </a:extLst>
          </p:cNvPr>
          <p:cNvSpPr txBox="1">
            <a:spLocks noGrp="1"/>
          </p:cNvSpPr>
          <p:nvPr>
            <p:ph type="sldNum" idx="12"/>
          </p:nvPr>
        </p:nvSpPr>
        <p:spPr>
          <a:xfrm>
            <a:off x="11785269" y="0"/>
            <a:ext cx="372638" cy="302672"/>
          </a:xfrm>
          <a:prstGeom prst="rect">
            <a:avLst/>
          </a:prstGeom>
          <a:noFill/>
          <a:ln>
            <a:noFill/>
          </a:ln>
        </p:spPr>
        <p:txBody>
          <a:bodyPr spcFirstLastPara="1" wrap="square" lIns="0" tIns="0" rIns="0" bIns="0" anchor="ctr" anchorCtr="0">
            <a:noAutofit/>
          </a:bodyPr>
          <a:lstStyle>
            <a:lvl1pPr marL="0" lvl="0" indent="0" algn="ctr">
              <a:spcBef>
                <a:spcPts val="0"/>
              </a:spcBef>
              <a:buNone/>
              <a:defRPr sz="1200">
                <a:solidFill>
                  <a:schemeClr val="bg1"/>
                </a:solidFill>
                <a:latin typeface="Gill Sans" panose="020B060402020202020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3E1AF152-AA3D-AE1D-682E-4E406D509A21}"/>
              </a:ext>
            </a:extLst>
          </p:cNvPr>
          <p:cNvPicPr>
            <a:picLocks noChangeAspect="1"/>
          </p:cNvPicPr>
          <p:nvPr userDrawn="1"/>
        </p:nvPicPr>
        <p:blipFill>
          <a:blip r:embed="rId2"/>
          <a:stretch>
            <a:fillRect/>
          </a:stretch>
        </p:blipFill>
        <p:spPr>
          <a:xfrm>
            <a:off x="10743745" y="6434417"/>
            <a:ext cx="430762" cy="344609"/>
          </a:xfrm>
          <a:prstGeom prst="rect">
            <a:avLst/>
          </a:prstGeom>
        </p:spPr>
      </p:pic>
    </p:spTree>
    <p:extLst>
      <p:ext uri="{BB962C8B-B14F-4D97-AF65-F5344CB8AC3E}">
        <p14:creationId xmlns:p14="http://schemas.microsoft.com/office/powerpoint/2010/main" val="114200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65"/>
        <p:cNvGrpSpPr/>
        <p:nvPr/>
      </p:nvGrpSpPr>
      <p:grpSpPr>
        <a:xfrm>
          <a:off x="0" y="0"/>
          <a:ext cx="0" cy="0"/>
          <a:chOff x="0" y="0"/>
          <a:chExt cx="0" cy="0"/>
        </a:xfrm>
      </p:grpSpPr>
      <p:sp>
        <p:nvSpPr>
          <p:cNvPr id="166" name="Google Shape;166;p130"/>
          <p:cNvSpPr txBox="1">
            <a:spLocks noGrp="1"/>
          </p:cNvSpPr>
          <p:nvPr>
            <p:ph type="title"/>
          </p:nvPr>
        </p:nvSpPr>
        <p:spPr>
          <a:xfrm>
            <a:off x="605367" y="386081"/>
            <a:ext cx="6858847" cy="256127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3600"/>
              <a:buFont typeface="Gill Sans"/>
              <a:buNone/>
              <a:defRPr sz="3600" b="1" cap="none">
                <a:solidFill>
                  <a:schemeClr val="dk2"/>
                </a:solidFill>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30"/>
          <p:cNvSpPr/>
          <p:nvPr/>
        </p:nvSpPr>
        <p:spPr>
          <a:xfrm>
            <a:off x="5608320" y="3271521"/>
            <a:ext cx="2204085" cy="16443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130"/>
          <p:cNvSpPr/>
          <p:nvPr/>
        </p:nvSpPr>
        <p:spPr>
          <a:xfrm>
            <a:off x="7812405" y="4915842"/>
            <a:ext cx="1074208" cy="801395"/>
          </a:xfrm>
          <a:prstGeom prst="rect">
            <a:avLst/>
          </a:prstGeom>
          <a:solidFill>
            <a:srgbClr val="7685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130"/>
          <p:cNvSpPr/>
          <p:nvPr/>
        </p:nvSpPr>
        <p:spPr>
          <a:xfrm>
            <a:off x="7812405" y="1"/>
            <a:ext cx="4379595" cy="327152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 name="Google Shape;170;p130"/>
          <p:cNvSpPr txBox="1">
            <a:spLocks noGrp="1"/>
          </p:cNvSpPr>
          <p:nvPr>
            <p:ph type="subTitle" idx="1"/>
          </p:nvPr>
        </p:nvSpPr>
        <p:spPr>
          <a:xfrm>
            <a:off x="605367" y="3271521"/>
            <a:ext cx="4652031" cy="1644321"/>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300"/>
              </a:spcBef>
              <a:spcAft>
                <a:spcPts val="0"/>
              </a:spcAft>
              <a:buClr>
                <a:schemeClr val="dk2"/>
              </a:buClr>
              <a:buSzPts val="1800"/>
              <a:buFont typeface="Noto Sans Symbols"/>
              <a:buNone/>
              <a:defRPr sz="1800" b="0" i="0" u="none" strike="noStrike" cap="none">
                <a:solidFill>
                  <a:schemeClr val="dk1"/>
                </a:solidFill>
                <a:latin typeface="Gill Sans Nova" panose="020B0602020104020203" pitchFamily="34" charset="0"/>
                <a:ea typeface="Gill Sans Nova" panose="020B0602020104020203" pitchFamily="34" charset="0"/>
                <a:cs typeface="Arial"/>
                <a:sym typeface="Arial"/>
              </a:defRPr>
            </a:lvl1pPr>
            <a:lvl2pPr marR="0" lvl="1" algn="ctr" rtl="0">
              <a:lnSpc>
                <a:spcPct val="110000"/>
              </a:lnSpc>
              <a:spcBef>
                <a:spcPts val="300"/>
              </a:spcBef>
              <a:spcAft>
                <a:spcPts val="0"/>
              </a:spcAft>
              <a:buClr>
                <a:schemeClr val="dk2"/>
              </a:buClr>
              <a:buSzPts val="1600"/>
              <a:buFont typeface="Noto Sans Symbols"/>
              <a:buNone/>
              <a:defRPr sz="1600" b="0" i="0" u="none" strike="noStrike" cap="none">
                <a:solidFill>
                  <a:srgbClr val="888888"/>
                </a:solidFill>
                <a:latin typeface="Arial"/>
                <a:ea typeface="Arial"/>
                <a:cs typeface="Arial"/>
                <a:sym typeface="Arial"/>
              </a:defRPr>
            </a:lvl2pPr>
            <a:lvl3pPr marR="0" lvl="2" algn="ctr" rtl="0">
              <a:lnSpc>
                <a:spcPct val="110000"/>
              </a:lnSpc>
              <a:spcBef>
                <a:spcPts val="100"/>
              </a:spcBef>
              <a:spcAft>
                <a:spcPts val="0"/>
              </a:spcAft>
              <a:buClr>
                <a:schemeClr val="accent2"/>
              </a:buClr>
              <a:buSzPts val="1400"/>
              <a:buFont typeface="Merriweather Sans"/>
              <a:buNone/>
              <a:defRPr sz="1400" b="0" i="0" u="none" strike="noStrike" cap="none">
                <a:solidFill>
                  <a:srgbClr val="888888"/>
                </a:solidFill>
                <a:latin typeface="Arial"/>
                <a:ea typeface="Arial"/>
                <a:cs typeface="Arial"/>
                <a:sym typeface="Arial"/>
              </a:defRPr>
            </a:lvl3pPr>
            <a:lvl4pPr marR="0" lvl="3"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R="0" lvl="4"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3" name="Picture 2" descr="Logo&#10;&#10;Description automatically generated">
            <a:extLst>
              <a:ext uri="{FF2B5EF4-FFF2-40B4-BE49-F238E27FC236}">
                <a16:creationId xmlns:a16="http://schemas.microsoft.com/office/drawing/2014/main" id="{F3BDFFA5-D638-0BFA-6C52-B4A352DE1C80}"/>
              </a:ext>
            </a:extLst>
          </p:cNvPr>
          <p:cNvPicPr>
            <a:picLocks noChangeAspect="1"/>
          </p:cNvPicPr>
          <p:nvPr userDrawn="1"/>
        </p:nvPicPr>
        <p:blipFill>
          <a:blip r:embed="rId2"/>
          <a:stretch>
            <a:fillRect/>
          </a:stretch>
        </p:blipFill>
        <p:spPr>
          <a:xfrm>
            <a:off x="10775576" y="6447865"/>
            <a:ext cx="428625" cy="342900"/>
          </a:xfrm>
          <a:prstGeom prst="rect">
            <a:avLst/>
          </a:prstGeom>
        </p:spPr>
      </p:pic>
    </p:spTree>
    <p:extLst>
      <p:ext uri="{BB962C8B-B14F-4D97-AF65-F5344CB8AC3E}">
        <p14:creationId xmlns:p14="http://schemas.microsoft.com/office/powerpoint/2010/main" val="148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3"/>
          <p:cNvSpPr txBox="1">
            <a:spLocks noGrp="1"/>
          </p:cNvSpPr>
          <p:nvPr>
            <p:ph type="title"/>
          </p:nvPr>
        </p:nvSpPr>
        <p:spPr>
          <a:xfrm>
            <a:off x="609598" y="259079"/>
            <a:ext cx="10972801" cy="71374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2"/>
              </a:buClr>
              <a:buSzPts val="2800"/>
              <a:buFont typeface="Gill Sans"/>
              <a:buNone/>
              <a:defRPr sz="2800" b="1" i="0" u="none" strike="noStrike" cap="none">
                <a:solidFill>
                  <a:schemeClr val="dk2"/>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GB" noProof="0"/>
          </a:p>
        </p:txBody>
      </p:sp>
      <p:grpSp>
        <p:nvGrpSpPr>
          <p:cNvPr id="2" name="Group 1">
            <a:extLst>
              <a:ext uri="{FF2B5EF4-FFF2-40B4-BE49-F238E27FC236}">
                <a16:creationId xmlns:a16="http://schemas.microsoft.com/office/drawing/2014/main" id="{091284CD-E515-4156-9855-5BD8CF6828CA}"/>
              </a:ext>
            </a:extLst>
          </p:cNvPr>
          <p:cNvGrpSpPr/>
          <p:nvPr userDrawn="1"/>
        </p:nvGrpSpPr>
        <p:grpSpPr>
          <a:xfrm>
            <a:off x="148245" y="6369719"/>
            <a:ext cx="11719904" cy="432000"/>
            <a:chOff x="148245" y="6369719"/>
            <a:chExt cx="11719904" cy="432000"/>
          </a:xfrm>
        </p:grpSpPr>
        <p:pic>
          <p:nvPicPr>
            <p:cNvPr id="17" name="Google Shape;13;p113">
              <a:extLst>
                <a:ext uri="{FF2B5EF4-FFF2-40B4-BE49-F238E27FC236}">
                  <a16:creationId xmlns:a16="http://schemas.microsoft.com/office/drawing/2014/main" id="{267B4A88-EC9E-4C7C-8CC6-E13658B1E49C}"/>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1292149" y="6477719"/>
              <a:ext cx="576000" cy="288000"/>
            </a:xfrm>
            <a:prstGeom prst="rect">
              <a:avLst/>
            </a:prstGeom>
            <a:noFill/>
            <a:ln>
              <a:noFill/>
            </a:ln>
          </p:spPr>
        </p:pic>
        <p:pic>
          <p:nvPicPr>
            <p:cNvPr id="18" name="Google Shape;14;p113">
              <a:extLst>
                <a:ext uri="{FF2B5EF4-FFF2-40B4-BE49-F238E27FC236}">
                  <a16:creationId xmlns:a16="http://schemas.microsoft.com/office/drawing/2014/main" id="{77F9BB69-88E6-4FC1-91DA-B180E8AFCACE}"/>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48245" y="6405719"/>
              <a:ext cx="1955782" cy="360000"/>
            </a:xfrm>
            <a:prstGeom prst="rect">
              <a:avLst/>
            </a:prstGeom>
            <a:noFill/>
            <a:ln>
              <a:noFill/>
            </a:ln>
          </p:spPr>
        </p:pic>
        <p:pic>
          <p:nvPicPr>
            <p:cNvPr id="19" name="Google Shape;15;p113" descr="NFNC Logo">
              <a:extLst>
                <a:ext uri="{FF2B5EF4-FFF2-40B4-BE49-F238E27FC236}">
                  <a16:creationId xmlns:a16="http://schemas.microsoft.com/office/drawing/2014/main" id="{5787CB4D-44C8-49EF-999E-526F51895862}"/>
                </a:ext>
              </a:extLst>
            </p:cNvPr>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248398" y="6369719"/>
              <a:ext cx="396942" cy="432000"/>
            </a:xfrm>
            <a:prstGeom prst="rect">
              <a:avLst/>
            </a:prstGeom>
            <a:noFill/>
            <a:ln>
              <a:noFill/>
            </a:ln>
          </p:spPr>
        </p:pic>
        <p:pic>
          <p:nvPicPr>
            <p:cNvPr id="20" name="Google Shape;16;p113">
              <a:extLst>
                <a:ext uri="{FF2B5EF4-FFF2-40B4-BE49-F238E27FC236}">
                  <a16:creationId xmlns:a16="http://schemas.microsoft.com/office/drawing/2014/main" id="{4B5BB478-56DF-455A-9ACF-8E92E43728A7}"/>
                </a:ext>
              </a:extLst>
            </p:cNvP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5565032" y="6369719"/>
              <a:ext cx="404658" cy="4320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1" r:id="rId1"/>
    <p:sldLayoutId id="2147483666" r:id="rId2"/>
    <p:sldLayoutId id="2147483672" r:id="rId3"/>
    <p:sldLayoutId id="2147483673" r:id="rId4"/>
    <p:sldLayoutId id="2147483685" r:id="rId5"/>
    <p:sldLayoutId id="2147483686" r:id="rId6"/>
    <p:sldLayoutId id="2147483694" r:id="rId7"/>
    <p:sldLayoutId id="2147483691" r:id="rId8"/>
    <p:sldLayoutId id="214748369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Nova" panose="020B0602020104020203" pitchFamily="34" charset="0"/>
          <a:ea typeface="Gill Sans Nova" panose="020B06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318_CD39BE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B323-CA09-C77F-805C-C1726C85BFB8}"/>
              </a:ext>
            </a:extLst>
          </p:cNvPr>
          <p:cNvSpPr>
            <a:spLocks noGrp="1"/>
          </p:cNvSpPr>
          <p:nvPr>
            <p:ph type="ctrTitle"/>
          </p:nvPr>
        </p:nvSpPr>
        <p:spPr>
          <a:xfrm>
            <a:off x="1129552" y="686163"/>
            <a:ext cx="9719831" cy="1770968"/>
          </a:xfrm>
        </p:spPr>
        <p:txBody>
          <a:bodyPr/>
          <a:lstStyle/>
          <a:p>
            <a:r>
              <a:rPr lang="en-GB">
                <a:latin typeface="Gill Sans Nova"/>
              </a:rPr>
              <a:t>Economic Analysis of Zambia’s Scaling Up Nutrition (SUN)/ First 1000 Most Critical Days (MCDP) II Programme</a:t>
            </a:r>
            <a:br>
              <a:rPr lang="en-US"/>
            </a:br>
            <a:r>
              <a:rPr lang="en-GB">
                <a:latin typeface="Gill Sans Nova"/>
              </a:rPr>
              <a:t> </a:t>
            </a:r>
            <a:endParaRPr lang="en-US"/>
          </a:p>
        </p:txBody>
      </p:sp>
      <p:sp>
        <p:nvSpPr>
          <p:cNvPr id="3" name="Subtitle 2">
            <a:extLst>
              <a:ext uri="{FF2B5EF4-FFF2-40B4-BE49-F238E27FC236}">
                <a16:creationId xmlns:a16="http://schemas.microsoft.com/office/drawing/2014/main" id="{7200533B-587E-4DB9-DE34-A4EB2AD42017}"/>
              </a:ext>
            </a:extLst>
          </p:cNvPr>
          <p:cNvSpPr>
            <a:spLocks noGrp="1"/>
          </p:cNvSpPr>
          <p:nvPr>
            <p:ph type="subTitle" idx="1"/>
          </p:nvPr>
        </p:nvSpPr>
        <p:spPr>
          <a:xfrm>
            <a:off x="241701" y="2709200"/>
            <a:ext cx="4902215" cy="934332"/>
          </a:xfrm>
        </p:spPr>
        <p:txBody>
          <a:bodyPr/>
          <a:lstStyle/>
          <a:p>
            <a:r>
              <a:rPr lang="en-US" sz="1600" dirty="0">
                <a:ea typeface="Calibri" panose="020F0502020204030204" pitchFamily="34" charset="0"/>
              </a:rPr>
              <a:t>2023 Scaling Up Nutrition National Conference</a:t>
            </a:r>
          </a:p>
          <a:p>
            <a:r>
              <a:rPr lang="en-US" sz="1600" b="1" dirty="0">
                <a:effectLst/>
                <a:ea typeface="Calibri" panose="020F0502020204030204" pitchFamily="34" charset="0"/>
              </a:rPr>
              <a:t>Lusaka, Zambia</a:t>
            </a:r>
          </a:p>
          <a:p>
            <a:endParaRPr lang="en-US" dirty="0"/>
          </a:p>
        </p:txBody>
      </p:sp>
      <p:sp>
        <p:nvSpPr>
          <p:cNvPr id="5" name="Text Placeholder 4">
            <a:extLst>
              <a:ext uri="{FF2B5EF4-FFF2-40B4-BE49-F238E27FC236}">
                <a16:creationId xmlns:a16="http://schemas.microsoft.com/office/drawing/2014/main" id="{90550737-E728-D86B-C328-450B528CB16F}"/>
              </a:ext>
            </a:extLst>
          </p:cNvPr>
          <p:cNvSpPr>
            <a:spLocks noGrp="1"/>
          </p:cNvSpPr>
          <p:nvPr>
            <p:ph type="body" idx="3"/>
          </p:nvPr>
        </p:nvSpPr>
        <p:spPr/>
        <p:txBody>
          <a:bodyPr/>
          <a:lstStyle/>
          <a:p>
            <a:r>
              <a:rPr lang="en-US" dirty="0">
                <a:latin typeface="Gill Sans Nova"/>
              </a:rPr>
              <a:t>14 Sept 2023</a:t>
            </a:r>
          </a:p>
        </p:txBody>
      </p:sp>
      <p:sp>
        <p:nvSpPr>
          <p:cNvPr id="6" name="Text Placeholder 5">
            <a:extLst>
              <a:ext uri="{FF2B5EF4-FFF2-40B4-BE49-F238E27FC236}">
                <a16:creationId xmlns:a16="http://schemas.microsoft.com/office/drawing/2014/main" id="{85156BA3-C425-CEF3-01D0-693FE82E4B51}"/>
              </a:ext>
            </a:extLst>
          </p:cNvPr>
          <p:cNvSpPr>
            <a:spLocks noGrp="1"/>
          </p:cNvSpPr>
          <p:nvPr>
            <p:ph type="body" idx="4"/>
          </p:nvPr>
        </p:nvSpPr>
        <p:spPr>
          <a:xfrm>
            <a:off x="482354" y="4379273"/>
            <a:ext cx="4898791" cy="1515500"/>
          </a:xfrm>
        </p:spPr>
        <p:txBody>
          <a:bodyPr>
            <a:normAutofit/>
          </a:bodyPr>
          <a:lstStyle/>
          <a:p>
            <a:pPr lvl="0"/>
            <a:r>
              <a:rPr lang="en-US" sz="1500"/>
              <a:t>Ann Levin, Team Lead, ICF consultant</a:t>
            </a:r>
          </a:p>
          <a:p>
            <a:pPr lvl="0"/>
            <a:r>
              <a:rPr lang="en-US" sz="1500"/>
              <a:t>Sharper </a:t>
            </a:r>
            <a:r>
              <a:rPr lang="en-US" sz="1500" dirty="0"/>
              <a:t>Sikota</a:t>
            </a:r>
            <a:r>
              <a:rPr lang="en-US" sz="1500"/>
              <a:t>, ICF consultant</a:t>
            </a:r>
          </a:p>
          <a:p>
            <a:pPr lvl="0"/>
            <a:r>
              <a:rPr lang="en-US" sz="1500"/>
              <a:t>Webby </a:t>
            </a:r>
            <a:r>
              <a:rPr lang="en-US" sz="1500">
                <a:effectLst/>
                <a:ea typeface="Calibri" panose="020F0502020204030204" pitchFamily="34" charset="0"/>
              </a:rPr>
              <a:t>Mwamulela</a:t>
            </a:r>
            <a:r>
              <a:rPr lang="en-US" sz="1500">
                <a:effectLst/>
                <a:latin typeface="Calibri" panose="020F0502020204030204" pitchFamily="34" charset="0"/>
                <a:ea typeface="Calibri" panose="020F0502020204030204" pitchFamily="34" charset="0"/>
              </a:rPr>
              <a:t>, </a:t>
            </a:r>
            <a:r>
              <a:rPr lang="en-US" sz="1500">
                <a:effectLst/>
                <a:ea typeface="Calibri" panose="020F0502020204030204" pitchFamily="34" charset="0"/>
              </a:rPr>
              <a:t>ICF consultant</a:t>
            </a:r>
          </a:p>
          <a:p>
            <a:pPr lvl="0"/>
            <a:r>
              <a:rPr lang="en-US" sz="1500"/>
              <a:t>Athena Pantazis, ICF</a:t>
            </a:r>
          </a:p>
          <a:p>
            <a:pPr lvl="0"/>
            <a:r>
              <a:rPr lang="en-US" sz="1500"/>
              <a:t>John Manda, SUN LE/ICF</a:t>
            </a:r>
          </a:p>
          <a:p>
            <a:pPr lvl="0"/>
            <a:r>
              <a:rPr lang="en-US" sz="1500"/>
              <a:t>Lwendo Moonzwe, SUN LE/ICF</a:t>
            </a:r>
          </a:p>
          <a:p>
            <a:pPr lvl="0"/>
            <a:endParaRPr lang="en-US" sz="1500"/>
          </a:p>
          <a:p>
            <a:endParaRPr lang="en-US"/>
          </a:p>
        </p:txBody>
      </p:sp>
      <p:sp>
        <p:nvSpPr>
          <p:cNvPr id="7" name="Rectangle 6">
            <a:extLst>
              <a:ext uri="{FF2B5EF4-FFF2-40B4-BE49-F238E27FC236}">
                <a16:creationId xmlns:a16="http://schemas.microsoft.com/office/drawing/2014/main" id="{3DB7C914-D588-42F5-AE85-EAACF52ACC93}"/>
              </a:ext>
            </a:extLst>
          </p:cNvPr>
          <p:cNvSpPr/>
          <p:nvPr/>
        </p:nvSpPr>
        <p:spPr>
          <a:xfrm>
            <a:off x="5872924" y="3889573"/>
            <a:ext cx="6096000" cy="869469"/>
          </a:xfrm>
          <a:prstGeom prst="rect">
            <a:avLst/>
          </a:prstGeom>
        </p:spPr>
        <p:txBody>
          <a:bodyPr>
            <a:spAutoFit/>
          </a:bodyPr>
          <a:lstStyle/>
          <a:p>
            <a:pPr lvl="0">
              <a:spcBef>
                <a:spcPts val="300"/>
              </a:spcBef>
              <a:buClr>
                <a:srgbClr val="002A6C"/>
              </a:buClr>
              <a:buSzPts val="3000"/>
            </a:pPr>
            <a:r>
              <a:rPr lang="en-ZA" sz="1600" b="1" dirty="0">
                <a:latin typeface="Gill Sans Nova" panose="020B0602020104020203" pitchFamily="34" charset="0"/>
                <a:sym typeface="Gill Sans"/>
              </a:rPr>
              <a:t>Scaling Up Nutrition Learning and Evaluation (SUN LE) Project</a:t>
            </a:r>
            <a:endParaRPr lang="en-US" sz="1600" b="1" dirty="0">
              <a:latin typeface="Gill Sans Nova" panose="020B0602020104020203" pitchFamily="34" charset="0"/>
              <a:sym typeface="Gill Sans"/>
            </a:endParaRPr>
          </a:p>
          <a:p>
            <a:pPr lvl="0">
              <a:spcBef>
                <a:spcPts val="300"/>
              </a:spcBef>
              <a:buClr>
                <a:srgbClr val="002A6C"/>
              </a:buClr>
              <a:buSzPts val="3000"/>
            </a:pPr>
            <a:r>
              <a:rPr lang="en-ZA" sz="1600" b="1" dirty="0">
                <a:latin typeface="Gill Sans Nova" panose="020B0602020104020203" pitchFamily="34" charset="0"/>
                <a:sym typeface="Gill Sans"/>
              </a:rPr>
              <a:t>USAID Contract Number 72061119C00003</a:t>
            </a:r>
            <a:endParaRPr lang="en-US" sz="1600" b="1" dirty="0">
              <a:latin typeface="Gill Sans Nova" panose="020B0602020104020203" pitchFamily="34" charset="0"/>
              <a:sym typeface="Gill Sans"/>
            </a:endParaRPr>
          </a:p>
        </p:txBody>
      </p:sp>
    </p:spTree>
    <p:extLst>
      <p:ext uri="{BB962C8B-B14F-4D97-AF65-F5344CB8AC3E}">
        <p14:creationId xmlns:p14="http://schemas.microsoft.com/office/powerpoint/2010/main" val="2308535738"/>
      </p:ext>
    </p:extLst>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BC07-98C6-83A3-BC00-50B41B7B175D}"/>
              </a:ext>
            </a:extLst>
          </p:cNvPr>
          <p:cNvSpPr>
            <a:spLocks noGrp="1"/>
          </p:cNvSpPr>
          <p:nvPr>
            <p:ph type="title"/>
          </p:nvPr>
        </p:nvSpPr>
        <p:spPr/>
        <p:txBody>
          <a:bodyPr/>
          <a:lstStyle/>
          <a:p>
            <a:r>
              <a:rPr lang="en-US"/>
              <a:t>Summary Data Table</a:t>
            </a:r>
          </a:p>
        </p:txBody>
      </p:sp>
      <p:sp>
        <p:nvSpPr>
          <p:cNvPr id="4" name="Slide Number Placeholder 3">
            <a:extLst>
              <a:ext uri="{FF2B5EF4-FFF2-40B4-BE49-F238E27FC236}">
                <a16:creationId xmlns:a16="http://schemas.microsoft.com/office/drawing/2014/main" id="{22DC79EF-0686-B615-2A19-01A9D83EF333}"/>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10</a:t>
            </a:fld>
            <a:endParaRPr lang="en-US">
              <a:latin typeface="Gill Sans Nova" panose="020B0602020104020203" pitchFamily="34" charset="0"/>
            </a:endParaRPr>
          </a:p>
        </p:txBody>
      </p:sp>
      <p:sp>
        <p:nvSpPr>
          <p:cNvPr id="11" name="TextBox 10">
            <a:extLst>
              <a:ext uri="{FF2B5EF4-FFF2-40B4-BE49-F238E27FC236}">
                <a16:creationId xmlns:a16="http://schemas.microsoft.com/office/drawing/2014/main" id="{8102610D-1F88-1AEB-4B48-5EDF86C2A88B}"/>
              </a:ext>
            </a:extLst>
          </p:cNvPr>
          <p:cNvSpPr txBox="1"/>
          <p:nvPr/>
        </p:nvSpPr>
        <p:spPr>
          <a:xfrm>
            <a:off x="605367" y="5158893"/>
            <a:ext cx="9686402" cy="314766"/>
          </a:xfrm>
          <a:prstGeom prst="rect">
            <a:avLst/>
          </a:prstGeom>
          <a:noFill/>
        </p:spPr>
        <p:txBody>
          <a:bodyPr wrap="square" lIns="91440" tIns="45720" rIns="91440" bIns="45720" anchor="t">
            <a:spAutoFit/>
          </a:bodyPr>
          <a:lstStyle/>
          <a:p>
            <a:pPr>
              <a:lnSpc>
                <a:spcPct val="107000"/>
              </a:lnSpc>
              <a:spcAft>
                <a:spcPts val="800"/>
              </a:spcAft>
            </a:pPr>
            <a:r>
              <a:rPr lang="en-GB">
                <a:effectLst/>
                <a:latin typeface="Gill Sans Nova" panose="020B0602020104020203" pitchFamily="34" charset="0"/>
                <a:ea typeface="Calibri" panose="020F0502020204030204" pitchFamily="34" charset="0"/>
                <a:cs typeface="Times New Roman"/>
              </a:rPr>
              <a:t>Yellow – </a:t>
            </a:r>
            <a:r>
              <a:rPr lang="en-GB">
                <a:latin typeface="Gill Sans Nova" panose="020B0602020104020203" pitchFamily="34" charset="0"/>
                <a:ea typeface="Calibri" panose="020F0502020204030204" pitchFamily="34" charset="0"/>
                <a:cs typeface="Times New Roman"/>
              </a:rPr>
              <a:t>received </a:t>
            </a:r>
            <a:r>
              <a:rPr lang="en-GB">
                <a:effectLst/>
                <a:latin typeface="Gill Sans Nova" panose="020B0602020104020203" pitchFamily="34" charset="0"/>
                <a:ea typeface="Calibri" panose="020F0502020204030204" pitchFamily="34" charset="0"/>
                <a:cs typeface="Times New Roman"/>
              </a:rPr>
              <a:t>data but </a:t>
            </a:r>
            <a:r>
              <a:rPr lang="en-GB">
                <a:latin typeface="Gill Sans Nova" panose="020B0602020104020203" pitchFamily="34" charset="0"/>
                <a:ea typeface="Calibri" panose="020F0502020204030204" pitchFamily="34" charset="0"/>
                <a:cs typeface="Times New Roman"/>
              </a:rPr>
              <a:t>sparsely distributed</a:t>
            </a:r>
            <a:r>
              <a:rPr lang="en-GB">
                <a:effectLst/>
                <a:latin typeface="Gill Sans Nova" panose="020B0602020104020203" pitchFamily="34" charset="0"/>
                <a:ea typeface="Calibri" panose="020F0502020204030204" pitchFamily="34" charset="0"/>
                <a:cs typeface="Times New Roman"/>
              </a:rPr>
              <a:t>; Red – not expecting data; Green – data received or expected imminently</a:t>
            </a:r>
            <a:endParaRPr lang="en-US">
              <a:effectLst/>
              <a:latin typeface="Gill Sans Nova" panose="020B0602020104020203" pitchFamily="34" charset="0"/>
              <a:ea typeface="Calibri" panose="020F0502020204030204" pitchFamily="34" charset="0"/>
              <a:cs typeface="Times New Roman"/>
            </a:endParaRPr>
          </a:p>
        </p:txBody>
      </p:sp>
      <p:sp>
        <p:nvSpPr>
          <p:cNvPr id="8" name="Content Placeholder 7">
            <a:extLst>
              <a:ext uri="{FF2B5EF4-FFF2-40B4-BE49-F238E27FC236}">
                <a16:creationId xmlns:a16="http://schemas.microsoft.com/office/drawing/2014/main" id="{342D3685-AAA2-3369-C050-9BDBFCDBD193}"/>
              </a:ext>
            </a:extLst>
          </p:cNvPr>
          <p:cNvSpPr>
            <a:spLocks noGrp="1"/>
          </p:cNvSpPr>
          <p:nvPr>
            <p:ph sz="quarter" idx="13"/>
          </p:nvPr>
        </p:nvSpPr>
        <p:spPr>
          <a:xfrm>
            <a:off x="605367" y="1162975"/>
            <a:ext cx="10872312" cy="3995919"/>
          </a:xfrm>
        </p:spPr>
        <p:txBody>
          <a:bodyPr/>
          <a:lstStyle/>
          <a:p>
            <a:endParaRPr lang="en-US"/>
          </a:p>
        </p:txBody>
      </p:sp>
      <p:graphicFrame>
        <p:nvGraphicFramePr>
          <p:cNvPr id="3" name="Content Placeholder 5">
            <a:extLst>
              <a:ext uri="{FF2B5EF4-FFF2-40B4-BE49-F238E27FC236}">
                <a16:creationId xmlns:a16="http://schemas.microsoft.com/office/drawing/2014/main" id="{29EF7B64-A708-9322-D6D7-6A3CEC5518EC}"/>
              </a:ext>
            </a:extLst>
          </p:cNvPr>
          <p:cNvGraphicFramePr>
            <a:graphicFrameLocks/>
          </p:cNvGraphicFramePr>
          <p:nvPr>
            <p:extLst>
              <p:ext uri="{D42A27DB-BD31-4B8C-83A1-F6EECF244321}">
                <p14:modId xmlns:p14="http://schemas.microsoft.com/office/powerpoint/2010/main" val="2732265266"/>
              </p:ext>
            </p:extLst>
          </p:nvPr>
        </p:nvGraphicFramePr>
        <p:xfrm>
          <a:off x="605367" y="1081914"/>
          <a:ext cx="10868081" cy="3995918"/>
        </p:xfrm>
        <a:graphic>
          <a:graphicData uri="http://schemas.openxmlformats.org/drawingml/2006/table">
            <a:tbl>
              <a:tblPr/>
              <a:tblGrid>
                <a:gridCol w="584306">
                  <a:extLst>
                    <a:ext uri="{9D8B030D-6E8A-4147-A177-3AD203B41FA5}">
                      <a16:colId xmlns:a16="http://schemas.microsoft.com/office/drawing/2014/main" val="993414840"/>
                    </a:ext>
                  </a:extLst>
                </a:gridCol>
                <a:gridCol w="3205390">
                  <a:extLst>
                    <a:ext uri="{9D8B030D-6E8A-4147-A177-3AD203B41FA5}">
                      <a16:colId xmlns:a16="http://schemas.microsoft.com/office/drawing/2014/main" val="4185322795"/>
                    </a:ext>
                  </a:extLst>
                </a:gridCol>
                <a:gridCol w="2122173">
                  <a:extLst>
                    <a:ext uri="{9D8B030D-6E8A-4147-A177-3AD203B41FA5}">
                      <a16:colId xmlns:a16="http://schemas.microsoft.com/office/drawing/2014/main" val="405687160"/>
                    </a:ext>
                  </a:extLst>
                </a:gridCol>
                <a:gridCol w="3521141">
                  <a:extLst>
                    <a:ext uri="{9D8B030D-6E8A-4147-A177-3AD203B41FA5}">
                      <a16:colId xmlns:a16="http://schemas.microsoft.com/office/drawing/2014/main" val="3781476032"/>
                    </a:ext>
                  </a:extLst>
                </a:gridCol>
                <a:gridCol w="1435071">
                  <a:extLst>
                    <a:ext uri="{9D8B030D-6E8A-4147-A177-3AD203B41FA5}">
                      <a16:colId xmlns:a16="http://schemas.microsoft.com/office/drawing/2014/main" val="2505908897"/>
                    </a:ext>
                  </a:extLst>
                </a:gridCol>
              </a:tblGrid>
              <a:tr h="656665">
                <a:tc>
                  <a:txBody>
                    <a:bodyPr/>
                    <a:lstStyle/>
                    <a:p>
                      <a:pPr algn="ctr" fontAlgn="base"/>
                      <a:r>
                        <a:rPr lang="en-US" sz="1400" b="1" i="0" u="none" strike="noStrike">
                          <a:solidFill>
                            <a:srgbClr val="FFFFFF"/>
                          </a:solidFill>
                          <a:effectLst/>
                          <a:latin typeface="Gill Sans Nova" panose="020B0602020104020203" pitchFamily="34" charset="0"/>
                        </a:rPr>
                        <a:t>#</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6666"/>
                    </a:solidFill>
                  </a:tcPr>
                </a:tc>
                <a:tc>
                  <a:txBody>
                    <a:bodyPr/>
                    <a:lstStyle/>
                    <a:p>
                      <a:pPr algn="ctr" fontAlgn="base"/>
                      <a:r>
                        <a:rPr lang="en-US" sz="1400" b="1" i="0" u="none" strike="noStrike">
                          <a:solidFill>
                            <a:srgbClr val="FFFFFF"/>
                          </a:solidFill>
                          <a:effectLst/>
                          <a:latin typeface="Gill Sans Nova" panose="020B0602020104020203" pitchFamily="34" charset="0"/>
                        </a:rPr>
                        <a:t>Stakeholder Name</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6666"/>
                    </a:solidFill>
                  </a:tcPr>
                </a:tc>
                <a:tc>
                  <a:txBody>
                    <a:bodyPr/>
                    <a:lstStyle/>
                    <a:p>
                      <a:pPr algn="ctr" fontAlgn="base"/>
                      <a:r>
                        <a:rPr lang="en-US" sz="1400" b="1" i="0" u="none" strike="noStrike">
                          <a:solidFill>
                            <a:srgbClr val="FFFFFF"/>
                          </a:solidFill>
                          <a:effectLst/>
                          <a:latin typeface="Gill Sans Nova" panose="020B0602020104020203" pitchFamily="34" charset="0"/>
                        </a:rPr>
                        <a:t>Programme Data </a:t>
                      </a:r>
                    </a:p>
                    <a:p>
                      <a:pPr algn="ctr" fontAlgn="base"/>
                      <a:r>
                        <a:rPr lang="en-US" sz="1400" b="1" i="0" u="none" strike="noStrike">
                          <a:solidFill>
                            <a:srgbClr val="FFFFFF"/>
                          </a:solidFill>
                          <a:effectLst/>
                          <a:latin typeface="Gill Sans Nova" panose="020B0602020104020203" pitchFamily="34" charset="0"/>
                        </a:rPr>
                        <a:t>Received</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6666"/>
                    </a:solidFill>
                  </a:tcPr>
                </a:tc>
                <a:tc>
                  <a:txBody>
                    <a:bodyPr/>
                    <a:lstStyle/>
                    <a:p>
                      <a:pPr algn="ctr" fontAlgn="base"/>
                      <a:r>
                        <a:rPr lang="en-US" sz="1400" b="1" i="0" u="none" strike="noStrike">
                          <a:solidFill>
                            <a:srgbClr val="FFFFFF"/>
                          </a:solidFill>
                          <a:effectLst/>
                          <a:latin typeface="Gill Sans Nova" panose="020B0602020104020203" pitchFamily="34" charset="0"/>
                        </a:rPr>
                        <a:t>Details</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6666"/>
                    </a:solidFill>
                  </a:tcPr>
                </a:tc>
                <a:tc>
                  <a:txBody>
                    <a:bodyPr/>
                    <a:lstStyle/>
                    <a:p>
                      <a:pPr algn="ctr" fontAlgn="base"/>
                      <a:r>
                        <a:rPr lang="en-US" sz="1400" b="1" i="0" u="none" strike="noStrike">
                          <a:solidFill>
                            <a:srgbClr val="FFFFFF"/>
                          </a:solidFill>
                          <a:effectLst/>
                          <a:latin typeface="Gill Sans Nova" panose="020B0602020104020203" pitchFamily="34" charset="0"/>
                        </a:rPr>
                        <a:t>Cost Data</a:t>
                      </a:r>
                      <a:r>
                        <a:rPr lang="en-US" sz="1400" b="1" i="0">
                          <a:solidFill>
                            <a:srgbClr val="FFFFFF"/>
                          </a:solidFill>
                          <a:effectLst/>
                          <a:latin typeface="Gill Sans Nova" panose="020B0602020104020203" pitchFamily="34" charset="0"/>
                        </a:rPr>
                        <a:t>​ Received</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6666"/>
                    </a:solidFill>
                  </a:tcPr>
                </a:tc>
                <a:extLst>
                  <a:ext uri="{0D108BD9-81ED-4DB2-BD59-A6C34878D82A}">
                    <a16:rowId xmlns:a16="http://schemas.microsoft.com/office/drawing/2014/main" val="3703091671"/>
                  </a:ext>
                </a:extLst>
              </a:tr>
              <a:tr h="271042">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1</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GIZ</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000000"/>
                          </a:solidFill>
                          <a:effectLst/>
                          <a:latin typeface="Gill Sans Nova" panose="020B0602020104020203" pitchFamily="34" charset="0"/>
                        </a:rPr>
                        <a:t>Yes</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B050"/>
                    </a:solidFill>
                  </a:tcPr>
                </a:tc>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Received</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696546671"/>
                  </a:ext>
                </a:extLst>
              </a:tr>
              <a:tr h="337134">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2</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UNICEF</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dirty="0">
                          <a:solidFill>
                            <a:srgbClr val="000000"/>
                          </a:solidFill>
                          <a:effectLst/>
                          <a:latin typeface="Gill Sans Nova" panose="020B0602020104020203" pitchFamily="34" charset="0"/>
                        </a:rPr>
                        <a:t>MARF</a:t>
                      </a:r>
                      <a:r>
                        <a:rPr lang="en-US" sz="1400" b="0" i="0" dirty="0">
                          <a:solidFill>
                            <a:srgbClr val="000000"/>
                          </a:solidFill>
                          <a:effectLst/>
                          <a:latin typeface="Gill Sans Nova" panose="020B0602020104020203" pitchFamily="34" charset="0"/>
                        </a:rPr>
                        <a:t>​ data</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FFFF0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Stakeholder data via MARF</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2790199354"/>
                  </a:ext>
                </a:extLst>
              </a:tr>
              <a:tr h="271042">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3</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SUN TA</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dirty="0">
                          <a:solidFill>
                            <a:srgbClr val="000000"/>
                          </a:solidFill>
                          <a:effectLst/>
                          <a:latin typeface="Gill Sans Nova" panose="020B0602020104020203" pitchFamily="34" charset="0"/>
                        </a:rPr>
                        <a:t>Yes</a:t>
                      </a:r>
                      <a:r>
                        <a:rPr lang="en-US" sz="1400" b="0" i="0" dirty="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B050"/>
                    </a:solidFill>
                  </a:tcPr>
                </a:tc>
                <a:tc>
                  <a:txBody>
                    <a:bodyPr/>
                    <a:lstStyle/>
                    <a:p>
                      <a:pPr algn="l" fontAlgn="base">
                        <a:spcAft>
                          <a:spcPts val="600"/>
                        </a:spcAft>
                      </a:pPr>
                      <a:r>
                        <a:rPr lang="en-US" sz="1400" b="0" i="0" u="none" strike="noStrike">
                          <a:solidFill>
                            <a:srgbClr val="000000"/>
                          </a:solidFill>
                          <a:effectLst/>
                          <a:latin typeface="Gill Sans Nova" panose="020B0602020104020203" pitchFamily="34" charset="0"/>
                        </a:rPr>
                        <a:t>Received</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3889308300"/>
                  </a:ext>
                </a:extLst>
              </a:tr>
              <a:tr h="337134">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4</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Ministry of Health (MoH)</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333333"/>
                          </a:solidFill>
                          <a:effectLst/>
                          <a:latin typeface="Gill Sans Nova" panose="020B0602020104020203" pitchFamily="34" charset="0"/>
                        </a:rPr>
                        <a:t>Yes</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B05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Received, complete</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1312533144"/>
                  </a:ext>
                </a:extLst>
              </a:tr>
              <a:tr h="165904">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5</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Ministry of Agriculture</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333333"/>
                          </a:solidFill>
                          <a:effectLst/>
                          <a:latin typeface="Gill Sans Nova" panose="020B0602020104020203" pitchFamily="34" charset="0"/>
                        </a:rPr>
                        <a:t>MARF data</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FFFF0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Received, but relatively sparse</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2661130142"/>
                  </a:ext>
                </a:extLst>
              </a:tr>
              <a:tr h="334319">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6</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Ministry of Fisheries and Livestock</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333333"/>
                          </a:solidFill>
                          <a:effectLst/>
                          <a:latin typeface="Gill Sans Nova" panose="020B0602020104020203" pitchFamily="34" charset="0"/>
                        </a:rPr>
                        <a:t>MARF data</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FFFF0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Received, but relatively sparse</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3081426666"/>
                  </a:ext>
                </a:extLst>
              </a:tr>
              <a:tr h="339190">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7</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Ministry of Water and Sanitation</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333333"/>
                          </a:solidFill>
                          <a:effectLst/>
                          <a:latin typeface="Gill Sans Nova" panose="020B0602020104020203" pitchFamily="34" charset="0"/>
                        </a:rPr>
                        <a:t>MARF data</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FFFF0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Received, but relatively sparse</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1428475334"/>
                  </a:ext>
                </a:extLst>
              </a:tr>
              <a:tr h="537422">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8</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Ministry of Community Development and Social Services (MCDSS)</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000000"/>
                          </a:solidFill>
                          <a:effectLst/>
                          <a:latin typeface="Gill Sans Nova" panose="020B0602020104020203" pitchFamily="34" charset="0"/>
                        </a:rPr>
                        <a:t>Yes</a:t>
                      </a:r>
                      <a:r>
                        <a:rPr lang="en-US" sz="1400" b="0" i="0">
                          <a:solidFill>
                            <a:srgbClr val="000000"/>
                          </a:solidFill>
                          <a:effectLst/>
                          <a:latin typeface="Gill Sans Nova" panose="020B0602020104020203" pitchFamily="34" charset="0"/>
                        </a:rPr>
                        <a:t>​</a:t>
                      </a: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B05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Provided limited programme data</a:t>
                      </a:r>
                      <a:endParaRPr lang="en-US" sz="1400" b="0" i="0" dirty="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2866848795"/>
                  </a:ext>
                </a:extLst>
              </a:tr>
              <a:tr h="271042">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9</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World Vision</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333333"/>
                          </a:solidFill>
                          <a:effectLst/>
                          <a:latin typeface="Gill Sans Nova" panose="020B0602020104020203" pitchFamily="34" charset="0"/>
                        </a:rPr>
                        <a:t>Yes</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00B05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Received </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a:solidFill>
                            <a:srgbClr val="FFFFFF"/>
                          </a:solidFill>
                          <a:effectLst/>
                          <a:latin typeface="Gill Sans Nova" panose="020B0602020104020203" pitchFamily="34" charset="0"/>
                        </a:rPr>
                        <a:t>No</a:t>
                      </a:r>
                      <a:r>
                        <a:rPr lang="en-US" sz="1400" b="0" i="0">
                          <a:solidFill>
                            <a:srgbClr val="FFFFFF"/>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4005465664"/>
                  </a:ext>
                </a:extLst>
              </a:tr>
              <a:tr h="337134">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10</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FAO/WFP</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0" i="0" u="none" strike="noStrike">
                          <a:solidFill>
                            <a:srgbClr val="333333"/>
                          </a:solidFill>
                          <a:effectLst/>
                          <a:latin typeface="Gill Sans Nova" panose="020B0602020104020203" pitchFamily="34" charset="0"/>
                        </a:rPr>
                        <a:t>MARF data</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FFFF00"/>
                    </a:solidFill>
                  </a:tcPr>
                </a:tc>
                <a:tc>
                  <a:txBody>
                    <a:bodyPr/>
                    <a:lstStyle/>
                    <a:p>
                      <a:pPr algn="l" fontAlgn="base">
                        <a:spcAft>
                          <a:spcPts val="600"/>
                        </a:spcAft>
                      </a:pPr>
                      <a:r>
                        <a:rPr lang="en-US" sz="1400" b="0" i="0" u="none" strike="noStrike">
                          <a:solidFill>
                            <a:srgbClr val="333333"/>
                          </a:solidFill>
                          <a:effectLst/>
                          <a:latin typeface="Gill Sans Nova" panose="020B0602020104020203" pitchFamily="34" charset="0"/>
                        </a:rPr>
                        <a:t>Received, but relatively sparse</a:t>
                      </a:r>
                      <a:r>
                        <a:rPr lang="en-US" sz="1400" b="0" i="0">
                          <a:solidFill>
                            <a:srgbClr val="333333"/>
                          </a:solidFill>
                          <a:effectLst/>
                          <a:latin typeface="Gill Sans Nova" panose="020B0602020104020203" pitchFamily="34" charset="0"/>
                        </a:rPr>
                        <a:t>​</a:t>
                      </a:r>
                      <a:endParaRPr lang="en-US" sz="1400" b="0" i="0">
                        <a:solidFill>
                          <a:srgbClr val="000000"/>
                        </a:solidFill>
                        <a:effectLst/>
                        <a:latin typeface="Gill Sans Nova" panose="020B0602020104020203" pitchFamily="34" charset="0"/>
                      </a:endParaRPr>
                    </a:p>
                  </a:txBody>
                  <a:tcPr marL="65870" marR="65870" marT="32935" marB="32935">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tcPr>
                </a:tc>
                <a:tc>
                  <a:txBody>
                    <a:bodyPr/>
                    <a:lstStyle/>
                    <a:p>
                      <a:pPr algn="ctr" fontAlgn="base">
                        <a:spcAft>
                          <a:spcPts val="600"/>
                        </a:spcAft>
                      </a:pPr>
                      <a:r>
                        <a:rPr lang="en-US" sz="1400" b="1" i="0" u="none" strike="noStrike" dirty="0">
                          <a:solidFill>
                            <a:srgbClr val="FFFFFF"/>
                          </a:solidFill>
                          <a:effectLst/>
                          <a:latin typeface="Gill Sans Nova" panose="020B0602020104020203" pitchFamily="34" charset="0"/>
                        </a:rPr>
                        <a:t>No</a:t>
                      </a:r>
                      <a:r>
                        <a:rPr lang="en-US" sz="1400" b="0" i="0" dirty="0">
                          <a:solidFill>
                            <a:srgbClr val="FFFFFF"/>
                          </a:solidFill>
                          <a:effectLst/>
                          <a:latin typeface="Gill Sans Nova" panose="020B0602020104020203" pitchFamily="34" charset="0"/>
                        </a:rPr>
                        <a:t>​</a:t>
                      </a:r>
                      <a:endParaRPr lang="en-US" sz="1400" b="0" i="0" dirty="0">
                        <a:solidFill>
                          <a:srgbClr val="000000"/>
                        </a:solidFill>
                        <a:effectLst/>
                        <a:latin typeface="Gill Sans Nova" panose="020B0602020104020203" pitchFamily="34" charset="0"/>
                      </a:endParaRPr>
                    </a:p>
                  </a:txBody>
                  <a:tcPr marL="65870" marR="65870" marT="32935" marB="32935" anchor="ctr">
                    <a:lnL w="11158" cap="flat" cmpd="sng" algn="ctr">
                      <a:solidFill>
                        <a:srgbClr val="000000"/>
                      </a:solidFill>
                      <a:prstDash val="solid"/>
                      <a:round/>
                      <a:headEnd type="none" w="med" len="med"/>
                      <a:tailEnd type="none" w="med" len="med"/>
                    </a:lnL>
                    <a:lnR w="11158" cap="flat" cmpd="sng" algn="ctr">
                      <a:solidFill>
                        <a:srgbClr val="000000"/>
                      </a:solidFill>
                      <a:prstDash val="solid"/>
                      <a:round/>
                      <a:headEnd type="none" w="med" len="med"/>
                      <a:tailEnd type="none" w="med" len="med"/>
                    </a:lnR>
                    <a:lnT w="11158" cap="flat" cmpd="sng" algn="ctr">
                      <a:solidFill>
                        <a:srgbClr val="000000"/>
                      </a:solidFill>
                      <a:prstDash val="solid"/>
                      <a:round/>
                      <a:headEnd type="none" w="med" len="med"/>
                      <a:tailEnd type="none" w="med" len="med"/>
                    </a:lnT>
                    <a:lnB w="11158" cap="flat" cmpd="sng" algn="ctr">
                      <a:solidFill>
                        <a:srgbClr val="000000"/>
                      </a:solidFill>
                      <a:prstDash val="solid"/>
                      <a:round/>
                      <a:headEnd type="none" w="med" len="med"/>
                      <a:tailEnd type="none" w="med" len="med"/>
                    </a:lnB>
                    <a:solidFill>
                      <a:srgbClr val="C2113A"/>
                    </a:solidFill>
                  </a:tcPr>
                </a:tc>
                <a:extLst>
                  <a:ext uri="{0D108BD9-81ED-4DB2-BD59-A6C34878D82A}">
                    <a16:rowId xmlns:a16="http://schemas.microsoft.com/office/drawing/2014/main" val="3457759483"/>
                  </a:ext>
                </a:extLst>
              </a:tr>
            </a:tbl>
          </a:graphicData>
        </a:graphic>
      </p:graphicFrame>
      <p:sp>
        <p:nvSpPr>
          <p:cNvPr id="5" name="Rectangle 1">
            <a:extLst>
              <a:ext uri="{FF2B5EF4-FFF2-40B4-BE49-F238E27FC236}">
                <a16:creationId xmlns:a16="http://schemas.microsoft.com/office/drawing/2014/main" id="{69733759-951E-3ED8-3A2D-28B007A45753}"/>
              </a:ext>
            </a:extLst>
          </p:cNvPr>
          <p:cNvSpPr>
            <a:spLocks noChangeArrowheads="1"/>
          </p:cNvSpPr>
          <p:nvPr/>
        </p:nvSpPr>
        <p:spPr bwMode="auto">
          <a:xfrm>
            <a:off x="-4344403" y="-307081"/>
            <a:ext cx="16536403" cy="64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843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BBFE-00F6-9EA9-D85B-D2F0A4B2B84E}"/>
              </a:ext>
            </a:extLst>
          </p:cNvPr>
          <p:cNvSpPr>
            <a:spLocks noGrp="1"/>
          </p:cNvSpPr>
          <p:nvPr>
            <p:ph type="title"/>
          </p:nvPr>
        </p:nvSpPr>
        <p:spPr/>
        <p:txBody>
          <a:bodyPr/>
          <a:lstStyle/>
          <a:p>
            <a:r>
              <a:rPr lang="en-US">
                <a:latin typeface="Gill Sans Nova"/>
              </a:rPr>
              <a:t>Expenditure Data Used</a:t>
            </a:r>
            <a:endParaRPr lang="en-US"/>
          </a:p>
        </p:txBody>
      </p:sp>
      <p:sp>
        <p:nvSpPr>
          <p:cNvPr id="3" name="Content Placeholder 2">
            <a:extLst>
              <a:ext uri="{FF2B5EF4-FFF2-40B4-BE49-F238E27FC236}">
                <a16:creationId xmlns:a16="http://schemas.microsoft.com/office/drawing/2014/main" id="{13E979F7-69CC-0550-7CC5-2DDE4AAE96B6}"/>
              </a:ext>
            </a:extLst>
          </p:cNvPr>
          <p:cNvSpPr>
            <a:spLocks noGrp="1"/>
          </p:cNvSpPr>
          <p:nvPr>
            <p:ph sz="quarter" idx="13"/>
          </p:nvPr>
        </p:nvSpPr>
        <p:spPr/>
        <p:txBody>
          <a:bodyPr lIns="91440" tIns="45720" rIns="91440" bIns="45720" anchor="t"/>
          <a:lstStyle/>
          <a:p>
            <a:r>
              <a:rPr lang="en-GB">
                <a:latin typeface="Gill Sans Nova"/>
              </a:rPr>
              <a:t>Unable to get expenditure data from government officers and implementing partners</a:t>
            </a:r>
            <a:endParaRPr lang="en-GB" dirty="0"/>
          </a:p>
          <a:p>
            <a:r>
              <a:rPr lang="en-GB">
                <a:latin typeface="Gill Sans Nova"/>
              </a:rPr>
              <a:t>Instead used unit cost data of interventions from earlier studies with adjustment for inflation: </a:t>
            </a:r>
            <a:endParaRPr lang="en-GB" dirty="0">
              <a:latin typeface="Gill Sans Nova"/>
            </a:endParaRPr>
          </a:p>
          <a:p>
            <a:pPr marL="972820" lvl="1" indent="-403225">
              <a:tabLst>
                <a:tab pos="973138" algn="l"/>
              </a:tabLst>
            </a:pPr>
            <a:r>
              <a:rPr lang="en-GB">
                <a:latin typeface="Gill Sans Nova"/>
              </a:rPr>
              <a:t>2016 World Bank nutrition investment case (used data from 2013 Zambia nutrition action plan)</a:t>
            </a:r>
            <a:endParaRPr lang="en-GB" dirty="0"/>
          </a:p>
          <a:p>
            <a:pPr marL="972820" lvl="1" indent="-403225">
              <a:tabLst>
                <a:tab pos="973138" algn="l"/>
              </a:tabLst>
            </a:pPr>
            <a:r>
              <a:rPr lang="en-GB">
                <a:solidFill>
                  <a:schemeClr val="tx1"/>
                </a:solidFill>
                <a:latin typeface="Gill Sans Nova"/>
              </a:rPr>
              <a:t>Also used cost data from other peer-reviewed studies on nutrition interventions</a:t>
            </a:r>
            <a:endParaRPr lang="en-GB" dirty="0">
              <a:solidFill>
                <a:schemeClr val="tx1"/>
              </a:solidFill>
              <a:latin typeface="Gill Sans Nova"/>
            </a:endParaRPr>
          </a:p>
          <a:p>
            <a:pPr marL="972820" lvl="1" indent="-403225">
              <a:tabLst>
                <a:tab pos="973138" algn="l"/>
              </a:tabLst>
            </a:pPr>
            <a:r>
              <a:rPr lang="en-GB">
                <a:solidFill>
                  <a:schemeClr val="tx1"/>
                </a:solidFill>
                <a:latin typeface="Gill Sans Nova"/>
              </a:rPr>
              <a:t>If no other data, used default data from Optima Nutrition application</a:t>
            </a:r>
            <a:endParaRPr lang="en-GB" dirty="0">
              <a:solidFill>
                <a:schemeClr val="tx1"/>
              </a:solidFill>
            </a:endParaRPr>
          </a:p>
          <a:p>
            <a:pPr marL="569595" lvl="1" indent="0">
              <a:buNone/>
            </a:pPr>
            <a:endParaRPr lang="en-GB" dirty="0">
              <a:solidFill>
                <a:schemeClr val="tx1"/>
              </a:solidFill>
              <a:latin typeface="Gill Sans Nova"/>
            </a:endParaRPr>
          </a:p>
          <a:p>
            <a:pPr marL="698500" indent="-403225">
              <a:buFont typeface="Arial" panose="020B0602020104020203" pitchFamily="34" charset="0"/>
              <a:buChar char="•"/>
            </a:pPr>
            <a:r>
              <a:rPr lang="en-GB" i="1" dirty="0">
                <a:solidFill>
                  <a:srgbClr val="00B0F0"/>
                </a:solidFill>
                <a:latin typeface="Gill Sans Nova"/>
              </a:rPr>
              <a:t>Implication: Estimated programme costs are less accurate</a:t>
            </a:r>
          </a:p>
          <a:p>
            <a:pPr marL="541020" lvl="1" indent="-274320"/>
            <a:endParaRPr lang="en-US" b="1" i="1">
              <a:latin typeface="Gill Sans Nova"/>
            </a:endParaRPr>
          </a:p>
          <a:p>
            <a:pPr marL="541020" lvl="1" indent="-274320"/>
            <a:endParaRPr lang="en-US" b="1" i="1">
              <a:solidFill>
                <a:srgbClr val="FF0000"/>
              </a:solidFill>
              <a:latin typeface="Gill Sans Nova"/>
            </a:endParaRPr>
          </a:p>
        </p:txBody>
      </p:sp>
      <p:sp>
        <p:nvSpPr>
          <p:cNvPr id="4" name="Slide Number Placeholder 3">
            <a:extLst>
              <a:ext uri="{FF2B5EF4-FFF2-40B4-BE49-F238E27FC236}">
                <a16:creationId xmlns:a16="http://schemas.microsoft.com/office/drawing/2014/main" id="{F7CA8872-9460-7EA4-BE7B-B6D7F522549D}"/>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11</a:t>
            </a:fld>
            <a:endParaRPr lang="en-US">
              <a:latin typeface="Gill Sans Nova" panose="020B0602020104020203" pitchFamily="34" charset="0"/>
            </a:endParaRPr>
          </a:p>
        </p:txBody>
      </p:sp>
    </p:spTree>
    <p:extLst>
      <p:ext uri="{BB962C8B-B14F-4D97-AF65-F5344CB8AC3E}">
        <p14:creationId xmlns:p14="http://schemas.microsoft.com/office/powerpoint/2010/main" val="91598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06E7-91E6-9C3B-FC41-0FAA08B2D772}"/>
              </a:ext>
            </a:extLst>
          </p:cNvPr>
          <p:cNvSpPr>
            <a:spLocks noGrp="1"/>
          </p:cNvSpPr>
          <p:nvPr>
            <p:ph type="title"/>
          </p:nvPr>
        </p:nvSpPr>
        <p:spPr/>
        <p:txBody>
          <a:bodyPr/>
          <a:lstStyle/>
          <a:p>
            <a:r>
              <a:rPr lang="en-US">
                <a:latin typeface="Gill Sans Nova"/>
              </a:rPr>
              <a:t>Evaluate the Main Drivers of Stunting Decline in Zambia</a:t>
            </a:r>
            <a:endParaRPr lang="en-US"/>
          </a:p>
        </p:txBody>
      </p:sp>
      <p:sp>
        <p:nvSpPr>
          <p:cNvPr id="3" name="Subtitle 2">
            <a:extLst>
              <a:ext uri="{FF2B5EF4-FFF2-40B4-BE49-F238E27FC236}">
                <a16:creationId xmlns:a16="http://schemas.microsoft.com/office/drawing/2014/main" id="{8AF1E850-216D-0036-1FE0-2F0B7CFE8FB1}"/>
              </a:ext>
            </a:extLst>
          </p:cNvPr>
          <p:cNvSpPr>
            <a:spLocks noGrp="1"/>
          </p:cNvSpPr>
          <p:nvPr>
            <p:ph type="subTitle" idx="1"/>
          </p:nvPr>
        </p:nvSpPr>
        <p:spPr/>
        <p:txBody>
          <a:bodyPr/>
          <a:lstStyle/>
          <a:p>
            <a:r>
              <a:rPr lang="en-US" dirty="0"/>
              <a:t>Objective 1</a:t>
            </a:r>
          </a:p>
        </p:txBody>
      </p:sp>
    </p:spTree>
    <p:extLst>
      <p:ext uri="{BB962C8B-B14F-4D97-AF65-F5344CB8AC3E}">
        <p14:creationId xmlns:p14="http://schemas.microsoft.com/office/powerpoint/2010/main" val="227248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F6D5-8B36-86BA-AB77-69289A62B5B7}"/>
              </a:ext>
            </a:extLst>
          </p:cNvPr>
          <p:cNvSpPr>
            <a:spLocks noGrp="1"/>
          </p:cNvSpPr>
          <p:nvPr>
            <p:ph type="title"/>
          </p:nvPr>
        </p:nvSpPr>
        <p:spPr/>
        <p:txBody>
          <a:bodyPr/>
          <a:lstStyle/>
          <a:p>
            <a:r>
              <a:rPr lang="en-GB">
                <a:latin typeface="Gill Sans Nova"/>
              </a:rPr>
              <a:t>Decline in Stunting by Province, </a:t>
            </a:r>
            <a:r>
              <a:rPr lang="en-GB" dirty="0">
                <a:latin typeface="Gill Sans Nova"/>
              </a:rPr>
              <a:t>2007</a:t>
            </a:r>
            <a:r>
              <a:rPr lang="en-GB" dirty="0"/>
              <a:t>–</a:t>
            </a:r>
            <a:r>
              <a:rPr lang="en-GB" dirty="0">
                <a:latin typeface="Gill Sans Nova"/>
              </a:rPr>
              <a:t>2018</a:t>
            </a:r>
            <a:endParaRPr lang="en-GB"/>
          </a:p>
        </p:txBody>
      </p:sp>
      <p:pic>
        <p:nvPicPr>
          <p:cNvPr id="5" name="Content Placeholder 4">
            <a:extLst>
              <a:ext uri="{FF2B5EF4-FFF2-40B4-BE49-F238E27FC236}">
                <a16:creationId xmlns:a16="http://schemas.microsoft.com/office/drawing/2014/main" id="{66A138D6-5449-CF2E-62B1-34FBE93D3B76}"/>
              </a:ext>
            </a:extLst>
          </p:cNvPr>
          <p:cNvPicPr>
            <a:picLocks noGrp="1" noChangeAspect="1"/>
          </p:cNvPicPr>
          <p:nvPr>
            <p:ph sz="quarter" idx="13"/>
          </p:nvPr>
        </p:nvPicPr>
        <p:blipFill>
          <a:blip r:embed="rId2"/>
          <a:stretch>
            <a:fillRect/>
          </a:stretch>
        </p:blipFill>
        <p:spPr>
          <a:xfrm>
            <a:off x="1199029" y="1494707"/>
            <a:ext cx="8530596" cy="3869943"/>
          </a:xfrm>
          <a:prstGeom prst="rect">
            <a:avLst/>
          </a:prstGeom>
        </p:spPr>
      </p:pic>
      <p:sp>
        <p:nvSpPr>
          <p:cNvPr id="4" name="Slide Number Placeholder 3">
            <a:extLst>
              <a:ext uri="{FF2B5EF4-FFF2-40B4-BE49-F238E27FC236}">
                <a16:creationId xmlns:a16="http://schemas.microsoft.com/office/drawing/2014/main" id="{8005B153-044C-4A25-C7DC-A63394DDD75F}"/>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13</a:t>
            </a:fld>
            <a:endParaRPr lang="en-US">
              <a:latin typeface="Gill Sans Nova" panose="020B0602020104020203" pitchFamily="34" charset="0"/>
            </a:endParaRPr>
          </a:p>
        </p:txBody>
      </p:sp>
      <p:sp>
        <p:nvSpPr>
          <p:cNvPr id="6" name="Oval 5">
            <a:extLst>
              <a:ext uri="{FF2B5EF4-FFF2-40B4-BE49-F238E27FC236}">
                <a16:creationId xmlns:a16="http://schemas.microsoft.com/office/drawing/2014/main" id="{B57E7184-25FA-23FB-0CEF-3B2FFA31D72F}"/>
              </a:ext>
            </a:extLst>
          </p:cNvPr>
          <p:cNvSpPr/>
          <p:nvPr/>
        </p:nvSpPr>
        <p:spPr>
          <a:xfrm>
            <a:off x="8575301" y="1713390"/>
            <a:ext cx="999710" cy="99638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Oval 6">
            <a:extLst>
              <a:ext uri="{FF2B5EF4-FFF2-40B4-BE49-F238E27FC236}">
                <a16:creationId xmlns:a16="http://schemas.microsoft.com/office/drawing/2014/main" id="{984D2335-9C72-7BA5-59C0-B09AB707FC13}"/>
              </a:ext>
            </a:extLst>
          </p:cNvPr>
          <p:cNvSpPr/>
          <p:nvPr/>
        </p:nvSpPr>
        <p:spPr>
          <a:xfrm>
            <a:off x="4142457" y="1947754"/>
            <a:ext cx="1194933" cy="70606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684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86A6-CA3D-1D9B-E96E-EE012AAC6FA0}"/>
              </a:ext>
            </a:extLst>
          </p:cNvPr>
          <p:cNvSpPr>
            <a:spLocks noGrp="1"/>
          </p:cNvSpPr>
          <p:nvPr>
            <p:ph type="title"/>
          </p:nvPr>
        </p:nvSpPr>
        <p:spPr/>
        <p:txBody>
          <a:bodyPr/>
          <a:lstStyle/>
          <a:p>
            <a:r>
              <a:rPr lang="en-US">
                <a:latin typeface="Gill Sans Nova"/>
              </a:rPr>
              <a:t>Stage 1: Linear</a:t>
            </a:r>
            <a:r>
              <a:rPr lang="en-GB">
                <a:latin typeface="Gill Sans Nova"/>
              </a:rPr>
              <a:t> Regression Model</a:t>
            </a:r>
            <a:endParaRPr lang="en-US" b="0">
              <a:latin typeface="Gill Sans Nova"/>
            </a:endParaRPr>
          </a:p>
        </p:txBody>
      </p:sp>
      <p:graphicFrame>
        <p:nvGraphicFramePr>
          <p:cNvPr id="8" name="Content Placeholder 7">
            <a:extLst>
              <a:ext uri="{FF2B5EF4-FFF2-40B4-BE49-F238E27FC236}">
                <a16:creationId xmlns:a16="http://schemas.microsoft.com/office/drawing/2014/main" id="{E8F10C30-F20E-4067-C861-26B80BDA4654}"/>
              </a:ext>
            </a:extLst>
          </p:cNvPr>
          <p:cNvGraphicFramePr>
            <a:graphicFrameLocks noGrp="1"/>
          </p:cNvGraphicFramePr>
          <p:nvPr>
            <p:ph sz="quarter" idx="13"/>
          </p:nvPr>
        </p:nvGraphicFramePr>
        <p:xfrm>
          <a:off x="608319" y="2104891"/>
          <a:ext cx="5349874" cy="2895600"/>
        </p:xfrm>
        <a:graphic>
          <a:graphicData uri="http://schemas.openxmlformats.org/drawingml/2006/table">
            <a:tbl>
              <a:tblPr firstRow="1" bandRow="1">
                <a:tableStyleId>{A51DB5F1-1D7C-441B-B2F7-409DD43D117B}</a:tableStyleId>
              </a:tblPr>
              <a:tblGrid>
                <a:gridCol w="3362077">
                  <a:extLst>
                    <a:ext uri="{9D8B030D-6E8A-4147-A177-3AD203B41FA5}">
                      <a16:colId xmlns:a16="http://schemas.microsoft.com/office/drawing/2014/main" val="3585255353"/>
                    </a:ext>
                  </a:extLst>
                </a:gridCol>
                <a:gridCol w="1987797">
                  <a:extLst>
                    <a:ext uri="{9D8B030D-6E8A-4147-A177-3AD203B41FA5}">
                      <a16:colId xmlns:a16="http://schemas.microsoft.com/office/drawing/2014/main" val="1145871652"/>
                    </a:ext>
                  </a:extLst>
                </a:gridCol>
              </a:tblGrid>
              <a:tr h="185420">
                <a:tc>
                  <a:txBody>
                    <a:bodyPr/>
                    <a:lstStyle/>
                    <a:p>
                      <a:r>
                        <a:rPr lang="en-GB" sz="1600" noProof="0">
                          <a:effectLst/>
                        </a:rPr>
                        <a:t>Variable </a:t>
                      </a:r>
                    </a:p>
                  </a:txBody>
                  <a:tcPr marL="0" marR="0" marT="0" marB="0" anchor="ctr"/>
                </a:tc>
                <a:tc>
                  <a:txBody>
                    <a:bodyPr/>
                    <a:lstStyle/>
                    <a:p>
                      <a:r>
                        <a:rPr lang="en-GB" sz="1600" noProof="0">
                          <a:effectLst/>
                        </a:rPr>
                        <a:t>Coefficient (SE)</a:t>
                      </a:r>
                    </a:p>
                  </a:txBody>
                  <a:tcPr marL="0" marR="0" marT="0" marB="0" anchor="ctr"/>
                </a:tc>
                <a:extLst>
                  <a:ext uri="{0D108BD9-81ED-4DB2-BD59-A6C34878D82A}">
                    <a16:rowId xmlns:a16="http://schemas.microsoft.com/office/drawing/2014/main" val="1637515161"/>
                  </a:ext>
                </a:extLst>
              </a:tr>
              <a:tr h="185420">
                <a:tc>
                  <a:txBody>
                    <a:bodyPr/>
                    <a:lstStyle/>
                    <a:p>
                      <a:r>
                        <a:rPr lang="en-GB" sz="1600" noProof="0">
                          <a:effectLst/>
                        </a:rPr>
                        <a:t>Wealth Index</a:t>
                      </a:r>
                    </a:p>
                  </a:txBody>
                  <a:tcPr marL="0" marR="0" marT="0" marB="0" anchor="ctr"/>
                </a:tc>
                <a:tc>
                  <a:txBody>
                    <a:bodyPr/>
                    <a:lstStyle/>
                    <a:p>
                      <a:r>
                        <a:rPr lang="en-GB" sz="1600" noProof="0"/>
                        <a:t>.013 (.016)***</a:t>
                      </a:r>
                    </a:p>
                  </a:txBody>
                  <a:tcPr marL="0" marR="0" marT="0" marB="0" anchor="ctr"/>
                </a:tc>
                <a:extLst>
                  <a:ext uri="{0D108BD9-81ED-4DB2-BD59-A6C34878D82A}">
                    <a16:rowId xmlns:a16="http://schemas.microsoft.com/office/drawing/2014/main" val="2518032083"/>
                  </a:ext>
                </a:extLst>
              </a:tr>
              <a:tr h="185420">
                <a:tc>
                  <a:txBody>
                    <a:bodyPr/>
                    <a:lstStyle/>
                    <a:p>
                      <a:r>
                        <a:rPr lang="en-GB" sz="1600" noProof="0">
                          <a:effectLst/>
                        </a:rPr>
                        <a:t>Paternal education</a:t>
                      </a:r>
                    </a:p>
                  </a:txBody>
                  <a:tcPr marL="0" marR="0" marT="0" marB="0" anchor="ctr"/>
                </a:tc>
                <a:tc>
                  <a:txBody>
                    <a:bodyPr/>
                    <a:lstStyle/>
                    <a:p>
                      <a:r>
                        <a:rPr lang="en-GB" sz="1600" noProof="0"/>
                        <a:t>.111 (.029)***</a:t>
                      </a:r>
                    </a:p>
                  </a:txBody>
                  <a:tcPr marL="0" marR="0" marT="0" marB="0" anchor="ctr"/>
                </a:tc>
                <a:extLst>
                  <a:ext uri="{0D108BD9-81ED-4DB2-BD59-A6C34878D82A}">
                    <a16:rowId xmlns:a16="http://schemas.microsoft.com/office/drawing/2014/main" val="3107283274"/>
                  </a:ext>
                </a:extLst>
              </a:tr>
              <a:tr h="185420">
                <a:tc>
                  <a:txBody>
                    <a:bodyPr/>
                    <a:lstStyle/>
                    <a:p>
                      <a:r>
                        <a:rPr lang="en-GB" sz="1600" noProof="0">
                          <a:effectLst/>
                        </a:rPr>
                        <a:t>Diarrhoea in the past 2 weeks</a:t>
                      </a:r>
                    </a:p>
                  </a:txBody>
                  <a:tcPr marL="0" marR="0" marT="0" marB="0" anchor="ctr"/>
                </a:tc>
                <a:tc>
                  <a:txBody>
                    <a:bodyPr/>
                    <a:lstStyle/>
                    <a:p>
                      <a:r>
                        <a:rPr lang="en-GB" sz="1600" noProof="0"/>
                        <a:t>-.115 (.021)***</a:t>
                      </a:r>
                    </a:p>
                  </a:txBody>
                  <a:tcPr marL="0" marR="0" marT="0" marB="0" anchor="ctr"/>
                </a:tc>
                <a:extLst>
                  <a:ext uri="{0D108BD9-81ED-4DB2-BD59-A6C34878D82A}">
                    <a16:rowId xmlns:a16="http://schemas.microsoft.com/office/drawing/2014/main" val="1432742976"/>
                  </a:ext>
                </a:extLst>
              </a:tr>
              <a:tr h="185420">
                <a:tc>
                  <a:txBody>
                    <a:bodyPr/>
                    <a:lstStyle/>
                    <a:p>
                      <a:r>
                        <a:rPr lang="en-GB" sz="1600" noProof="0">
                          <a:effectLst/>
                        </a:rPr>
                        <a:t>Maternal age</a:t>
                      </a:r>
                    </a:p>
                  </a:txBody>
                  <a:tcPr marL="0" marR="0" marT="0" marB="0" anchor="ctr"/>
                </a:tc>
                <a:tc>
                  <a:txBody>
                    <a:bodyPr/>
                    <a:lstStyle/>
                    <a:p>
                      <a:r>
                        <a:rPr lang="en-GB" sz="1600" noProof="0"/>
                        <a:t>.011 (.002)***</a:t>
                      </a:r>
                    </a:p>
                  </a:txBody>
                  <a:tcPr marL="0" marR="0" marT="0" marB="0" anchor="ctr"/>
                </a:tc>
                <a:extLst>
                  <a:ext uri="{0D108BD9-81ED-4DB2-BD59-A6C34878D82A}">
                    <a16:rowId xmlns:a16="http://schemas.microsoft.com/office/drawing/2014/main" val="2516268152"/>
                  </a:ext>
                </a:extLst>
              </a:tr>
              <a:tr h="185420">
                <a:tc>
                  <a:txBody>
                    <a:bodyPr/>
                    <a:lstStyle/>
                    <a:p>
                      <a:r>
                        <a:rPr lang="en-GB" sz="1600" noProof="0">
                          <a:effectLst/>
                        </a:rPr>
                        <a:t>Child's vaccination status</a:t>
                      </a:r>
                    </a:p>
                  </a:txBody>
                  <a:tcPr marL="0" marR="0" marT="0" marB="0" anchor="ctr"/>
                </a:tc>
                <a:tc>
                  <a:txBody>
                    <a:bodyPr/>
                    <a:lstStyle/>
                    <a:p>
                      <a:r>
                        <a:rPr lang="en-GB" sz="1600" noProof="0"/>
                        <a:t>-.322 (.031)***</a:t>
                      </a:r>
                    </a:p>
                  </a:txBody>
                  <a:tcPr marL="0" marR="0" marT="0" marB="0" anchor="ctr"/>
                </a:tc>
                <a:extLst>
                  <a:ext uri="{0D108BD9-81ED-4DB2-BD59-A6C34878D82A}">
                    <a16:rowId xmlns:a16="http://schemas.microsoft.com/office/drawing/2014/main" val="313487077"/>
                  </a:ext>
                </a:extLst>
              </a:tr>
              <a:tr h="185420">
                <a:tc>
                  <a:txBody>
                    <a:bodyPr/>
                    <a:lstStyle/>
                    <a:p>
                      <a:r>
                        <a:rPr lang="en-GB" sz="1600" noProof="0">
                          <a:effectLst/>
                        </a:rPr>
                        <a:t>Maternal literacy level</a:t>
                      </a:r>
                    </a:p>
                  </a:txBody>
                  <a:tcPr marL="0" marR="0" marT="0" marB="0" anchor="ctr"/>
                </a:tc>
                <a:tc>
                  <a:txBody>
                    <a:bodyPr/>
                    <a:lstStyle/>
                    <a:p>
                      <a:r>
                        <a:rPr lang="en-GB" sz="1600" noProof="0"/>
                        <a:t>.128 (.035)***</a:t>
                      </a:r>
                    </a:p>
                  </a:txBody>
                  <a:tcPr marL="0" marR="0" marT="0" marB="0" anchor="ctr"/>
                </a:tc>
                <a:extLst>
                  <a:ext uri="{0D108BD9-81ED-4DB2-BD59-A6C34878D82A}">
                    <a16:rowId xmlns:a16="http://schemas.microsoft.com/office/drawing/2014/main" val="638080309"/>
                  </a:ext>
                </a:extLst>
              </a:tr>
              <a:tr h="185420">
                <a:tc>
                  <a:txBody>
                    <a:bodyPr/>
                    <a:lstStyle/>
                    <a:p>
                      <a:r>
                        <a:rPr lang="en-GB" sz="1600" noProof="0">
                          <a:effectLst/>
                        </a:rPr>
                        <a:t>Maternal height</a:t>
                      </a:r>
                    </a:p>
                  </a:txBody>
                  <a:tcPr marL="0" marR="0" marT="0" marB="0" anchor="ctr"/>
                </a:tc>
                <a:tc>
                  <a:txBody>
                    <a:bodyPr/>
                    <a:lstStyle/>
                    <a:p>
                      <a:r>
                        <a:rPr lang="en-GB" sz="1600" noProof="0"/>
                        <a:t>.046 (.004)***</a:t>
                      </a:r>
                    </a:p>
                  </a:txBody>
                  <a:tcPr marL="0" marR="0" marT="0" marB="0" anchor="ctr"/>
                </a:tc>
                <a:extLst>
                  <a:ext uri="{0D108BD9-81ED-4DB2-BD59-A6C34878D82A}">
                    <a16:rowId xmlns:a16="http://schemas.microsoft.com/office/drawing/2014/main" val="897382887"/>
                  </a:ext>
                </a:extLst>
              </a:tr>
              <a:tr h="185420">
                <a:tc>
                  <a:txBody>
                    <a:bodyPr/>
                    <a:lstStyle/>
                    <a:p>
                      <a:r>
                        <a:rPr lang="en-GB" sz="1600" noProof="0">
                          <a:effectLst/>
                        </a:rPr>
                        <a:t>4+ antenatal visits</a:t>
                      </a:r>
                    </a:p>
                  </a:txBody>
                  <a:tcPr marL="0" marR="0" marT="0" marB="0" anchor="ctr"/>
                </a:tc>
                <a:tc>
                  <a:txBody>
                    <a:bodyPr/>
                    <a:lstStyle/>
                    <a:p>
                      <a:r>
                        <a:rPr lang="en-GB" sz="1600" noProof="0"/>
                        <a:t>.019 (.035)**</a:t>
                      </a:r>
                    </a:p>
                  </a:txBody>
                  <a:tcPr marL="0" marR="0" marT="0" marB="0" anchor="ctr"/>
                </a:tc>
                <a:extLst>
                  <a:ext uri="{0D108BD9-81ED-4DB2-BD59-A6C34878D82A}">
                    <a16:rowId xmlns:a16="http://schemas.microsoft.com/office/drawing/2014/main" val="94735839"/>
                  </a:ext>
                </a:extLst>
              </a:tr>
              <a:tr h="185420">
                <a:tc>
                  <a:txBody>
                    <a:bodyPr/>
                    <a:lstStyle/>
                    <a:p>
                      <a:r>
                        <a:rPr lang="en-GB" sz="1600" noProof="0">
                          <a:effectLst/>
                        </a:rPr>
                        <a:t>Basic sanitation</a:t>
                      </a:r>
                    </a:p>
                  </a:txBody>
                  <a:tcPr marL="0" marR="0" marT="0" marB="0" anchor="ctr"/>
                </a:tc>
                <a:tc>
                  <a:txBody>
                    <a:bodyPr/>
                    <a:lstStyle/>
                    <a:p>
                      <a:r>
                        <a:rPr lang="en-GB" sz="1600" noProof="0"/>
                        <a:t>.187 (.045)***</a:t>
                      </a:r>
                    </a:p>
                  </a:txBody>
                  <a:tcPr marL="0" marR="0" marT="0" marB="0" anchor="ctr"/>
                </a:tc>
                <a:extLst>
                  <a:ext uri="{0D108BD9-81ED-4DB2-BD59-A6C34878D82A}">
                    <a16:rowId xmlns:a16="http://schemas.microsoft.com/office/drawing/2014/main" val="739475940"/>
                  </a:ext>
                </a:extLst>
              </a:tr>
              <a:tr h="185420">
                <a:tc>
                  <a:txBody>
                    <a:bodyPr/>
                    <a:lstStyle/>
                    <a:p>
                      <a:r>
                        <a:rPr lang="en-GB" sz="1600" noProof="0">
                          <a:effectLst/>
                        </a:rPr>
                        <a:t>Access to piped water</a:t>
                      </a:r>
                    </a:p>
                  </a:txBody>
                  <a:tcPr marL="0" marR="0" marT="0" marB="0" anchor="ctr"/>
                </a:tc>
                <a:tc>
                  <a:txBody>
                    <a:bodyPr/>
                    <a:lstStyle/>
                    <a:p>
                      <a:r>
                        <a:rPr lang="en-GB" sz="1600" noProof="0"/>
                        <a:t>.0125 (.015)**</a:t>
                      </a:r>
                    </a:p>
                  </a:txBody>
                  <a:tcPr marL="0" marR="0" marT="0" marB="0" anchor="ctr"/>
                </a:tc>
                <a:extLst>
                  <a:ext uri="{0D108BD9-81ED-4DB2-BD59-A6C34878D82A}">
                    <a16:rowId xmlns:a16="http://schemas.microsoft.com/office/drawing/2014/main" val="2525799562"/>
                  </a:ext>
                </a:extLst>
              </a:tr>
              <a:tr h="185420">
                <a:tc>
                  <a:txBody>
                    <a:bodyPr/>
                    <a:lstStyle/>
                    <a:p>
                      <a:r>
                        <a:rPr lang="en-GB" noProof="0">
                          <a:effectLst/>
                        </a:rPr>
                        <a:t>Birth weight</a:t>
                      </a:r>
                    </a:p>
                  </a:txBody>
                  <a:tcPr marL="0" marR="0" marT="0" marB="0" anchor="ctr"/>
                </a:tc>
                <a:tc>
                  <a:txBody>
                    <a:bodyPr/>
                    <a:lstStyle/>
                    <a:p>
                      <a:r>
                        <a:rPr lang="en-GB" noProof="0"/>
                        <a:t>.0004 (.000) ***</a:t>
                      </a:r>
                    </a:p>
                  </a:txBody>
                  <a:tcPr marL="0" marR="0" marT="0" marB="0" anchor="ctr"/>
                </a:tc>
                <a:extLst>
                  <a:ext uri="{0D108BD9-81ED-4DB2-BD59-A6C34878D82A}">
                    <a16:rowId xmlns:a16="http://schemas.microsoft.com/office/drawing/2014/main" val="2514965008"/>
                  </a:ext>
                </a:extLst>
              </a:tr>
            </a:tbl>
          </a:graphicData>
        </a:graphic>
      </p:graphicFrame>
      <p:graphicFrame>
        <p:nvGraphicFramePr>
          <p:cNvPr id="10" name="Content Placeholder 9">
            <a:extLst>
              <a:ext uri="{FF2B5EF4-FFF2-40B4-BE49-F238E27FC236}">
                <a16:creationId xmlns:a16="http://schemas.microsoft.com/office/drawing/2014/main" id="{0BA74A52-7A7F-972B-3B08-FC3A37CF2666}"/>
              </a:ext>
            </a:extLst>
          </p:cNvPr>
          <p:cNvGraphicFramePr>
            <a:graphicFrameLocks noGrp="1"/>
          </p:cNvGraphicFramePr>
          <p:nvPr>
            <p:ph sz="quarter" idx="14"/>
          </p:nvPr>
        </p:nvGraphicFramePr>
        <p:xfrm>
          <a:off x="6230938" y="1891565"/>
          <a:ext cx="5348286" cy="2194560"/>
        </p:xfrm>
        <a:graphic>
          <a:graphicData uri="http://schemas.openxmlformats.org/drawingml/2006/table">
            <a:tbl>
              <a:tblPr firstRow="1" bandRow="1">
                <a:tableStyleId>{A51DB5F1-1D7C-441B-B2F7-409DD43D117B}</a:tableStyleId>
              </a:tblPr>
              <a:tblGrid>
                <a:gridCol w="2674143">
                  <a:extLst>
                    <a:ext uri="{9D8B030D-6E8A-4147-A177-3AD203B41FA5}">
                      <a16:colId xmlns:a16="http://schemas.microsoft.com/office/drawing/2014/main" val="3056778760"/>
                    </a:ext>
                  </a:extLst>
                </a:gridCol>
                <a:gridCol w="2674143">
                  <a:extLst>
                    <a:ext uri="{9D8B030D-6E8A-4147-A177-3AD203B41FA5}">
                      <a16:colId xmlns:a16="http://schemas.microsoft.com/office/drawing/2014/main" val="2055842185"/>
                    </a:ext>
                  </a:extLst>
                </a:gridCol>
              </a:tblGrid>
              <a:tr h="185420">
                <a:tc>
                  <a:txBody>
                    <a:bodyPr/>
                    <a:lstStyle/>
                    <a:p>
                      <a:r>
                        <a:rPr lang="en-US" sz="1600">
                          <a:effectLst/>
                        </a:rPr>
                        <a:t>Variable </a:t>
                      </a:r>
                    </a:p>
                  </a:txBody>
                  <a:tcPr marL="0" marR="0" marT="0" marB="0" anchor="ctr"/>
                </a:tc>
                <a:tc>
                  <a:txBody>
                    <a:bodyPr/>
                    <a:lstStyle/>
                    <a:p>
                      <a:r>
                        <a:rPr lang="en-US" sz="1600">
                          <a:effectLst/>
                        </a:rPr>
                        <a:t>Coefficient (SE)</a:t>
                      </a:r>
                    </a:p>
                  </a:txBody>
                  <a:tcPr marL="0" marR="0" marT="0" marB="0" anchor="ctr"/>
                </a:tc>
                <a:extLst>
                  <a:ext uri="{0D108BD9-81ED-4DB2-BD59-A6C34878D82A}">
                    <a16:rowId xmlns:a16="http://schemas.microsoft.com/office/drawing/2014/main" val="1386849735"/>
                  </a:ext>
                </a:extLst>
              </a:tr>
              <a:tr h="185420">
                <a:tc>
                  <a:txBody>
                    <a:bodyPr/>
                    <a:lstStyle/>
                    <a:p>
                      <a:r>
                        <a:rPr lang="en-US" sz="1600">
                          <a:effectLst/>
                        </a:rPr>
                        <a:t>Mother smokes</a:t>
                      </a:r>
                    </a:p>
                  </a:txBody>
                  <a:tcPr marL="0" marR="0" marT="0" marB="0" anchor="ctr"/>
                </a:tc>
                <a:tc>
                  <a:txBody>
                    <a:bodyPr/>
                    <a:lstStyle/>
                    <a:p>
                      <a:r>
                        <a:rPr lang="en-US" sz="1600"/>
                        <a:t>-.064 (.174)</a:t>
                      </a:r>
                    </a:p>
                  </a:txBody>
                  <a:tcPr marL="0" marR="0" marT="0" marB="0" anchor="ctr"/>
                </a:tc>
                <a:extLst>
                  <a:ext uri="{0D108BD9-81ED-4DB2-BD59-A6C34878D82A}">
                    <a16:rowId xmlns:a16="http://schemas.microsoft.com/office/drawing/2014/main" val="3950201134"/>
                  </a:ext>
                </a:extLst>
              </a:tr>
              <a:tr h="185420">
                <a:tc>
                  <a:txBody>
                    <a:bodyPr/>
                    <a:lstStyle/>
                    <a:p>
                      <a:r>
                        <a:rPr lang="en-US" sz="1600">
                          <a:effectLst/>
                        </a:rPr>
                        <a:t>Crop yield </a:t>
                      </a:r>
                    </a:p>
                  </a:txBody>
                  <a:tcPr marL="0" marR="0" marT="0" marB="0" anchor="ctr"/>
                </a:tc>
                <a:tc>
                  <a:txBody>
                    <a:bodyPr/>
                    <a:lstStyle/>
                    <a:p>
                      <a:r>
                        <a:rPr lang="en-US" sz="1600"/>
                        <a:t>-.0005 (.000)</a:t>
                      </a:r>
                    </a:p>
                  </a:txBody>
                  <a:tcPr marL="0" marR="0" marT="0" marB="0" anchor="ctr"/>
                </a:tc>
                <a:extLst>
                  <a:ext uri="{0D108BD9-81ED-4DB2-BD59-A6C34878D82A}">
                    <a16:rowId xmlns:a16="http://schemas.microsoft.com/office/drawing/2014/main" val="3414044361"/>
                  </a:ext>
                </a:extLst>
              </a:tr>
              <a:tr h="185420">
                <a:tc>
                  <a:txBody>
                    <a:bodyPr/>
                    <a:lstStyle/>
                    <a:p>
                      <a:r>
                        <a:rPr lang="en-US" sz="1600">
                          <a:effectLst/>
                        </a:rPr>
                        <a:t>Child birth order</a:t>
                      </a:r>
                    </a:p>
                  </a:txBody>
                  <a:tcPr marL="0" marR="0" marT="0" marB="0" anchor="ctr"/>
                </a:tc>
                <a:tc>
                  <a:txBody>
                    <a:bodyPr/>
                    <a:lstStyle/>
                    <a:p>
                      <a:r>
                        <a:rPr lang="en-US" sz="1600"/>
                        <a:t>.035 (.020)</a:t>
                      </a:r>
                    </a:p>
                  </a:txBody>
                  <a:tcPr marL="0" marR="0" marT="0" marB="0" anchor="ctr"/>
                </a:tc>
                <a:extLst>
                  <a:ext uri="{0D108BD9-81ED-4DB2-BD59-A6C34878D82A}">
                    <a16:rowId xmlns:a16="http://schemas.microsoft.com/office/drawing/2014/main" val="1985582414"/>
                  </a:ext>
                </a:extLst>
              </a:tr>
              <a:tr h="185420">
                <a:tc>
                  <a:txBody>
                    <a:bodyPr/>
                    <a:lstStyle/>
                    <a:p>
                      <a:r>
                        <a:rPr lang="en-US" sz="1600">
                          <a:effectLst/>
                        </a:rPr>
                        <a:t>Paternal occupation</a:t>
                      </a:r>
                    </a:p>
                  </a:txBody>
                  <a:tcPr marL="0" marR="0" marT="0" marB="0" anchor="ctr"/>
                </a:tc>
                <a:tc>
                  <a:txBody>
                    <a:bodyPr/>
                    <a:lstStyle/>
                    <a:p>
                      <a:r>
                        <a:rPr lang="en-US" sz="1600"/>
                        <a:t>.048 (.032)</a:t>
                      </a:r>
                    </a:p>
                  </a:txBody>
                  <a:tcPr marL="0" marR="0" marT="0" marB="0" anchor="ctr"/>
                </a:tc>
                <a:extLst>
                  <a:ext uri="{0D108BD9-81ED-4DB2-BD59-A6C34878D82A}">
                    <a16:rowId xmlns:a16="http://schemas.microsoft.com/office/drawing/2014/main" val="3897464841"/>
                  </a:ext>
                </a:extLst>
              </a:tr>
              <a:tr h="185420">
                <a:tc>
                  <a:txBody>
                    <a:bodyPr/>
                    <a:lstStyle/>
                    <a:p>
                      <a:r>
                        <a:rPr lang="en-GB" sz="1600" noProof="0">
                          <a:effectLst/>
                        </a:rPr>
                        <a:t>Bednet</a:t>
                      </a:r>
                      <a:endParaRPr lang="en-GB" sz="1600" noProof="0" dirty="0">
                        <a:effectLst/>
                      </a:endParaRPr>
                    </a:p>
                  </a:txBody>
                  <a:tcPr marL="0" marR="0" marT="0" marB="0" anchor="ctr"/>
                </a:tc>
                <a:tc>
                  <a:txBody>
                    <a:bodyPr/>
                    <a:lstStyle/>
                    <a:p>
                      <a:r>
                        <a:rPr lang="en-US" sz="1600"/>
                        <a:t>.037 (.034)</a:t>
                      </a:r>
                    </a:p>
                  </a:txBody>
                  <a:tcPr marL="0" marR="0" marT="0" marB="0" anchor="ctr"/>
                </a:tc>
                <a:extLst>
                  <a:ext uri="{0D108BD9-81ED-4DB2-BD59-A6C34878D82A}">
                    <a16:rowId xmlns:a16="http://schemas.microsoft.com/office/drawing/2014/main" val="2374887060"/>
                  </a:ext>
                </a:extLst>
              </a:tr>
              <a:tr h="185420">
                <a:tc>
                  <a:txBody>
                    <a:bodyPr/>
                    <a:lstStyle/>
                    <a:p>
                      <a:r>
                        <a:rPr lang="en-US" sz="1600">
                          <a:effectLst/>
                        </a:rPr>
                        <a:t>Owns agricultural land</a:t>
                      </a:r>
                    </a:p>
                  </a:txBody>
                  <a:tcPr marL="0" marR="0" marT="0" marB="0" anchor="ctr"/>
                </a:tc>
                <a:tc>
                  <a:txBody>
                    <a:bodyPr/>
                    <a:lstStyle/>
                    <a:p>
                      <a:r>
                        <a:rPr lang="en-US" sz="1600"/>
                        <a:t>.074 (.042)</a:t>
                      </a:r>
                    </a:p>
                  </a:txBody>
                  <a:tcPr marL="0" marR="0" marT="0" marB="0" anchor="ctr"/>
                </a:tc>
                <a:extLst>
                  <a:ext uri="{0D108BD9-81ED-4DB2-BD59-A6C34878D82A}">
                    <a16:rowId xmlns:a16="http://schemas.microsoft.com/office/drawing/2014/main" val="319901586"/>
                  </a:ext>
                </a:extLst>
              </a:tr>
              <a:tr h="185420">
                <a:tc>
                  <a:txBody>
                    <a:bodyPr/>
                    <a:lstStyle/>
                    <a:p>
                      <a:r>
                        <a:rPr lang="en-US" sz="1600">
                          <a:effectLst/>
                        </a:rPr>
                        <a:t>Number of children</a:t>
                      </a:r>
                    </a:p>
                  </a:txBody>
                  <a:tcPr marL="0" marR="0" marT="0" marB="0" anchor="ctr"/>
                </a:tc>
                <a:tc>
                  <a:txBody>
                    <a:bodyPr/>
                    <a:lstStyle/>
                    <a:p>
                      <a:r>
                        <a:rPr lang="en-US" sz="1600"/>
                        <a:t>.008 (.007)</a:t>
                      </a:r>
                    </a:p>
                  </a:txBody>
                  <a:tcPr marL="0" marR="0" marT="0" marB="0" anchor="ctr"/>
                </a:tc>
                <a:extLst>
                  <a:ext uri="{0D108BD9-81ED-4DB2-BD59-A6C34878D82A}">
                    <a16:rowId xmlns:a16="http://schemas.microsoft.com/office/drawing/2014/main" val="1010738592"/>
                  </a:ext>
                </a:extLst>
              </a:tr>
              <a:tr h="185420">
                <a:tc>
                  <a:txBody>
                    <a:bodyPr/>
                    <a:lstStyle/>
                    <a:p>
                      <a:r>
                        <a:rPr lang="en-US" sz="1600">
                          <a:effectLst/>
                        </a:rPr>
                        <a:t>Breastfeeding</a:t>
                      </a:r>
                    </a:p>
                  </a:txBody>
                  <a:tcPr marL="0" marR="0" marT="0" marB="0" anchor="ctr"/>
                </a:tc>
                <a:tc>
                  <a:txBody>
                    <a:bodyPr/>
                    <a:lstStyle/>
                    <a:p>
                      <a:r>
                        <a:rPr lang="en-US" sz="1600"/>
                        <a:t>.005 (.0008)</a:t>
                      </a:r>
                    </a:p>
                  </a:txBody>
                  <a:tcPr marL="0" marR="0" marT="0" marB="0" anchor="ctr"/>
                </a:tc>
                <a:extLst>
                  <a:ext uri="{0D108BD9-81ED-4DB2-BD59-A6C34878D82A}">
                    <a16:rowId xmlns:a16="http://schemas.microsoft.com/office/drawing/2014/main" val="3571688134"/>
                  </a:ext>
                </a:extLst>
              </a:tr>
            </a:tbl>
          </a:graphicData>
        </a:graphic>
      </p:graphicFrame>
      <p:sp>
        <p:nvSpPr>
          <p:cNvPr id="5" name="Text Placeholder 4">
            <a:extLst>
              <a:ext uri="{FF2B5EF4-FFF2-40B4-BE49-F238E27FC236}">
                <a16:creationId xmlns:a16="http://schemas.microsoft.com/office/drawing/2014/main" id="{C72AF00D-C3FC-F6D5-6B52-40B56360AEB0}"/>
              </a:ext>
            </a:extLst>
          </p:cNvPr>
          <p:cNvSpPr>
            <a:spLocks noGrp="1"/>
          </p:cNvSpPr>
          <p:nvPr>
            <p:ph type="body" sz="quarter" idx="15"/>
          </p:nvPr>
        </p:nvSpPr>
        <p:spPr>
          <a:xfrm>
            <a:off x="609600" y="1109436"/>
            <a:ext cx="5351463" cy="538163"/>
          </a:xfrm>
        </p:spPr>
        <p:txBody>
          <a:bodyPr lIns="91440" tIns="45720" rIns="91440" bIns="45720" anchor="t"/>
          <a:lstStyle/>
          <a:p>
            <a:r>
              <a:rPr lang="en-US">
                <a:latin typeface="Gill Sans Nova"/>
              </a:rPr>
              <a:t>Variables retained for Stage 2</a:t>
            </a:r>
            <a:endParaRPr lang="en-US"/>
          </a:p>
        </p:txBody>
      </p:sp>
      <p:sp>
        <p:nvSpPr>
          <p:cNvPr id="6" name="Text Placeholder 5">
            <a:extLst>
              <a:ext uri="{FF2B5EF4-FFF2-40B4-BE49-F238E27FC236}">
                <a16:creationId xmlns:a16="http://schemas.microsoft.com/office/drawing/2014/main" id="{027AFE69-ABC9-DA30-F68D-2B12DA749A7B}"/>
              </a:ext>
            </a:extLst>
          </p:cNvPr>
          <p:cNvSpPr>
            <a:spLocks noGrp="1"/>
          </p:cNvSpPr>
          <p:nvPr>
            <p:ph type="body" sz="quarter" idx="16"/>
          </p:nvPr>
        </p:nvSpPr>
        <p:spPr>
          <a:xfrm>
            <a:off x="6230939" y="1034747"/>
            <a:ext cx="5351463" cy="538163"/>
          </a:xfrm>
        </p:spPr>
        <p:txBody>
          <a:bodyPr lIns="91440" tIns="45720" rIns="91440" bIns="45720" anchor="t"/>
          <a:lstStyle/>
          <a:p>
            <a:r>
              <a:rPr lang="en-US">
                <a:latin typeface="Gill Sans Nova"/>
              </a:rPr>
              <a:t>Variables without a significant association with HAZ</a:t>
            </a:r>
            <a:endParaRPr lang="en-US"/>
          </a:p>
        </p:txBody>
      </p:sp>
      <p:sp>
        <p:nvSpPr>
          <p:cNvPr id="3" name="TextBox 2">
            <a:extLst>
              <a:ext uri="{FF2B5EF4-FFF2-40B4-BE49-F238E27FC236}">
                <a16:creationId xmlns:a16="http://schemas.microsoft.com/office/drawing/2014/main" id="{38972745-0F75-203A-B544-7986F5F63496}"/>
              </a:ext>
            </a:extLst>
          </p:cNvPr>
          <p:cNvSpPr txBox="1"/>
          <p:nvPr/>
        </p:nvSpPr>
        <p:spPr>
          <a:xfrm>
            <a:off x="7840413" y="4924661"/>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884C881C-BC68-34E2-CC21-1077A5EB8297}"/>
              </a:ext>
            </a:extLst>
          </p:cNvPr>
          <p:cNvSpPr txBox="1"/>
          <p:nvPr/>
        </p:nvSpPr>
        <p:spPr>
          <a:xfrm>
            <a:off x="678756" y="4815328"/>
            <a:ext cx="5148302" cy="294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24150EDC-A35A-F62A-BC7E-45EEA537E5C4}"/>
              </a:ext>
            </a:extLst>
          </p:cNvPr>
          <p:cNvSpPr txBox="1"/>
          <p:nvPr/>
        </p:nvSpPr>
        <p:spPr>
          <a:xfrm>
            <a:off x="947697" y="4796117"/>
            <a:ext cx="5154705" cy="2433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11" name="Table 10">
            <a:extLst>
              <a:ext uri="{FF2B5EF4-FFF2-40B4-BE49-F238E27FC236}">
                <a16:creationId xmlns:a16="http://schemas.microsoft.com/office/drawing/2014/main" id="{7BF563F8-C4CB-232E-22DE-A397F7CC7E36}"/>
              </a:ext>
            </a:extLst>
          </p:cNvPr>
          <p:cNvGraphicFramePr>
            <a:graphicFrameLocks noGrp="1"/>
          </p:cNvGraphicFramePr>
          <p:nvPr/>
        </p:nvGraphicFramePr>
        <p:xfrm>
          <a:off x="547621" y="5017172"/>
          <a:ext cx="4620696" cy="185420"/>
        </p:xfrm>
        <a:graphic>
          <a:graphicData uri="http://schemas.openxmlformats.org/drawingml/2006/table">
            <a:tbl>
              <a:tblPr firstRow="1" bandRow="1">
                <a:tableStyleId>{A51DB5F1-1D7C-441B-B2F7-409DD43D117B}</a:tableStyleId>
              </a:tblPr>
              <a:tblGrid>
                <a:gridCol w="4620696">
                  <a:extLst>
                    <a:ext uri="{9D8B030D-6E8A-4147-A177-3AD203B41FA5}">
                      <a16:colId xmlns:a16="http://schemas.microsoft.com/office/drawing/2014/main" val="2403042390"/>
                    </a:ext>
                  </a:extLst>
                </a:gridCol>
              </a:tblGrid>
              <a:tr h="185420">
                <a:tc>
                  <a:txBody>
                    <a:bodyPr/>
                    <a:lstStyle/>
                    <a:p>
                      <a:r>
                        <a:rPr lang="en-US" sz="1200" b="0">
                          <a:effectLst/>
                        </a:rPr>
                        <a:t>* p&lt;.05, ** p&lt;.01, *** p&lt; .001</a:t>
                      </a:r>
                    </a:p>
                  </a:txBody>
                  <a:tcPr marL="0" marR="0" marT="0" marB="0" anchor="ctr">
                    <a:lnL w="0">
                      <a:noFill/>
                    </a:lnL>
                    <a:lnR w="0">
                      <a:noFill/>
                    </a:lnR>
                    <a:lnT w="0">
                      <a:noFill/>
                    </a:lnT>
                    <a:lnB w="0">
                      <a:noFill/>
                    </a:lnB>
                    <a:solidFill>
                      <a:schemeClr val="bg1"/>
                    </a:solidFill>
                  </a:tcPr>
                </a:tc>
                <a:extLst>
                  <a:ext uri="{0D108BD9-81ED-4DB2-BD59-A6C34878D82A}">
                    <a16:rowId xmlns:a16="http://schemas.microsoft.com/office/drawing/2014/main" val="119483157"/>
                  </a:ext>
                </a:extLst>
              </a:tr>
            </a:tbl>
          </a:graphicData>
        </a:graphic>
      </p:graphicFrame>
    </p:spTree>
    <p:extLst>
      <p:ext uri="{BB962C8B-B14F-4D97-AF65-F5344CB8AC3E}">
        <p14:creationId xmlns:p14="http://schemas.microsoft.com/office/powerpoint/2010/main" val="1367253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32FB-053A-4BC0-A340-BC17900A708D}"/>
              </a:ext>
            </a:extLst>
          </p:cNvPr>
          <p:cNvSpPr>
            <a:spLocks noGrp="1"/>
          </p:cNvSpPr>
          <p:nvPr>
            <p:ph type="title"/>
          </p:nvPr>
        </p:nvSpPr>
        <p:spPr>
          <a:xfrm>
            <a:off x="612648" y="182879"/>
            <a:ext cx="10953023" cy="713741"/>
          </a:xfrm>
        </p:spPr>
        <p:txBody>
          <a:bodyPr/>
          <a:lstStyle/>
          <a:p>
            <a:r>
              <a:rPr lang="en-US">
                <a:latin typeface="Gill Sans Nova"/>
              </a:rPr>
              <a:t>Stage 2: Fixed Effect Model</a:t>
            </a:r>
            <a:endParaRPr lang="en-US"/>
          </a:p>
        </p:txBody>
      </p:sp>
      <p:sp>
        <p:nvSpPr>
          <p:cNvPr id="3" name="Content Placeholder 2">
            <a:extLst>
              <a:ext uri="{FF2B5EF4-FFF2-40B4-BE49-F238E27FC236}">
                <a16:creationId xmlns:a16="http://schemas.microsoft.com/office/drawing/2014/main" id="{14A0194D-BD34-4726-A3C6-2FBDDA74CC6B}"/>
              </a:ext>
            </a:extLst>
          </p:cNvPr>
          <p:cNvSpPr>
            <a:spLocks noGrp="1"/>
          </p:cNvSpPr>
          <p:nvPr>
            <p:ph sz="quarter" idx="13"/>
          </p:nvPr>
        </p:nvSpPr>
        <p:spPr>
          <a:xfrm>
            <a:off x="524655" y="914400"/>
            <a:ext cx="11260614" cy="5320145"/>
          </a:xfrm>
        </p:spPr>
        <p:txBody>
          <a:bodyPr lIns="91440" tIns="45720" rIns="91440" bIns="45720" anchor="t"/>
          <a:lstStyle/>
          <a:p>
            <a:r>
              <a:rPr lang="en-GB" sz="2400" dirty="0">
                <a:solidFill>
                  <a:schemeClr val="tx1"/>
                </a:solidFill>
                <a:latin typeface="Gill Sans Nova"/>
              </a:rPr>
              <a:t>We selected only those variables that are statistically significant at the 5% level. We accounted for survey design and weights.</a:t>
            </a:r>
          </a:p>
          <a:p>
            <a:pPr marL="541020" lvl="1" indent="-274320"/>
            <a:r>
              <a:rPr lang="en-US" dirty="0">
                <a:solidFill>
                  <a:schemeClr val="tx1"/>
                </a:solidFill>
                <a:latin typeface="Gill Sans Nova"/>
              </a:rPr>
              <a:t>We used selected variables to run a Fixed Effect Model to derive estimates of the marginal effects on HAZ over time.</a:t>
            </a:r>
          </a:p>
          <a:p>
            <a:pPr marL="807720" lvl="2"/>
            <a:r>
              <a:rPr lang="en-GB" kern="100" dirty="0">
                <a:effectLst/>
                <a:ea typeface="Calibri" panose="020F0502020204030204" pitchFamily="34" charset="0"/>
                <a:cs typeface="Times New Roman" panose="02020603050405020304" pitchFamily="18" charset="0"/>
              </a:rPr>
              <a:t>To explain the relative contribution of each covariable over time to HAZ change, we used the Oaxaca-Blinder decomposition.</a:t>
            </a:r>
          </a:p>
          <a:p>
            <a:pPr marL="807720" lvl="2"/>
            <a:r>
              <a:rPr lang="en-GB" kern="100" dirty="0">
                <a:effectLst/>
                <a:ea typeface="Calibri" panose="020F0502020204030204" pitchFamily="34" charset="0"/>
                <a:cs typeface="Times New Roman" panose="02020603050405020304" pitchFamily="18" charset="0"/>
              </a:rPr>
              <a:t>We used the estimated parameters from the Fixed Effect Model and the (weighted) means of explanatory variables in the two time points to obtain the predicted change in HAZ due to the change in each determinant.</a:t>
            </a:r>
            <a:endParaRPr lang="en-GB" kern="100" dirty="0">
              <a:effectLst/>
              <a:latin typeface="Gill Sans" panose="020B0604020202020204" charset="0"/>
              <a:ea typeface="Calibri" panose="020F0502020204030204" pitchFamily="34" charset="0"/>
              <a:cs typeface="Times New Roman" panose="02020603050405020304" pitchFamily="18" charset="0"/>
            </a:endParaRPr>
          </a:p>
          <a:p>
            <a:pPr marL="541020" lvl="1" indent="-274320"/>
            <a:r>
              <a:rPr lang="en-GB" dirty="0">
                <a:solidFill>
                  <a:schemeClr val="tx1"/>
                </a:solidFill>
                <a:latin typeface="Gill Sans Nova"/>
              </a:rPr>
              <a:t>The product coefficients for individual determinants were subsequently ranked to identify the relative contribution of each factor to HAZ change.</a:t>
            </a:r>
          </a:p>
        </p:txBody>
      </p:sp>
      <p:sp>
        <p:nvSpPr>
          <p:cNvPr id="4" name="Slide Number Placeholder 3">
            <a:extLst>
              <a:ext uri="{FF2B5EF4-FFF2-40B4-BE49-F238E27FC236}">
                <a16:creationId xmlns:a16="http://schemas.microsoft.com/office/drawing/2014/main" id="{A4828DA6-039E-483B-8A8B-B8C4CACF6CA8}"/>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Gill Sans Nova" panose="020B0602020104020203"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a:ln>
                <a:noFill/>
              </a:ln>
              <a:solidFill>
                <a:srgbClr val="FFFFFF"/>
              </a:solidFill>
              <a:effectLst/>
              <a:uLnTx/>
              <a:uFillTx/>
              <a:latin typeface="Gill Sans Nova" panose="020B0602020104020203" pitchFamily="34" charset="0"/>
              <a:sym typeface="Arial"/>
            </a:endParaRPr>
          </a:p>
        </p:txBody>
      </p:sp>
    </p:spTree>
    <p:extLst>
      <p:ext uri="{BB962C8B-B14F-4D97-AF65-F5344CB8AC3E}">
        <p14:creationId xmlns:p14="http://schemas.microsoft.com/office/powerpoint/2010/main" val="383362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F6D5-8B36-86BA-AB77-69289A62B5B7}"/>
              </a:ext>
            </a:extLst>
          </p:cNvPr>
          <p:cNvSpPr>
            <a:spLocks noGrp="1"/>
          </p:cNvSpPr>
          <p:nvPr>
            <p:ph type="title"/>
          </p:nvPr>
        </p:nvSpPr>
        <p:spPr>
          <a:xfrm>
            <a:off x="609598" y="182879"/>
            <a:ext cx="11007779" cy="713741"/>
          </a:xfrm>
        </p:spPr>
        <p:txBody>
          <a:bodyPr/>
          <a:lstStyle/>
          <a:p>
            <a:r>
              <a:rPr lang="en-GB">
                <a:latin typeface="Gill Sans Nova"/>
              </a:rPr>
              <a:t>Relative Contribution of Factors to Stunting Decline</a:t>
            </a:r>
            <a:endParaRPr lang="en-GB"/>
          </a:p>
        </p:txBody>
      </p:sp>
      <p:sp>
        <p:nvSpPr>
          <p:cNvPr id="4" name="Slide Number Placeholder 3">
            <a:extLst>
              <a:ext uri="{FF2B5EF4-FFF2-40B4-BE49-F238E27FC236}">
                <a16:creationId xmlns:a16="http://schemas.microsoft.com/office/drawing/2014/main" id="{8005B153-044C-4A25-C7DC-A63394DDD75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Gill Sans Nova" panose="020B0602020104020203"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a:ln>
                <a:noFill/>
              </a:ln>
              <a:solidFill>
                <a:srgbClr val="FFFFFF"/>
              </a:solidFill>
              <a:effectLst/>
              <a:uLnTx/>
              <a:uFillTx/>
              <a:latin typeface="Gill Sans Nova" panose="020B0602020104020203" pitchFamily="34" charset="0"/>
              <a:sym typeface="Arial"/>
            </a:endParaRPr>
          </a:p>
        </p:txBody>
      </p:sp>
      <p:graphicFrame>
        <p:nvGraphicFramePr>
          <p:cNvPr id="7" name="Content Placeholder 6">
            <a:extLst>
              <a:ext uri="{FF2B5EF4-FFF2-40B4-BE49-F238E27FC236}">
                <a16:creationId xmlns:a16="http://schemas.microsoft.com/office/drawing/2014/main" id="{04A3E824-ADC6-527D-BDF0-F194A4B00E4B}"/>
              </a:ext>
            </a:extLst>
          </p:cNvPr>
          <p:cNvGraphicFramePr>
            <a:graphicFrameLocks noGrp="1"/>
          </p:cNvGraphicFramePr>
          <p:nvPr>
            <p:ph sz="quarter" idx="13"/>
          </p:nvPr>
        </p:nvGraphicFramePr>
        <p:xfrm>
          <a:off x="604838" y="1163638"/>
          <a:ext cx="10872787" cy="4979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097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9D62A2-7EA7-78AF-5A43-E1CA163A26BB}"/>
              </a:ext>
            </a:extLst>
          </p:cNvPr>
          <p:cNvSpPr>
            <a:spLocks noGrp="1"/>
          </p:cNvSpPr>
          <p:nvPr>
            <p:ph type="title"/>
          </p:nvPr>
        </p:nvSpPr>
        <p:spPr/>
        <p:txBody>
          <a:bodyPr/>
          <a:lstStyle/>
          <a:p>
            <a:r>
              <a:rPr lang="en-US"/>
              <a:t>I</a:t>
            </a:r>
            <a:r>
              <a:rPr lang="en-US">
                <a:latin typeface="Gill Sans Nova"/>
              </a:rPr>
              <a:t>mpact of SUN/MCDP II on Mortality and Health Burden</a:t>
            </a:r>
            <a:r>
              <a:rPr lang="en-US"/>
              <a:t> </a:t>
            </a:r>
          </a:p>
        </p:txBody>
      </p:sp>
      <p:sp>
        <p:nvSpPr>
          <p:cNvPr id="6" name="Subtitle 5">
            <a:extLst>
              <a:ext uri="{FF2B5EF4-FFF2-40B4-BE49-F238E27FC236}">
                <a16:creationId xmlns:a16="http://schemas.microsoft.com/office/drawing/2014/main" id="{6BBDDED7-A50E-5A45-30D8-741297BAD3E6}"/>
              </a:ext>
            </a:extLst>
          </p:cNvPr>
          <p:cNvSpPr>
            <a:spLocks noGrp="1"/>
          </p:cNvSpPr>
          <p:nvPr>
            <p:ph type="subTitle" idx="1"/>
          </p:nvPr>
        </p:nvSpPr>
        <p:spPr/>
        <p:txBody>
          <a:bodyPr/>
          <a:lstStyle/>
          <a:p>
            <a:r>
              <a:rPr lang="en-US" dirty="0"/>
              <a:t>Objective 2</a:t>
            </a:r>
          </a:p>
        </p:txBody>
      </p:sp>
    </p:spTree>
    <p:extLst>
      <p:ext uri="{BB962C8B-B14F-4D97-AF65-F5344CB8AC3E}">
        <p14:creationId xmlns:p14="http://schemas.microsoft.com/office/powerpoint/2010/main" val="407127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C8DA-C5C8-CDF5-E35D-A976643B19BC}"/>
              </a:ext>
            </a:extLst>
          </p:cNvPr>
          <p:cNvSpPr>
            <a:spLocks noGrp="1"/>
          </p:cNvSpPr>
          <p:nvPr>
            <p:ph type="title"/>
          </p:nvPr>
        </p:nvSpPr>
        <p:spPr>
          <a:xfrm>
            <a:off x="609598" y="182879"/>
            <a:ext cx="10868081" cy="713741"/>
          </a:xfrm>
        </p:spPr>
        <p:txBody>
          <a:bodyPr wrap="square" anchor="ctr">
            <a:normAutofit/>
          </a:bodyPr>
          <a:lstStyle/>
          <a:p>
            <a:r>
              <a:rPr lang="en-US"/>
              <a:t>Evaluating </a:t>
            </a:r>
            <a:r>
              <a:rPr lang="en-US" dirty="0"/>
              <a:t>Impact Using</a:t>
            </a:r>
            <a:r>
              <a:rPr lang="en-US"/>
              <a:t> Lives Saved Tool (</a:t>
            </a:r>
            <a:r>
              <a:rPr lang="en-US" dirty="0"/>
              <a:t>LiST</a:t>
            </a:r>
            <a:r>
              <a:rPr lang="en-US"/>
              <a:t>)</a:t>
            </a:r>
          </a:p>
        </p:txBody>
      </p:sp>
      <p:sp>
        <p:nvSpPr>
          <p:cNvPr id="3" name="Content Placeholder 2">
            <a:extLst>
              <a:ext uri="{FF2B5EF4-FFF2-40B4-BE49-F238E27FC236}">
                <a16:creationId xmlns:a16="http://schemas.microsoft.com/office/drawing/2014/main" id="{2E726BF3-D250-A5DD-D853-9F63372509E7}"/>
              </a:ext>
            </a:extLst>
          </p:cNvPr>
          <p:cNvSpPr>
            <a:spLocks noGrp="1"/>
          </p:cNvSpPr>
          <p:nvPr>
            <p:ph sz="quarter" idx="13"/>
          </p:nvPr>
        </p:nvSpPr>
        <p:spPr>
          <a:xfrm>
            <a:off x="605368" y="1225118"/>
            <a:ext cx="10871768" cy="4798061"/>
          </a:xfrm>
        </p:spPr>
        <p:txBody>
          <a:bodyPr lIns="91440" tIns="45720" rIns="91440" bIns="45720" anchor="t">
            <a:normAutofit/>
          </a:bodyPr>
          <a:lstStyle/>
          <a:p>
            <a:pPr>
              <a:lnSpc>
                <a:spcPct val="90000"/>
              </a:lnSpc>
            </a:pPr>
            <a:r>
              <a:rPr lang="en-GB" sz="2000" dirty="0">
                <a:latin typeface="Gill Sans Nova"/>
              </a:rPr>
              <a:t>Used the Lives Saved Tool (</a:t>
            </a:r>
            <a:r>
              <a:rPr lang="en-GB" sz="2000" dirty="0">
                <a:latin typeface="Gill Sans Nova"/>
                <a:hlinkClick r:id="rId3"/>
              </a:rPr>
              <a:t>LiST (spectrumweb.org)</a:t>
            </a:r>
            <a:r>
              <a:rPr lang="en-GB" sz="2000" dirty="0">
                <a:latin typeface="Gill Sans Nova"/>
              </a:rPr>
              <a:t>), Avenir Health</a:t>
            </a:r>
          </a:p>
          <a:p>
            <a:pPr>
              <a:lnSpc>
                <a:spcPct val="90000"/>
              </a:lnSpc>
            </a:pPr>
            <a:r>
              <a:rPr lang="en-GB" sz="2000" dirty="0" err="1">
                <a:latin typeface="Gill Sans Nova"/>
              </a:rPr>
              <a:t>LiST</a:t>
            </a:r>
            <a:r>
              <a:rPr lang="en-GB" sz="2000" dirty="0">
                <a:latin typeface="Gill Sans Nova"/>
              </a:rPr>
              <a:t> models the impact of interventions as the reduction of mortality and morbidity rates by the change in intervention coverage and the intervention's relative effectiveness</a:t>
            </a:r>
          </a:p>
          <a:p>
            <a:pPr>
              <a:lnSpc>
                <a:spcPct val="90000"/>
              </a:lnSpc>
            </a:pPr>
            <a:r>
              <a:rPr lang="en-GB" sz="2000" dirty="0">
                <a:latin typeface="Gill Sans Nova"/>
              </a:rPr>
              <a:t>Impact estimates are based on the coverage of 10 MCH indicators (WASH and health) covering services provided from 2019 to 2022. </a:t>
            </a:r>
            <a:endParaRPr lang="en-US" sz="2000"/>
          </a:p>
          <a:p>
            <a:pPr marL="541020" lvl="1" indent="-274320">
              <a:lnSpc>
                <a:spcPct val="90000"/>
              </a:lnSpc>
              <a:buFont typeface="Courier New" panose="020B0604020202020204" pitchFamily="34" charset="0"/>
              <a:buChar char="o"/>
            </a:pPr>
            <a:r>
              <a:rPr lang="en-GB" sz="1600" dirty="0">
                <a:latin typeface="Gill Sans Nova"/>
              </a:rPr>
              <a:t>WASH data were only available for 2021-22 from 13 SUN TA districts and 3 UNICEF districts</a:t>
            </a:r>
          </a:p>
          <a:p>
            <a:pPr>
              <a:lnSpc>
                <a:spcPct val="90000"/>
              </a:lnSpc>
            </a:pPr>
            <a:r>
              <a:rPr lang="en-GB" sz="2000" dirty="0">
                <a:latin typeface="Gill Sans Nova"/>
              </a:rPr>
              <a:t>To calculate impact for the programme, we follow the WHO CHOICE methodology for cost effectiveness analysis using </a:t>
            </a:r>
            <a:r>
              <a:rPr lang="en-GB" sz="2000" dirty="0" err="1">
                <a:latin typeface="Gill Sans Nova"/>
              </a:rPr>
              <a:t>LiST</a:t>
            </a:r>
            <a:r>
              <a:rPr lang="en-GB" sz="2000" dirty="0">
                <a:latin typeface="Gill Sans Nova"/>
              </a:rPr>
              <a:t> and compare intervention coverage to “no programme” coverage to estimate reductions in mortality and morbidity attributable to the programme.</a:t>
            </a:r>
            <a:endParaRPr lang="en-US">
              <a:latin typeface="Gill Sans Nova"/>
            </a:endParaRPr>
          </a:p>
          <a:p>
            <a:pPr>
              <a:lnSpc>
                <a:spcPct val="90000"/>
              </a:lnSpc>
            </a:pPr>
            <a:r>
              <a:rPr lang="en-GB" sz="2000" dirty="0" err="1">
                <a:latin typeface="Gill Sans Nova"/>
              </a:rPr>
              <a:t>LiST</a:t>
            </a:r>
            <a:r>
              <a:rPr lang="en-GB" sz="2000" dirty="0">
                <a:latin typeface="Gill Sans Nova"/>
              </a:rPr>
              <a:t> provided district-level estimates of:</a:t>
            </a:r>
            <a:endParaRPr lang="en-US" sz="2000"/>
          </a:p>
          <a:p>
            <a:pPr marL="541020" lvl="1" indent="-274320">
              <a:lnSpc>
                <a:spcPct val="90000"/>
              </a:lnSpc>
            </a:pPr>
            <a:r>
              <a:rPr lang="en-GB" sz="1800" b="1" dirty="0">
                <a:latin typeface="Gill Sans Nova"/>
              </a:rPr>
              <a:t>Deaths prevented for children under 5 years</a:t>
            </a:r>
            <a:endParaRPr lang="en-GB" sz="1800">
              <a:latin typeface="Gill Sans Nova"/>
            </a:endParaRPr>
          </a:p>
          <a:p>
            <a:pPr marL="541020" lvl="1" indent="-274320">
              <a:lnSpc>
                <a:spcPct val="90000"/>
              </a:lnSpc>
            </a:pPr>
            <a:r>
              <a:rPr lang="en-GB" sz="1800" b="1" dirty="0">
                <a:latin typeface="Gill Sans Nova"/>
              </a:rPr>
              <a:t>Cases of stunting prevented in children under 5 years</a:t>
            </a:r>
            <a:endParaRPr lang="en-GB" sz="1800">
              <a:latin typeface="Gill Sans Nova"/>
            </a:endParaRPr>
          </a:p>
          <a:p>
            <a:pPr marL="541020" lvl="1" indent="-274320">
              <a:lnSpc>
                <a:spcPct val="90000"/>
              </a:lnSpc>
            </a:pPr>
            <a:r>
              <a:rPr lang="en-GB" sz="1800" b="1" dirty="0">
                <a:latin typeface="Gill Sans Nova"/>
              </a:rPr>
              <a:t>Cases of diarrhoea prevented in children under 5 years</a:t>
            </a:r>
            <a:endParaRPr lang="en-GB" sz="1800" dirty="0">
              <a:latin typeface="Gill Sans Nova"/>
            </a:endParaRPr>
          </a:p>
        </p:txBody>
      </p:sp>
      <p:sp>
        <p:nvSpPr>
          <p:cNvPr id="4" name="Slide Number Placeholder 3">
            <a:extLst>
              <a:ext uri="{FF2B5EF4-FFF2-40B4-BE49-F238E27FC236}">
                <a16:creationId xmlns:a16="http://schemas.microsoft.com/office/drawing/2014/main" id="{0F7FC752-AD33-A59E-6B34-8F12CF6342A7}"/>
              </a:ext>
            </a:extLst>
          </p:cNvPr>
          <p:cNvSpPr>
            <a:spLocks noGrp="1"/>
          </p:cNvSpPr>
          <p:nvPr>
            <p:ph type="sldNum" idx="12"/>
          </p:nvPr>
        </p:nvSpPr>
        <p:spPr>
          <a:xfrm>
            <a:off x="11785269" y="0"/>
            <a:ext cx="372638" cy="302672"/>
          </a:xfrm>
        </p:spPr>
        <p:txBody>
          <a:bodyPr wrap="square" anchor="ctr">
            <a:normAutofit/>
          </a:bodyPr>
          <a:lstStyle/>
          <a:p>
            <a:pPr>
              <a:spcAft>
                <a:spcPts val="600"/>
              </a:spcAft>
            </a:pPr>
            <a:fld id="{00000000-1234-1234-1234-123412341234}" type="slidenum">
              <a:rPr lang="en-US" smtClean="0"/>
              <a:pPr>
                <a:spcAft>
                  <a:spcPts val="600"/>
                </a:spcAft>
              </a:pPr>
              <a:t>18</a:t>
            </a:fld>
            <a:endParaRPr lang="en-US"/>
          </a:p>
        </p:txBody>
      </p:sp>
    </p:spTree>
    <p:extLst>
      <p:ext uri="{BB962C8B-B14F-4D97-AF65-F5344CB8AC3E}">
        <p14:creationId xmlns:p14="http://schemas.microsoft.com/office/powerpoint/2010/main" val="144203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13EE-52D6-AE7C-5966-EE1EC4D729AA}"/>
              </a:ext>
            </a:extLst>
          </p:cNvPr>
          <p:cNvSpPr>
            <a:spLocks noGrp="1"/>
          </p:cNvSpPr>
          <p:nvPr>
            <p:ph type="title"/>
          </p:nvPr>
        </p:nvSpPr>
        <p:spPr/>
        <p:txBody>
          <a:bodyPr/>
          <a:lstStyle/>
          <a:p>
            <a:r>
              <a:rPr lang="en-US" dirty="0">
                <a:latin typeface="Gill Sans Nova"/>
              </a:rPr>
              <a:t>Change in Estimated Under 5 Deaths (per 1,000) Attributable to Interventions, 2022</a:t>
            </a:r>
          </a:p>
        </p:txBody>
      </p:sp>
      <p:sp>
        <p:nvSpPr>
          <p:cNvPr id="3" name="Slide Number Placeholder 3">
            <a:extLst>
              <a:ext uri="{FF2B5EF4-FFF2-40B4-BE49-F238E27FC236}">
                <a16:creationId xmlns:a16="http://schemas.microsoft.com/office/drawing/2014/main" id="{331785D8-C515-897B-4830-2FFF6DCF6036}"/>
              </a:ext>
            </a:extLst>
          </p:cNvPr>
          <p:cNvSpPr txBox="1">
            <a:spLocks/>
          </p:cNvSpPr>
          <p:nvPr/>
        </p:nvSpPr>
        <p:spPr>
          <a:xfrm>
            <a:off x="11819362" y="0"/>
            <a:ext cx="372638" cy="30267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bg1"/>
                </a:solidFill>
                <a:latin typeface="Gill Sans" panose="020B0604020202020204"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latin typeface="Gill Sans Nova" panose="020B0602020104020203" pitchFamily="34" charset="0"/>
              </a:rPr>
              <a:pPr/>
              <a:t>19</a:t>
            </a:fld>
            <a:endParaRPr lang="en-US">
              <a:latin typeface="Gill Sans Nova" panose="020B0602020104020203" pitchFamily="34" charset="0"/>
            </a:endParaRPr>
          </a:p>
        </p:txBody>
      </p:sp>
      <p:graphicFrame>
        <p:nvGraphicFramePr>
          <p:cNvPr id="5" name="Chart 4">
            <a:extLst>
              <a:ext uri="{FF2B5EF4-FFF2-40B4-BE49-F238E27FC236}">
                <a16:creationId xmlns:a16="http://schemas.microsoft.com/office/drawing/2014/main" id="{E3C98B0E-B815-3DD3-72AF-DCD3362C2FC9}"/>
              </a:ext>
              <a:ext uri="{147F2762-F138-4A5C-976F-8EAC2B608ADB}">
                <a16:predDERef xmlns:a16="http://schemas.microsoft.com/office/drawing/2014/main" pred="{837D5EBF-7CDE-F5BF-4BA5-1710734B24F1}"/>
              </a:ext>
            </a:extLst>
          </p:cNvPr>
          <p:cNvGraphicFramePr>
            <a:graphicFrameLocks/>
          </p:cNvGraphicFramePr>
          <p:nvPr>
            <p:extLst>
              <p:ext uri="{D42A27DB-BD31-4B8C-83A1-F6EECF244321}">
                <p14:modId xmlns:p14="http://schemas.microsoft.com/office/powerpoint/2010/main" val="4012413985"/>
              </p:ext>
            </p:extLst>
          </p:nvPr>
        </p:nvGraphicFramePr>
        <p:xfrm>
          <a:off x="1264597" y="1342418"/>
          <a:ext cx="9163454" cy="4507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64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59DF3-18C7-4BC9-BC0C-E8F9DC4C460D}"/>
              </a:ext>
            </a:extLst>
          </p:cNvPr>
          <p:cNvSpPr>
            <a:spLocks noGrp="1"/>
          </p:cNvSpPr>
          <p:nvPr>
            <p:ph sz="quarter" idx="13"/>
          </p:nvPr>
        </p:nvSpPr>
        <p:spPr>
          <a:xfrm>
            <a:off x="662518" y="3549218"/>
            <a:ext cx="10871768" cy="1778636"/>
          </a:xfrm>
        </p:spPr>
        <p:txBody>
          <a:bodyPr lIns="91440" tIns="45720" rIns="91440" bIns="45720" anchor="t"/>
          <a:lstStyle/>
          <a:p>
            <a:pPr marL="0" indent="0">
              <a:buNone/>
            </a:pPr>
            <a:r>
              <a:rPr lang="en-US">
                <a:latin typeface="Gill Sans Nova"/>
              </a:rPr>
              <a:t>This presentation is made possible by the support of the American People through the United States Agency for International Development (USAID) and was prepared by the SUN LE Project. The authors’ views expressed in this publication do not necessarily reflect the views of USAID or the United States Government.</a:t>
            </a:r>
            <a:endParaRPr lang="en-US"/>
          </a:p>
        </p:txBody>
      </p:sp>
      <p:sp>
        <p:nvSpPr>
          <p:cNvPr id="4" name="Slide Number Placeholder 3">
            <a:extLst>
              <a:ext uri="{FF2B5EF4-FFF2-40B4-BE49-F238E27FC236}">
                <a16:creationId xmlns:a16="http://schemas.microsoft.com/office/drawing/2014/main" id="{BEC2FAD0-5CA3-433E-AE2E-B4E4064F4257}"/>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2</a:t>
            </a:fld>
            <a:endParaRPr lang="en-US">
              <a:latin typeface="Gill Sans Nova" panose="020B0602020104020203" pitchFamily="34" charset="0"/>
            </a:endParaRPr>
          </a:p>
        </p:txBody>
      </p:sp>
    </p:spTree>
    <p:extLst>
      <p:ext uri="{BB962C8B-B14F-4D97-AF65-F5344CB8AC3E}">
        <p14:creationId xmlns:p14="http://schemas.microsoft.com/office/powerpoint/2010/main" val="81506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4F54-F631-6198-E2CD-67249A0EE416}"/>
              </a:ext>
            </a:extLst>
          </p:cNvPr>
          <p:cNvSpPr>
            <a:spLocks noGrp="1"/>
          </p:cNvSpPr>
          <p:nvPr>
            <p:ph type="title"/>
          </p:nvPr>
        </p:nvSpPr>
        <p:spPr/>
        <p:txBody>
          <a:bodyPr/>
          <a:lstStyle/>
          <a:p>
            <a:r>
              <a:rPr lang="en-US">
                <a:latin typeface="Gill Sans Nova"/>
              </a:rPr>
              <a:t>Contribution by </a:t>
            </a:r>
            <a:r>
              <a:rPr lang="en-US" dirty="0">
                <a:latin typeface="Gill Sans Nova"/>
              </a:rPr>
              <a:t>Intervention </a:t>
            </a:r>
            <a:r>
              <a:rPr lang="en-US">
                <a:latin typeface="Gill Sans Nova"/>
              </a:rPr>
              <a:t>to </a:t>
            </a:r>
            <a:r>
              <a:rPr lang="en-US" dirty="0">
                <a:latin typeface="Gill Sans Nova"/>
              </a:rPr>
              <a:t>Reduction </a:t>
            </a:r>
            <a:r>
              <a:rPr lang="en-US">
                <a:latin typeface="Gill Sans Nova"/>
              </a:rPr>
              <a:t>in </a:t>
            </a:r>
            <a:r>
              <a:rPr lang="en-US" dirty="0">
                <a:latin typeface="Gill Sans Nova"/>
              </a:rPr>
              <a:t>Child Mortality</a:t>
            </a:r>
            <a:r>
              <a:rPr lang="en-US">
                <a:latin typeface="Gill Sans Nova"/>
              </a:rPr>
              <a:t>, </a:t>
            </a:r>
            <a:r>
              <a:rPr lang="en-US" dirty="0">
                <a:latin typeface="Gill Sans Nova"/>
              </a:rPr>
              <a:t>2019</a:t>
            </a:r>
            <a:r>
              <a:rPr lang="en-US" dirty="0"/>
              <a:t>–</a:t>
            </a:r>
            <a:r>
              <a:rPr lang="en-US" dirty="0">
                <a:latin typeface="Gill Sans Nova"/>
              </a:rPr>
              <a:t>2022</a:t>
            </a:r>
            <a:endParaRPr lang="en-US"/>
          </a:p>
        </p:txBody>
      </p:sp>
      <p:sp>
        <p:nvSpPr>
          <p:cNvPr id="4" name="Slide Number Placeholder 3">
            <a:extLst>
              <a:ext uri="{FF2B5EF4-FFF2-40B4-BE49-F238E27FC236}">
                <a16:creationId xmlns:a16="http://schemas.microsoft.com/office/drawing/2014/main" id="{48E9A8E2-FEDA-2BFF-4DA3-4D03B422929C}"/>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20</a:t>
            </a:fld>
            <a:endParaRPr lang="en-US">
              <a:latin typeface="Gill Sans Nova" panose="020B0602020104020203" pitchFamily="34" charset="0"/>
            </a:endParaRPr>
          </a:p>
        </p:txBody>
      </p:sp>
      <p:graphicFrame>
        <p:nvGraphicFramePr>
          <p:cNvPr id="6" name="Content Placeholder 5">
            <a:extLst>
              <a:ext uri="{FF2B5EF4-FFF2-40B4-BE49-F238E27FC236}">
                <a16:creationId xmlns:a16="http://schemas.microsoft.com/office/drawing/2014/main" id="{FF5360D1-D2EF-A239-E625-05D6699E703B}"/>
              </a:ext>
            </a:extLst>
          </p:cNvPr>
          <p:cNvGraphicFramePr>
            <a:graphicFrameLocks noGrp="1"/>
          </p:cNvGraphicFramePr>
          <p:nvPr>
            <p:ph sz="quarter" idx="13"/>
          </p:nvPr>
        </p:nvGraphicFramePr>
        <p:xfrm>
          <a:off x="604838" y="1163638"/>
          <a:ext cx="10872787" cy="4979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03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E68A-B238-7518-4925-DEC0B78F9C2F}"/>
              </a:ext>
            </a:extLst>
          </p:cNvPr>
          <p:cNvSpPr>
            <a:spLocks noGrp="1"/>
          </p:cNvSpPr>
          <p:nvPr>
            <p:ph type="title"/>
          </p:nvPr>
        </p:nvSpPr>
        <p:spPr/>
        <p:txBody>
          <a:bodyPr/>
          <a:lstStyle/>
          <a:p>
            <a:r>
              <a:rPr lang="en-US" dirty="0">
                <a:latin typeface="Gill Sans Nova"/>
              </a:rPr>
              <a:t>Change</a:t>
            </a:r>
            <a:r>
              <a:rPr lang="en-US">
                <a:latin typeface="Gill Sans Nova"/>
              </a:rPr>
              <a:t> in </a:t>
            </a:r>
            <a:r>
              <a:rPr lang="en-US" dirty="0">
                <a:latin typeface="Gill Sans Nova"/>
              </a:rPr>
              <a:t>Estimated Stunting Prevalence </a:t>
            </a:r>
            <a:r>
              <a:rPr lang="en-US">
                <a:latin typeface="Gill Sans Nova"/>
              </a:rPr>
              <a:t>(&lt; 24 Months) </a:t>
            </a:r>
            <a:r>
              <a:rPr lang="en-US" dirty="0">
                <a:latin typeface="Gill Sans Nova"/>
              </a:rPr>
              <a:t>Attributable </a:t>
            </a:r>
            <a:r>
              <a:rPr lang="en-US">
                <a:latin typeface="Gill Sans Nova"/>
              </a:rPr>
              <a:t>to </a:t>
            </a:r>
            <a:r>
              <a:rPr lang="en-US" dirty="0">
                <a:latin typeface="Gill Sans Nova"/>
              </a:rPr>
              <a:t>Interventions</a:t>
            </a:r>
            <a:r>
              <a:rPr lang="en-US">
                <a:latin typeface="Gill Sans Nova"/>
              </a:rPr>
              <a:t>, 2022</a:t>
            </a:r>
            <a:endParaRPr lang="en-US"/>
          </a:p>
        </p:txBody>
      </p:sp>
      <p:sp>
        <p:nvSpPr>
          <p:cNvPr id="5" name="Slide Number Placeholder 3">
            <a:extLst>
              <a:ext uri="{FF2B5EF4-FFF2-40B4-BE49-F238E27FC236}">
                <a16:creationId xmlns:a16="http://schemas.microsoft.com/office/drawing/2014/main" id="{D769E2B6-FDE1-B786-EC6E-AB887D805079}"/>
              </a:ext>
            </a:extLst>
          </p:cNvPr>
          <p:cNvSpPr>
            <a:spLocks noGrp="1"/>
          </p:cNvSpPr>
          <p:nvPr>
            <p:ph type="sldNum" idx="12"/>
          </p:nvPr>
        </p:nvSpPr>
        <p:spPr>
          <a:xfrm>
            <a:off x="11785269" y="0"/>
            <a:ext cx="372638" cy="302672"/>
          </a:xfrm>
        </p:spPr>
        <p:txBody>
          <a:bodyPr/>
          <a:lstStyle/>
          <a:p>
            <a:fld id="{00000000-1234-1234-1234-123412341234}" type="slidenum">
              <a:rPr lang="en-US" smtClean="0">
                <a:latin typeface="Gill Sans Nova" panose="020B0602020104020203" pitchFamily="34" charset="0"/>
              </a:rPr>
              <a:pPr/>
              <a:t>21</a:t>
            </a:fld>
            <a:endParaRPr lang="en-US">
              <a:latin typeface="Gill Sans Nova" panose="020B0602020104020203" pitchFamily="34" charset="0"/>
            </a:endParaRPr>
          </a:p>
        </p:txBody>
      </p:sp>
      <p:sp>
        <p:nvSpPr>
          <p:cNvPr id="4" name="Content Placeholder 3">
            <a:extLst>
              <a:ext uri="{FF2B5EF4-FFF2-40B4-BE49-F238E27FC236}">
                <a16:creationId xmlns:a16="http://schemas.microsoft.com/office/drawing/2014/main" id="{EC3F9EB7-F69B-2803-5BE9-D6C6E5B29B2F}"/>
              </a:ext>
            </a:extLst>
          </p:cNvPr>
          <p:cNvSpPr>
            <a:spLocks noGrp="1"/>
          </p:cNvSpPr>
          <p:nvPr>
            <p:ph sz="quarter" idx="13"/>
          </p:nvPr>
        </p:nvSpPr>
        <p:spPr/>
        <p:txBody>
          <a:bodyPr/>
          <a:lstStyle/>
          <a:p>
            <a:endParaRPr lang="en-US"/>
          </a:p>
        </p:txBody>
      </p:sp>
      <p:graphicFrame>
        <p:nvGraphicFramePr>
          <p:cNvPr id="8" name="Chart 7">
            <a:extLst>
              <a:ext uri="{FF2B5EF4-FFF2-40B4-BE49-F238E27FC236}">
                <a16:creationId xmlns:a16="http://schemas.microsoft.com/office/drawing/2014/main" id="{49AD6AFE-F1F1-9262-CC86-093317C32FDF}"/>
              </a:ext>
            </a:extLst>
          </p:cNvPr>
          <p:cNvGraphicFramePr>
            <a:graphicFrameLocks/>
          </p:cNvGraphicFramePr>
          <p:nvPr>
            <p:extLst>
              <p:ext uri="{D42A27DB-BD31-4B8C-83A1-F6EECF244321}">
                <p14:modId xmlns:p14="http://schemas.microsoft.com/office/powerpoint/2010/main" val="1761496925"/>
              </p:ext>
            </p:extLst>
          </p:nvPr>
        </p:nvGraphicFramePr>
        <p:xfrm>
          <a:off x="605367" y="1162975"/>
          <a:ext cx="10868081" cy="4980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95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CEC3-7682-A1B8-A1C3-66293DF7AE46}"/>
              </a:ext>
            </a:extLst>
          </p:cNvPr>
          <p:cNvSpPr>
            <a:spLocks noGrp="1"/>
          </p:cNvSpPr>
          <p:nvPr>
            <p:ph type="title"/>
          </p:nvPr>
        </p:nvSpPr>
        <p:spPr/>
        <p:txBody>
          <a:bodyPr/>
          <a:lstStyle/>
          <a:p>
            <a:r>
              <a:rPr lang="en-GB" dirty="0">
                <a:latin typeface="Gill Sans Nova"/>
              </a:rPr>
              <a:t>Change</a:t>
            </a:r>
            <a:r>
              <a:rPr lang="en-GB">
                <a:latin typeface="Gill Sans Nova"/>
              </a:rPr>
              <a:t> in </a:t>
            </a:r>
            <a:r>
              <a:rPr lang="en-GB" dirty="0">
                <a:latin typeface="Gill Sans Nova"/>
              </a:rPr>
              <a:t>Estimated Diarrhoea Cases </a:t>
            </a:r>
            <a:r>
              <a:rPr lang="en-GB">
                <a:latin typeface="Gill Sans Nova"/>
              </a:rPr>
              <a:t>(&lt; 5 Years) per </a:t>
            </a:r>
            <a:r>
              <a:rPr lang="en-GB" dirty="0">
                <a:latin typeface="Gill Sans Nova"/>
              </a:rPr>
              <a:t>Child-year </a:t>
            </a:r>
            <a:r>
              <a:rPr lang="en-GB">
                <a:latin typeface="Gill Sans Nova"/>
              </a:rPr>
              <a:t>(</a:t>
            </a:r>
            <a:r>
              <a:rPr lang="en-GB" dirty="0">
                <a:latin typeface="Gill Sans Nova"/>
              </a:rPr>
              <a:t>Incidence</a:t>
            </a:r>
            <a:r>
              <a:rPr lang="en-GB">
                <a:latin typeface="Gill Sans Nova"/>
              </a:rPr>
              <a:t>) </a:t>
            </a:r>
            <a:r>
              <a:rPr lang="en-GB" dirty="0">
                <a:latin typeface="Gill Sans Nova"/>
              </a:rPr>
              <a:t>Attributable </a:t>
            </a:r>
            <a:r>
              <a:rPr lang="en-GB">
                <a:latin typeface="Gill Sans Nova"/>
              </a:rPr>
              <a:t>to </a:t>
            </a:r>
            <a:r>
              <a:rPr lang="en-GB" dirty="0">
                <a:latin typeface="Gill Sans Nova"/>
              </a:rPr>
              <a:t>Interventions </a:t>
            </a:r>
            <a:r>
              <a:rPr lang="en-GB">
                <a:latin typeface="Gill Sans Nova"/>
              </a:rPr>
              <a:t>by </a:t>
            </a:r>
            <a:r>
              <a:rPr lang="en-GB" dirty="0">
                <a:latin typeface="Gill Sans Nova"/>
              </a:rPr>
              <a:t>District</a:t>
            </a:r>
            <a:r>
              <a:rPr lang="en-GB">
                <a:latin typeface="Gill Sans Nova"/>
              </a:rPr>
              <a:t>, 2022</a:t>
            </a:r>
            <a:endParaRPr lang="en-GB"/>
          </a:p>
        </p:txBody>
      </p:sp>
      <p:sp>
        <p:nvSpPr>
          <p:cNvPr id="4" name="Slide Number Placeholder 3">
            <a:extLst>
              <a:ext uri="{FF2B5EF4-FFF2-40B4-BE49-F238E27FC236}">
                <a16:creationId xmlns:a16="http://schemas.microsoft.com/office/drawing/2014/main" id="{83967040-46CD-28BA-9C44-19C3D0170548}"/>
              </a:ext>
            </a:extLst>
          </p:cNvPr>
          <p:cNvSpPr>
            <a:spLocks noGrp="1"/>
          </p:cNvSpPr>
          <p:nvPr>
            <p:ph type="sldNum" idx="12"/>
          </p:nvPr>
        </p:nvSpPr>
        <p:spPr>
          <a:xfrm>
            <a:off x="11785269" y="0"/>
            <a:ext cx="372638" cy="302672"/>
          </a:xfrm>
        </p:spPr>
        <p:txBody>
          <a:bodyPr/>
          <a:lstStyle/>
          <a:p>
            <a:fld id="{00000000-1234-1234-1234-123412341234}" type="slidenum">
              <a:rPr lang="en-US" smtClean="0">
                <a:latin typeface="Gill Sans Nova" panose="020B0602020104020203" pitchFamily="34" charset="0"/>
              </a:rPr>
              <a:pPr/>
              <a:t>22</a:t>
            </a:fld>
            <a:endParaRPr lang="en-US">
              <a:latin typeface="Gill Sans Nova" panose="020B0602020104020203" pitchFamily="34" charset="0"/>
            </a:endParaRPr>
          </a:p>
        </p:txBody>
      </p:sp>
      <p:sp>
        <p:nvSpPr>
          <p:cNvPr id="5" name="Content Placeholder 4">
            <a:extLst>
              <a:ext uri="{FF2B5EF4-FFF2-40B4-BE49-F238E27FC236}">
                <a16:creationId xmlns:a16="http://schemas.microsoft.com/office/drawing/2014/main" id="{C5FE74D4-E78A-B668-4D58-2BCF7592E2DB}"/>
              </a:ext>
            </a:extLst>
          </p:cNvPr>
          <p:cNvSpPr>
            <a:spLocks noGrp="1"/>
          </p:cNvSpPr>
          <p:nvPr>
            <p:ph sz="quarter" idx="13"/>
          </p:nvPr>
        </p:nvSpPr>
        <p:spPr/>
        <p:txBody>
          <a:bodyPr/>
          <a:lstStyle/>
          <a:p>
            <a:endParaRPr lang="en-US"/>
          </a:p>
        </p:txBody>
      </p:sp>
      <p:graphicFrame>
        <p:nvGraphicFramePr>
          <p:cNvPr id="6" name="Chart 5">
            <a:extLst>
              <a:ext uri="{FF2B5EF4-FFF2-40B4-BE49-F238E27FC236}">
                <a16:creationId xmlns:a16="http://schemas.microsoft.com/office/drawing/2014/main" id="{A6818BEA-C975-D059-CC5A-EE7C4E6E9328}"/>
              </a:ext>
            </a:extLst>
          </p:cNvPr>
          <p:cNvGraphicFramePr>
            <a:graphicFrameLocks/>
          </p:cNvGraphicFramePr>
          <p:nvPr>
            <p:extLst>
              <p:ext uri="{D42A27DB-BD31-4B8C-83A1-F6EECF244321}">
                <p14:modId xmlns:p14="http://schemas.microsoft.com/office/powerpoint/2010/main" val="1120215080"/>
              </p:ext>
            </p:extLst>
          </p:nvPr>
        </p:nvGraphicFramePr>
        <p:xfrm>
          <a:off x="605367" y="1242488"/>
          <a:ext cx="10872312" cy="4901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595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30AD-3170-9D01-6428-F7F330D839C8}"/>
              </a:ext>
            </a:extLst>
          </p:cNvPr>
          <p:cNvSpPr>
            <a:spLocks noGrp="1"/>
          </p:cNvSpPr>
          <p:nvPr>
            <p:ph type="title"/>
          </p:nvPr>
        </p:nvSpPr>
        <p:spPr/>
        <p:txBody>
          <a:bodyPr/>
          <a:lstStyle/>
          <a:p>
            <a:r>
              <a:rPr lang="en-GB">
                <a:latin typeface="Gill Sans Nova"/>
              </a:rPr>
              <a:t>Contribution by </a:t>
            </a:r>
            <a:r>
              <a:rPr lang="en-GB" dirty="0">
                <a:latin typeface="Gill Sans Nova"/>
              </a:rPr>
              <a:t>Intervention </a:t>
            </a:r>
            <a:r>
              <a:rPr lang="en-GB">
                <a:latin typeface="Gill Sans Nova"/>
              </a:rPr>
              <a:t>to </a:t>
            </a:r>
            <a:r>
              <a:rPr lang="en-GB" dirty="0">
                <a:latin typeface="Gill Sans Nova"/>
              </a:rPr>
              <a:t>Reduction </a:t>
            </a:r>
            <a:r>
              <a:rPr lang="en-GB">
                <a:latin typeface="Gill Sans Nova"/>
              </a:rPr>
              <a:t>in </a:t>
            </a:r>
            <a:r>
              <a:rPr lang="en-GB" dirty="0">
                <a:latin typeface="Gill Sans Nova"/>
              </a:rPr>
              <a:t>Diarrhoea </a:t>
            </a:r>
            <a:r>
              <a:rPr lang="en-GB">
                <a:latin typeface="Gill Sans Nova"/>
              </a:rPr>
              <a:t>cases, </a:t>
            </a:r>
            <a:r>
              <a:rPr lang="en-GB" dirty="0">
                <a:latin typeface="Gill Sans Nova"/>
              </a:rPr>
              <a:t>2019</a:t>
            </a:r>
            <a:r>
              <a:rPr lang="en-GB" dirty="0"/>
              <a:t>–</a:t>
            </a:r>
            <a:r>
              <a:rPr lang="en-GB" dirty="0">
                <a:latin typeface="Gill Sans Nova"/>
              </a:rPr>
              <a:t>2022</a:t>
            </a:r>
            <a:endParaRPr lang="en-GB"/>
          </a:p>
        </p:txBody>
      </p:sp>
      <p:sp>
        <p:nvSpPr>
          <p:cNvPr id="4" name="Slide Number Placeholder 3">
            <a:extLst>
              <a:ext uri="{FF2B5EF4-FFF2-40B4-BE49-F238E27FC236}">
                <a16:creationId xmlns:a16="http://schemas.microsoft.com/office/drawing/2014/main" id="{BEB44160-1D5E-2B88-98E7-99A761894860}"/>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23</a:t>
            </a:fld>
            <a:endParaRPr lang="en-US">
              <a:latin typeface="Gill Sans Nova" panose="020B0602020104020203" pitchFamily="34" charset="0"/>
            </a:endParaRPr>
          </a:p>
        </p:txBody>
      </p:sp>
      <p:graphicFrame>
        <p:nvGraphicFramePr>
          <p:cNvPr id="6" name="Chart 5">
            <a:extLst>
              <a:ext uri="{FF2B5EF4-FFF2-40B4-BE49-F238E27FC236}">
                <a16:creationId xmlns:a16="http://schemas.microsoft.com/office/drawing/2014/main" id="{F9351300-8A33-6A97-AB50-D29570A61996}"/>
              </a:ext>
            </a:extLst>
          </p:cNvPr>
          <p:cNvGraphicFramePr>
            <a:graphicFrameLocks/>
          </p:cNvGraphicFramePr>
          <p:nvPr>
            <p:extLst>
              <p:ext uri="{D42A27DB-BD31-4B8C-83A1-F6EECF244321}">
                <p14:modId xmlns:p14="http://schemas.microsoft.com/office/powerpoint/2010/main" val="1332975260"/>
              </p:ext>
            </p:extLst>
          </p:nvPr>
        </p:nvGraphicFramePr>
        <p:xfrm>
          <a:off x="1252331" y="1351721"/>
          <a:ext cx="9780104" cy="4791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563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FEE7-7363-87D4-FC24-F928F81DCA51}"/>
              </a:ext>
            </a:extLst>
          </p:cNvPr>
          <p:cNvSpPr>
            <a:spLocks noGrp="1"/>
          </p:cNvSpPr>
          <p:nvPr>
            <p:ph type="title"/>
          </p:nvPr>
        </p:nvSpPr>
        <p:spPr/>
        <p:txBody>
          <a:bodyPr/>
          <a:lstStyle/>
          <a:p>
            <a:r>
              <a:rPr lang="en-US">
                <a:latin typeface="Gill Sans Nova"/>
              </a:rPr>
              <a:t>Computing DALYs Based on </a:t>
            </a:r>
            <a:r>
              <a:rPr lang="en-US" dirty="0">
                <a:latin typeface="Gill Sans Nova"/>
              </a:rPr>
              <a:t>LiST</a:t>
            </a:r>
            <a:endParaRPr lang="en-US"/>
          </a:p>
        </p:txBody>
      </p:sp>
      <p:sp>
        <p:nvSpPr>
          <p:cNvPr id="3" name="Content Placeholder 2">
            <a:extLst>
              <a:ext uri="{FF2B5EF4-FFF2-40B4-BE49-F238E27FC236}">
                <a16:creationId xmlns:a16="http://schemas.microsoft.com/office/drawing/2014/main" id="{7893B811-677E-17C0-679C-D7A058D412F3}"/>
              </a:ext>
            </a:extLst>
          </p:cNvPr>
          <p:cNvSpPr>
            <a:spLocks noGrp="1"/>
          </p:cNvSpPr>
          <p:nvPr>
            <p:ph sz="quarter" idx="13"/>
          </p:nvPr>
        </p:nvSpPr>
        <p:spPr>
          <a:xfrm>
            <a:off x="605367" y="900648"/>
            <a:ext cx="10872312" cy="5242977"/>
          </a:xfrm>
        </p:spPr>
        <p:txBody>
          <a:bodyPr lIns="91440" tIns="45720" rIns="91440" bIns="45720" anchor="t"/>
          <a:lstStyle/>
          <a:p>
            <a:r>
              <a:rPr lang="en-GB" sz="2600">
                <a:latin typeface="Gill Sans Nova"/>
              </a:rPr>
              <a:t>DALYs are a measure of both morbidity and mortality due to a disease.  </a:t>
            </a:r>
          </a:p>
          <a:p>
            <a:pPr marL="541020" lvl="1" indent="-274320"/>
            <a:r>
              <a:rPr lang="en-GB" sz="2200">
                <a:latin typeface="Gill Sans Nova"/>
              </a:rPr>
              <a:t>DALYs measure the years of life lost and years of healthy life lost to disability to illness such as stunting.</a:t>
            </a:r>
          </a:p>
          <a:p>
            <a:r>
              <a:rPr lang="en-GB" sz="2600">
                <a:latin typeface="Gill Sans Nova"/>
              </a:rPr>
              <a:t>To apply this method, used data from two sources:</a:t>
            </a:r>
          </a:p>
          <a:p>
            <a:pPr marL="541020" lvl="1" indent="-274320"/>
            <a:r>
              <a:rPr lang="en-GB" sz="2200" dirty="0">
                <a:latin typeface="Gill Sans Nova"/>
              </a:rPr>
              <a:t>LiST</a:t>
            </a:r>
            <a:r>
              <a:rPr lang="en-GB" sz="2200">
                <a:latin typeface="Gill Sans Nova"/>
              </a:rPr>
              <a:t> analyses (projected mortality and morbidity averted due to programme)</a:t>
            </a:r>
            <a:endParaRPr lang="en-GB" sz="2200"/>
          </a:p>
          <a:p>
            <a:pPr marL="541020" lvl="1" indent="-274320"/>
            <a:r>
              <a:rPr lang="en-GB" sz="2200">
                <a:latin typeface="Gill Sans Nova"/>
              </a:rPr>
              <a:t>Institute Health Metrics and Evaluation Global Burden of Disease data</a:t>
            </a:r>
            <a:endParaRPr lang="en-GB" sz="2200"/>
          </a:p>
          <a:p>
            <a:pPr>
              <a:buFont typeface="Arial" panose="020B0602020104020203" pitchFamily="34" charset="0"/>
              <a:buChar char="•"/>
            </a:pPr>
            <a:r>
              <a:rPr lang="en-GB" sz="2600">
                <a:latin typeface="Gill Sans Nova"/>
              </a:rPr>
              <a:t>Using these data, DALYs were calculated:</a:t>
            </a:r>
            <a:endParaRPr lang="en-GB" sz="2600"/>
          </a:p>
          <a:p>
            <a:pPr marL="541020" lvl="1" indent="-274320"/>
            <a:r>
              <a:rPr lang="en-GB" sz="2200">
                <a:latin typeface="Gill Sans Nova"/>
              </a:rPr>
              <a:t>The number of child deaths were multiplied by life expectancy in Zambia to get years of life lost.</a:t>
            </a:r>
            <a:endParaRPr lang="en-GB" sz="2200"/>
          </a:p>
          <a:p>
            <a:pPr marL="541020" lvl="1" indent="-274320"/>
            <a:r>
              <a:rPr lang="en-GB" sz="2200">
                <a:latin typeface="Gill Sans Nova"/>
              </a:rPr>
              <a:t>The number of diarrhoea and stunting cases were multiplied by disability weights and duration of disease to get years of health life lost to disability. </a:t>
            </a:r>
            <a:endParaRPr lang="en-GB" sz="2200"/>
          </a:p>
          <a:p>
            <a:pPr marL="541020" lvl="1" indent="-274320"/>
            <a:endParaRPr lang="en-US"/>
          </a:p>
          <a:p>
            <a:pPr marL="541020" lvl="1" indent="-274320"/>
            <a:endParaRPr lang="en-US"/>
          </a:p>
          <a:p>
            <a:pPr marL="541020" lvl="1" indent="-274320"/>
            <a:endParaRPr lang="en-US"/>
          </a:p>
          <a:p>
            <a:pPr marL="541020" lvl="1" indent="-274320"/>
            <a:endParaRPr lang="en-US"/>
          </a:p>
        </p:txBody>
      </p:sp>
      <p:sp>
        <p:nvSpPr>
          <p:cNvPr id="4" name="Slide Number Placeholder 3">
            <a:extLst>
              <a:ext uri="{FF2B5EF4-FFF2-40B4-BE49-F238E27FC236}">
                <a16:creationId xmlns:a16="http://schemas.microsoft.com/office/drawing/2014/main" id="{082B63E9-2D9B-ABD7-36C6-5D5A00AC94C1}"/>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24</a:t>
            </a:fld>
            <a:endParaRPr lang="en-US">
              <a:latin typeface="Gill Sans Nova" panose="020B0602020104020203" pitchFamily="34" charset="0"/>
            </a:endParaRPr>
          </a:p>
        </p:txBody>
      </p:sp>
    </p:spTree>
    <p:extLst>
      <p:ext uri="{BB962C8B-B14F-4D97-AF65-F5344CB8AC3E}">
        <p14:creationId xmlns:p14="http://schemas.microsoft.com/office/powerpoint/2010/main" val="322485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5F0F-D73E-45D8-F6B0-94429378151A}"/>
              </a:ext>
            </a:extLst>
          </p:cNvPr>
          <p:cNvSpPr>
            <a:spLocks noGrp="1"/>
          </p:cNvSpPr>
          <p:nvPr>
            <p:ph type="title"/>
          </p:nvPr>
        </p:nvSpPr>
        <p:spPr>
          <a:xfrm>
            <a:off x="609598" y="182880"/>
            <a:ext cx="11170005" cy="771250"/>
          </a:xfrm>
        </p:spPr>
        <p:txBody>
          <a:bodyPr/>
          <a:lstStyle/>
          <a:p>
            <a:r>
              <a:rPr lang="en-US">
                <a:latin typeface="Gill Sans Nova"/>
              </a:rPr>
              <a:t>Disability Adjusted Life Years for Children Under 5 Years Averted in 30 Districts due to SUN/MCDP II by Year</a:t>
            </a:r>
            <a:endParaRPr lang="en-US"/>
          </a:p>
        </p:txBody>
      </p:sp>
      <p:sp>
        <p:nvSpPr>
          <p:cNvPr id="4" name="Slide Number Placeholder 3">
            <a:extLst>
              <a:ext uri="{FF2B5EF4-FFF2-40B4-BE49-F238E27FC236}">
                <a16:creationId xmlns:a16="http://schemas.microsoft.com/office/drawing/2014/main" id="{00483846-C331-BAA1-E2B2-8C9027B6F5D8}"/>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25</a:t>
            </a:fld>
            <a:endParaRPr lang="en-US">
              <a:latin typeface="Gill Sans Nova" panose="020B0602020104020203" pitchFamily="34" charset="0"/>
            </a:endParaRPr>
          </a:p>
        </p:txBody>
      </p:sp>
      <p:pic>
        <p:nvPicPr>
          <p:cNvPr id="6" name="Picture 6" descr="A graph of a number of years of life lost&#10;&#10;Description automatically generated">
            <a:extLst>
              <a:ext uri="{FF2B5EF4-FFF2-40B4-BE49-F238E27FC236}">
                <a16:creationId xmlns:a16="http://schemas.microsoft.com/office/drawing/2014/main" id="{6BA96482-CC35-DF22-C801-9B1F53893E6B}"/>
              </a:ext>
            </a:extLst>
          </p:cNvPr>
          <p:cNvPicPr>
            <a:picLocks noGrp="1" noChangeAspect="1"/>
          </p:cNvPicPr>
          <p:nvPr>
            <p:ph sz="quarter" idx="13"/>
          </p:nvPr>
        </p:nvPicPr>
        <p:blipFill>
          <a:blip r:embed="rId2"/>
          <a:stretch>
            <a:fillRect/>
          </a:stretch>
        </p:blipFill>
        <p:spPr>
          <a:xfrm>
            <a:off x="1962283" y="1500650"/>
            <a:ext cx="7660640" cy="4305300"/>
          </a:xfrm>
        </p:spPr>
      </p:pic>
    </p:spTree>
    <p:extLst>
      <p:ext uri="{BB962C8B-B14F-4D97-AF65-F5344CB8AC3E}">
        <p14:creationId xmlns:p14="http://schemas.microsoft.com/office/powerpoint/2010/main" val="1812995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D4D9-F29A-622E-AC21-54E34D3F1D5B}"/>
              </a:ext>
            </a:extLst>
          </p:cNvPr>
          <p:cNvSpPr>
            <a:spLocks noGrp="1"/>
          </p:cNvSpPr>
          <p:nvPr>
            <p:ph type="title"/>
          </p:nvPr>
        </p:nvSpPr>
        <p:spPr/>
        <p:txBody>
          <a:bodyPr/>
          <a:lstStyle/>
          <a:p>
            <a:r>
              <a:rPr lang="en-US"/>
              <a:t>Assess Efficient Resource Allocation Decisions</a:t>
            </a:r>
          </a:p>
        </p:txBody>
      </p:sp>
      <p:sp>
        <p:nvSpPr>
          <p:cNvPr id="3" name="Subtitle 2">
            <a:extLst>
              <a:ext uri="{FF2B5EF4-FFF2-40B4-BE49-F238E27FC236}">
                <a16:creationId xmlns:a16="http://schemas.microsoft.com/office/drawing/2014/main" id="{2EE050B4-F0C8-2717-F2CD-D62405133D3C}"/>
              </a:ext>
            </a:extLst>
          </p:cNvPr>
          <p:cNvSpPr>
            <a:spLocks noGrp="1"/>
          </p:cNvSpPr>
          <p:nvPr>
            <p:ph type="subTitle" idx="1"/>
          </p:nvPr>
        </p:nvSpPr>
        <p:spPr/>
        <p:txBody>
          <a:bodyPr/>
          <a:lstStyle/>
          <a:p>
            <a:r>
              <a:rPr lang="en-US"/>
              <a:t>Objective 3</a:t>
            </a:r>
          </a:p>
        </p:txBody>
      </p:sp>
    </p:spTree>
    <p:extLst>
      <p:ext uri="{BB962C8B-B14F-4D97-AF65-F5344CB8AC3E}">
        <p14:creationId xmlns:p14="http://schemas.microsoft.com/office/powerpoint/2010/main" val="1266978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A12B-25AB-EBE0-EC5A-24D646FEBA5F}"/>
              </a:ext>
            </a:extLst>
          </p:cNvPr>
          <p:cNvSpPr>
            <a:spLocks noGrp="1"/>
          </p:cNvSpPr>
          <p:nvPr>
            <p:ph type="title"/>
          </p:nvPr>
        </p:nvSpPr>
        <p:spPr/>
        <p:txBody>
          <a:bodyPr/>
          <a:lstStyle/>
          <a:p>
            <a:r>
              <a:rPr lang="en-US">
                <a:latin typeface="Gill Sans Nova"/>
              </a:rPr>
              <a:t>Optima Nutrition Tool</a:t>
            </a:r>
            <a:endParaRPr lang="en-US"/>
          </a:p>
        </p:txBody>
      </p:sp>
      <p:sp>
        <p:nvSpPr>
          <p:cNvPr id="3" name="Subtitle 2">
            <a:extLst>
              <a:ext uri="{FF2B5EF4-FFF2-40B4-BE49-F238E27FC236}">
                <a16:creationId xmlns:a16="http://schemas.microsoft.com/office/drawing/2014/main" id="{BC352710-F32E-5A06-8087-9FFBD7F9A720}"/>
              </a:ext>
            </a:extLst>
          </p:cNvPr>
          <p:cNvSpPr>
            <a:spLocks noGrp="1"/>
          </p:cNvSpPr>
          <p:nvPr>
            <p:ph sz="quarter" idx="13"/>
          </p:nvPr>
        </p:nvSpPr>
        <p:spPr/>
        <p:txBody>
          <a:bodyPr lIns="91440" tIns="45720" rIns="91440" bIns="45720" anchor="t"/>
          <a:lstStyle/>
          <a:p>
            <a:r>
              <a:rPr lang="en-GB" sz="2600">
                <a:latin typeface="Gill Sans Nova"/>
              </a:rPr>
              <a:t>Combines an epidemiological model, cost functions, objective function defined by national strategic targets and constraints, and a mathematical optimization algorithm to estimate optimal budgets for nutrition</a:t>
            </a:r>
          </a:p>
          <a:p>
            <a:r>
              <a:rPr lang="en-GB" sz="2600">
                <a:latin typeface="Gill Sans Nova"/>
              </a:rPr>
              <a:t>Objective function is to reduce the number of stunted children at age 5</a:t>
            </a:r>
          </a:p>
          <a:p>
            <a:pPr marL="541020" lvl="1" indent="-274320"/>
            <a:r>
              <a:rPr lang="en-GB">
                <a:latin typeface="Gill Sans Nova"/>
              </a:rPr>
              <a:t>Prioritizes funding of interventions that affect stunting </a:t>
            </a:r>
            <a:endParaRPr lang="en-GB"/>
          </a:p>
          <a:p>
            <a:pPr>
              <a:buFont typeface="Arial" panose="020B0602020104020203" pitchFamily="34" charset="0"/>
              <a:buChar char="•"/>
            </a:pPr>
            <a:r>
              <a:rPr lang="en-GB" sz="2600">
                <a:latin typeface="Gill Sans Nova"/>
              </a:rPr>
              <a:t>Analyses interventions over period 2018</a:t>
            </a:r>
            <a:r>
              <a:rPr lang="en-GB" sz="2600"/>
              <a:t>–</a:t>
            </a:r>
            <a:r>
              <a:rPr lang="en-GB" sz="2600">
                <a:latin typeface="Gill Sans Nova"/>
              </a:rPr>
              <a:t>2030</a:t>
            </a:r>
            <a:endParaRPr lang="en-GB" sz="2600"/>
          </a:p>
          <a:p>
            <a:pPr>
              <a:buFont typeface="Arial" panose="020B0602020104020203" pitchFamily="34" charset="0"/>
              <a:buChar char="•"/>
            </a:pPr>
            <a:r>
              <a:rPr lang="en-GB" sz="2600">
                <a:latin typeface="Gill Sans Nova"/>
              </a:rPr>
              <a:t>Relationship to Objectives 1 and 2: </a:t>
            </a:r>
            <a:endParaRPr lang="en-GB" sz="2600"/>
          </a:p>
          <a:p>
            <a:pPr marL="541020" lvl="1" indent="-274320"/>
            <a:r>
              <a:rPr lang="en-GB">
                <a:latin typeface="Gill Sans Nova"/>
              </a:rPr>
              <a:t>Uses same inputs and results as found in </a:t>
            </a:r>
            <a:r>
              <a:rPr lang="en-GB" dirty="0">
                <a:latin typeface="Gill Sans Nova"/>
              </a:rPr>
              <a:t>LiST</a:t>
            </a:r>
            <a:r>
              <a:rPr lang="en-GB">
                <a:latin typeface="Gill Sans Nova"/>
              </a:rPr>
              <a:t> analyses</a:t>
            </a:r>
            <a:endParaRPr lang="en-GB"/>
          </a:p>
          <a:p>
            <a:pPr marL="541020" lvl="1" indent="-274320"/>
            <a:r>
              <a:rPr lang="en-GB">
                <a:latin typeface="Gill Sans Nova"/>
              </a:rPr>
              <a:t>Focuses on interventions identified in OB analysis and adds some that have been shown to reduce stunting</a:t>
            </a:r>
            <a:endParaRPr lang="en-GB"/>
          </a:p>
          <a:p>
            <a:pPr marL="541020" lvl="1" indent="-274320"/>
            <a:endParaRPr lang="en-US"/>
          </a:p>
          <a:p>
            <a:pPr marL="266700" lvl="1" indent="0">
              <a:buNone/>
            </a:pPr>
            <a:endParaRPr lang="en-US"/>
          </a:p>
          <a:p>
            <a:pPr marL="266700" lvl="1" indent="0">
              <a:buNone/>
            </a:pPr>
            <a:endParaRPr lang="en-US"/>
          </a:p>
        </p:txBody>
      </p:sp>
      <p:sp>
        <p:nvSpPr>
          <p:cNvPr id="4" name="Slide Number Placeholder 3">
            <a:extLst>
              <a:ext uri="{FF2B5EF4-FFF2-40B4-BE49-F238E27FC236}">
                <a16:creationId xmlns:a16="http://schemas.microsoft.com/office/drawing/2014/main" id="{892F96C4-A49C-0CC1-1F20-37D09A3E9A34}"/>
              </a:ext>
            </a:extLst>
          </p:cNvPr>
          <p:cNvSpPr>
            <a:spLocks noGrp="1"/>
          </p:cNvSpPr>
          <p:nvPr>
            <p:ph type="sldNum" idx="12"/>
          </p:nvPr>
        </p:nvSpPr>
        <p:spPr>
          <a:xfrm>
            <a:off x="11785269" y="0"/>
            <a:ext cx="372638" cy="302672"/>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Gill Sans Nova" panose="020B0602020104020203"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a:ln>
                <a:noFill/>
              </a:ln>
              <a:solidFill>
                <a:srgbClr val="FFFFFF"/>
              </a:solidFill>
              <a:effectLst/>
              <a:uLnTx/>
              <a:uFillTx/>
              <a:latin typeface="Gill Sans Nova" panose="020B0602020104020203" pitchFamily="34" charset="0"/>
              <a:sym typeface="Arial"/>
            </a:endParaRPr>
          </a:p>
        </p:txBody>
      </p:sp>
    </p:spTree>
    <p:extLst>
      <p:ext uri="{BB962C8B-B14F-4D97-AF65-F5344CB8AC3E}">
        <p14:creationId xmlns:p14="http://schemas.microsoft.com/office/powerpoint/2010/main" val="1713356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40C24-05D4-4A26-28AD-F905A1E76BBC}"/>
              </a:ext>
            </a:extLst>
          </p:cNvPr>
          <p:cNvSpPr>
            <a:spLocks noGrp="1"/>
          </p:cNvSpPr>
          <p:nvPr>
            <p:ph sz="quarter" idx="13"/>
          </p:nvPr>
        </p:nvSpPr>
        <p:spPr>
          <a:xfrm>
            <a:off x="605367" y="1162975"/>
            <a:ext cx="10458224" cy="4980650"/>
          </a:xfrm>
        </p:spPr>
        <p:txBody>
          <a:bodyPr lIns="91440" tIns="45720" rIns="91440" bIns="45720" anchor="t"/>
          <a:lstStyle/>
          <a:p>
            <a:r>
              <a:rPr lang="en-US" dirty="0">
                <a:latin typeface="Gill Sans Nova"/>
              </a:rPr>
              <a:t>Requires data on:  </a:t>
            </a:r>
          </a:p>
          <a:p>
            <a:pPr indent="0">
              <a:buNone/>
            </a:pPr>
            <a:r>
              <a:rPr lang="en-US" dirty="0">
                <a:latin typeface="Gill Sans Nova"/>
              </a:rPr>
              <a:t>– </a:t>
            </a:r>
            <a:r>
              <a:rPr lang="en-US" b="1" dirty="0">
                <a:solidFill>
                  <a:srgbClr val="0E6CFF"/>
                </a:solidFill>
                <a:latin typeface="Gill Sans Nova"/>
              </a:rPr>
              <a:t>Demographics:</a:t>
            </a:r>
            <a:r>
              <a:rPr lang="en-US" dirty="0">
                <a:latin typeface="Gill Sans Nova"/>
              </a:rPr>
              <a:t> population size, fertility, mortality, morbidity, causes of death, breastfeeding prevalence </a:t>
            </a:r>
          </a:p>
          <a:p>
            <a:pPr marL="541020" lvl="1" indent="-274320"/>
            <a:r>
              <a:rPr lang="en-US" sz="2800" b="1" dirty="0">
                <a:solidFill>
                  <a:srgbClr val="00B050"/>
                </a:solidFill>
                <a:latin typeface="Gill Sans Nova"/>
              </a:rPr>
              <a:t>Nutrition status:</a:t>
            </a:r>
            <a:r>
              <a:rPr lang="en-US" sz="2800" dirty="0">
                <a:latin typeface="Gill Sans Nova"/>
              </a:rPr>
              <a:t> % of children that are stunted, wasted, and </a:t>
            </a:r>
            <a:r>
              <a:rPr lang="en-US" sz="2800" dirty="0" err="1">
                <a:latin typeface="Gill Sans Nova"/>
              </a:rPr>
              <a:t>anaemic</a:t>
            </a:r>
            <a:endParaRPr lang="en-US" sz="2800" dirty="0">
              <a:latin typeface="Gill Sans Nova"/>
            </a:endParaRPr>
          </a:p>
          <a:p>
            <a:pPr marL="541020" lvl="1" indent="-274320"/>
            <a:r>
              <a:rPr lang="en-US" sz="2800" b="1" dirty="0">
                <a:solidFill>
                  <a:srgbClr val="C00000"/>
                </a:solidFill>
                <a:latin typeface="Gill Sans Nova"/>
              </a:rPr>
              <a:t>Programmatic characteristics:</a:t>
            </a:r>
            <a:r>
              <a:rPr lang="en-US" sz="2800" dirty="0">
                <a:latin typeface="Gill Sans Nova"/>
              </a:rPr>
              <a:t> nutrition </a:t>
            </a:r>
            <a:r>
              <a:rPr lang="en-US" sz="2800" dirty="0" err="1">
                <a:latin typeface="Gill Sans Nova"/>
              </a:rPr>
              <a:t>programme</a:t>
            </a:r>
            <a:r>
              <a:rPr lang="en-US" sz="2800">
                <a:latin typeface="Gill Sans Nova"/>
              </a:rPr>
              <a:t>              characteristics</a:t>
            </a:r>
            <a:r>
              <a:rPr lang="en-US" sz="2800" dirty="0">
                <a:latin typeface="Gill Sans Nova"/>
              </a:rPr>
              <a:t>, intervention cost and coverage</a:t>
            </a:r>
          </a:p>
          <a:p>
            <a:pPr marL="807720" lvl="2"/>
            <a:r>
              <a:rPr lang="en-US" sz="2400" dirty="0">
                <a:latin typeface="Gill Sans Nova"/>
              </a:rPr>
              <a:t>Could not access expenditure costs of </a:t>
            </a:r>
            <a:r>
              <a:rPr lang="en-US" sz="2400" dirty="0" err="1">
                <a:latin typeface="Gill Sans Nova"/>
              </a:rPr>
              <a:t>programme</a:t>
            </a:r>
            <a:r>
              <a:rPr lang="en-US" sz="2400" dirty="0">
                <a:latin typeface="Gill Sans Nova"/>
              </a:rPr>
              <a:t> costs, so used unit cost data from Dayton et al. 2017, An Investment Framework for Nutrition in Zambia, World Bank Group</a:t>
            </a:r>
          </a:p>
          <a:p>
            <a:pPr marL="541020" lvl="1" indent="-274320"/>
            <a:endParaRPr lang="en-US" sz="2800" dirty="0"/>
          </a:p>
        </p:txBody>
      </p:sp>
      <p:sp>
        <p:nvSpPr>
          <p:cNvPr id="4" name="Slide Number Placeholder 3">
            <a:extLst>
              <a:ext uri="{FF2B5EF4-FFF2-40B4-BE49-F238E27FC236}">
                <a16:creationId xmlns:a16="http://schemas.microsoft.com/office/drawing/2014/main" id="{DE650D8A-36F6-B987-436D-BF4B42D50BC6}"/>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6" name="Title 5">
            <a:extLst>
              <a:ext uri="{FF2B5EF4-FFF2-40B4-BE49-F238E27FC236}">
                <a16:creationId xmlns:a16="http://schemas.microsoft.com/office/drawing/2014/main" id="{FDF95768-AD54-328B-C7FF-85EE460DF3A3}"/>
              </a:ext>
            </a:extLst>
          </p:cNvPr>
          <p:cNvSpPr>
            <a:spLocks noGrp="1"/>
          </p:cNvSpPr>
          <p:nvPr>
            <p:ph type="title"/>
          </p:nvPr>
        </p:nvSpPr>
        <p:spPr/>
        <p:txBody>
          <a:bodyPr/>
          <a:lstStyle/>
          <a:p>
            <a:r>
              <a:rPr lang="en-US" dirty="0">
                <a:latin typeface="Gill Sans Nova"/>
              </a:rPr>
              <a:t>Optima Nutrition Data Requirements</a:t>
            </a:r>
            <a:endParaRPr lang="en-US" dirty="0"/>
          </a:p>
        </p:txBody>
      </p:sp>
    </p:spTree>
    <p:extLst>
      <p:ext uri="{BB962C8B-B14F-4D97-AF65-F5344CB8AC3E}">
        <p14:creationId xmlns:p14="http://schemas.microsoft.com/office/powerpoint/2010/main" val="60680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C257-19F0-AFE6-1152-EC372D52E226}"/>
              </a:ext>
            </a:extLst>
          </p:cNvPr>
          <p:cNvSpPr>
            <a:spLocks noGrp="1"/>
          </p:cNvSpPr>
          <p:nvPr>
            <p:ph type="title"/>
          </p:nvPr>
        </p:nvSpPr>
        <p:spPr/>
        <p:txBody>
          <a:bodyPr/>
          <a:lstStyle/>
          <a:p>
            <a:r>
              <a:rPr lang="en-US">
                <a:latin typeface="Gill Sans Nova"/>
              </a:rPr>
              <a:t>Nutrition Optima Interventions Available in Tool</a:t>
            </a:r>
            <a:endParaRPr lang="en-US"/>
          </a:p>
        </p:txBody>
      </p:sp>
      <p:sp>
        <p:nvSpPr>
          <p:cNvPr id="3" name="Content Placeholder 2">
            <a:extLst>
              <a:ext uri="{FF2B5EF4-FFF2-40B4-BE49-F238E27FC236}">
                <a16:creationId xmlns:a16="http://schemas.microsoft.com/office/drawing/2014/main" id="{996F5E86-3D64-C824-FEC4-3D162F8BE8A3}"/>
              </a:ext>
            </a:extLst>
          </p:cNvPr>
          <p:cNvSpPr>
            <a:spLocks noGrp="1"/>
          </p:cNvSpPr>
          <p:nvPr>
            <p:ph sz="quarter" idx="13"/>
          </p:nvPr>
        </p:nvSpPr>
        <p:spPr>
          <a:xfrm>
            <a:off x="605368" y="1171600"/>
            <a:ext cx="5348817" cy="4972026"/>
          </a:xfrm>
        </p:spPr>
        <p:txBody>
          <a:bodyPr lIns="91440" tIns="45720" rIns="91440" bIns="45720" anchor="t"/>
          <a:lstStyle/>
          <a:p>
            <a:r>
              <a:rPr lang="en-GB" dirty="0">
                <a:latin typeface="Gill Sans Nova"/>
              </a:rPr>
              <a:t>Balanced energy-protein supplementation (pregnant women)</a:t>
            </a:r>
            <a:endParaRPr lang="en-GB" dirty="0"/>
          </a:p>
          <a:p>
            <a:r>
              <a:rPr lang="en-GB" dirty="0">
                <a:latin typeface="Gill Sans Nova"/>
              </a:rPr>
              <a:t>Calcium supplementation</a:t>
            </a:r>
          </a:p>
          <a:p>
            <a:r>
              <a:rPr lang="en-GB" dirty="0">
                <a:highlight>
                  <a:srgbClr val="FFFF00"/>
                </a:highlight>
                <a:latin typeface="Gill Sans Nova"/>
              </a:rPr>
              <a:t>Cash transfers  </a:t>
            </a:r>
            <a:endParaRPr lang="en-GB" dirty="0">
              <a:highlight>
                <a:srgbClr val="FFFF00"/>
              </a:highlight>
            </a:endParaRPr>
          </a:p>
          <a:p>
            <a:r>
              <a:rPr lang="en-GB" dirty="0">
                <a:latin typeface="Gill Sans Nova"/>
              </a:rPr>
              <a:t>Delayed cord clamping</a:t>
            </a:r>
          </a:p>
          <a:p>
            <a:r>
              <a:rPr lang="en-GB" dirty="0">
                <a:highlight>
                  <a:srgbClr val="FFFF00"/>
                </a:highlight>
                <a:latin typeface="Gill Sans Nova"/>
              </a:rPr>
              <a:t>Family planning</a:t>
            </a:r>
            <a:endParaRPr lang="en-GB" dirty="0">
              <a:highlight>
                <a:srgbClr val="FFFF00"/>
              </a:highlight>
            </a:endParaRPr>
          </a:p>
          <a:p>
            <a:r>
              <a:rPr lang="en-GB" dirty="0">
                <a:latin typeface="Gill Sans Nova"/>
              </a:rPr>
              <a:t>Iron and folic acid fortification of staple foods</a:t>
            </a:r>
          </a:p>
          <a:p>
            <a:r>
              <a:rPr lang="en-GB" dirty="0">
                <a:highlight>
                  <a:srgbClr val="FFFF00"/>
                </a:highlight>
                <a:latin typeface="Gill Sans Nova"/>
              </a:rPr>
              <a:t>Iron and folic acid supplementation</a:t>
            </a:r>
            <a:endParaRPr lang="en-GB" dirty="0">
              <a:highlight>
                <a:srgbClr val="FFFF00"/>
              </a:highlight>
            </a:endParaRPr>
          </a:p>
          <a:p>
            <a:r>
              <a:rPr lang="en-GB" dirty="0">
                <a:latin typeface="Gill Sans Nova"/>
              </a:rPr>
              <a:t>IPTp for malaria</a:t>
            </a:r>
          </a:p>
          <a:p>
            <a:r>
              <a:rPr lang="en-GB" dirty="0">
                <a:latin typeface="Gill Sans Nova"/>
              </a:rPr>
              <a:t>Kangaroo mother care</a:t>
            </a:r>
            <a:endParaRPr lang="en-GB" dirty="0"/>
          </a:p>
        </p:txBody>
      </p:sp>
      <p:sp>
        <p:nvSpPr>
          <p:cNvPr id="5" name="Content Placeholder 4">
            <a:extLst>
              <a:ext uri="{FF2B5EF4-FFF2-40B4-BE49-F238E27FC236}">
                <a16:creationId xmlns:a16="http://schemas.microsoft.com/office/drawing/2014/main" id="{F3E092C4-09E8-30D7-D3CC-9C8A5C2A33D9}"/>
              </a:ext>
            </a:extLst>
          </p:cNvPr>
          <p:cNvSpPr>
            <a:spLocks noGrp="1"/>
          </p:cNvSpPr>
          <p:nvPr>
            <p:ph sz="quarter" idx="14"/>
          </p:nvPr>
        </p:nvSpPr>
        <p:spPr>
          <a:xfrm>
            <a:off x="6043461" y="1017598"/>
            <a:ext cx="5582497" cy="5032986"/>
          </a:xfrm>
        </p:spPr>
        <p:txBody>
          <a:bodyPr lIns="91440" tIns="45720" rIns="91440" bIns="45720" anchor="t"/>
          <a:lstStyle/>
          <a:p>
            <a:r>
              <a:rPr lang="en-GB">
                <a:highlight>
                  <a:srgbClr val="FFFF00"/>
                </a:highlight>
                <a:latin typeface="Gill Sans Nova"/>
              </a:rPr>
              <a:t>Infant and young child feeding education</a:t>
            </a:r>
          </a:p>
          <a:p>
            <a:r>
              <a:rPr lang="en-GB">
                <a:highlight>
                  <a:srgbClr val="00FFFF"/>
                </a:highlight>
                <a:latin typeface="Gill Sans Nova"/>
              </a:rPr>
              <a:t>Lipid-based nutrition supplements</a:t>
            </a:r>
            <a:endParaRPr lang="en-GB">
              <a:highlight>
                <a:srgbClr val="00FFFF"/>
              </a:highlight>
            </a:endParaRPr>
          </a:p>
          <a:p>
            <a:r>
              <a:rPr lang="en-GB">
                <a:latin typeface="Gill Sans Nova"/>
              </a:rPr>
              <a:t>Long-lasting </a:t>
            </a:r>
            <a:r>
              <a:rPr lang="en-GB" dirty="0">
                <a:latin typeface="Gill Sans Nova"/>
              </a:rPr>
              <a:t>bednets</a:t>
            </a:r>
            <a:r>
              <a:rPr lang="en-GB">
                <a:latin typeface="Gill Sans Nova"/>
              </a:rPr>
              <a:t> for malaria</a:t>
            </a:r>
          </a:p>
          <a:p>
            <a:r>
              <a:rPr lang="en-GB">
                <a:highlight>
                  <a:srgbClr val="00FFFF"/>
                </a:highlight>
                <a:latin typeface="Gill Sans Nova"/>
              </a:rPr>
              <a:t>Micronutrient powders</a:t>
            </a:r>
            <a:endParaRPr lang="en-GB">
              <a:highlight>
                <a:srgbClr val="00FFFF"/>
              </a:highlight>
            </a:endParaRPr>
          </a:p>
          <a:p>
            <a:r>
              <a:rPr lang="en-GB">
                <a:latin typeface="Gill Sans Nova"/>
              </a:rPr>
              <a:t>Multiple micronutrient supplementation</a:t>
            </a:r>
          </a:p>
          <a:p>
            <a:r>
              <a:rPr lang="en-GB">
                <a:highlight>
                  <a:srgbClr val="FFFF00"/>
                </a:highlight>
                <a:latin typeface="Gill Sans Nova"/>
              </a:rPr>
              <a:t>ORS+/zinc</a:t>
            </a:r>
          </a:p>
          <a:p>
            <a:r>
              <a:rPr lang="en-GB">
                <a:highlight>
                  <a:srgbClr val="00FFFF"/>
                </a:highlight>
                <a:latin typeface="Gill Sans Nova"/>
              </a:rPr>
              <a:t>Public provision of complementary foods</a:t>
            </a:r>
            <a:endParaRPr lang="en-GB">
              <a:highlight>
                <a:srgbClr val="00FFFF"/>
              </a:highlight>
            </a:endParaRPr>
          </a:p>
          <a:p>
            <a:r>
              <a:rPr lang="en-GB">
                <a:highlight>
                  <a:srgbClr val="FFFF00"/>
                </a:highlight>
                <a:latin typeface="Gill Sans Nova"/>
              </a:rPr>
              <a:t>Treatment of SAM</a:t>
            </a:r>
          </a:p>
          <a:p>
            <a:r>
              <a:rPr lang="en-GB">
                <a:highlight>
                  <a:srgbClr val="FFFF00"/>
                </a:highlight>
                <a:latin typeface="Gill Sans Nova"/>
              </a:rPr>
              <a:t>Vitamin A supplementation</a:t>
            </a:r>
          </a:p>
          <a:p>
            <a:r>
              <a:rPr lang="en-GB">
                <a:highlight>
                  <a:srgbClr val="FFFF00"/>
                </a:highlight>
                <a:latin typeface="Gill Sans Nova"/>
              </a:rPr>
              <a:t>WASH: five different interventions</a:t>
            </a:r>
          </a:p>
          <a:p>
            <a:r>
              <a:rPr lang="en-GB">
                <a:latin typeface="Gill Sans Nova"/>
              </a:rPr>
              <a:t>Zinc supplementation</a:t>
            </a:r>
            <a:endParaRPr lang="en-GB"/>
          </a:p>
        </p:txBody>
      </p:sp>
      <p:sp>
        <p:nvSpPr>
          <p:cNvPr id="14" name="TextBox 13">
            <a:extLst>
              <a:ext uri="{FF2B5EF4-FFF2-40B4-BE49-F238E27FC236}">
                <a16:creationId xmlns:a16="http://schemas.microsoft.com/office/drawing/2014/main" id="{E97A46C5-75CA-EA68-B0A7-D3A3E125E235}"/>
              </a:ext>
            </a:extLst>
          </p:cNvPr>
          <p:cNvSpPr txBox="1"/>
          <p:nvPr/>
        </p:nvSpPr>
        <p:spPr>
          <a:xfrm>
            <a:off x="5627076" y="6043246"/>
            <a:ext cx="47478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ighlight>
                  <a:srgbClr val="00FFFF"/>
                </a:highlight>
                <a:latin typeface="Gill Sans Nova" panose="020B0602020104020203" pitchFamily="34" charset="0"/>
              </a:rPr>
              <a:t>Potential interventions to be added</a:t>
            </a:r>
            <a:endParaRPr lang="en-US">
              <a:latin typeface="Gill Sans Nova" panose="020B0602020104020203" pitchFamily="34" charset="0"/>
            </a:endParaRPr>
          </a:p>
        </p:txBody>
      </p:sp>
      <p:sp>
        <p:nvSpPr>
          <p:cNvPr id="15" name="TextBox 14">
            <a:extLst>
              <a:ext uri="{FF2B5EF4-FFF2-40B4-BE49-F238E27FC236}">
                <a16:creationId xmlns:a16="http://schemas.microsoft.com/office/drawing/2014/main" id="{184F20EA-2D91-41EB-C8BA-D05C503C2B66}"/>
              </a:ext>
            </a:extLst>
          </p:cNvPr>
          <p:cNvSpPr txBox="1"/>
          <p:nvPr/>
        </p:nvSpPr>
        <p:spPr>
          <a:xfrm>
            <a:off x="3036275" y="6019798"/>
            <a:ext cx="313592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highlight>
                  <a:srgbClr val="FFFF00"/>
                </a:highlight>
                <a:latin typeface="Gill Sans Nova" panose="020B0602020104020203" pitchFamily="34" charset="0"/>
              </a:rPr>
              <a:t>Existing Interventions  </a:t>
            </a:r>
          </a:p>
        </p:txBody>
      </p:sp>
    </p:spTree>
    <p:extLst>
      <p:ext uri="{BB962C8B-B14F-4D97-AF65-F5344CB8AC3E}">
        <p14:creationId xmlns:p14="http://schemas.microsoft.com/office/powerpoint/2010/main" val="35435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4BAE-51E9-E504-C2FD-4231E773798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E5721534-A07E-097D-E0AD-06FAC7391C09}"/>
              </a:ext>
            </a:extLst>
          </p:cNvPr>
          <p:cNvSpPr>
            <a:spLocks noGrp="1"/>
          </p:cNvSpPr>
          <p:nvPr>
            <p:ph sz="quarter" idx="13"/>
          </p:nvPr>
        </p:nvSpPr>
        <p:spPr/>
        <p:txBody>
          <a:bodyPr lIns="91440" tIns="45720" rIns="91440" bIns="45720" anchor="t"/>
          <a:lstStyle/>
          <a:p>
            <a:r>
              <a:rPr lang="en-US" dirty="0">
                <a:latin typeface="Gill Sans Nova"/>
              </a:rPr>
              <a:t>Introduction</a:t>
            </a:r>
          </a:p>
          <a:p>
            <a:r>
              <a:rPr lang="en-US" dirty="0">
                <a:latin typeface="Gill Sans Nova"/>
              </a:rPr>
              <a:t>Data Collection</a:t>
            </a:r>
          </a:p>
          <a:p>
            <a:r>
              <a:rPr lang="en-US" dirty="0">
                <a:latin typeface="Gill Sans Nova"/>
              </a:rPr>
              <a:t>Objective 1: Main Drivers of Stunting Analysis</a:t>
            </a:r>
          </a:p>
          <a:p>
            <a:pPr marL="541020" lvl="1" indent="-274320"/>
            <a:r>
              <a:rPr lang="en-US" dirty="0">
                <a:latin typeface="Gill Sans Nova"/>
              </a:rPr>
              <a:t>Background and Methods</a:t>
            </a:r>
          </a:p>
          <a:p>
            <a:pPr marL="541020" lvl="1" indent="-274320"/>
            <a:r>
              <a:rPr lang="en-US" dirty="0">
                <a:latin typeface="Gill Sans Nova"/>
              </a:rPr>
              <a:t>Final Results</a:t>
            </a:r>
          </a:p>
          <a:p>
            <a:r>
              <a:rPr lang="en-US" dirty="0">
                <a:latin typeface="Gill Sans Nova"/>
              </a:rPr>
              <a:t>Objective 2: Impact Assessment Analysis</a:t>
            </a:r>
          </a:p>
          <a:p>
            <a:pPr marL="541020" lvl="1" indent="-274320"/>
            <a:r>
              <a:rPr lang="en-US" dirty="0">
                <a:latin typeface="Gill Sans Nova"/>
              </a:rPr>
              <a:t>Background and Methods</a:t>
            </a:r>
          </a:p>
          <a:p>
            <a:pPr marL="541020" lvl="1" indent="-274320"/>
            <a:r>
              <a:rPr lang="en-US" dirty="0">
                <a:latin typeface="Gill Sans Nova"/>
              </a:rPr>
              <a:t>Final Results</a:t>
            </a:r>
          </a:p>
          <a:p>
            <a:r>
              <a:rPr lang="en-US" dirty="0">
                <a:latin typeface="Gill Sans Nova"/>
              </a:rPr>
              <a:t>Objective 3: Efficient Allocation of Resources Analysis</a:t>
            </a:r>
          </a:p>
          <a:p>
            <a:pPr marL="541020" lvl="1" indent="-274320"/>
            <a:r>
              <a:rPr lang="en-US" dirty="0">
                <a:latin typeface="Gill Sans Nova"/>
              </a:rPr>
              <a:t>Background and Methods</a:t>
            </a:r>
          </a:p>
          <a:p>
            <a:pPr marL="541020" lvl="1" indent="-274320"/>
            <a:r>
              <a:rPr lang="en-US" dirty="0">
                <a:latin typeface="Gill Sans Nova"/>
              </a:rPr>
              <a:t>Final Results</a:t>
            </a:r>
          </a:p>
          <a:p>
            <a:r>
              <a:rPr lang="en-US" dirty="0">
                <a:latin typeface="Gill Sans Nova"/>
              </a:rPr>
              <a:t>Findings</a:t>
            </a:r>
            <a:endParaRPr lang="en-US" dirty="0"/>
          </a:p>
        </p:txBody>
      </p:sp>
      <p:sp>
        <p:nvSpPr>
          <p:cNvPr id="4" name="Slide Number Placeholder 3">
            <a:extLst>
              <a:ext uri="{FF2B5EF4-FFF2-40B4-BE49-F238E27FC236}">
                <a16:creationId xmlns:a16="http://schemas.microsoft.com/office/drawing/2014/main" id="{9B20123A-E4CA-1CA4-9734-E78EC1CD50D8}"/>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3</a:t>
            </a:fld>
            <a:endParaRPr lang="en-US">
              <a:latin typeface="Gill Sans Nova" panose="020B0602020104020203" pitchFamily="34" charset="0"/>
            </a:endParaRPr>
          </a:p>
        </p:txBody>
      </p:sp>
    </p:spTree>
    <p:extLst>
      <p:ext uri="{BB962C8B-B14F-4D97-AF65-F5344CB8AC3E}">
        <p14:creationId xmlns:p14="http://schemas.microsoft.com/office/powerpoint/2010/main" val="36128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79EB-9320-F388-A9AE-EF13C71F40C9}"/>
              </a:ext>
            </a:extLst>
          </p:cNvPr>
          <p:cNvSpPr>
            <a:spLocks noGrp="1"/>
          </p:cNvSpPr>
          <p:nvPr>
            <p:ph type="title"/>
          </p:nvPr>
        </p:nvSpPr>
        <p:spPr>
          <a:xfrm>
            <a:off x="612648" y="182880"/>
            <a:ext cx="11132241" cy="744221"/>
          </a:xfrm>
        </p:spPr>
        <p:txBody>
          <a:bodyPr/>
          <a:lstStyle/>
          <a:p>
            <a:r>
              <a:rPr lang="en-US" dirty="0">
                <a:latin typeface="Gill Sans Nova"/>
              </a:rPr>
              <a:t>Average Optimal Nutrition Budget Allocations needed to reduce stunting, 2018–2030</a:t>
            </a:r>
            <a:endParaRPr lang="en-US" dirty="0"/>
          </a:p>
        </p:txBody>
      </p:sp>
      <p:sp>
        <p:nvSpPr>
          <p:cNvPr id="4" name="Slide Number Placeholder 3">
            <a:extLst>
              <a:ext uri="{FF2B5EF4-FFF2-40B4-BE49-F238E27FC236}">
                <a16:creationId xmlns:a16="http://schemas.microsoft.com/office/drawing/2014/main" id="{41C9E312-C61F-0768-E539-6A6EB846A9DF}"/>
              </a:ext>
            </a:extLst>
          </p:cNvPr>
          <p:cNvSpPr>
            <a:spLocks noGrp="1"/>
          </p:cNvSpPr>
          <p:nvPr>
            <p:ph type="sldNum" idx="12"/>
          </p:nvPr>
        </p:nvSpPr>
        <p:spPr/>
        <p:txBody>
          <a:bodyPr/>
          <a:lstStyle/>
          <a:p>
            <a:fld id="{00000000-1234-1234-1234-123412341234}" type="slidenum">
              <a:rPr lang="en-US" dirty="0" smtClean="0">
                <a:latin typeface="Gill Sans Nova" panose="020B0602020104020203" pitchFamily="34" charset="0"/>
              </a:rPr>
              <a:pPr/>
              <a:t>30</a:t>
            </a:fld>
            <a:endParaRPr lang="en-US">
              <a:latin typeface="Gill Sans Nova" panose="020B0602020104020203" pitchFamily="34" charset="0"/>
            </a:endParaRPr>
          </a:p>
        </p:txBody>
      </p:sp>
      <p:sp>
        <p:nvSpPr>
          <p:cNvPr id="9" name="TextBox 8">
            <a:extLst>
              <a:ext uri="{FF2B5EF4-FFF2-40B4-BE49-F238E27FC236}">
                <a16:creationId xmlns:a16="http://schemas.microsoft.com/office/drawing/2014/main" id="{F4CC65D4-BB47-42F8-8D9C-B8870DB18486}"/>
              </a:ext>
            </a:extLst>
          </p:cNvPr>
          <p:cNvSpPr txBox="1"/>
          <p:nvPr/>
        </p:nvSpPr>
        <p:spPr>
          <a:xfrm>
            <a:off x="714321" y="5762538"/>
            <a:ext cx="10339161" cy="646331"/>
          </a:xfrm>
          <a:prstGeom prst="rect">
            <a:avLst/>
          </a:prstGeom>
          <a:noFill/>
        </p:spPr>
        <p:txBody>
          <a:bodyPr wrap="square" lIns="91440" tIns="45720" rIns="91440" bIns="45720" rtlCol="0" anchor="t">
            <a:spAutoFit/>
          </a:bodyPr>
          <a:lstStyle/>
          <a:p>
            <a:r>
              <a:rPr lang="en-US" sz="1800" b="1" i="1" dirty="0"/>
              <a:t>Stunting is projected to decrease from 5% for BL X 1 to 6% for BL X 1.5 from baseline when the budget allocations are optimized .  </a:t>
            </a:r>
          </a:p>
        </p:txBody>
      </p:sp>
      <p:pic>
        <p:nvPicPr>
          <p:cNvPr id="13" name="Content Placeholder 12" descr="A graph of different colored bars&#10;&#10;Description automatically generated">
            <a:extLst>
              <a:ext uri="{FF2B5EF4-FFF2-40B4-BE49-F238E27FC236}">
                <a16:creationId xmlns:a16="http://schemas.microsoft.com/office/drawing/2014/main" id="{ADC85109-9A31-00A2-3A5E-5AF6CA3516E7}"/>
              </a:ext>
            </a:extLst>
          </p:cNvPr>
          <p:cNvPicPr>
            <a:picLocks noGrp="1" noChangeAspect="1"/>
          </p:cNvPicPr>
          <p:nvPr>
            <p:ph sz="quarter" idx="13"/>
          </p:nvPr>
        </p:nvPicPr>
        <p:blipFill>
          <a:blip r:embed="rId3"/>
          <a:stretch>
            <a:fillRect/>
          </a:stretch>
        </p:blipFill>
        <p:spPr>
          <a:xfrm>
            <a:off x="341081" y="1213013"/>
            <a:ext cx="11343374" cy="4549895"/>
          </a:xfrm>
        </p:spPr>
      </p:pic>
    </p:spTree>
    <p:extLst>
      <p:ext uri="{BB962C8B-B14F-4D97-AF65-F5344CB8AC3E}">
        <p14:creationId xmlns:p14="http://schemas.microsoft.com/office/powerpoint/2010/main" val="3443113698"/>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4A06-525C-A21F-C321-1489F485FB15}"/>
              </a:ext>
            </a:extLst>
          </p:cNvPr>
          <p:cNvSpPr>
            <a:spLocks noGrp="1"/>
          </p:cNvSpPr>
          <p:nvPr>
            <p:ph type="title"/>
          </p:nvPr>
        </p:nvSpPr>
        <p:spPr/>
        <p:txBody>
          <a:bodyPr/>
          <a:lstStyle/>
          <a:p>
            <a:r>
              <a:rPr lang="en-US" dirty="0"/>
              <a:t>Findings</a:t>
            </a:r>
          </a:p>
        </p:txBody>
      </p:sp>
      <p:sp>
        <p:nvSpPr>
          <p:cNvPr id="3" name="Subtitle 2">
            <a:extLst>
              <a:ext uri="{FF2B5EF4-FFF2-40B4-BE49-F238E27FC236}">
                <a16:creationId xmlns:a16="http://schemas.microsoft.com/office/drawing/2014/main" id="{CCB90E1F-64CC-F587-FE05-4F4BE0B855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091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D5E3-EFC8-844B-5E84-7893CCF66EE8}"/>
              </a:ext>
            </a:extLst>
          </p:cNvPr>
          <p:cNvSpPr>
            <a:spLocks noGrp="1"/>
          </p:cNvSpPr>
          <p:nvPr>
            <p:ph type="title"/>
          </p:nvPr>
        </p:nvSpPr>
        <p:spPr/>
        <p:txBody>
          <a:bodyPr/>
          <a:lstStyle/>
          <a:p>
            <a:r>
              <a:rPr lang="en-US" dirty="0">
                <a:latin typeface="Gill Sans Nova"/>
              </a:rPr>
              <a:t>Main Findings</a:t>
            </a:r>
          </a:p>
        </p:txBody>
      </p:sp>
      <p:sp>
        <p:nvSpPr>
          <p:cNvPr id="3" name="Content Placeholder 2">
            <a:extLst>
              <a:ext uri="{FF2B5EF4-FFF2-40B4-BE49-F238E27FC236}">
                <a16:creationId xmlns:a16="http://schemas.microsoft.com/office/drawing/2014/main" id="{E74BC391-864C-60FD-C55D-7944A78456D4}"/>
              </a:ext>
            </a:extLst>
          </p:cNvPr>
          <p:cNvSpPr>
            <a:spLocks noGrp="1"/>
          </p:cNvSpPr>
          <p:nvPr>
            <p:ph sz="quarter" idx="13"/>
          </p:nvPr>
        </p:nvSpPr>
        <p:spPr/>
        <p:txBody>
          <a:bodyPr lIns="91440" tIns="45720" rIns="91440" bIns="45720" anchor="t"/>
          <a:lstStyle/>
          <a:p>
            <a:pPr marL="514350" indent="-514350">
              <a:buAutoNum type="arabicPeriod"/>
            </a:pPr>
            <a:r>
              <a:rPr lang="en-GB" dirty="0">
                <a:latin typeface="Gill Sans Nova"/>
              </a:rPr>
              <a:t>Identify and measure the main drivers of stunting decline in Zambia</a:t>
            </a:r>
            <a:endParaRPr lang="en-GB" sz="2000" dirty="0"/>
          </a:p>
          <a:p>
            <a:pPr marL="857250" lvl="1" indent="-342900"/>
            <a:r>
              <a:rPr lang="en-GB" sz="2000" dirty="0">
                <a:latin typeface="Gill Sans Nova"/>
              </a:rPr>
              <a:t>Access to piped water, maternal education, birth weight, and basic sanitation were shown to be the main contributors to stunting decline in Zambia.</a:t>
            </a:r>
          </a:p>
          <a:p>
            <a:pPr marL="514350" indent="-514350">
              <a:buAutoNum type="arabicPeriod"/>
            </a:pPr>
            <a:r>
              <a:rPr lang="en-GB" dirty="0">
                <a:latin typeface="Gill Sans Nova"/>
              </a:rPr>
              <a:t>Model impact of SUN/MCDP II interventions and coverage on mortality and health burden</a:t>
            </a:r>
          </a:p>
          <a:p>
            <a:pPr marL="857250" lvl="1" indent="-342900"/>
            <a:r>
              <a:rPr lang="en-GB" sz="2000" dirty="0">
                <a:latin typeface="Gill Sans Nova"/>
              </a:rPr>
              <a:t>SUN/MCDP II intervention coverage is attributed with:</a:t>
            </a:r>
          </a:p>
          <a:p>
            <a:pPr marL="1123950" lvl="2" indent="-342900"/>
            <a:r>
              <a:rPr lang="en-GB" dirty="0">
                <a:latin typeface="Gill Sans Nova"/>
              </a:rPr>
              <a:t>Average estimated reduction in under five mortality rates of 18.6 deaths per 1000</a:t>
            </a:r>
          </a:p>
          <a:p>
            <a:pPr marL="1123950" lvl="2" indent="-342900"/>
            <a:r>
              <a:rPr lang="en-GB" dirty="0">
                <a:latin typeface="Gill Sans Nova"/>
              </a:rPr>
              <a:t>Average estimated reduction in stunting prevalence among children &lt;24 months of 1.1%</a:t>
            </a:r>
            <a:endParaRPr lang="en-GB" dirty="0"/>
          </a:p>
          <a:p>
            <a:pPr marL="514350" indent="-514350">
              <a:buAutoNum type="arabicPeriod"/>
            </a:pPr>
            <a:r>
              <a:rPr lang="en-GB" dirty="0">
                <a:latin typeface="Gill Sans Nova"/>
              </a:rPr>
              <a:t>Assess efficient resource allocation to maximise SUN/MCDP II impact</a:t>
            </a:r>
          </a:p>
          <a:p>
            <a:pPr marL="788670" lvl="1" indent="-342900"/>
            <a:r>
              <a:rPr lang="en-GB" sz="2000" dirty="0">
                <a:latin typeface="Gill Sans Nova"/>
              </a:rPr>
              <a:t>Introducing lipid-based nutritional supplements and complementary feeding and increasing Vitamin A and WASH intervention allocations will improve impact on stunting decline.</a:t>
            </a:r>
          </a:p>
        </p:txBody>
      </p:sp>
      <p:sp>
        <p:nvSpPr>
          <p:cNvPr id="4" name="Slide Number Placeholder 3">
            <a:extLst>
              <a:ext uri="{FF2B5EF4-FFF2-40B4-BE49-F238E27FC236}">
                <a16:creationId xmlns:a16="http://schemas.microsoft.com/office/drawing/2014/main" id="{1DE0D55B-494E-DD64-6240-EDC7876741B0}"/>
              </a:ext>
            </a:extLst>
          </p:cNvPr>
          <p:cNvSpPr>
            <a:spLocks noGrp="1"/>
          </p:cNvSpPr>
          <p:nvPr>
            <p:ph type="sldNum" idx="12"/>
          </p:nvPr>
        </p:nvSpPr>
        <p:spPr/>
        <p:txBody>
          <a:bodyPr/>
          <a:lstStyle/>
          <a:p>
            <a:fld id="{00000000-1234-1234-1234-123412341234}" type="slidenum">
              <a:rPr lang="en-US" dirty="0" smtClean="0">
                <a:latin typeface="Gill Sans Nova" panose="020B0602020104020203" pitchFamily="34" charset="0"/>
              </a:rPr>
              <a:pPr/>
              <a:t>32</a:t>
            </a:fld>
            <a:endParaRPr lang="en-US">
              <a:latin typeface="Gill Sans Nova" panose="020B0602020104020203" pitchFamily="34" charset="0"/>
            </a:endParaRPr>
          </a:p>
        </p:txBody>
      </p:sp>
    </p:spTree>
    <p:extLst>
      <p:ext uri="{BB962C8B-B14F-4D97-AF65-F5344CB8AC3E}">
        <p14:creationId xmlns:p14="http://schemas.microsoft.com/office/powerpoint/2010/main" val="413643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748F-CF33-D60C-A9B6-B948CDEDFF8E}"/>
              </a:ext>
            </a:extLst>
          </p:cNvPr>
          <p:cNvSpPr>
            <a:spLocks noGrp="1"/>
          </p:cNvSpPr>
          <p:nvPr>
            <p:ph type="title"/>
          </p:nvPr>
        </p:nvSpPr>
        <p:spPr/>
        <p:txBody>
          <a:bodyPr/>
          <a:lstStyle/>
          <a:p>
            <a:r>
              <a:rPr lang="en-US" dirty="0">
                <a:latin typeface="Gill Sans Nova"/>
              </a:rPr>
              <a:t>Considerations and Limitations</a:t>
            </a:r>
            <a:endParaRPr lang="en-US" dirty="0"/>
          </a:p>
        </p:txBody>
      </p:sp>
      <p:sp>
        <p:nvSpPr>
          <p:cNvPr id="3" name="Content Placeholder 2">
            <a:extLst>
              <a:ext uri="{FF2B5EF4-FFF2-40B4-BE49-F238E27FC236}">
                <a16:creationId xmlns:a16="http://schemas.microsoft.com/office/drawing/2014/main" id="{D718C473-B3AE-EFFE-6020-113FBF1884F3}"/>
              </a:ext>
            </a:extLst>
          </p:cNvPr>
          <p:cNvSpPr>
            <a:spLocks noGrp="1"/>
          </p:cNvSpPr>
          <p:nvPr>
            <p:ph sz="quarter" idx="13"/>
          </p:nvPr>
        </p:nvSpPr>
        <p:spPr/>
        <p:txBody>
          <a:bodyPr lIns="91440" tIns="45720" rIns="91440" bIns="45720" anchor="t"/>
          <a:lstStyle/>
          <a:p>
            <a:r>
              <a:rPr lang="en-US" dirty="0">
                <a:latin typeface="Gill Sans Nova"/>
              </a:rPr>
              <a:t>Lack of nutrition sensitive interventions </a:t>
            </a:r>
            <a:r>
              <a:rPr lang="en-US" dirty="0" err="1">
                <a:latin typeface="Gill Sans Nova"/>
              </a:rPr>
              <a:t>LiST</a:t>
            </a:r>
            <a:r>
              <a:rPr lang="en-US" dirty="0">
                <a:latin typeface="Gill Sans Nova"/>
              </a:rPr>
              <a:t> and Optima Nutrition, specifically agriculture and dietary diversity</a:t>
            </a:r>
          </a:p>
          <a:p>
            <a:r>
              <a:rPr lang="en-US" dirty="0" err="1">
                <a:latin typeface="Gill Sans Nova"/>
              </a:rPr>
              <a:t>Programme</a:t>
            </a:r>
            <a:r>
              <a:rPr lang="en-US" dirty="0">
                <a:latin typeface="Gill Sans Nova"/>
              </a:rPr>
              <a:t> specific expenditure data was not available</a:t>
            </a:r>
          </a:p>
          <a:p>
            <a:r>
              <a:rPr lang="en-US" dirty="0">
                <a:latin typeface="Gill Sans Nova"/>
              </a:rPr>
              <a:t>Gaps in program monitoring data</a:t>
            </a:r>
            <a:endParaRPr lang="en-US" dirty="0"/>
          </a:p>
          <a:p>
            <a:r>
              <a:rPr lang="en-US" dirty="0">
                <a:latin typeface="Gill Sans Nova"/>
              </a:rPr>
              <a:t>Key indicators for analyzing drivers of stunting were not available in most recent Zambia Demographic and Health Surveys</a:t>
            </a:r>
          </a:p>
          <a:p>
            <a:pPr lvl="1"/>
            <a:r>
              <a:rPr lang="en-US" dirty="0">
                <a:latin typeface="Gill Sans Nova"/>
              </a:rPr>
              <a:t>Change in child diversity measures between surveys</a:t>
            </a:r>
          </a:p>
          <a:p>
            <a:pPr lvl="1"/>
            <a:r>
              <a:rPr lang="en-US" dirty="0">
                <a:latin typeface="Gill Sans Nova"/>
              </a:rPr>
              <a:t>Maternal height omitted in 2018</a:t>
            </a:r>
            <a:endParaRPr lang="en-US" dirty="0"/>
          </a:p>
        </p:txBody>
      </p:sp>
      <p:sp>
        <p:nvSpPr>
          <p:cNvPr id="4" name="Slide Number Placeholder 3">
            <a:extLst>
              <a:ext uri="{FF2B5EF4-FFF2-40B4-BE49-F238E27FC236}">
                <a16:creationId xmlns:a16="http://schemas.microsoft.com/office/drawing/2014/main" id="{5990AC8B-62AE-DA2E-3D00-36612F717989}"/>
              </a:ext>
            </a:extLst>
          </p:cNvPr>
          <p:cNvSpPr>
            <a:spLocks noGrp="1"/>
          </p:cNvSpPr>
          <p:nvPr>
            <p:ph type="sldNum" idx="12"/>
          </p:nvPr>
        </p:nvSpPr>
        <p:spPr/>
        <p:txBody>
          <a:bodyPr/>
          <a:lstStyle/>
          <a:p>
            <a:fld id="{00000000-1234-1234-1234-123412341234}" type="slidenum">
              <a:rPr lang="en-US" smtClean="0"/>
              <a:pPr/>
              <a:t>33</a:t>
            </a:fld>
            <a:endParaRPr lang="en-US"/>
          </a:p>
        </p:txBody>
      </p:sp>
    </p:spTree>
    <p:extLst>
      <p:ext uri="{BB962C8B-B14F-4D97-AF65-F5344CB8AC3E}">
        <p14:creationId xmlns:p14="http://schemas.microsoft.com/office/powerpoint/2010/main" val="72126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2696-7F4E-B01E-A196-5D553C034CDD}"/>
              </a:ext>
            </a:extLst>
          </p:cNvPr>
          <p:cNvSpPr>
            <a:spLocks noGrp="1"/>
          </p:cNvSpPr>
          <p:nvPr>
            <p:ph type="title"/>
          </p:nvPr>
        </p:nvSpPr>
        <p:spPr/>
        <p:txBody>
          <a:bodyPr/>
          <a:lstStyle/>
          <a:p>
            <a:r>
              <a:rPr lang="en-US">
                <a:latin typeface="Gill Sans Nova"/>
              </a:rPr>
              <a:t>Works Cited</a:t>
            </a:r>
          </a:p>
        </p:txBody>
      </p:sp>
      <p:sp>
        <p:nvSpPr>
          <p:cNvPr id="3" name="Content Placeholder 2">
            <a:extLst>
              <a:ext uri="{FF2B5EF4-FFF2-40B4-BE49-F238E27FC236}">
                <a16:creationId xmlns:a16="http://schemas.microsoft.com/office/drawing/2014/main" id="{54CE36EF-5299-0A91-91E7-C2BFDF5030BD}"/>
              </a:ext>
            </a:extLst>
          </p:cNvPr>
          <p:cNvSpPr>
            <a:spLocks noGrp="1"/>
          </p:cNvSpPr>
          <p:nvPr>
            <p:ph sz="quarter" idx="13"/>
          </p:nvPr>
        </p:nvSpPr>
        <p:spPr/>
        <p:txBody>
          <a:bodyPr/>
          <a:lstStyle/>
          <a:p>
            <a:pPr marL="274638" lvl="1" indent="-457200">
              <a:buNone/>
            </a:pPr>
            <a:r>
              <a:rPr lang="en-US" sz="2000" b="0" i="0" dirty="0">
                <a:solidFill>
                  <a:srgbClr val="222222"/>
                </a:solidFill>
                <a:effectLst/>
                <a:latin typeface="Arial" panose="020B0604020202020204" pitchFamily="34" charset="0"/>
              </a:rPr>
              <a:t>Headey, Derek, John </a:t>
            </a:r>
            <a:r>
              <a:rPr lang="en-US" sz="2000" b="0" i="0" dirty="0" err="1">
                <a:solidFill>
                  <a:srgbClr val="222222"/>
                </a:solidFill>
                <a:effectLst/>
                <a:latin typeface="Arial" panose="020B0604020202020204" pitchFamily="34" charset="0"/>
              </a:rPr>
              <a:t>Hoddinott</a:t>
            </a:r>
            <a:r>
              <a:rPr lang="en-US" sz="2000" b="0" i="0" dirty="0">
                <a:solidFill>
                  <a:srgbClr val="222222"/>
                </a:solidFill>
                <a:effectLst/>
                <a:latin typeface="Arial" panose="020B0604020202020204" pitchFamily="34" charset="0"/>
              </a:rPr>
              <a:t>, and </a:t>
            </a:r>
            <a:r>
              <a:rPr lang="en-US" sz="2000" b="0" i="0" dirty="0" err="1">
                <a:solidFill>
                  <a:srgbClr val="222222"/>
                </a:solidFill>
                <a:effectLst/>
                <a:latin typeface="Arial" panose="020B0604020202020204" pitchFamily="34" charset="0"/>
              </a:rPr>
              <a:t>Seollee</a:t>
            </a:r>
            <a:r>
              <a:rPr lang="en-US" sz="2000" b="0" i="0" dirty="0">
                <a:solidFill>
                  <a:srgbClr val="222222"/>
                </a:solidFill>
                <a:effectLst/>
                <a:latin typeface="Arial" panose="020B0604020202020204" pitchFamily="34" charset="0"/>
              </a:rPr>
              <a:t> Park. "Accounting for nutritional changes in six success stories: a regression-decomposition approach." </a:t>
            </a:r>
            <a:r>
              <a:rPr lang="en-US" sz="2000" b="0" i="1" dirty="0">
                <a:solidFill>
                  <a:srgbClr val="222222"/>
                </a:solidFill>
                <a:effectLst/>
                <a:latin typeface="Arial" panose="020B0604020202020204" pitchFamily="34" charset="0"/>
              </a:rPr>
              <a:t>Global Food Security</a:t>
            </a:r>
            <a:r>
              <a:rPr lang="en-US" sz="2000" b="0" i="0" dirty="0">
                <a:solidFill>
                  <a:srgbClr val="222222"/>
                </a:solidFill>
                <a:effectLst/>
                <a:latin typeface="Arial" panose="020B0604020202020204" pitchFamily="34" charset="0"/>
              </a:rPr>
              <a:t> 13 (2017): 12-20.</a:t>
            </a:r>
          </a:p>
          <a:p>
            <a:pPr marL="274638" lvl="1" indent="-457200">
              <a:buNone/>
            </a:pPr>
            <a:endParaRPr lang="en-US" sz="2000" dirty="0">
              <a:solidFill>
                <a:srgbClr val="222222"/>
              </a:solidFill>
              <a:latin typeface="Arial" panose="020B0604020202020204" pitchFamily="34" charset="0"/>
            </a:endParaRPr>
          </a:p>
          <a:p>
            <a:pPr marL="274638" lvl="1" indent="-731520">
              <a:buNone/>
            </a:pPr>
            <a:r>
              <a:rPr lang="en-US" sz="2000" b="0" i="0" dirty="0">
                <a:solidFill>
                  <a:srgbClr val="222222"/>
                </a:solidFill>
                <a:effectLst/>
                <a:latin typeface="Arial" panose="020B0604020202020204" pitchFamily="34" charset="0"/>
              </a:rPr>
              <a:t>Tasic, Hana, et al. "Drivers of stunting reduction in Ethiopia: a country case study." </a:t>
            </a:r>
            <a:r>
              <a:rPr lang="en-US" sz="2000" b="0" i="1" dirty="0">
                <a:solidFill>
                  <a:srgbClr val="222222"/>
                </a:solidFill>
                <a:effectLst/>
                <a:latin typeface="Arial" panose="020B0604020202020204" pitchFamily="34" charset="0"/>
              </a:rPr>
              <a:t>The American journal of clinical nutrition</a:t>
            </a:r>
            <a:r>
              <a:rPr lang="en-US" sz="2000" b="0" i="0" dirty="0">
                <a:solidFill>
                  <a:srgbClr val="222222"/>
                </a:solidFill>
                <a:effectLst/>
                <a:latin typeface="Arial" panose="020B0604020202020204" pitchFamily="34" charset="0"/>
              </a:rPr>
              <a:t> 112.Supplement_2 (2020): 875S-893S.</a:t>
            </a:r>
          </a:p>
          <a:p>
            <a:pPr marL="0" indent="-457200">
              <a:buNone/>
            </a:pPr>
            <a:endParaRPr lang="en-US" dirty="0">
              <a:solidFill>
                <a:srgbClr val="222222"/>
              </a:solidFill>
              <a:latin typeface="Arial" panose="020B0604020202020204" pitchFamily="34" charset="0"/>
            </a:endParaRPr>
          </a:p>
          <a:p>
            <a:pPr marL="0" indent="-457200">
              <a:buNone/>
            </a:pPr>
            <a:endParaRPr lang="en-US" dirty="0"/>
          </a:p>
        </p:txBody>
      </p:sp>
      <p:sp>
        <p:nvSpPr>
          <p:cNvPr id="4" name="Slide Number Placeholder 3">
            <a:extLst>
              <a:ext uri="{FF2B5EF4-FFF2-40B4-BE49-F238E27FC236}">
                <a16:creationId xmlns:a16="http://schemas.microsoft.com/office/drawing/2014/main" id="{27BA9E8E-2094-C085-9925-65705A658836}"/>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34</a:t>
            </a:fld>
            <a:endParaRPr lang="en-US">
              <a:latin typeface="Gill Sans Nova" panose="020B0602020104020203" pitchFamily="34" charset="0"/>
            </a:endParaRPr>
          </a:p>
        </p:txBody>
      </p:sp>
    </p:spTree>
    <p:extLst>
      <p:ext uri="{BB962C8B-B14F-4D97-AF65-F5344CB8AC3E}">
        <p14:creationId xmlns:p14="http://schemas.microsoft.com/office/powerpoint/2010/main" val="1095809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8D0A-945D-2E24-5F62-38DF66EA9F55}"/>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E96FF464-F6FE-E8F0-BCB3-661F16F441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3174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4378-19BD-1DF4-A1F6-4B38C4D4B9E6}"/>
              </a:ext>
            </a:extLst>
          </p:cNvPr>
          <p:cNvSpPr>
            <a:spLocks noGrp="1"/>
          </p:cNvSpPr>
          <p:nvPr>
            <p:ph type="title"/>
          </p:nvPr>
        </p:nvSpPr>
        <p:spPr/>
        <p:txBody>
          <a:bodyPr/>
          <a:lstStyle/>
          <a:p>
            <a:r>
              <a:rPr lang="en-US">
                <a:latin typeface="Gill Sans Nova"/>
              </a:rPr>
              <a:t>Extra Slides</a:t>
            </a:r>
            <a:endParaRPr lang="en-US"/>
          </a:p>
        </p:txBody>
      </p:sp>
      <p:sp>
        <p:nvSpPr>
          <p:cNvPr id="3" name="Subtitle 2">
            <a:extLst>
              <a:ext uri="{FF2B5EF4-FFF2-40B4-BE49-F238E27FC236}">
                <a16:creationId xmlns:a16="http://schemas.microsoft.com/office/drawing/2014/main" id="{A3B81E02-0E02-BE49-2FCE-576A155A50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1148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9488-73A4-29CC-CA14-73DF291CB872}"/>
              </a:ext>
            </a:extLst>
          </p:cNvPr>
          <p:cNvSpPr>
            <a:spLocks noGrp="1"/>
          </p:cNvSpPr>
          <p:nvPr>
            <p:ph type="title"/>
          </p:nvPr>
        </p:nvSpPr>
        <p:spPr/>
        <p:txBody>
          <a:bodyPr/>
          <a:lstStyle/>
          <a:p>
            <a:r>
              <a:rPr lang="en-US" dirty="0">
                <a:latin typeface="Gill Sans Nova"/>
              </a:rPr>
              <a:t>LiST</a:t>
            </a:r>
            <a:r>
              <a:rPr lang="en-US">
                <a:latin typeface="Gill Sans Nova"/>
              </a:rPr>
              <a:t> Details</a:t>
            </a:r>
            <a:endParaRPr lang="en-US"/>
          </a:p>
        </p:txBody>
      </p:sp>
      <p:sp>
        <p:nvSpPr>
          <p:cNvPr id="3" name="Subtitle 2">
            <a:extLst>
              <a:ext uri="{FF2B5EF4-FFF2-40B4-BE49-F238E27FC236}">
                <a16:creationId xmlns:a16="http://schemas.microsoft.com/office/drawing/2014/main" id="{2F93AA22-105A-1AE9-7881-4DD95AFEEBBD}"/>
              </a:ext>
            </a:extLst>
          </p:cNvPr>
          <p:cNvSpPr>
            <a:spLocks noGrp="1"/>
          </p:cNvSpPr>
          <p:nvPr>
            <p:ph sz="quarter" idx="13"/>
          </p:nvPr>
        </p:nvSpPr>
        <p:spPr/>
        <p:txBody>
          <a:bodyPr lIns="91440" tIns="45720" rIns="91440" bIns="45720" anchor="t"/>
          <a:lstStyle/>
          <a:p>
            <a:r>
              <a:rPr lang="en-GB" dirty="0"/>
              <a:t>LiST</a:t>
            </a:r>
            <a:r>
              <a:rPr lang="en-GB"/>
              <a:t> models the impact of interventions by reducing mortality rates (or morbidity rates) by the change in intervention coverage and the interventions relative effectiveness.</a:t>
            </a:r>
          </a:p>
          <a:p>
            <a:endParaRPr lang="en-GB"/>
          </a:p>
          <a:p>
            <a:r>
              <a:rPr lang="en-GB" dirty="0"/>
              <a:t>LiST</a:t>
            </a:r>
            <a:r>
              <a:rPr lang="en-GB"/>
              <a:t> estimates maternal and child deaths and illness prevented based on the coverage of key indicators using assumptions about:</a:t>
            </a:r>
          </a:p>
          <a:p>
            <a:pPr marL="541020" lvl="1" indent="-274320">
              <a:buFont typeface="Gill Sans Nova" panose="020B0604020202020204" pitchFamily="34" charset="0"/>
            </a:pPr>
            <a:r>
              <a:rPr lang="en-GB" sz="2000"/>
              <a:t>Mortality rates and prevalence of key diseases, which are from country-level estimates from WHO, UNICEF, UNFPA, World Bank Group, the United Nations Population Division, and the United Nations Inter-agency Group for Child Mortality Estimation</a:t>
            </a:r>
            <a:endParaRPr lang="en-GB"/>
          </a:p>
          <a:p>
            <a:pPr marL="541020" lvl="1" indent="-274320">
              <a:buFont typeface="Gill Sans Nova" panose="020B0604020202020204" pitchFamily="34" charset="0"/>
              <a:buChar char="–"/>
            </a:pPr>
            <a:r>
              <a:rPr lang="en-GB" sz="2000"/>
              <a:t>Effectiveness of interventions in preventing disease and death, which come from systematic reviews, meta-analyses, Delphi estimations, and randomized control trials based on the Child Health Epidemiology Reference Group (CHERG) guidelines</a:t>
            </a:r>
            <a:endParaRPr lang="en-GB"/>
          </a:p>
          <a:p>
            <a:endParaRPr lang="en-US">
              <a:latin typeface="Arial"/>
            </a:endParaRPr>
          </a:p>
          <a:p>
            <a:endParaRPr lang="en-US"/>
          </a:p>
        </p:txBody>
      </p:sp>
      <p:sp>
        <p:nvSpPr>
          <p:cNvPr id="4" name="Rectangle 3">
            <a:extLst>
              <a:ext uri="{FF2B5EF4-FFF2-40B4-BE49-F238E27FC236}">
                <a16:creationId xmlns:a16="http://schemas.microsoft.com/office/drawing/2014/main" id="{B79E297C-DC3A-5B0D-E8B1-21127FE427E4}"/>
              </a:ext>
            </a:extLst>
          </p:cNvPr>
          <p:cNvSpPr/>
          <p:nvPr/>
        </p:nvSpPr>
        <p:spPr>
          <a:xfrm>
            <a:off x="714321" y="2532462"/>
            <a:ext cx="10301801" cy="503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000">
                <a:latin typeface="Gill Sans Nova"/>
              </a:rPr>
              <a:t>Lives Saved = Cause-specific mortality X Coverage change X (Affected fraction X Effectiveness)</a:t>
            </a:r>
          </a:p>
          <a:p>
            <a:pPr algn="ctr"/>
            <a:endParaRPr lang="en-US"/>
          </a:p>
        </p:txBody>
      </p:sp>
      <p:sp>
        <p:nvSpPr>
          <p:cNvPr id="5" name="Slide Number Placeholder 3">
            <a:extLst>
              <a:ext uri="{FF2B5EF4-FFF2-40B4-BE49-F238E27FC236}">
                <a16:creationId xmlns:a16="http://schemas.microsoft.com/office/drawing/2014/main" id="{AB4B56E5-9F93-ACA8-3DEF-388B81BAA377}"/>
              </a:ext>
            </a:extLst>
          </p:cNvPr>
          <p:cNvSpPr>
            <a:spLocks noGrp="1"/>
          </p:cNvSpPr>
          <p:nvPr>
            <p:ph type="sldNum" idx="12"/>
          </p:nvPr>
        </p:nvSpPr>
        <p:spPr>
          <a:xfrm>
            <a:off x="11785269" y="0"/>
            <a:ext cx="372638" cy="302672"/>
          </a:xfrm>
        </p:spPr>
        <p:txBody>
          <a:bodyPr/>
          <a:lstStyle/>
          <a:p>
            <a:fld id="{00000000-1234-1234-1234-123412341234}" type="slidenum">
              <a:rPr lang="en-US" smtClean="0">
                <a:latin typeface="Gill Sans Nova" panose="020B0602020104020203" pitchFamily="34" charset="0"/>
              </a:rPr>
              <a:pPr/>
              <a:t>37</a:t>
            </a:fld>
            <a:endParaRPr lang="en-US">
              <a:latin typeface="Gill Sans Nova" panose="020B0602020104020203" pitchFamily="34" charset="0"/>
            </a:endParaRPr>
          </a:p>
        </p:txBody>
      </p:sp>
    </p:spTree>
    <p:extLst>
      <p:ext uri="{BB962C8B-B14F-4D97-AF65-F5344CB8AC3E}">
        <p14:creationId xmlns:p14="http://schemas.microsoft.com/office/powerpoint/2010/main" val="2934242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BF8A-5343-C885-9B66-EFC93FB7E896}"/>
              </a:ext>
            </a:extLst>
          </p:cNvPr>
          <p:cNvSpPr>
            <a:spLocks noGrp="1"/>
          </p:cNvSpPr>
          <p:nvPr>
            <p:ph type="title"/>
          </p:nvPr>
        </p:nvSpPr>
        <p:spPr/>
        <p:txBody>
          <a:bodyPr/>
          <a:lstStyle/>
          <a:p>
            <a:r>
              <a:rPr lang="en-US">
                <a:latin typeface="Gill Sans Nova"/>
              </a:rPr>
              <a:t>Regression Decomposition Model Fit</a:t>
            </a:r>
            <a:endParaRPr lang="en-US"/>
          </a:p>
        </p:txBody>
      </p:sp>
      <p:sp>
        <p:nvSpPr>
          <p:cNvPr id="3" name="Content Placeholder 2">
            <a:extLst>
              <a:ext uri="{FF2B5EF4-FFF2-40B4-BE49-F238E27FC236}">
                <a16:creationId xmlns:a16="http://schemas.microsoft.com/office/drawing/2014/main" id="{E970C3B3-EF75-AAFB-60AC-447564F2893B}"/>
              </a:ext>
            </a:extLst>
          </p:cNvPr>
          <p:cNvSpPr>
            <a:spLocks noGrp="1"/>
          </p:cNvSpPr>
          <p:nvPr>
            <p:ph sz="quarter" idx="13"/>
          </p:nvPr>
        </p:nvSpPr>
        <p:spPr/>
        <p:txBody>
          <a:bodyPr lIns="91440" tIns="45720" rIns="91440" bIns="45720" anchor="t"/>
          <a:lstStyle/>
          <a:p>
            <a:pPr>
              <a:spcAft>
                <a:spcPts val="0"/>
              </a:spcAft>
            </a:pPr>
            <a:r>
              <a:rPr lang="en-GB" sz="2400"/>
              <a:t>R-squared: Within =3.65% Between=12.45%  Overall: 4.67%</a:t>
            </a:r>
            <a:endParaRPr lang="en-US" sz="2400"/>
          </a:p>
          <a:p>
            <a:pPr>
              <a:spcAft>
                <a:spcPts val="0"/>
              </a:spcAft>
            </a:pPr>
            <a:r>
              <a:rPr lang="en-GB" sz="2400"/>
              <a:t>Intraclass correlation (rho), shows how much of the variance in HAZ score is explained by the difference across time. In this case is 14.2%.</a:t>
            </a:r>
            <a:endParaRPr lang="en-US" sz="2400"/>
          </a:p>
          <a:p>
            <a:pPr>
              <a:spcAft>
                <a:spcPts val="0"/>
              </a:spcAft>
            </a:pPr>
            <a:r>
              <a:rPr lang="en-GB" sz="2400"/>
              <a:t>The F-test to see whether all the coefficients in the model are jointly different than zero, Prob &gt; 0.0000.</a:t>
            </a:r>
          </a:p>
          <a:p>
            <a:endParaRPr lang="en-US"/>
          </a:p>
        </p:txBody>
      </p:sp>
      <p:sp>
        <p:nvSpPr>
          <p:cNvPr id="4" name="Slide Number Placeholder 3">
            <a:extLst>
              <a:ext uri="{FF2B5EF4-FFF2-40B4-BE49-F238E27FC236}">
                <a16:creationId xmlns:a16="http://schemas.microsoft.com/office/drawing/2014/main" id="{90E46608-BBD4-418C-E708-1F5737FA96F0}"/>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38</a:t>
            </a:fld>
            <a:endParaRPr lang="en-US">
              <a:latin typeface="Gill Sans Nova" panose="020B0602020104020203" pitchFamily="34" charset="0"/>
            </a:endParaRPr>
          </a:p>
        </p:txBody>
      </p:sp>
    </p:spTree>
    <p:extLst>
      <p:ext uri="{BB962C8B-B14F-4D97-AF65-F5344CB8AC3E}">
        <p14:creationId xmlns:p14="http://schemas.microsoft.com/office/powerpoint/2010/main" val="2587294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32FB-053A-4BC0-A340-BC17900A708D}"/>
              </a:ext>
            </a:extLst>
          </p:cNvPr>
          <p:cNvSpPr>
            <a:spLocks noGrp="1"/>
          </p:cNvSpPr>
          <p:nvPr>
            <p:ph type="title"/>
          </p:nvPr>
        </p:nvSpPr>
        <p:spPr>
          <a:xfrm>
            <a:off x="524656" y="182879"/>
            <a:ext cx="10953023" cy="713741"/>
          </a:xfrm>
        </p:spPr>
        <p:txBody>
          <a:bodyPr/>
          <a:lstStyle/>
          <a:p>
            <a:r>
              <a:rPr lang="en-US">
                <a:latin typeface="Gill Sans Nova"/>
              </a:rPr>
              <a:t>Stage 1: </a:t>
            </a:r>
            <a:r>
              <a:rPr lang="en-GB">
                <a:latin typeface="Gill Sans Nova"/>
              </a:rPr>
              <a:t>Linear </a:t>
            </a:r>
            <a:r>
              <a:rPr lang="en-GB" dirty="0">
                <a:latin typeface="Gill Sans Nova"/>
              </a:rPr>
              <a:t>Least Square Regression Model</a:t>
            </a: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0194D-BD34-4726-A3C6-2FBDDA74CC6B}"/>
                  </a:ext>
                </a:extLst>
              </p:cNvPr>
              <p:cNvSpPr>
                <a:spLocks noGrp="1"/>
              </p:cNvSpPr>
              <p:nvPr>
                <p:ph sz="quarter" idx="13"/>
              </p:nvPr>
            </p:nvSpPr>
            <p:spPr>
              <a:xfrm>
                <a:off x="524656" y="884420"/>
                <a:ext cx="10953023" cy="5306519"/>
              </a:xfrm>
            </p:spPr>
            <p:txBody>
              <a:bodyPr lIns="91440" tIns="45720" rIns="91440" bIns="45720" anchor="t"/>
              <a:lstStyle/>
              <a:p>
                <a:r>
                  <a:rPr lang="en-GB" sz="2200" dirty="0">
                    <a:solidFill>
                      <a:schemeClr val="tx1"/>
                    </a:solidFill>
                  </a:rPr>
                  <a:t>Outcome variable is height for age (HAZ) z-scores for children aged 0-59 months.</a:t>
                </a:r>
              </a:p>
              <a:p>
                <a:r>
                  <a:rPr lang="en-GB" sz="2200" dirty="0">
                    <a:solidFill>
                      <a:schemeClr val="tx1"/>
                    </a:solidFill>
                  </a:rPr>
                  <a:t>We used the continuous formulation of HAZ (as opposed to categorical stunting) as the dependent outcome to strengthen statistical power of the analyses.</a:t>
                </a:r>
                <a:endParaRPr lang="en-US" sz="2200" dirty="0">
                  <a:solidFill>
                    <a:schemeClr val="tx1"/>
                  </a:solidFill>
                </a:endParaRPr>
              </a:p>
              <a:p>
                <a:pPr marL="747713" lvl="1" indent="-273050"/>
                <a:r>
                  <a:rPr lang="en-GB" sz="2000" dirty="0">
                    <a:solidFill>
                      <a:schemeClr val="tx1"/>
                    </a:solidFill>
                  </a:rPr>
                  <a:t>We used regression models to assess the relationships between HAZ for child i at time t, (</a:t>
                </a:r>
                <a14:m>
                  <m:oMath xmlns:m="http://schemas.openxmlformats.org/officeDocument/2006/math">
                    <m:sSub>
                      <m:sSubPr>
                        <m:ctrlPr>
                          <a:rPr lang="en-GB"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𝐻𝐴𝑍</m:t>
                        </m:r>
                      </m:e>
                      <m:sub>
                        <m:r>
                          <a:rPr lang="en-GB" sz="2000">
                            <a:solidFill>
                              <a:schemeClr val="tx1"/>
                            </a:solidFill>
                            <a:latin typeface="Cambria Math" panose="02040503050406030204" pitchFamily="18" charset="0"/>
                          </a:rPr>
                          <m:t>𝑖𝑡</m:t>
                        </m:r>
                      </m:sub>
                    </m:sSub>
                  </m:oMath>
                </a14:m>
                <a:r>
                  <a:rPr lang="en-GB" sz="2000" dirty="0">
                    <a:solidFill>
                      <a:schemeClr val="tx1"/>
                    </a:solidFill>
                  </a:rPr>
                  <a:t>) with a vector of time-varying determinants (X), time-invariant child age and sex control variables (C), and a survey round time variable (T) to capture any trend effects.</a:t>
                </a:r>
              </a:p>
              <a:p>
                <a:pPr marL="474663" lvl="1" indent="0">
                  <a:buNone/>
                </a:pPr>
                <a:r>
                  <a:rPr lang="en-GB" sz="2000" dirty="0">
                    <a:solidFill>
                      <a:schemeClr val="tx1"/>
                    </a:solidFill>
                  </a:rPr>
                  <a:t>		</a:t>
                </a:r>
                <a14:m>
                  <m:oMath xmlns:m="http://schemas.openxmlformats.org/officeDocument/2006/math">
                    <m:sSub>
                      <m:sSubPr>
                        <m:ctrlPr>
                          <a:rPr lang="en-GB"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𝑯𝑨𝒁</m:t>
                        </m:r>
                      </m:e>
                      <m:sub>
                        <m:r>
                          <a:rPr lang="en-GB" sz="2000">
                            <a:solidFill>
                              <a:schemeClr val="tx1"/>
                            </a:solidFill>
                            <a:latin typeface="Cambria Math" panose="02040503050406030204" pitchFamily="18" charset="0"/>
                          </a:rPr>
                          <m:t>𝒊</m:t>
                        </m:r>
                        <m:r>
                          <a:rPr lang="en-GB" sz="2000">
                            <a:solidFill>
                              <a:schemeClr val="tx1"/>
                            </a:solidFill>
                            <a:latin typeface="Cambria Math" panose="02040503050406030204" pitchFamily="18" charset="0"/>
                          </a:rPr>
                          <m:t>,</m:t>
                        </m:r>
                        <m:r>
                          <a:rPr lang="en-GB" sz="2000">
                            <a:solidFill>
                              <a:schemeClr val="tx1"/>
                            </a:solidFill>
                            <a:latin typeface="Cambria Math" panose="02040503050406030204" pitchFamily="18" charset="0"/>
                          </a:rPr>
                          <m:t>𝒕</m:t>
                        </m:r>
                      </m:sub>
                    </m:sSub>
                    <m:r>
                      <a:rPr lang="en-GB" sz="2000">
                        <a:solidFill>
                          <a:schemeClr val="tx1"/>
                        </a:solidFill>
                        <a:latin typeface="Cambria Math" panose="02040503050406030204" pitchFamily="18" charset="0"/>
                      </a:rPr>
                      <m:t>=</m:t>
                    </m:r>
                    <m:sSub>
                      <m:sSubPr>
                        <m:ctrlPr>
                          <a:rPr lang="en-GB"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𝜷</m:t>
                        </m:r>
                      </m:e>
                      <m:sub>
                        <m:r>
                          <a:rPr lang="en-GB" sz="2000">
                            <a:solidFill>
                              <a:schemeClr val="tx1"/>
                            </a:solidFill>
                            <a:latin typeface="Cambria Math" panose="02040503050406030204" pitchFamily="18" charset="0"/>
                          </a:rPr>
                          <m:t> </m:t>
                        </m:r>
                      </m:sub>
                    </m:sSub>
                    <m:sSub>
                      <m:sSubPr>
                        <m:ctrlPr>
                          <a:rPr lang="en-GB"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𝑿</m:t>
                        </m:r>
                      </m:e>
                      <m:sub>
                        <m:r>
                          <a:rPr lang="en-GB" sz="2000">
                            <a:solidFill>
                              <a:schemeClr val="tx1"/>
                            </a:solidFill>
                            <a:latin typeface="Cambria Math" panose="02040503050406030204" pitchFamily="18" charset="0"/>
                          </a:rPr>
                          <m:t>𝑖</m:t>
                        </m:r>
                        <m:r>
                          <a:rPr lang="en-GB" sz="2000">
                            <a:solidFill>
                              <a:schemeClr val="tx1"/>
                            </a:solidFill>
                            <a:latin typeface="Cambria Math" panose="02040503050406030204" pitchFamily="18" charset="0"/>
                          </a:rPr>
                          <m:t>,</m:t>
                        </m:r>
                        <m:r>
                          <a:rPr lang="en-GB" sz="2000">
                            <a:solidFill>
                              <a:schemeClr val="tx1"/>
                            </a:solidFill>
                            <a:latin typeface="Cambria Math" panose="02040503050406030204" pitchFamily="18" charset="0"/>
                          </a:rPr>
                          <m:t>𝑘</m:t>
                        </m:r>
                      </m:sub>
                    </m:sSub>
                    <m:r>
                      <a:rPr lang="en-GB" sz="2000">
                        <a:solidFill>
                          <a:schemeClr val="tx1"/>
                        </a:solidFill>
                        <a:latin typeface="Cambria Math" panose="02040503050406030204" pitchFamily="18" charset="0"/>
                      </a:rPr>
                      <m:t>+</m:t>
                    </m:r>
                    <m:sSub>
                      <m:sSubPr>
                        <m:ctrlPr>
                          <a:rPr lang="en-GB"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𝑪</m:t>
                        </m:r>
                      </m:e>
                      <m:sub>
                        <m:r>
                          <a:rPr lang="en-GB" sz="2000">
                            <a:solidFill>
                              <a:schemeClr val="tx1"/>
                            </a:solidFill>
                            <a:latin typeface="Cambria Math" panose="02040503050406030204" pitchFamily="18" charset="0"/>
                          </a:rPr>
                          <m:t>𝑖</m:t>
                        </m:r>
                      </m:sub>
                    </m:sSub>
                    <m:r>
                      <a:rPr lang="en-GB" sz="2000">
                        <a:solidFill>
                          <a:schemeClr val="tx1"/>
                        </a:solidFill>
                        <a:latin typeface="Cambria Math" panose="02040503050406030204" pitchFamily="18" charset="0"/>
                      </a:rPr>
                      <m:t>+</m:t>
                    </m:r>
                    <m:r>
                      <a:rPr lang="en-GB" sz="2000">
                        <a:solidFill>
                          <a:schemeClr val="tx1"/>
                        </a:solidFill>
                        <a:latin typeface="Cambria Math" panose="02040503050406030204" pitchFamily="18" charset="0"/>
                      </a:rPr>
                      <m:t>𝑻</m:t>
                    </m:r>
                    <m:r>
                      <a:rPr lang="en-GB" sz="2000">
                        <a:solidFill>
                          <a:schemeClr val="tx1"/>
                        </a:solidFill>
                        <a:latin typeface="Cambria Math" panose="02040503050406030204" pitchFamily="18" charset="0"/>
                      </a:rPr>
                      <m:t> + </m:t>
                    </m:r>
                    <m:sSub>
                      <m:sSubPr>
                        <m:ctrlPr>
                          <a:rPr lang="en-GB" sz="2000" i="1">
                            <a:solidFill>
                              <a:schemeClr val="tx1"/>
                            </a:solidFill>
                            <a:latin typeface="Cambria Math" panose="02040503050406030204" pitchFamily="18" charset="0"/>
                          </a:rPr>
                        </m:ctrlPr>
                      </m:sSubPr>
                      <m:e>
                        <m:r>
                          <a:rPr lang="en-GB" sz="2000">
                            <a:solidFill>
                              <a:schemeClr val="tx1"/>
                            </a:solidFill>
                            <a:latin typeface="Cambria Math" panose="02040503050406030204" pitchFamily="18" charset="0"/>
                          </a:rPr>
                          <m:t>𝜀</m:t>
                        </m:r>
                      </m:e>
                      <m:sub>
                        <m:r>
                          <a:rPr lang="en-GB" sz="2000">
                            <a:solidFill>
                              <a:schemeClr val="tx1"/>
                            </a:solidFill>
                            <a:latin typeface="Cambria Math" panose="02040503050406030204" pitchFamily="18" charset="0"/>
                          </a:rPr>
                          <m:t>𝑖</m:t>
                        </m:r>
                        <m:r>
                          <a:rPr lang="en-GB" sz="2000">
                            <a:solidFill>
                              <a:schemeClr val="tx1"/>
                            </a:solidFill>
                            <a:latin typeface="Cambria Math" panose="02040503050406030204" pitchFamily="18" charset="0"/>
                          </a:rPr>
                          <m:t>,</m:t>
                        </m:r>
                        <m:r>
                          <a:rPr lang="en-GB" sz="2000">
                            <a:solidFill>
                              <a:schemeClr val="tx1"/>
                            </a:solidFill>
                            <a:latin typeface="Cambria Math" panose="02040503050406030204" pitchFamily="18" charset="0"/>
                          </a:rPr>
                          <m:t>𝑡</m:t>
                        </m:r>
                      </m:sub>
                    </m:sSub>
                  </m:oMath>
                </a14:m>
                <a:r>
                  <a:rPr lang="en-GB" sz="2000" dirty="0">
                    <a:solidFill>
                      <a:schemeClr val="tx1"/>
                    </a:solidFill>
                  </a:rPr>
                  <a:t> </a:t>
                </a:r>
              </a:p>
              <a:p>
                <a:pPr marL="747713" lvl="1" indent="-273050"/>
                <a:r>
                  <a:rPr lang="en-GB" sz="2000" dirty="0">
                    <a:solidFill>
                      <a:schemeClr val="tx1"/>
                    </a:solidFill>
                  </a:rPr>
                  <a:t>We selected only those variables that are statistically significant at the 5% level. We accounted for survey design and weights.</a:t>
                </a:r>
              </a:p>
              <a:p>
                <a:pPr marL="266700" lvl="1" indent="-266700">
                  <a:buFont typeface="Arial" panose="020B0604020202020204" pitchFamily="34" charset="0"/>
                  <a:buChar char="•"/>
                </a:pPr>
                <a:r>
                  <a:rPr lang="en-US" sz="2200" dirty="0">
                    <a:solidFill>
                      <a:schemeClr val="tx1"/>
                    </a:solidFill>
                  </a:rPr>
                  <a:t>Decomposed contribution of selected factors on the decline in stunting:</a:t>
                </a:r>
              </a:p>
              <a:p>
                <a:pPr marL="747713" lvl="1" indent="-273050"/>
                <a:r>
                  <a:rPr lang="en-US" sz="2000" dirty="0">
                    <a:solidFill>
                      <a:schemeClr val="tx1"/>
                    </a:solidFill>
                  </a:rPr>
                  <a:t>Estimate the predicted change in HAZ from the earlier survey and then estimate the contribution of each variable to changes in HAZ.</a:t>
                </a:r>
              </a:p>
            </p:txBody>
          </p:sp>
        </mc:Choice>
        <mc:Fallback xmlns="">
          <p:sp>
            <p:nvSpPr>
              <p:cNvPr id="3" name="Content Placeholder 2">
                <a:extLst>
                  <a:ext uri="{FF2B5EF4-FFF2-40B4-BE49-F238E27FC236}">
                    <a16:creationId xmlns:a16="http://schemas.microsoft.com/office/drawing/2014/main" id="{14A0194D-BD34-4726-A3C6-2FBDDA74CC6B}"/>
                  </a:ext>
                </a:extLst>
              </p:cNvPr>
              <p:cNvSpPr>
                <a:spLocks noGrp="1" noRot="1" noChangeAspect="1" noMove="1" noResize="1" noEditPoints="1" noAdjustHandles="1" noChangeArrowheads="1" noChangeShapeType="1" noTextEdit="1"/>
              </p:cNvSpPr>
              <p:nvPr>
                <p:ph sz="quarter" idx="13"/>
              </p:nvPr>
            </p:nvSpPr>
            <p:spPr>
              <a:xfrm>
                <a:off x="524656" y="884420"/>
                <a:ext cx="10953023" cy="5306519"/>
              </a:xfrm>
              <a:blipFill>
                <a:blip r:embed="rId2"/>
                <a:stretch>
                  <a:fillRect l="-612" t="-804" r="-1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4828DA6-039E-483B-8A8B-B8C4CACF6CA8}"/>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Gill Sans Nova" panose="020B0602020104020203"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a:ln>
                <a:noFill/>
              </a:ln>
              <a:solidFill>
                <a:srgbClr val="FFFFFF"/>
              </a:solidFill>
              <a:effectLst/>
              <a:uLnTx/>
              <a:uFillTx/>
              <a:latin typeface="Gill Sans Nova" panose="020B0602020104020203" pitchFamily="34" charset="0"/>
              <a:sym typeface="Arial"/>
            </a:endParaRPr>
          </a:p>
        </p:txBody>
      </p:sp>
    </p:spTree>
    <p:extLst>
      <p:ext uri="{BB962C8B-B14F-4D97-AF65-F5344CB8AC3E}">
        <p14:creationId xmlns:p14="http://schemas.microsoft.com/office/powerpoint/2010/main" val="309412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D8A2-7049-E10A-0C8A-E788C0FE3161}"/>
              </a:ext>
            </a:extLst>
          </p:cNvPr>
          <p:cNvSpPr>
            <a:spLocks noGrp="1"/>
          </p:cNvSpPr>
          <p:nvPr>
            <p:ph type="title"/>
          </p:nvPr>
        </p:nvSpPr>
        <p:spPr/>
        <p:txBody>
          <a:bodyPr/>
          <a:lstStyle/>
          <a:p>
            <a:r>
              <a:rPr lang="en-US"/>
              <a:t>Introduction</a:t>
            </a:r>
          </a:p>
        </p:txBody>
      </p:sp>
      <p:sp>
        <p:nvSpPr>
          <p:cNvPr id="3" name="Subtitle 2">
            <a:extLst>
              <a:ext uri="{FF2B5EF4-FFF2-40B4-BE49-F238E27FC236}">
                <a16:creationId xmlns:a16="http://schemas.microsoft.com/office/drawing/2014/main" id="{DCB14B91-9DFD-E85B-4770-5C223DD444B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669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F8F3-D989-5514-D100-E232620B7C18}"/>
              </a:ext>
            </a:extLst>
          </p:cNvPr>
          <p:cNvSpPr>
            <a:spLocks noGrp="1"/>
          </p:cNvSpPr>
          <p:nvPr>
            <p:ph type="title"/>
          </p:nvPr>
        </p:nvSpPr>
        <p:spPr/>
        <p:txBody>
          <a:bodyPr/>
          <a:lstStyle/>
          <a:p>
            <a:r>
              <a:rPr lang="en-US">
                <a:latin typeface="Gill Sans Nova"/>
              </a:rPr>
              <a:t>Background</a:t>
            </a:r>
            <a:endParaRPr lang="en-US"/>
          </a:p>
        </p:txBody>
      </p:sp>
      <p:sp>
        <p:nvSpPr>
          <p:cNvPr id="3" name="Content Placeholder 2">
            <a:extLst>
              <a:ext uri="{FF2B5EF4-FFF2-40B4-BE49-F238E27FC236}">
                <a16:creationId xmlns:a16="http://schemas.microsoft.com/office/drawing/2014/main" id="{315598C3-6DED-184B-058A-1D69378EE9C6}"/>
              </a:ext>
            </a:extLst>
          </p:cNvPr>
          <p:cNvSpPr>
            <a:spLocks noGrp="1"/>
          </p:cNvSpPr>
          <p:nvPr>
            <p:ph sz="quarter" idx="13"/>
          </p:nvPr>
        </p:nvSpPr>
        <p:spPr/>
        <p:txBody>
          <a:bodyPr lIns="91440" tIns="45720" rIns="91440" bIns="45720" anchor="t"/>
          <a:lstStyle/>
          <a:p>
            <a:r>
              <a:rPr lang="en-GB" sz="2400" dirty="0">
                <a:latin typeface="Gill Sans Nova"/>
              </a:rPr>
              <a:t>Child stunting due to chronic malnutrition is a significant problem in Zambia because of </a:t>
            </a:r>
            <a:r>
              <a:rPr lang="en-GB" sz="2400" dirty="0">
                <a:solidFill>
                  <a:schemeClr val="accent5"/>
                </a:solidFill>
                <a:latin typeface="Gill Sans Nova"/>
              </a:rPr>
              <a:t>inadequate nutrition-related practices and insufficient access to services</a:t>
            </a:r>
            <a:r>
              <a:rPr lang="en-GB" sz="2400" dirty="0">
                <a:latin typeface="Gill Sans Nova"/>
              </a:rPr>
              <a:t>.</a:t>
            </a:r>
            <a:endParaRPr lang="en-GB" sz="2400" dirty="0"/>
          </a:p>
          <a:p>
            <a:r>
              <a:rPr lang="en-GB" sz="2400" dirty="0">
                <a:latin typeface="Gill Sans Nova"/>
              </a:rPr>
              <a:t>Resources for nutrition-related interventions are limited; therefore, </a:t>
            </a:r>
            <a:r>
              <a:rPr lang="en-GB" sz="2400" dirty="0">
                <a:solidFill>
                  <a:schemeClr val="accent5"/>
                </a:solidFill>
                <a:latin typeface="Gill Sans Nova"/>
              </a:rPr>
              <a:t>the available budgets must be used in a manner that can achieve the greatest possible outcome</a:t>
            </a:r>
            <a:r>
              <a:rPr lang="en-GB" sz="2400" dirty="0">
                <a:latin typeface="Gill Sans Nova"/>
              </a:rPr>
              <a:t>.</a:t>
            </a:r>
          </a:p>
          <a:p>
            <a:endParaRPr lang="en-GB" sz="2400" dirty="0">
              <a:latin typeface="Gill Sans Nova"/>
            </a:endParaRPr>
          </a:p>
          <a:p>
            <a:r>
              <a:rPr lang="en-GB" sz="2400" dirty="0">
                <a:latin typeface="Gill Sans Nova"/>
              </a:rPr>
              <a:t>Economic analysis can show the GRZ and nutrition stakeholders whether:  </a:t>
            </a:r>
          </a:p>
          <a:p>
            <a:pPr marL="541020" lvl="1" indent="-274320"/>
            <a:r>
              <a:rPr lang="en-GB" sz="2000">
                <a:latin typeface="Gill Sans Nova"/>
              </a:rPr>
              <a:t>The stated nutrition </a:t>
            </a:r>
            <a:r>
              <a:rPr lang="en-GB" sz="2000" dirty="0">
                <a:solidFill>
                  <a:schemeClr val="accent5"/>
                </a:solidFill>
                <a:latin typeface="Gill Sans Nova"/>
              </a:rPr>
              <a:t>outcomes are being met and provide information on efficient resource use</a:t>
            </a:r>
            <a:r>
              <a:rPr lang="en-GB" sz="2000" dirty="0">
                <a:latin typeface="Gill Sans Nova"/>
              </a:rPr>
              <a:t>.</a:t>
            </a:r>
            <a:endParaRPr lang="en-GB" sz="2000"/>
          </a:p>
          <a:p>
            <a:pPr marL="541020" lvl="1" indent="-274320"/>
            <a:r>
              <a:rPr lang="en-GB" sz="2000">
                <a:latin typeface="Gill Sans Nova"/>
              </a:rPr>
              <a:t>Their investments have </a:t>
            </a:r>
            <a:r>
              <a:rPr lang="en-GB" sz="2000" dirty="0">
                <a:solidFill>
                  <a:schemeClr val="accent5"/>
                </a:solidFill>
                <a:latin typeface="Gill Sans Nova"/>
              </a:rPr>
              <a:t>achieved the intended outcomes</a:t>
            </a:r>
            <a:r>
              <a:rPr lang="en-GB" sz="2000" dirty="0">
                <a:latin typeface="Gill Sans Nova"/>
              </a:rPr>
              <a:t>.</a:t>
            </a:r>
          </a:p>
          <a:p>
            <a:pPr marL="541020" lvl="1" indent="-274320"/>
            <a:r>
              <a:rPr lang="en-GB" sz="2000" dirty="0">
                <a:solidFill>
                  <a:schemeClr val="accent5"/>
                </a:solidFill>
                <a:latin typeface="Gill Sans Nova"/>
              </a:rPr>
              <a:t>Interventions, packages of interventions and determinants are most effective for addressing stunting</a:t>
            </a:r>
            <a:r>
              <a:rPr lang="en-GB" sz="2000" dirty="0">
                <a:latin typeface="Gill Sans Nova"/>
              </a:rPr>
              <a:t>.</a:t>
            </a:r>
            <a:endParaRPr lang="en-GB" sz="2000"/>
          </a:p>
        </p:txBody>
      </p:sp>
      <p:sp>
        <p:nvSpPr>
          <p:cNvPr id="4" name="Slide Number Placeholder 3">
            <a:extLst>
              <a:ext uri="{FF2B5EF4-FFF2-40B4-BE49-F238E27FC236}">
                <a16:creationId xmlns:a16="http://schemas.microsoft.com/office/drawing/2014/main" id="{42BA8BE3-070D-A81C-E951-F52AEABD46D4}"/>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5</a:t>
            </a:fld>
            <a:endParaRPr lang="en-US">
              <a:latin typeface="Gill Sans Nova" panose="020B0602020104020203" pitchFamily="34" charset="0"/>
            </a:endParaRPr>
          </a:p>
        </p:txBody>
      </p:sp>
    </p:spTree>
    <p:extLst>
      <p:ext uri="{BB962C8B-B14F-4D97-AF65-F5344CB8AC3E}">
        <p14:creationId xmlns:p14="http://schemas.microsoft.com/office/powerpoint/2010/main" val="226106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D5E3-EFC8-844B-5E84-7893CCF66EE8}"/>
              </a:ext>
            </a:extLst>
          </p:cNvPr>
          <p:cNvSpPr>
            <a:spLocks noGrp="1"/>
          </p:cNvSpPr>
          <p:nvPr>
            <p:ph type="title"/>
          </p:nvPr>
        </p:nvSpPr>
        <p:spPr/>
        <p:txBody>
          <a:bodyPr/>
          <a:lstStyle/>
          <a:p>
            <a:r>
              <a:rPr lang="en-US"/>
              <a:t>General Overview</a:t>
            </a:r>
          </a:p>
        </p:txBody>
      </p:sp>
      <p:sp>
        <p:nvSpPr>
          <p:cNvPr id="3" name="Content Placeholder 2">
            <a:extLst>
              <a:ext uri="{FF2B5EF4-FFF2-40B4-BE49-F238E27FC236}">
                <a16:creationId xmlns:a16="http://schemas.microsoft.com/office/drawing/2014/main" id="{E74BC391-864C-60FD-C55D-7944A78456D4}"/>
              </a:ext>
            </a:extLst>
          </p:cNvPr>
          <p:cNvSpPr>
            <a:spLocks noGrp="1"/>
          </p:cNvSpPr>
          <p:nvPr>
            <p:ph sz="quarter" idx="13"/>
          </p:nvPr>
        </p:nvSpPr>
        <p:spPr/>
        <p:txBody>
          <a:bodyPr lIns="91440" tIns="45720" rIns="91440" bIns="45720" anchor="t"/>
          <a:lstStyle/>
          <a:p>
            <a:pPr marL="0" indent="0">
              <a:buNone/>
            </a:pPr>
            <a:r>
              <a:rPr lang="en-GB" dirty="0">
                <a:latin typeface="Gill Sans Nova"/>
              </a:rPr>
              <a:t>The three objectives of the study are as follows:</a:t>
            </a:r>
          </a:p>
          <a:p>
            <a:pPr marL="400050" indent="0">
              <a:buNone/>
            </a:pPr>
            <a:endParaRPr lang="en-GB" dirty="0">
              <a:latin typeface="Gill Sans Nova"/>
            </a:endParaRPr>
          </a:p>
          <a:p>
            <a:pPr marL="914400" indent="-514350">
              <a:buFont typeface="+mj-lt"/>
              <a:buAutoNum type="arabicPeriod"/>
            </a:pPr>
            <a:r>
              <a:rPr lang="en-GB" dirty="0">
                <a:latin typeface="Gill Sans Nova"/>
              </a:rPr>
              <a:t>Identify and measure the main drivers of stunting decline in Zambia</a:t>
            </a:r>
          </a:p>
          <a:p>
            <a:pPr marL="914400" indent="-514350">
              <a:buFont typeface="+mj-lt"/>
              <a:buAutoNum type="arabicPeriod"/>
            </a:pPr>
            <a:endParaRPr lang="en-GB" dirty="0">
              <a:latin typeface="Gill Sans Nova"/>
            </a:endParaRPr>
          </a:p>
          <a:p>
            <a:pPr marL="914400" indent="-514350">
              <a:buFont typeface="+mj-lt"/>
              <a:buAutoNum type="arabicPeriod"/>
            </a:pPr>
            <a:r>
              <a:rPr lang="en-GB" dirty="0">
                <a:solidFill>
                  <a:schemeClr val="tx1"/>
                </a:solidFill>
                <a:latin typeface="Gill Sans Nova"/>
              </a:rPr>
              <a:t>Show</a:t>
            </a:r>
            <a:r>
              <a:rPr lang="en-GB" dirty="0">
                <a:solidFill>
                  <a:schemeClr val="accent4"/>
                </a:solidFill>
                <a:latin typeface="Gill Sans Nova"/>
              </a:rPr>
              <a:t> </a:t>
            </a:r>
            <a:r>
              <a:rPr lang="en-GB" dirty="0">
                <a:latin typeface="Gill Sans Nova"/>
              </a:rPr>
              <a:t>the impact of SUN/MCDP II interventions and coverage on mortality and health burden</a:t>
            </a:r>
          </a:p>
          <a:p>
            <a:pPr marL="914400" indent="-514350">
              <a:buFont typeface="+mj-lt"/>
              <a:buAutoNum type="arabicPeriod"/>
            </a:pPr>
            <a:endParaRPr lang="en-GB" dirty="0">
              <a:latin typeface="Gill Sans Nova"/>
            </a:endParaRPr>
          </a:p>
          <a:p>
            <a:pPr marL="914400" indent="-514350">
              <a:buFont typeface="+mj-lt"/>
              <a:buAutoNum type="arabicPeriod"/>
            </a:pPr>
            <a:r>
              <a:rPr lang="en-GB" dirty="0">
                <a:latin typeface="Gill Sans Nova"/>
              </a:rPr>
              <a:t>Assess efficient resource allocation decisions to maximise SUN/MCDP II impact</a:t>
            </a:r>
          </a:p>
          <a:p>
            <a:endParaRPr lang="en-GB" dirty="0"/>
          </a:p>
        </p:txBody>
      </p:sp>
      <p:sp>
        <p:nvSpPr>
          <p:cNvPr id="4" name="Slide Number Placeholder 3">
            <a:extLst>
              <a:ext uri="{FF2B5EF4-FFF2-40B4-BE49-F238E27FC236}">
                <a16:creationId xmlns:a16="http://schemas.microsoft.com/office/drawing/2014/main" id="{1DE0D55B-494E-DD64-6240-EDC7876741B0}"/>
              </a:ext>
            </a:extLst>
          </p:cNvPr>
          <p:cNvSpPr>
            <a:spLocks noGrp="1"/>
          </p:cNvSpPr>
          <p:nvPr>
            <p:ph type="sldNum" idx="12"/>
          </p:nvPr>
        </p:nvSpPr>
        <p:spPr/>
        <p:txBody>
          <a:bodyPr/>
          <a:lstStyle/>
          <a:p>
            <a:fld id="{00000000-1234-1234-1234-123412341234}" type="slidenum">
              <a:rPr lang="en-US" smtClean="0">
                <a:latin typeface="Gill Sans Nova" panose="020B0602020104020203" pitchFamily="34" charset="0"/>
              </a:rPr>
              <a:pPr/>
              <a:t>6</a:t>
            </a:fld>
            <a:endParaRPr lang="en-US">
              <a:latin typeface="Gill Sans Nova" panose="020B0602020104020203" pitchFamily="34" charset="0"/>
            </a:endParaRPr>
          </a:p>
        </p:txBody>
      </p:sp>
    </p:spTree>
    <p:extLst>
      <p:ext uri="{BB962C8B-B14F-4D97-AF65-F5344CB8AC3E}">
        <p14:creationId xmlns:p14="http://schemas.microsoft.com/office/powerpoint/2010/main" val="128705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9E59-08BA-8927-7D07-D588A4F0A141}"/>
              </a:ext>
            </a:extLst>
          </p:cNvPr>
          <p:cNvSpPr>
            <a:spLocks noGrp="1"/>
          </p:cNvSpPr>
          <p:nvPr>
            <p:ph type="title"/>
          </p:nvPr>
        </p:nvSpPr>
        <p:spPr/>
        <p:txBody>
          <a:bodyPr/>
          <a:lstStyle/>
          <a:p>
            <a:r>
              <a:rPr lang="en-GB"/>
              <a:t>Types of Economic Analyses and Data Needs</a:t>
            </a:r>
          </a:p>
        </p:txBody>
      </p:sp>
      <p:graphicFrame>
        <p:nvGraphicFramePr>
          <p:cNvPr id="6" name="Content Placeholder 5">
            <a:extLst>
              <a:ext uri="{FF2B5EF4-FFF2-40B4-BE49-F238E27FC236}">
                <a16:creationId xmlns:a16="http://schemas.microsoft.com/office/drawing/2014/main" id="{D2382E4A-EDB4-870B-7AA0-176F887C937D}"/>
              </a:ext>
            </a:extLst>
          </p:cNvPr>
          <p:cNvGraphicFramePr>
            <a:graphicFrameLocks noGrp="1"/>
          </p:cNvGraphicFramePr>
          <p:nvPr>
            <p:ph sz="quarter" idx="13"/>
            <p:extLst>
              <p:ext uri="{D42A27DB-BD31-4B8C-83A1-F6EECF244321}">
                <p14:modId xmlns:p14="http://schemas.microsoft.com/office/powerpoint/2010/main" val="3453232570"/>
              </p:ext>
            </p:extLst>
          </p:nvPr>
        </p:nvGraphicFramePr>
        <p:xfrm>
          <a:off x="604839" y="1163638"/>
          <a:ext cx="11180429" cy="5162550"/>
        </p:xfrm>
        <a:graphic>
          <a:graphicData uri="http://schemas.openxmlformats.org/drawingml/2006/table">
            <a:tbl>
              <a:tblPr firstRow="1" bandRow="1">
                <a:tableStyleId>{A51DB5F1-1D7C-441B-B2F7-409DD43D117B}</a:tableStyleId>
              </a:tblPr>
              <a:tblGrid>
                <a:gridCol w="5626836">
                  <a:extLst>
                    <a:ext uri="{9D8B030D-6E8A-4147-A177-3AD203B41FA5}">
                      <a16:colId xmlns:a16="http://schemas.microsoft.com/office/drawing/2014/main" val="3473731870"/>
                    </a:ext>
                  </a:extLst>
                </a:gridCol>
                <a:gridCol w="1405192">
                  <a:extLst>
                    <a:ext uri="{9D8B030D-6E8A-4147-A177-3AD203B41FA5}">
                      <a16:colId xmlns:a16="http://schemas.microsoft.com/office/drawing/2014/main" val="1859026093"/>
                    </a:ext>
                  </a:extLst>
                </a:gridCol>
                <a:gridCol w="2548675">
                  <a:extLst>
                    <a:ext uri="{9D8B030D-6E8A-4147-A177-3AD203B41FA5}">
                      <a16:colId xmlns:a16="http://schemas.microsoft.com/office/drawing/2014/main" val="844363074"/>
                    </a:ext>
                  </a:extLst>
                </a:gridCol>
                <a:gridCol w="1599726">
                  <a:extLst>
                    <a:ext uri="{9D8B030D-6E8A-4147-A177-3AD203B41FA5}">
                      <a16:colId xmlns:a16="http://schemas.microsoft.com/office/drawing/2014/main" val="1619489509"/>
                    </a:ext>
                  </a:extLst>
                </a:gridCol>
              </a:tblGrid>
              <a:tr h="950722">
                <a:tc>
                  <a:txBody>
                    <a:bodyPr/>
                    <a:lstStyle/>
                    <a:p>
                      <a:pPr marR="0" algn="ctr" rtl="0">
                        <a:spcBef>
                          <a:spcPts val="0"/>
                        </a:spcBef>
                        <a:spcAft>
                          <a:spcPts val="0"/>
                        </a:spcAft>
                      </a:pPr>
                      <a:r>
                        <a:rPr lang="en-US" sz="1600">
                          <a:effectLst/>
                          <a:latin typeface="Gill Sans Nova"/>
                        </a:rPr>
                        <a:t>Economic Analysis</a:t>
                      </a:r>
                      <a:endParaRPr lang="en-US" sz="1600" dirty="0">
                        <a:effectLst/>
                        <a:latin typeface="Gill Sans Nova"/>
                      </a:endParaRPr>
                    </a:p>
                  </a:txBody>
                  <a:tcPr anchor="ctr"/>
                </a:tc>
                <a:tc>
                  <a:txBody>
                    <a:bodyPr/>
                    <a:lstStyle/>
                    <a:p>
                      <a:pPr marR="0" algn="ctr" rtl="0">
                        <a:spcBef>
                          <a:spcPts val="0"/>
                        </a:spcBef>
                        <a:spcAft>
                          <a:spcPts val="0"/>
                        </a:spcAft>
                      </a:pPr>
                      <a:r>
                        <a:rPr lang="en-US" sz="1600" dirty="0">
                          <a:effectLst/>
                          <a:latin typeface="Gill Sans Nova"/>
                        </a:rPr>
                        <a:t>Approach/Tool</a:t>
                      </a:r>
                    </a:p>
                  </a:txBody>
                  <a:tcPr anchor="ctr"/>
                </a:tc>
                <a:tc>
                  <a:txBody>
                    <a:bodyPr/>
                    <a:lstStyle/>
                    <a:p>
                      <a:pPr marR="0" algn="ctr" rtl="0">
                        <a:spcBef>
                          <a:spcPts val="0"/>
                        </a:spcBef>
                        <a:spcAft>
                          <a:spcPts val="0"/>
                        </a:spcAft>
                      </a:pPr>
                      <a:r>
                        <a:rPr lang="en-US" sz="1600">
                          <a:effectLst/>
                          <a:latin typeface="Gill Sans Nova"/>
                        </a:rPr>
                        <a:t>Description of Data and Source</a:t>
                      </a:r>
                      <a:endParaRPr lang="en-US" dirty="0">
                        <a:latin typeface="Gill Sans Nova"/>
                      </a:endParaRPr>
                    </a:p>
                  </a:txBody>
                  <a:tcPr anchor="ctr"/>
                </a:tc>
                <a:tc>
                  <a:txBody>
                    <a:bodyPr/>
                    <a:lstStyle/>
                    <a:p>
                      <a:pPr marR="0" algn="ctr" rtl="0">
                        <a:spcBef>
                          <a:spcPts val="0"/>
                        </a:spcBef>
                        <a:spcAft>
                          <a:spcPts val="0"/>
                        </a:spcAft>
                      </a:pPr>
                      <a:r>
                        <a:rPr lang="en-US" sz="1600">
                          <a:effectLst/>
                          <a:latin typeface="Gill Sans Nova"/>
                        </a:rPr>
                        <a:t>Geographic Scope</a:t>
                      </a:r>
                      <a:endParaRPr lang="en-US" sz="1600" dirty="0">
                        <a:effectLst/>
                        <a:latin typeface="Gill Sans Nova"/>
                      </a:endParaRPr>
                    </a:p>
                  </a:txBody>
                  <a:tcPr anchor="ctr"/>
                </a:tc>
                <a:extLst>
                  <a:ext uri="{0D108BD9-81ED-4DB2-BD59-A6C34878D82A}">
                    <a16:rowId xmlns:a16="http://schemas.microsoft.com/office/drawing/2014/main" val="4104847629"/>
                  </a:ext>
                </a:extLst>
              </a:tr>
              <a:tr h="1328674">
                <a:tc>
                  <a:txBody>
                    <a:bodyPr/>
                    <a:lstStyle/>
                    <a:p>
                      <a:pPr marR="0" algn="l" rtl="0">
                        <a:spcBef>
                          <a:spcPts val="0"/>
                        </a:spcBef>
                        <a:spcAft>
                          <a:spcPts val="0"/>
                        </a:spcAft>
                      </a:pPr>
                      <a:r>
                        <a:rPr lang="en-US" sz="1600" b="1" dirty="0">
                          <a:effectLst/>
                          <a:latin typeface="Gill Sans Nova"/>
                        </a:rPr>
                        <a:t>Objective 1</a:t>
                      </a:r>
                      <a:r>
                        <a:rPr lang="en-US" sz="1600" dirty="0">
                          <a:effectLst/>
                          <a:latin typeface="Gill Sans Nova"/>
                        </a:rPr>
                        <a:t>: Evaluate the main drivers of stunting decline in Zambia</a:t>
                      </a:r>
                    </a:p>
                  </a:txBody>
                  <a:tcPr anchor="ctr">
                    <a:noFill/>
                  </a:tcPr>
                </a:tc>
                <a:tc>
                  <a:txBody>
                    <a:bodyPr/>
                    <a:lstStyle/>
                    <a:p>
                      <a:pPr marR="0" algn="l" rtl="0">
                        <a:spcBef>
                          <a:spcPts val="0"/>
                        </a:spcBef>
                        <a:spcAft>
                          <a:spcPts val="0"/>
                        </a:spcAft>
                      </a:pPr>
                      <a:r>
                        <a:rPr lang="en-US" sz="1600" dirty="0">
                          <a:effectLst/>
                          <a:latin typeface="Gill Sans Nova"/>
                        </a:rPr>
                        <a:t>Regression-decomposition approach</a:t>
                      </a:r>
                    </a:p>
                  </a:txBody>
                  <a:tcPr anchor="ctr">
                    <a:noFill/>
                  </a:tcPr>
                </a:tc>
                <a:tc>
                  <a:txBody>
                    <a:bodyPr/>
                    <a:lstStyle/>
                    <a:p>
                      <a:pPr marR="0" algn="l" rtl="0">
                        <a:spcBef>
                          <a:spcPts val="0"/>
                        </a:spcBef>
                        <a:spcAft>
                          <a:spcPts val="0"/>
                        </a:spcAft>
                      </a:pPr>
                      <a:r>
                        <a:rPr lang="en-US" sz="1600" b="0" dirty="0">
                          <a:effectLst/>
                          <a:latin typeface="Gill Sans Nova"/>
                        </a:rPr>
                        <a:t>Zambia DHS data for 2007 and 2018 from </a:t>
                      </a:r>
                      <a:r>
                        <a:rPr lang="en-US" sz="1600" b="0" dirty="0" err="1">
                          <a:effectLst/>
                          <a:latin typeface="Gill Sans Nova"/>
                        </a:rPr>
                        <a:t>ZAMStat</a:t>
                      </a:r>
                      <a:endParaRPr lang="en-US" sz="1600" b="0" dirty="0">
                        <a:effectLst/>
                        <a:latin typeface="Gill Sans Nova"/>
                      </a:endParaRPr>
                    </a:p>
                  </a:txBody>
                  <a:tcPr anchor="ctr">
                    <a:noFill/>
                  </a:tcPr>
                </a:tc>
                <a:tc>
                  <a:txBody>
                    <a:bodyPr/>
                    <a:lstStyle/>
                    <a:p>
                      <a:pPr marR="0" lvl="0" algn="l">
                        <a:spcBef>
                          <a:spcPts val="0"/>
                        </a:spcBef>
                        <a:spcAft>
                          <a:spcPts val="0"/>
                        </a:spcAft>
                        <a:buNone/>
                      </a:pPr>
                      <a:r>
                        <a:rPr lang="en-US" dirty="0">
                          <a:latin typeface="Gill Sans Nova"/>
                        </a:rPr>
                        <a:t>Zambia (national level)</a:t>
                      </a:r>
                    </a:p>
                  </a:txBody>
                  <a:tcPr anchor="ctr">
                    <a:noFill/>
                  </a:tcPr>
                </a:tc>
                <a:extLst>
                  <a:ext uri="{0D108BD9-81ED-4DB2-BD59-A6C34878D82A}">
                    <a16:rowId xmlns:a16="http://schemas.microsoft.com/office/drawing/2014/main" val="637751104"/>
                  </a:ext>
                </a:extLst>
              </a:tr>
              <a:tr h="1328674">
                <a:tc>
                  <a:txBody>
                    <a:bodyPr/>
                    <a:lstStyle/>
                    <a:p>
                      <a:pPr marR="0" algn="l" rtl="0">
                        <a:spcBef>
                          <a:spcPts val="0"/>
                        </a:spcBef>
                        <a:spcAft>
                          <a:spcPts val="0"/>
                        </a:spcAft>
                      </a:pPr>
                      <a:r>
                        <a:rPr lang="en-US" sz="1600" b="1" dirty="0">
                          <a:effectLst/>
                          <a:latin typeface="Gill Sans Nova"/>
                        </a:rPr>
                        <a:t>Objective 2:</a:t>
                      </a:r>
                      <a:r>
                        <a:rPr lang="en-US" sz="1600" dirty="0">
                          <a:effectLst/>
                          <a:latin typeface="Gill Sans Nova"/>
                        </a:rPr>
                        <a:t> Assess impact of SUN/MCDP II interventions</a:t>
                      </a:r>
                    </a:p>
                  </a:txBody>
                  <a:tcPr anchor="ctr">
                    <a:noFill/>
                  </a:tcPr>
                </a:tc>
                <a:tc>
                  <a:txBody>
                    <a:bodyPr/>
                    <a:lstStyle/>
                    <a:p>
                      <a:pPr marR="0" algn="l" rtl="0">
                        <a:spcBef>
                          <a:spcPts val="0"/>
                        </a:spcBef>
                        <a:spcAft>
                          <a:spcPts val="0"/>
                        </a:spcAft>
                      </a:pPr>
                      <a:r>
                        <a:rPr lang="en-US" sz="1600" dirty="0" err="1">
                          <a:effectLst/>
                          <a:latin typeface="Gill Sans Nova"/>
                        </a:rPr>
                        <a:t>LiST</a:t>
                      </a:r>
                      <a:r>
                        <a:rPr lang="en-US" sz="1600" dirty="0">
                          <a:effectLst/>
                          <a:latin typeface="Gill Sans Nova"/>
                        </a:rPr>
                        <a:t> and DALYs</a:t>
                      </a:r>
                    </a:p>
                  </a:txBody>
                  <a:tcPr anchor="ctr">
                    <a:noFill/>
                  </a:tcPr>
                </a:tc>
                <a:tc>
                  <a:txBody>
                    <a:bodyPr/>
                    <a:lstStyle/>
                    <a:p>
                      <a:pPr marR="0" algn="l" rtl="0">
                        <a:spcBef>
                          <a:spcPts val="0"/>
                        </a:spcBef>
                        <a:spcAft>
                          <a:spcPts val="0"/>
                        </a:spcAft>
                      </a:pPr>
                      <a:r>
                        <a:rPr lang="en-US" sz="1600" dirty="0" err="1">
                          <a:effectLst/>
                          <a:latin typeface="Gill Sans Nova"/>
                        </a:rPr>
                        <a:t>Programme</a:t>
                      </a:r>
                      <a:r>
                        <a:rPr lang="en-US" sz="1600" dirty="0">
                          <a:effectLst/>
                          <a:latin typeface="Gill Sans Nova"/>
                        </a:rPr>
                        <a:t> data from implementing partners via MARF</a:t>
                      </a:r>
                      <a:endParaRPr lang="en-US" sz="1600" b="1" dirty="0">
                        <a:effectLst/>
                        <a:latin typeface="Gill Sans Nova"/>
                      </a:endParaRPr>
                    </a:p>
                  </a:txBody>
                  <a:tcPr anchor="ctr">
                    <a:noFill/>
                  </a:tcPr>
                </a:tc>
                <a:tc>
                  <a:txBody>
                    <a:bodyPr/>
                    <a:lstStyle/>
                    <a:p>
                      <a:pPr marR="0" lvl="0" algn="l">
                        <a:spcBef>
                          <a:spcPts val="0"/>
                        </a:spcBef>
                        <a:spcAft>
                          <a:spcPts val="0"/>
                        </a:spcAft>
                        <a:buNone/>
                      </a:pPr>
                      <a:r>
                        <a:rPr lang="en-US" sz="1600" b="0" i="0" u="none" strike="noStrike" noProof="0" dirty="0">
                          <a:solidFill>
                            <a:srgbClr val="000000"/>
                          </a:solidFill>
                          <a:effectLst/>
                          <a:latin typeface="Gill Sans Nova"/>
                        </a:rPr>
                        <a:t>30 SUN/MCDP II </a:t>
                      </a:r>
                      <a:endParaRPr lang="en-US" dirty="0">
                        <a:latin typeface="Gill Sans Nova"/>
                      </a:endParaRPr>
                    </a:p>
                    <a:p>
                      <a:pPr marR="0" lvl="0" algn="l">
                        <a:spcBef>
                          <a:spcPts val="0"/>
                        </a:spcBef>
                        <a:spcAft>
                          <a:spcPts val="0"/>
                        </a:spcAft>
                        <a:buNone/>
                      </a:pPr>
                      <a:r>
                        <a:rPr lang="en-US" sz="1600" b="0" i="0" u="none" strike="noStrike" noProof="0" dirty="0">
                          <a:solidFill>
                            <a:srgbClr val="000000"/>
                          </a:solidFill>
                          <a:effectLst/>
                          <a:latin typeface="Gill Sans Nova"/>
                        </a:rPr>
                        <a:t>districts</a:t>
                      </a:r>
                      <a:endParaRPr lang="en-US" dirty="0">
                        <a:latin typeface="Gill Sans Nova"/>
                      </a:endParaRPr>
                    </a:p>
                  </a:txBody>
                  <a:tcPr anchor="ctr">
                    <a:noFill/>
                  </a:tcPr>
                </a:tc>
                <a:extLst>
                  <a:ext uri="{0D108BD9-81ED-4DB2-BD59-A6C34878D82A}">
                    <a16:rowId xmlns:a16="http://schemas.microsoft.com/office/drawing/2014/main" val="3955879865"/>
                  </a:ext>
                </a:extLst>
              </a:tr>
              <a:tr h="1248156">
                <a:tc>
                  <a:txBody>
                    <a:bodyPr/>
                    <a:lstStyle/>
                    <a:p>
                      <a:pPr marL="0" marR="0" indent="0" algn="l" rtl="0" eaLnBrk="1" fontAlgn="auto" latinLnBrk="0" hangingPunct="1">
                        <a:spcBef>
                          <a:spcPts val="0"/>
                        </a:spcBef>
                        <a:spcAft>
                          <a:spcPts val="0"/>
                        </a:spcAft>
                      </a:pPr>
                      <a:r>
                        <a:rPr lang="en-GB" sz="1600" b="1">
                          <a:effectLst/>
                          <a:latin typeface="Gill Sans Nova"/>
                        </a:rPr>
                        <a:t>Objective 3:</a:t>
                      </a:r>
                      <a:r>
                        <a:rPr lang="en-GB" sz="1600">
                          <a:effectLst/>
                          <a:latin typeface="Gill Sans Nova"/>
                        </a:rPr>
                        <a:t>  Assess efficient resource allocation decisions to maximise SUN/MCDP II impact</a:t>
                      </a:r>
                      <a:endParaRPr lang="en-GB" sz="1600" dirty="0">
                        <a:effectLst/>
                        <a:latin typeface="Gill Sans Nova"/>
                      </a:endParaRPr>
                    </a:p>
                  </a:txBody>
                  <a:tcPr anchor="ctr">
                    <a:noFill/>
                  </a:tcPr>
                </a:tc>
                <a:tc>
                  <a:txBody>
                    <a:bodyPr/>
                    <a:lstStyle/>
                    <a:p>
                      <a:pPr marR="0" algn="l" rtl="0">
                        <a:spcBef>
                          <a:spcPts val="0"/>
                        </a:spcBef>
                        <a:spcAft>
                          <a:spcPts val="0"/>
                        </a:spcAft>
                      </a:pPr>
                      <a:r>
                        <a:rPr lang="en-US" sz="1600">
                          <a:effectLst/>
                          <a:latin typeface="Gill Sans Nova"/>
                        </a:rPr>
                        <a:t>Optima Nutrition and cost-benefit analysis</a:t>
                      </a:r>
                      <a:endParaRPr lang="en-US" sz="1600" dirty="0">
                        <a:effectLst/>
                        <a:latin typeface="Gill Sans Nova"/>
                      </a:endParaRPr>
                    </a:p>
                  </a:txBody>
                  <a:tcPr anchor="ctr">
                    <a:noFill/>
                  </a:tcPr>
                </a:tc>
                <a:tc>
                  <a:txBody>
                    <a:bodyPr/>
                    <a:lstStyle/>
                    <a:p>
                      <a:pPr marR="0" algn="l" rtl="0">
                        <a:spcBef>
                          <a:spcPts val="0"/>
                        </a:spcBef>
                        <a:spcAft>
                          <a:spcPts val="0"/>
                        </a:spcAft>
                      </a:pPr>
                      <a:r>
                        <a:rPr lang="en-US" sz="1600">
                          <a:effectLst/>
                          <a:latin typeface="Gill Sans Nova"/>
                        </a:rPr>
                        <a:t>Programme data from government and implementing partners; Estimates on unit costs from investment case from World Bank</a:t>
                      </a:r>
                      <a:endParaRPr lang="en-US" sz="1600" dirty="0">
                        <a:effectLst/>
                        <a:latin typeface="Gill Sans Nova"/>
                      </a:endParaRPr>
                    </a:p>
                  </a:txBody>
                  <a:tcPr anchor="ctr">
                    <a:noFill/>
                  </a:tcPr>
                </a:tc>
                <a:tc>
                  <a:txBody>
                    <a:bodyPr/>
                    <a:lstStyle/>
                    <a:p>
                      <a:pPr marR="0" lvl="0" algn="l">
                        <a:spcBef>
                          <a:spcPts val="0"/>
                        </a:spcBef>
                        <a:spcAft>
                          <a:spcPts val="0"/>
                        </a:spcAft>
                        <a:buNone/>
                      </a:pPr>
                      <a:r>
                        <a:rPr lang="en-US" sz="1600" b="0" i="0" u="none" strike="noStrike" noProof="0" dirty="0">
                          <a:solidFill>
                            <a:srgbClr val="000000"/>
                          </a:solidFill>
                          <a:effectLst/>
                          <a:latin typeface="Gill Sans Nova"/>
                        </a:rPr>
                        <a:t>30 SUN/MCDP II districts</a:t>
                      </a:r>
                      <a:endParaRPr lang="en-US" sz="1600" dirty="0">
                        <a:effectLst/>
                        <a:latin typeface="Gill Sans Nova"/>
                      </a:endParaRPr>
                    </a:p>
                  </a:txBody>
                  <a:tcPr anchor="ctr">
                    <a:noFill/>
                  </a:tcPr>
                </a:tc>
                <a:extLst>
                  <a:ext uri="{0D108BD9-81ED-4DB2-BD59-A6C34878D82A}">
                    <a16:rowId xmlns:a16="http://schemas.microsoft.com/office/drawing/2014/main" val="2694599456"/>
                  </a:ext>
                </a:extLst>
              </a:tr>
            </a:tbl>
          </a:graphicData>
        </a:graphic>
      </p:graphicFrame>
      <p:sp>
        <p:nvSpPr>
          <p:cNvPr id="4" name="Slide Number Placeholder 3">
            <a:extLst>
              <a:ext uri="{FF2B5EF4-FFF2-40B4-BE49-F238E27FC236}">
                <a16:creationId xmlns:a16="http://schemas.microsoft.com/office/drawing/2014/main" id="{FA89CB31-2CB4-10CE-B724-56727AC60B73}"/>
              </a:ext>
            </a:extLst>
          </p:cNvPr>
          <p:cNvSpPr>
            <a:spLocks noGrp="1"/>
          </p:cNvSpPr>
          <p:nvPr>
            <p:ph type="sldNum" idx="12"/>
          </p:nvPr>
        </p:nvSpPr>
        <p:spPr/>
        <p:txBody>
          <a:bodyPr/>
          <a:lstStyle/>
          <a:p>
            <a:fld id="{00000000-1234-1234-1234-123412341234}" type="slidenum">
              <a:rPr lang="en-GB" smtClean="0">
                <a:latin typeface="Gill Sans Nova" panose="020B0602020104020203" pitchFamily="34" charset="0"/>
              </a:rPr>
              <a:pPr/>
              <a:t>7</a:t>
            </a:fld>
            <a:endParaRPr lang="en-GB">
              <a:latin typeface="Gill Sans Nova" panose="020B0602020104020203" pitchFamily="34" charset="0"/>
            </a:endParaRPr>
          </a:p>
        </p:txBody>
      </p:sp>
      <p:sp>
        <p:nvSpPr>
          <p:cNvPr id="7" name="TextBox 6">
            <a:extLst>
              <a:ext uri="{FF2B5EF4-FFF2-40B4-BE49-F238E27FC236}">
                <a16:creationId xmlns:a16="http://schemas.microsoft.com/office/drawing/2014/main" id="{A42F3BA7-DBE5-0587-4D9D-DC68B3B31301}"/>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388681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2CE9-B94B-4841-1FF7-B944949F2805}"/>
              </a:ext>
            </a:extLst>
          </p:cNvPr>
          <p:cNvSpPr>
            <a:spLocks noGrp="1"/>
          </p:cNvSpPr>
          <p:nvPr>
            <p:ph type="title"/>
          </p:nvPr>
        </p:nvSpPr>
        <p:spPr/>
        <p:txBody>
          <a:bodyPr/>
          <a:lstStyle/>
          <a:p>
            <a:r>
              <a:rPr lang="en-US"/>
              <a:t>Data Collection</a:t>
            </a:r>
          </a:p>
        </p:txBody>
      </p:sp>
      <p:sp>
        <p:nvSpPr>
          <p:cNvPr id="3" name="Subtitle 2">
            <a:extLst>
              <a:ext uri="{FF2B5EF4-FFF2-40B4-BE49-F238E27FC236}">
                <a16:creationId xmlns:a16="http://schemas.microsoft.com/office/drawing/2014/main" id="{BBE53A98-9E50-59D0-EA06-1560A429AC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326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4B665A-6D04-A0C5-0C9F-F20247C59783}"/>
              </a:ext>
            </a:extLst>
          </p:cNvPr>
          <p:cNvSpPr>
            <a:spLocks noGrp="1"/>
          </p:cNvSpPr>
          <p:nvPr>
            <p:ph type="title"/>
          </p:nvPr>
        </p:nvSpPr>
        <p:spPr/>
        <p:txBody>
          <a:bodyPr/>
          <a:lstStyle/>
          <a:p>
            <a:r>
              <a:rPr lang="en-US"/>
              <a:t>Data Collection Process</a:t>
            </a:r>
          </a:p>
        </p:txBody>
      </p:sp>
      <p:sp>
        <p:nvSpPr>
          <p:cNvPr id="5" name="Content Placeholder 4">
            <a:extLst>
              <a:ext uri="{FF2B5EF4-FFF2-40B4-BE49-F238E27FC236}">
                <a16:creationId xmlns:a16="http://schemas.microsoft.com/office/drawing/2014/main" id="{C711D448-BB24-ADBF-3943-D7C61EC70B80}"/>
              </a:ext>
            </a:extLst>
          </p:cNvPr>
          <p:cNvSpPr>
            <a:spLocks noGrp="1"/>
          </p:cNvSpPr>
          <p:nvPr>
            <p:ph sz="quarter" idx="13"/>
          </p:nvPr>
        </p:nvSpPr>
        <p:spPr>
          <a:xfrm>
            <a:off x="504726" y="789164"/>
            <a:ext cx="11691820" cy="5771404"/>
          </a:xfrm>
        </p:spPr>
        <p:txBody>
          <a:bodyPr lIns="91440" tIns="45720" rIns="91440" bIns="45720" anchor="t"/>
          <a:lstStyle/>
          <a:p>
            <a:pPr marL="0" indent="0">
              <a:buNone/>
            </a:pPr>
            <a:r>
              <a:rPr lang="en-GB" sz="2400">
                <a:latin typeface="Gill Sans Nova"/>
              </a:rPr>
              <a:t>Process</a:t>
            </a:r>
          </a:p>
          <a:p>
            <a:pPr marL="551815" indent="-285750">
              <a:buFont typeface="Gill Sans Nova,Sans-Serif" panose="020B0604020202020204" pitchFamily="34" charset="0"/>
              <a:buChar char="–"/>
            </a:pPr>
            <a:r>
              <a:rPr lang="en-GB" sz="2200">
                <a:latin typeface="Gill Sans Nova"/>
              </a:rPr>
              <a:t>The study team received approval letters from six Zambian Ministry Permanent Secretaries to release programme data for the study.</a:t>
            </a:r>
          </a:p>
          <a:p>
            <a:pPr marL="551815" indent="-285750">
              <a:buFont typeface="Gill Sans Nova,Sans-Serif" panose="020B0604020202020204" pitchFamily="34" charset="0"/>
              <a:buChar char="–"/>
            </a:pPr>
            <a:r>
              <a:rPr lang="en-GB" sz="2200" dirty="0">
                <a:latin typeface="Gill Sans Nova"/>
              </a:rPr>
              <a:t>Programme</a:t>
            </a:r>
            <a:r>
              <a:rPr lang="en-GB" sz="2200">
                <a:latin typeface="Gill Sans Nova"/>
              </a:rPr>
              <a:t> data were collected from some government ministries, SUN partners, and NGOs.</a:t>
            </a:r>
          </a:p>
          <a:p>
            <a:pPr marL="551815" indent="-285750">
              <a:spcAft>
                <a:spcPts val="1200"/>
              </a:spcAft>
              <a:buFont typeface="Gill Sans Nova,Sans-Serif" panose="020B0604020202020204" pitchFamily="34" charset="0"/>
              <a:buChar char="–"/>
            </a:pPr>
            <a:r>
              <a:rPr lang="en-GB" sz="2200">
                <a:latin typeface="Gill Sans Nova"/>
              </a:rPr>
              <a:t>Secondary data were collected from existing sources (i.e., Zambia DHS and DHIS2).</a:t>
            </a:r>
          </a:p>
          <a:p>
            <a:pPr marL="0" indent="0">
              <a:buNone/>
            </a:pPr>
            <a:r>
              <a:rPr lang="en-GB" sz="2400">
                <a:latin typeface="Gill Sans Nova"/>
              </a:rPr>
              <a:t>Study challenges and resolution</a:t>
            </a:r>
          </a:p>
          <a:p>
            <a:pPr marL="541020" indent="-274320">
              <a:buFont typeface="Gill Sans Nova" panose="020B0604020202020204" pitchFamily="34" charset="0"/>
              <a:buChar char="–"/>
            </a:pPr>
            <a:r>
              <a:rPr lang="en-GB" sz="2200">
                <a:latin typeface="Gill Sans Nova"/>
              </a:rPr>
              <a:t>Limitation in data availability for 2019 and 2020 and not all districts had data for all indicators.</a:t>
            </a:r>
            <a:endParaRPr lang="en-GB" sz="2200"/>
          </a:p>
          <a:p>
            <a:pPr marL="541020" indent="-274320">
              <a:buFont typeface="Gill Sans Nova" panose="020B0604020202020204" pitchFamily="34" charset="0"/>
              <a:buChar char="–"/>
            </a:pPr>
            <a:r>
              <a:rPr lang="en-GB" sz="2200">
                <a:latin typeface="Gill Sans Nova"/>
              </a:rPr>
              <a:t>Challenges around sharing expenditure data</a:t>
            </a:r>
            <a:r>
              <a:rPr lang="en-GB" sz="2200" dirty="0">
                <a:latin typeface="Gill Sans Nova"/>
              </a:rPr>
              <a:t>—</a:t>
            </a:r>
            <a:r>
              <a:rPr lang="en-GB" sz="2200">
                <a:latin typeface="Gill Sans Nova"/>
              </a:rPr>
              <a:t>used alternative sources of data.</a:t>
            </a:r>
          </a:p>
          <a:p>
            <a:pPr marL="541020" indent="-274320">
              <a:buFont typeface="Gill Sans Nova" panose="020B0604020202020204" pitchFamily="34" charset="0"/>
              <a:buChar char="–"/>
            </a:pPr>
            <a:r>
              <a:rPr lang="en-GB" sz="2200">
                <a:latin typeface="Gill Sans Nova"/>
              </a:rPr>
              <a:t>Long turnaround time when engaged</a:t>
            </a:r>
            <a:r>
              <a:rPr lang="en-GB" sz="2200" dirty="0">
                <a:latin typeface="Gill Sans Nova"/>
              </a:rPr>
              <a:t>—</a:t>
            </a:r>
            <a:r>
              <a:rPr lang="en-GB" sz="2200">
                <a:latin typeface="Gill Sans Nova"/>
              </a:rPr>
              <a:t>shifted timeline.</a:t>
            </a:r>
            <a:endParaRPr lang="en-GB" sz="2200"/>
          </a:p>
          <a:p>
            <a:pPr marL="826770" lvl="1" indent="-285750">
              <a:buFont typeface="Gill Sans Nova,Sans-Serif" panose="020B0604020202020204" pitchFamily="34" charset="0"/>
              <a:buChar char="–"/>
            </a:pPr>
            <a:endParaRPr lang="en-US" sz="2400"/>
          </a:p>
          <a:p>
            <a:pPr marL="0" indent="0">
              <a:buNone/>
            </a:pPr>
            <a:endParaRPr lang="en-US"/>
          </a:p>
          <a:p>
            <a:pPr marL="807720" lvl="2">
              <a:buFont typeface="Courier New" panose="02070309020205020404" pitchFamily="49" charset="0"/>
              <a:buNone/>
            </a:pPr>
            <a:endParaRPr lang="en-US"/>
          </a:p>
          <a:p>
            <a:pPr marL="826770" lvl="1" indent="-285750">
              <a:buFont typeface="Gill Sans Nova"/>
              <a:buChar char="–"/>
            </a:pPr>
            <a:endParaRPr lang="en-US"/>
          </a:p>
          <a:p>
            <a:pPr marL="826770" lvl="1" indent="-285750">
              <a:buFont typeface="Gill Sans Nova"/>
              <a:buChar char="–"/>
            </a:pPr>
            <a:endParaRPr lang="en-US"/>
          </a:p>
          <a:p>
            <a:pPr marL="0" indent="0">
              <a:buNone/>
            </a:pPr>
            <a:endParaRPr lang="en-US"/>
          </a:p>
        </p:txBody>
      </p:sp>
      <p:sp>
        <p:nvSpPr>
          <p:cNvPr id="2" name="Slide Number Placeholder 3">
            <a:extLst>
              <a:ext uri="{FF2B5EF4-FFF2-40B4-BE49-F238E27FC236}">
                <a16:creationId xmlns:a16="http://schemas.microsoft.com/office/drawing/2014/main" id="{8D0629F9-0301-9692-71C2-13F2B58D6EA7}"/>
              </a:ext>
            </a:extLst>
          </p:cNvPr>
          <p:cNvSpPr>
            <a:spLocks noGrp="1"/>
          </p:cNvSpPr>
          <p:nvPr>
            <p:ph type="sldNum" idx="12"/>
          </p:nvPr>
        </p:nvSpPr>
        <p:spPr>
          <a:xfrm>
            <a:off x="11785269" y="0"/>
            <a:ext cx="372638" cy="302672"/>
          </a:xfrm>
        </p:spPr>
        <p:txBody>
          <a:bodyPr/>
          <a:lstStyle/>
          <a:p>
            <a:fld id="{00000000-1234-1234-1234-123412341234}" type="slidenum">
              <a:rPr lang="en-GB" smtClean="0">
                <a:latin typeface="Gill Sans Nova" panose="020B0602020104020203" pitchFamily="34" charset="0"/>
              </a:rPr>
              <a:pPr/>
              <a:t>9</a:t>
            </a:fld>
            <a:endParaRPr lang="en-GB">
              <a:latin typeface="Gill Sans Nova" panose="020B0602020104020203" pitchFamily="34" charset="0"/>
            </a:endParaRPr>
          </a:p>
        </p:txBody>
      </p:sp>
    </p:spTree>
    <p:extLst>
      <p:ext uri="{BB962C8B-B14F-4D97-AF65-F5344CB8AC3E}">
        <p14:creationId xmlns:p14="http://schemas.microsoft.com/office/powerpoint/2010/main" val="3107107933"/>
      </p:ext>
    </p:extLst>
  </p:cSld>
  <p:clrMapOvr>
    <a:masterClrMapping/>
  </p:clrMapOvr>
</p:sld>
</file>

<file path=ppt/theme/theme1.xml><?xml version="1.0" encoding="utf-8"?>
<a:theme xmlns:a="http://schemas.openxmlformats.org/drawingml/2006/main" name="ICF_Std_Blue_2016">
  <a:themeElements>
    <a:clrScheme name="Custom 2">
      <a:dk1>
        <a:srgbClr val="000000"/>
      </a:dk1>
      <a:lt1>
        <a:srgbClr val="FFFFFF"/>
      </a:lt1>
      <a:dk2>
        <a:srgbClr val="002A6C"/>
      </a:dk2>
      <a:lt2>
        <a:srgbClr val="C2113A"/>
      </a:lt2>
      <a:accent1>
        <a:srgbClr val="666666"/>
      </a:accent1>
      <a:accent2>
        <a:srgbClr val="DDDDDD"/>
      </a:accent2>
      <a:accent3>
        <a:srgbClr val="9DBFE5"/>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2A6C"/>
    </a:dk2>
    <a:lt2>
      <a:srgbClr val="C2113A"/>
    </a:lt2>
    <a:accent1>
      <a:srgbClr val="666666"/>
    </a:accent1>
    <a:accent2>
      <a:srgbClr val="DDDDDD"/>
    </a:accent2>
    <a:accent3>
      <a:srgbClr val="9DBFE5"/>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9E136453E3ED4D87C24C000EAE5F62" ma:contentTypeVersion="7" ma:contentTypeDescription="Create a new document." ma:contentTypeScope="" ma:versionID="83f9a6777a9f327d942b4955089bfbd9">
  <xsd:schema xmlns:xsd="http://www.w3.org/2001/XMLSchema" xmlns:xs="http://www.w3.org/2001/XMLSchema" xmlns:p="http://schemas.microsoft.com/office/2006/metadata/properties" xmlns:ns2="eb29719a-474b-4815-b51e-b6344364ee4c" xmlns:ns3="8353cd9b-d442-4bf3-9955-adf5a3b5243d" targetNamespace="http://schemas.microsoft.com/office/2006/metadata/properties" ma:root="true" ma:fieldsID="6d954ef61ec4844e4d4839d0096e0813" ns2:_="" ns3:_="">
    <xsd:import namespace="eb29719a-474b-4815-b51e-b6344364ee4c"/>
    <xsd:import namespace="8353cd9b-d442-4bf3-9955-adf5a3b524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9719a-474b-4815-b51e-b6344364e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53cd9b-d442-4bf3-9955-adf5a3b52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353cd9b-d442-4bf3-9955-adf5a3b5243d">
      <UserInfo>
        <DisplayName>Moonzwe, Lwendo</DisplayName>
        <AccountId>9</AccountId>
        <AccountType/>
      </UserInfo>
      <UserInfo>
        <DisplayName>Sharper, Sikota (CNTR)</DisplayName>
        <AccountId>51</AccountId>
        <AccountType/>
      </UserInfo>
      <UserInfo>
        <DisplayName>Mwamulela, Webby (CNTR)</DisplayName>
        <AccountId>52</AccountId>
        <AccountType/>
      </UserInfo>
      <UserInfo>
        <DisplayName>John Manda</DisplayName>
        <AccountId>27</AccountId>
        <AccountType/>
      </UserInfo>
      <UserInfo>
        <DisplayName>Pantazis, Athena</DisplayName>
        <AccountId>45</AccountId>
        <AccountType/>
      </UserInfo>
      <UserInfo>
        <DisplayName>Ann</DisplayName>
        <AccountId>54</AccountId>
        <AccountType/>
      </UserInfo>
      <UserInfo>
        <DisplayName>Sikota Sharper</DisplayName>
        <AccountId>53</AccountId>
        <AccountType/>
      </UserInfo>
      <UserInfo>
        <DisplayName>Kunyanga, Edward</DisplayName>
        <AccountId>30</AccountId>
        <AccountType/>
      </UserInfo>
      <UserInfo>
        <DisplayName>Young-Turner, Cindy</DisplayName>
        <AccountId>14</AccountId>
        <AccountType/>
      </UserInfo>
    </SharedWithUsers>
  </documentManagement>
</p:properties>
</file>

<file path=customXml/itemProps1.xml><?xml version="1.0" encoding="utf-8"?>
<ds:datastoreItem xmlns:ds="http://schemas.openxmlformats.org/officeDocument/2006/customXml" ds:itemID="{6393734F-3428-41EF-975B-5B43CE860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9719a-474b-4815-b51e-b6344364ee4c"/>
    <ds:schemaRef ds:uri="8353cd9b-d442-4bf3-9955-adf5a3b52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F9F4F-05B4-4A29-8CD7-3E4C108F17EE}">
  <ds:schemaRefs>
    <ds:schemaRef ds:uri="http://schemas.microsoft.com/sharepoint/v3/contenttype/forms"/>
  </ds:schemaRefs>
</ds:datastoreItem>
</file>

<file path=customXml/itemProps3.xml><?xml version="1.0" encoding="utf-8"?>
<ds:datastoreItem xmlns:ds="http://schemas.openxmlformats.org/officeDocument/2006/customXml" ds:itemID="{04443CED-CA17-4100-8F07-C4B0A060D315}">
  <ds:schemaRefs>
    <ds:schemaRef ds:uri="http://purl.org/dc/terms/"/>
    <ds:schemaRef ds:uri="eb29719a-474b-4815-b51e-b6344364ee4c"/>
    <ds:schemaRef ds:uri="http://schemas.microsoft.com/office/2006/documentManagement/types"/>
    <ds:schemaRef ds:uri="8353cd9b-d442-4bf3-9955-adf5a3b5243d"/>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
  <TotalTime>1411</TotalTime>
  <Words>3095</Words>
  <Application>Microsoft Office PowerPoint</Application>
  <PresentationFormat>Widescreen</PresentationFormat>
  <Paragraphs>365</Paragraphs>
  <Slides>39</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Noto Sans Symbols</vt:lpstr>
      <vt:lpstr>Courier New</vt:lpstr>
      <vt:lpstr>Arial</vt:lpstr>
      <vt:lpstr>Gill Sans Nova,Sans-Serif</vt:lpstr>
      <vt:lpstr>Calibri</vt:lpstr>
      <vt:lpstr>Wingdings,Sans-Serif</vt:lpstr>
      <vt:lpstr>Arial,Sans-Serif</vt:lpstr>
      <vt:lpstr>Merriweather Sans</vt:lpstr>
      <vt:lpstr>Gill Sans Nova</vt:lpstr>
      <vt:lpstr>Times New Roman</vt:lpstr>
      <vt:lpstr>Gill Sans</vt:lpstr>
      <vt:lpstr>Cambria Math</vt:lpstr>
      <vt:lpstr>ICF_Std_Blue_2016</vt:lpstr>
      <vt:lpstr>Economic Analysis of Zambia’s Scaling Up Nutrition (SUN)/ First 1000 Most Critical Days (MCDP) II Programme  </vt:lpstr>
      <vt:lpstr>PowerPoint Presentation</vt:lpstr>
      <vt:lpstr>Agenda</vt:lpstr>
      <vt:lpstr>Introduction</vt:lpstr>
      <vt:lpstr>Background</vt:lpstr>
      <vt:lpstr>General Overview</vt:lpstr>
      <vt:lpstr>Types of Economic Analyses and Data Needs</vt:lpstr>
      <vt:lpstr>Data Collection</vt:lpstr>
      <vt:lpstr>Data Collection Process</vt:lpstr>
      <vt:lpstr>Summary Data Table</vt:lpstr>
      <vt:lpstr>Expenditure Data Used</vt:lpstr>
      <vt:lpstr>Evaluate the Main Drivers of Stunting Decline in Zambia</vt:lpstr>
      <vt:lpstr>Decline in Stunting by Province, 2007–2018</vt:lpstr>
      <vt:lpstr>Stage 1: Linear Regression Model</vt:lpstr>
      <vt:lpstr>Stage 2: Fixed Effect Model</vt:lpstr>
      <vt:lpstr>Relative Contribution of Factors to Stunting Decline</vt:lpstr>
      <vt:lpstr>Impact of SUN/MCDP II on Mortality and Health Burden </vt:lpstr>
      <vt:lpstr>Evaluating Impact Using Lives Saved Tool (LiST)</vt:lpstr>
      <vt:lpstr>Change in Estimated Under 5 Deaths (per 1,000) Attributable to Interventions, 2022</vt:lpstr>
      <vt:lpstr>Contribution by Intervention to Reduction in Child Mortality, 2019–2022</vt:lpstr>
      <vt:lpstr>Change in Estimated Stunting Prevalence (&lt; 24 Months) Attributable to Interventions, 2022</vt:lpstr>
      <vt:lpstr>Change in Estimated Diarrhoea Cases (&lt; 5 Years) per Child-year (Incidence) Attributable to Interventions by District, 2022</vt:lpstr>
      <vt:lpstr>Contribution by Intervention to Reduction in Diarrhoea cases, 2019–2022</vt:lpstr>
      <vt:lpstr>Computing DALYs Based on LiST</vt:lpstr>
      <vt:lpstr>Disability Adjusted Life Years for Children Under 5 Years Averted in 30 Districts due to SUN/MCDP II by Year</vt:lpstr>
      <vt:lpstr>Assess Efficient Resource Allocation Decisions</vt:lpstr>
      <vt:lpstr>Optima Nutrition Tool</vt:lpstr>
      <vt:lpstr>Optima Nutrition Data Requirements</vt:lpstr>
      <vt:lpstr>Nutrition Optima Interventions Available in Tool</vt:lpstr>
      <vt:lpstr>Average Optimal Nutrition Budget Allocations needed to reduce stunting, 2018–2030</vt:lpstr>
      <vt:lpstr>Findings</vt:lpstr>
      <vt:lpstr>Main Findings</vt:lpstr>
      <vt:lpstr>Considerations and Limitations</vt:lpstr>
      <vt:lpstr>Works Cited</vt:lpstr>
      <vt:lpstr>Thank You</vt:lpstr>
      <vt:lpstr>Extra Slides</vt:lpstr>
      <vt:lpstr>LiST Details</vt:lpstr>
      <vt:lpstr>Regression Decomposition Model Fit</vt:lpstr>
      <vt:lpstr>Stage 1: Linear Least Square Regression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SUN National Conference</dc:title>
  <dc:creator>Mathews Onyango</dc:creator>
  <cp:lastModifiedBy>John Manda</cp:lastModifiedBy>
  <cp:revision>78</cp:revision>
  <dcterms:created xsi:type="dcterms:W3CDTF">2020-09-02T10:58:20Z</dcterms:created>
  <dcterms:modified xsi:type="dcterms:W3CDTF">2023-09-12T20:31:17Z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0x010100359E136453E3ED4D87C24C000EAE5F62</vt:lpwstr>
  </property>
</Properties>
</file>