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l Sans" panose="020B0604020202020204" charset="0"/>
      <p:regular r:id="rId22"/>
      <p:bold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IUG3m2hThOHqXwE4j4gpNOeXx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6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16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Gill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9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Google Shape;49;p19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Google Shape;50;p19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Gill Sans"/>
              <a:buNone/>
              <a:defRPr sz="4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2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Gill Sans"/>
              <a:buNone/>
              <a:defRPr sz="2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Gill Sans"/>
              <a:buNone/>
              <a:defRPr sz="2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2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rm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24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2743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5" name="Google Shape;85;p24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4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ADA48C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5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5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5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2362200" y="1206855"/>
            <a:ext cx="6553200" cy="122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2023 National Nutrition National Conference </a:t>
            </a:r>
            <a:endParaRPr b="1" dirty="0"/>
          </a:p>
        </p:txBody>
      </p:sp>
      <p:pic>
        <p:nvPicPr>
          <p:cNvPr id="106" name="Google Shape;106;p1" descr="C:\Users\user\Desktop\Conference Materials 2021\Materials\USAID_Logo_Vertical_Logo_RGB_29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5313195"/>
            <a:ext cx="1133476" cy="96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5443098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C:\Users\user\Desktop\Conference Materials 2021\Materials\1000 Days Log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055" y="533400"/>
            <a:ext cx="1355545" cy="134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 descr="C:\Users\user\Desktop\Graphic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38400" y="538785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1186344" y="5105400"/>
            <a:ext cx="7652856" cy="76200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Google Shape;111;p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4532396" y="3004604"/>
            <a:ext cx="4343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77500" lnSpcReduction="20000"/>
          </a:bodyPr>
          <a:lstStyle/>
          <a:p>
            <a:pPr marL="2743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dirty="0">
                <a:solidFill>
                  <a:srgbClr val="003300"/>
                </a:solidFill>
                <a:latin typeface="Arial Narrow"/>
                <a:ea typeface="Arial Narrow"/>
                <a:cs typeface="Arial Narrow"/>
                <a:sym typeface="Arial Narrow"/>
              </a:rPr>
              <a:t>13</a:t>
            </a:r>
            <a:r>
              <a:rPr lang="en-US" sz="3600" baseline="30000" dirty="0">
                <a:solidFill>
                  <a:srgbClr val="003300"/>
                </a:solidFill>
                <a:latin typeface="Arial Narrow"/>
                <a:ea typeface="Arial Narrow"/>
                <a:cs typeface="Arial Narrow"/>
                <a:sym typeface="Arial Narrow"/>
              </a:rPr>
              <a:t>th</a:t>
            </a:r>
            <a:r>
              <a:rPr lang="en-US" sz="3600" dirty="0">
                <a:solidFill>
                  <a:srgbClr val="003300"/>
                </a:solidFill>
                <a:latin typeface="Arial Narrow"/>
                <a:ea typeface="Arial Narrow"/>
                <a:cs typeface="Arial Narrow"/>
                <a:sym typeface="Arial Narrow"/>
              </a:rPr>
              <a:t> -14</a:t>
            </a:r>
            <a:r>
              <a:rPr lang="en-US" sz="3600" baseline="30000" dirty="0">
                <a:solidFill>
                  <a:srgbClr val="003300"/>
                </a:solidFill>
                <a:latin typeface="Arial Narrow"/>
                <a:ea typeface="Arial Narrow"/>
                <a:cs typeface="Arial Narrow"/>
                <a:sym typeface="Arial Narrow"/>
              </a:rPr>
              <a:t>th</a:t>
            </a:r>
            <a:r>
              <a:rPr lang="en-US" sz="3600" dirty="0">
                <a:solidFill>
                  <a:srgbClr val="003300"/>
                </a:solidFill>
                <a:latin typeface="Arial Narrow"/>
                <a:ea typeface="Arial Narrow"/>
                <a:cs typeface="Arial Narrow"/>
                <a:sym typeface="Arial Narrow"/>
              </a:rPr>
              <a:t>  September 2023 </a:t>
            </a:r>
            <a:endParaRPr dirty="0"/>
          </a:p>
          <a:p>
            <a:pPr marL="27432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sz="3600" dirty="0">
                <a:solidFill>
                  <a:srgbClr val="003300"/>
                </a:solidFill>
                <a:latin typeface="Arial Narrow"/>
                <a:ea typeface="Arial Narrow"/>
                <a:cs typeface="Arial Narrow"/>
                <a:sym typeface="Arial Narrow"/>
              </a:rPr>
              <a:t>Location: Radisson Blu Lusaka</a:t>
            </a:r>
            <a:endParaRPr sz="3600" dirty="0">
              <a:solidFill>
                <a:srgbClr val="0033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3" name="Google Shape;113;p1" descr="C:\Users\user\Downloads\baby by Brian Odwar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3654" y="2362200"/>
            <a:ext cx="3352798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Summary -7</a:t>
            </a:r>
            <a:endParaRPr/>
          </a:p>
        </p:txBody>
      </p:sp>
      <p:sp>
        <p:nvSpPr>
          <p:cNvPr id="231" name="Google Shape;231;p10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63524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en-US" dirty="0"/>
              <a:t>Relevant TWGs to review lessons learnt and innovations that have been shared to:</a:t>
            </a:r>
            <a:endParaRPr dirty="0"/>
          </a:p>
          <a:p>
            <a:pPr marL="916686" lvl="1" indent="-5143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Font typeface="Gill Sans"/>
              <a:buAutoNum type="arabicPeriod"/>
            </a:pPr>
            <a:r>
              <a:rPr lang="en-US" dirty="0"/>
              <a:t>Identify those that can be potentially scaled up</a:t>
            </a:r>
            <a:endParaRPr dirty="0"/>
          </a:p>
          <a:p>
            <a:pPr marL="916686" lvl="1" indent="-5143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Font typeface="Gill Sans"/>
              <a:buAutoNum type="arabicPeriod"/>
            </a:pPr>
            <a:r>
              <a:rPr lang="en-US" dirty="0"/>
              <a:t>Advise on mechanisms for scale up</a:t>
            </a:r>
            <a:endParaRPr dirty="0"/>
          </a:p>
        </p:txBody>
      </p:sp>
      <p:sp>
        <p:nvSpPr>
          <p:cNvPr id="232" name="Google Shape;232;p10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3" name="Google Shape;233;p10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0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3072303" y="2362200"/>
            <a:ext cx="35390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Thank you</a:t>
            </a:r>
            <a:endParaRPr/>
          </a:p>
        </p:txBody>
      </p:sp>
      <p:pic>
        <p:nvPicPr>
          <p:cNvPr id="288" name="Google Shape;288;p14" descr="C:\Users\user\Desktop\Conference Materials 2021\Materials\1000 Days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559" y="3429000"/>
            <a:ext cx="1722910" cy="1711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4"/>
          <p:cNvSpPr/>
          <p:nvPr/>
        </p:nvSpPr>
        <p:spPr>
          <a:xfrm rot="5400000">
            <a:off x="3644399" y="-89399"/>
            <a:ext cx="2266045" cy="2484755"/>
          </a:xfrm>
          <a:prstGeom prst="homePlate">
            <a:avLst>
              <a:gd name="adj" fmla="val 50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0" name="Google Shape;290;p1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750434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731384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4"/>
          <p:cNvSpPr/>
          <p:nvPr/>
        </p:nvSpPr>
        <p:spPr>
          <a:xfrm>
            <a:off x="0" y="5562600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3" name="Google Shape;293;p14"/>
          <p:cNvSpPr txBox="1"/>
          <p:nvPr/>
        </p:nvSpPr>
        <p:spPr>
          <a:xfrm>
            <a:off x="6275834" y="5760719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sp>
        <p:nvSpPr>
          <p:cNvPr id="294" name="Google Shape;294;p14"/>
          <p:cNvSpPr txBox="1"/>
          <p:nvPr/>
        </p:nvSpPr>
        <p:spPr>
          <a:xfrm>
            <a:off x="8613648" y="6122669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rPr>
              <a:t>11</a:t>
            </a:fld>
            <a:endParaRPr sz="1200" b="0" i="0" u="none" strike="noStrike" cap="none">
              <a:solidFill>
                <a:srgbClr val="B3A78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1743456" y="2324100"/>
            <a:ext cx="6870192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229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dirty="0"/>
              <a:t>Date: 14</a:t>
            </a:r>
            <a:r>
              <a:rPr lang="en-US" sz="2400" baseline="30000" dirty="0"/>
              <a:t>th</a:t>
            </a:r>
            <a:r>
              <a:rPr lang="en-US" sz="2400" dirty="0"/>
              <a:t> September 2023</a:t>
            </a:r>
            <a:endParaRPr dirty="0"/>
          </a:p>
          <a:p>
            <a:pPr marL="82296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400" dirty="0"/>
              <a:t>Presentation Title:  Report back from day 1 group work</a:t>
            </a:r>
            <a:endParaRPr dirty="0"/>
          </a:p>
          <a:p>
            <a:pPr marL="82296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400" dirty="0"/>
              <a:t>Presenter:  </a:t>
            </a:r>
            <a:r>
              <a:rPr lang="en-US" sz="2400" dirty="0" err="1"/>
              <a:t>Mr</a:t>
            </a:r>
            <a:r>
              <a:rPr lang="en-US" sz="2400" dirty="0"/>
              <a:t> Martin Mzumara</a:t>
            </a:r>
            <a:endParaRPr dirty="0"/>
          </a:p>
          <a:p>
            <a:pPr marL="82296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400" dirty="0"/>
              <a:t>Organization: WHO</a:t>
            </a:r>
            <a:endParaRPr dirty="0"/>
          </a:p>
          <a:p>
            <a:pPr marL="365760" lvl="0" indent="-16154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endParaRPr sz="2400" dirty="0"/>
          </a:p>
        </p:txBody>
      </p:sp>
      <p:sp>
        <p:nvSpPr>
          <p:cNvPr id="119" name="Google Shape;119;p2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1" name="Google Shape;121;p2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990600" y="5440681"/>
            <a:ext cx="781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743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41108"/>
                </a:solidFill>
                <a:latin typeface="Gill Sans"/>
                <a:ea typeface="Gill Sans"/>
                <a:cs typeface="Gill Sans"/>
                <a:sym typeface="Gill Sans"/>
              </a:rPr>
              <a:t>“Strengthening and accelerating delivery of multisectoral nutrition interventions through evidence-driven programming”</a:t>
            </a:r>
          </a:p>
        </p:txBody>
      </p:sp>
      <p:pic>
        <p:nvPicPr>
          <p:cNvPr id="124" name="Google Shape;124;p2" descr="C:\Users\user\Documents\2021 Docs\Conference Materials 2021\Final Materials for the Conference\Approved logo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5943600"/>
            <a:ext cx="6772275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6096000" y="6025539"/>
            <a:ext cx="711327" cy="3091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2" name="Google Shape;132;p3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sp>
        <p:nvSpPr>
          <p:cNvPr id="137" name="Google Shape;137;p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39" name="Google Shape;139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1729191" y="2018210"/>
            <a:ext cx="6863128" cy="284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Summary -1</a:t>
            </a:r>
            <a:endParaRPr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370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⚫"/>
            </a:pPr>
            <a:r>
              <a:rPr lang="en-US" sz="2400" dirty="0"/>
              <a:t>Improve leadership and governance through</a:t>
            </a:r>
            <a:endParaRPr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 sz="2000" dirty="0"/>
              <a:t>Widely sharing policy documents at all levels</a:t>
            </a:r>
            <a:endParaRPr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 sz="2000" dirty="0"/>
              <a:t>Improve engagement with stakeholders including joint planning and sharing updates on implementation </a:t>
            </a:r>
            <a:endParaRPr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 sz="2000" dirty="0"/>
              <a:t>Establishing quality management mechanisms in all sectors</a:t>
            </a:r>
          </a:p>
          <a:p>
            <a:pPr marL="640080" lvl="1" indent="-237744">
              <a:buSzPct val="100000"/>
            </a:pP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/>
                <a:ea typeface="+mn-ea"/>
                <a:cs typeface="+mn-cs"/>
              </a:rPr>
              <a:t>Improve funding to support dissemination of policies and guidelines at all levels</a:t>
            </a:r>
          </a:p>
          <a:p>
            <a:pPr marL="640080" lvl="1" indent="-237744">
              <a:buSzPct val="100000"/>
            </a:pPr>
            <a:r>
              <a:rPr lang="en-US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/>
                <a:ea typeface="+mn-ea"/>
                <a:cs typeface="+mn-cs"/>
              </a:rPr>
              <a:t>Fully operationalize the Food and Nutrition Act </a:t>
            </a:r>
          </a:p>
          <a:p>
            <a:pPr marL="640080" lvl="1" indent="-237744">
              <a:buSzPct val="100000"/>
            </a:pPr>
            <a:endParaRPr lang="en-ZM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endParaRP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endParaRPr dirty="0"/>
          </a:p>
          <a:p>
            <a:pPr marL="640080" lvl="1" indent="-1202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4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pic>
        <p:nvPicPr>
          <p:cNvPr id="154" name="Google Shape;15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/>
          <a:srcRect/>
          <a:stretch/>
        </p:blipFill>
        <p:spPr>
          <a:xfrm>
            <a:off x="5181553" y="1779270"/>
            <a:ext cx="3752135" cy="281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Summary -2</a:t>
            </a:r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02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⚫"/>
            </a:pPr>
            <a:r>
              <a:rPr lang="en-US" sz="2000" dirty="0"/>
              <a:t>Improve adjustment to population</a:t>
            </a:r>
            <a:endParaRPr sz="2400"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Char char="◦"/>
            </a:pPr>
            <a:r>
              <a:rPr lang="en-US" sz="1800" dirty="0"/>
              <a:t>Strengthen capacity in surveillance</a:t>
            </a: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Char char="◦"/>
            </a:pPr>
            <a:r>
              <a:rPr lang="en-US" sz="1800" dirty="0"/>
              <a:t>Establishing sector surveillance systems and then interlink them</a:t>
            </a:r>
            <a:endParaRPr sz="2000"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Char char="◦"/>
            </a:pPr>
            <a:r>
              <a:rPr lang="en-US" sz="1800" dirty="0"/>
              <a:t>Document all lessons and share through reports or other platforms (website, newsletters </a:t>
            </a:r>
            <a:r>
              <a:rPr lang="en-US" sz="1800" dirty="0" err="1"/>
              <a:t>e.t.c</a:t>
            </a:r>
            <a:r>
              <a:rPr lang="en-US" sz="1800" dirty="0"/>
              <a:t>)</a:t>
            </a:r>
          </a:p>
          <a:p>
            <a:pPr marL="640080" lvl="1" indent="-237744">
              <a:buSzPts val="2000"/>
            </a:pPr>
            <a:r>
              <a:rPr lang="en-GB" sz="2000" dirty="0"/>
              <a:t>Strengthen implementing targeted interventions rather than uniformly </a:t>
            </a:r>
            <a:r>
              <a:rPr lang="en-US" sz="2000" dirty="0"/>
              <a:t>implementation across districts</a:t>
            </a:r>
            <a:endParaRPr lang="en-ZM" sz="2000"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Char char="◦"/>
            </a:pPr>
            <a:endParaRPr sz="2000" dirty="0"/>
          </a:p>
        </p:txBody>
      </p:sp>
      <p:sp>
        <p:nvSpPr>
          <p:cNvPr id="161" name="Google Shape;161;p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3" name="Google Shape;163;p5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6924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pic>
        <p:nvPicPr>
          <p:cNvPr id="169" name="Google Shape;169;p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/>
          <a:srcRect/>
          <a:stretch/>
        </p:blipFill>
        <p:spPr>
          <a:xfrm>
            <a:off x="5181601" y="1275954"/>
            <a:ext cx="3825770" cy="2869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Summary -3</a:t>
            </a:r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03592" cy="407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en-US" dirty="0"/>
              <a:t>Improve supply of essential commodities and equipment  </a:t>
            </a:r>
            <a:endParaRPr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 dirty="0"/>
              <a:t>Update essential supplies/equipment lists to include nutrition supplies and equipment</a:t>
            </a:r>
          </a:p>
          <a:p>
            <a:pPr marL="1097280" lvl="2" indent="-237744">
              <a:spcBef>
                <a:spcPts val="550"/>
              </a:spcBef>
              <a:buSzPts val="2800"/>
              <a:buFont typeface="Noto Sans Symbols"/>
              <a:buChar char="◦"/>
            </a:pPr>
            <a:r>
              <a:rPr lang="en-US" dirty="0"/>
              <a:t> </a:t>
            </a:r>
            <a:r>
              <a:rPr lang="en-GB" dirty="0"/>
              <a:t>Develop standard guide on equipment and tools for each level</a:t>
            </a:r>
            <a:endParaRPr lang="en-ZM" dirty="0"/>
          </a:p>
          <a:p>
            <a:pPr marL="640080" lvl="1" indent="-237744">
              <a:buSzPts val="2800"/>
            </a:pPr>
            <a:r>
              <a:rPr lang="en-US" dirty="0"/>
              <a:t>Create opportunities for Private sector to venture to nutrition positive investments (i.e., production of healthy and therapeutic foods) </a:t>
            </a:r>
          </a:p>
          <a:p>
            <a:pPr marL="640080" lvl="1" indent="-237744">
              <a:buSzPts val="2800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funding allocation towards supply of essential commodities including from partners</a:t>
            </a:r>
            <a:endParaRPr lang="en-ZM" dirty="0"/>
          </a:p>
          <a:p>
            <a:pPr marL="640080" lvl="1" indent="-237744">
              <a:buSzPts val="2800"/>
            </a:pPr>
            <a:endParaRPr lang="en-ZM" dirty="0"/>
          </a:p>
          <a:p>
            <a:pPr marL="640080" lvl="1" indent="-237744">
              <a:buSzPts val="2800"/>
            </a:pPr>
            <a:endParaRPr dirty="0"/>
          </a:p>
        </p:txBody>
      </p:sp>
      <p:sp>
        <p:nvSpPr>
          <p:cNvPr id="176" name="Google Shape;176;p6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7" name="Google Shape;177;p6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6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sp>
        <p:nvSpPr>
          <p:cNvPr id="182" name="Google Shape;182;p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Summary -4</a:t>
            </a:r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03592" cy="405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en-US" dirty="0"/>
              <a:t>Improve information systems</a:t>
            </a:r>
            <a:endParaRPr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 dirty="0"/>
              <a:t>Establish simple systems that can easily be used even by volunteers</a:t>
            </a:r>
            <a:endParaRPr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 dirty="0"/>
              <a:t>Need to have more demand for data by line ministries. Demand or utilization is coming more for the partners – not from the government</a:t>
            </a:r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 dirty="0" err="1"/>
              <a:t>Synchronise</a:t>
            </a:r>
            <a:r>
              <a:rPr lang="en-US" dirty="0"/>
              <a:t> reporting systems between the ministries SUN partner/private sector reporting systems.</a:t>
            </a:r>
          </a:p>
        </p:txBody>
      </p:sp>
      <p:sp>
        <p:nvSpPr>
          <p:cNvPr id="190" name="Google Shape;190;p7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1" name="Google Shape;191;p7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sp>
        <p:nvSpPr>
          <p:cNvPr id="196" name="Google Shape;196;p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1513676" y="165596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Summary -5</a:t>
            </a:r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1"/>
          </p:nvPr>
        </p:nvSpPr>
        <p:spPr>
          <a:xfrm>
            <a:off x="1371600" y="1062829"/>
            <a:ext cx="749808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en-US" dirty="0"/>
              <a:t>Improve workforce efficiency </a:t>
            </a:r>
            <a:endParaRPr dirty="0"/>
          </a:p>
          <a:p>
            <a:pPr marL="640080" lvl="1" indent="-237744">
              <a:buSzPts val="2800"/>
            </a:pPr>
            <a:r>
              <a:rPr lang="en-GB" dirty="0"/>
              <a:t>Increase power/authority of local structures to coordinate implementation of programmes (i.e., councils) </a:t>
            </a:r>
            <a:endParaRPr lang="en-US"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 dirty="0"/>
              <a:t>Invest in training existing human resources </a:t>
            </a:r>
            <a:endParaRPr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 dirty="0"/>
              <a:t>Explore engagement of interns/recent graduates</a:t>
            </a:r>
            <a:endParaRPr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 dirty="0"/>
              <a:t>Develop a framework for structured involvement of the volunteers</a:t>
            </a:r>
            <a:endParaRPr dirty="0"/>
          </a:p>
          <a:p>
            <a:pPr marL="886967" lvl="2" indent="-22859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Ongoing development of volunteer guideline is an important step</a:t>
            </a:r>
            <a:endParaRPr dirty="0"/>
          </a:p>
        </p:txBody>
      </p:sp>
      <p:sp>
        <p:nvSpPr>
          <p:cNvPr id="204" name="Google Shape;204;p8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5" name="Google Shape;205;p8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sp>
        <p:nvSpPr>
          <p:cNvPr id="210" name="Google Shape;210;p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Summary -6</a:t>
            </a:r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en-US" dirty="0"/>
              <a:t>Improve Population Nutrition Management</a:t>
            </a:r>
            <a:endParaRPr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 dirty="0" err="1"/>
              <a:t>Strenghthen</a:t>
            </a:r>
            <a:r>
              <a:rPr lang="en-US" dirty="0"/>
              <a:t> participatory programming involving communities</a:t>
            </a:r>
            <a:endParaRPr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 dirty="0"/>
              <a:t>Strengthen targeting of </a:t>
            </a:r>
            <a:r>
              <a:rPr lang="en-US" dirty="0" err="1"/>
              <a:t>programme</a:t>
            </a:r>
            <a:r>
              <a:rPr lang="en-US" dirty="0"/>
              <a:t> beneficiaries</a:t>
            </a:r>
            <a:endParaRPr dirty="0"/>
          </a:p>
          <a:p>
            <a:pPr marL="640080" lvl="1" indent="-23774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 dirty="0"/>
              <a:t>Harmonize approaches for working with communities </a:t>
            </a:r>
            <a:endParaRPr dirty="0"/>
          </a:p>
        </p:txBody>
      </p:sp>
      <p:sp>
        <p:nvSpPr>
          <p:cNvPr id="218" name="Google Shape;218;p9"/>
          <p:cNvSpPr/>
          <p:nvPr/>
        </p:nvSpPr>
        <p:spPr>
          <a:xfrm>
            <a:off x="0" y="533400"/>
            <a:ext cx="1371600" cy="68580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9" name="Google Shape;219;p9" descr="C:\Users\user\Desktop\Conference Materials 2021\Materials\1000 Days 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75382"/>
            <a:ext cx="609600" cy="6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C:\Users\user\Desktop\Conference Materials 2021\Materials\NFN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5933315"/>
            <a:ext cx="574104" cy="70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 descr="C:\Users\user\Desktop\Graphic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344" y="5914265"/>
            <a:ext cx="947256" cy="70931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0" y="5745481"/>
            <a:ext cx="9144000" cy="45719"/>
          </a:xfrm>
          <a:prstGeom prst="rect">
            <a:avLst/>
          </a:prstGeom>
          <a:solidFill>
            <a:srgbClr val="637F26"/>
          </a:solidFill>
          <a:ln w="25400" cap="flat" cmpd="sng">
            <a:solidFill>
              <a:srgbClr val="2869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6275834" y="5943600"/>
            <a:ext cx="2563366" cy="70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32500" lnSpcReduction="20000"/>
          </a:bodyPr>
          <a:lstStyle/>
          <a:p>
            <a:r>
              <a:rPr lang="en-US" sz="3600" b="1" i="1" dirty="0"/>
              <a:t>“Strengthening and accelerating delivery of multisectoral nutrition interventions through evidence-driven programming”</a:t>
            </a:r>
          </a:p>
        </p:txBody>
      </p:sp>
      <p:sp>
        <p:nvSpPr>
          <p:cNvPr id="224" name="Google Shape;224;p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518</Words>
  <Application>Microsoft Office PowerPoint</Application>
  <PresentationFormat>On-screen Show (4:3)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Narrow</vt:lpstr>
      <vt:lpstr>Calibri</vt:lpstr>
      <vt:lpstr>Gill Sans MT</vt:lpstr>
      <vt:lpstr>Verdana</vt:lpstr>
      <vt:lpstr>Gill Sans</vt:lpstr>
      <vt:lpstr>Noto Sans Symbols</vt:lpstr>
      <vt:lpstr>Arial</vt:lpstr>
      <vt:lpstr>Solstice</vt:lpstr>
      <vt:lpstr>2023 National Nutrition National Conference </vt:lpstr>
      <vt:lpstr>PowerPoint Presentation</vt:lpstr>
      <vt:lpstr>Acknowledgements</vt:lpstr>
      <vt:lpstr>Summary -1</vt:lpstr>
      <vt:lpstr>Summary -2</vt:lpstr>
      <vt:lpstr>Summary -3</vt:lpstr>
      <vt:lpstr>Summary -4</vt:lpstr>
      <vt:lpstr>Summary -5</vt:lpstr>
      <vt:lpstr>Summary -6</vt:lpstr>
      <vt:lpstr>Summary -7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Scaling Up Nutrition National Conference</dc:title>
  <dc:creator>user</dc:creator>
  <cp:lastModifiedBy>Brian Kunda</cp:lastModifiedBy>
  <cp:revision>16</cp:revision>
  <dcterms:created xsi:type="dcterms:W3CDTF">2021-04-15T19:00:23Z</dcterms:created>
  <dcterms:modified xsi:type="dcterms:W3CDTF">2023-09-14T14:42:31Z</dcterms:modified>
</cp:coreProperties>
</file>