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  <p:sldMasterId id="2147483686" r:id="rId3"/>
    <p:sldMasterId id="2147483704" r:id="rId4"/>
  </p:sldMasterIdLst>
  <p:notesMasterIdLst>
    <p:notesMasterId r:id="rId23"/>
  </p:notesMasterIdLst>
  <p:sldIdLst>
    <p:sldId id="256" r:id="rId5"/>
    <p:sldId id="5815" r:id="rId6"/>
    <p:sldId id="271" r:id="rId7"/>
    <p:sldId id="841" r:id="rId8"/>
    <p:sldId id="4925" r:id="rId9"/>
    <p:sldId id="5816" r:id="rId10"/>
    <p:sldId id="5817" r:id="rId11"/>
    <p:sldId id="5823" r:id="rId12"/>
    <p:sldId id="5825" r:id="rId13"/>
    <p:sldId id="5818" r:id="rId14"/>
    <p:sldId id="5819" r:id="rId15"/>
    <p:sldId id="5821" r:id="rId16"/>
    <p:sldId id="846" r:id="rId17"/>
    <p:sldId id="5822" r:id="rId18"/>
    <p:sldId id="871" r:id="rId19"/>
    <p:sldId id="831" r:id="rId20"/>
    <p:sldId id="850" r:id="rId21"/>
    <p:sldId id="87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22DE225-62CF-960A-B5B7-34438A962915}" name="John Manda" initials="JM" userId="S::jmanda@khulisa.co.zm::bc889df4-2d4a-4922-8a3c-b4c017fa29f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becca M. Lubinda" initials="RML" lastIdx="1" clrIdx="0"/>
  <p:cmAuthor id="2" name="Author" initials="A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89489" autoAdjust="0"/>
  </p:normalViewPr>
  <p:slideViewPr>
    <p:cSldViewPr snapToGrid="0">
      <p:cViewPr varScale="1">
        <p:scale>
          <a:sx n="56" d="100"/>
          <a:sy n="56" d="100"/>
        </p:scale>
        <p:origin x="10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A1F3C-7AB3-427C-8505-529DEA9406D3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AD994-51E4-486E-84DA-258DBBE17F7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35FD-5DDD-4D8B-9B62-96ADD8840047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B5F5-3563-418D-9D6D-C15D184406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35FD-5DDD-4D8B-9B62-96ADD8840047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B5F5-3563-418D-9D6D-C15D184406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35FD-5DDD-4D8B-9B62-96ADD8840047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B5F5-3563-418D-9D6D-C15D184406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35FD-5DDD-4D8B-9B62-96ADD8840047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B5F5-3563-418D-9D6D-C15D184406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409E-B503-405A-8936-32684B80B4AA}" type="datetimeFigureOut">
              <a:rPr lang="en-ZA" smtClean="0"/>
              <a:t>2023/09/13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10B52-BCD9-4102-BB81-3DA84D7A88D6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409E-B503-405A-8936-32684B80B4AA}" type="datetimeFigureOut">
              <a:rPr lang="en-ZA" smtClean="0"/>
              <a:t>2023/09/13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10B52-BCD9-4102-BB81-3DA84D7A88D6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409E-B503-405A-8936-32684B80B4AA}" type="datetimeFigureOut">
              <a:rPr lang="en-ZA" smtClean="0"/>
              <a:t>2023/09/13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10B52-BCD9-4102-BB81-3DA84D7A88D6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409E-B503-405A-8936-32684B80B4AA}" type="datetimeFigureOut">
              <a:rPr lang="en-ZA" smtClean="0"/>
              <a:t>2023/09/13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10B52-BCD9-4102-BB81-3DA84D7A88D6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409E-B503-405A-8936-32684B80B4AA}" type="datetimeFigureOut">
              <a:rPr lang="en-ZA" smtClean="0"/>
              <a:t>2023/09/13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10B52-BCD9-4102-BB81-3DA84D7A88D6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409E-B503-405A-8936-32684B80B4AA}" type="datetimeFigureOut">
              <a:rPr lang="en-ZA" smtClean="0"/>
              <a:t>2023/09/13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10B52-BCD9-4102-BB81-3DA84D7A88D6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409E-B503-405A-8936-32684B80B4AA}" type="datetimeFigureOut">
              <a:rPr lang="en-ZA" smtClean="0"/>
              <a:t>2023/09/13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10B52-BCD9-4102-BB81-3DA84D7A88D6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listo MT" panose="0204060305050503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35FD-5DDD-4D8B-9B62-96ADD8840047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B5F5-3563-418D-9D6D-C15D184406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409E-B503-405A-8936-32684B80B4AA}" type="datetimeFigureOut">
              <a:rPr lang="en-ZA" smtClean="0"/>
              <a:t>2023/09/13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10B52-BCD9-4102-BB81-3DA84D7A88D6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409E-B503-405A-8936-32684B80B4AA}" type="datetimeFigureOut">
              <a:rPr lang="en-ZA" smtClean="0"/>
              <a:t>2023/09/13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10B52-BCD9-4102-BB81-3DA84D7A88D6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409E-B503-405A-8936-32684B80B4AA}" type="datetimeFigureOut">
              <a:rPr lang="en-ZA" smtClean="0"/>
              <a:t>2023/09/13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10B52-BCD9-4102-BB81-3DA84D7A88D6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409E-B503-405A-8936-32684B80B4AA}" type="datetimeFigureOut">
              <a:rPr lang="en-ZA" smtClean="0"/>
              <a:t>2023/09/13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10B52-BCD9-4102-BB81-3DA84D7A88D6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8618-FEAD-472E-B0D4-78B01B661423}" type="datetimeFigureOut">
              <a:rPr lang="en-US" smtClean="0">
                <a:solidFill>
                  <a:srgbClr val="000000"/>
                </a:solidFill>
              </a:rPr>
              <a:t>9/13/2023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6C8F-B106-4431-89FC-15F8C1582521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8618-FEAD-472E-B0D4-78B01B661423}" type="datetimeFigureOut">
              <a:rPr lang="en-US" smtClean="0">
                <a:solidFill>
                  <a:srgbClr val="000000"/>
                </a:solidFill>
              </a:rPr>
              <a:t>9/13/2023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6C8F-B106-4431-89FC-15F8C1582521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8618-FEAD-472E-B0D4-78B01B661423}" type="datetimeFigureOut">
              <a:rPr lang="en-US" smtClean="0">
                <a:solidFill>
                  <a:srgbClr val="000000"/>
                </a:solidFill>
              </a:rPr>
              <a:t>9/13/2023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6C8F-B106-4431-89FC-15F8C1582521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8618-FEAD-472E-B0D4-78B01B661423}" type="datetimeFigureOut">
              <a:rPr lang="en-US" smtClean="0">
                <a:solidFill>
                  <a:srgbClr val="000000"/>
                </a:solidFill>
              </a:rPr>
              <a:t>9/13/2023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6C8F-B106-4431-89FC-15F8C1582521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8618-FEAD-472E-B0D4-78B01B661423}" type="datetimeFigureOut">
              <a:rPr lang="en-US" smtClean="0">
                <a:solidFill>
                  <a:srgbClr val="000000"/>
                </a:solidFill>
              </a:rPr>
              <a:t>9/13/2023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6C8F-B106-4431-89FC-15F8C1582521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8618-FEAD-472E-B0D4-78B01B661423}" type="datetimeFigureOut">
              <a:rPr lang="en-US" smtClean="0">
                <a:solidFill>
                  <a:srgbClr val="000000"/>
                </a:solidFill>
              </a:rPr>
              <a:t>9/13/2023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6C8F-B106-4431-89FC-15F8C1582521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35FD-5DDD-4D8B-9B62-96ADD8840047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B5F5-3563-418D-9D6D-C15D184406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8618-FEAD-472E-B0D4-78B01B661423}" type="datetimeFigureOut">
              <a:rPr lang="en-US" smtClean="0">
                <a:solidFill>
                  <a:srgbClr val="000000"/>
                </a:solidFill>
              </a:rPr>
              <a:t>9/13/2023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6C8F-B106-4431-89FC-15F8C1582521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8618-FEAD-472E-B0D4-78B01B661423}" type="datetimeFigureOut">
              <a:rPr lang="en-US" smtClean="0">
                <a:solidFill>
                  <a:srgbClr val="000000"/>
                </a:solidFill>
              </a:rPr>
              <a:t>9/13/2023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6C8F-B106-4431-89FC-15F8C1582521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8618-FEAD-472E-B0D4-78B01B661423}" type="datetimeFigureOut">
              <a:rPr lang="en-US" smtClean="0">
                <a:solidFill>
                  <a:srgbClr val="000000"/>
                </a:solidFill>
              </a:rPr>
              <a:t>9/13/2023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6C8F-B106-4431-89FC-15F8C1582521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8618-FEAD-472E-B0D4-78B01B661423}" type="datetimeFigureOut">
              <a:rPr lang="en-US" smtClean="0">
                <a:solidFill>
                  <a:srgbClr val="000000"/>
                </a:solidFill>
              </a:rPr>
              <a:t>9/13/2023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6C8F-B106-4431-89FC-15F8C1582521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8618-FEAD-472E-B0D4-78B01B661423}" type="datetimeFigureOut">
              <a:rPr lang="en-US" smtClean="0">
                <a:solidFill>
                  <a:srgbClr val="000000"/>
                </a:solidFill>
              </a:rPr>
              <a:t>9/13/2023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6C8F-B106-4431-89FC-15F8C1582521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4D8618-FEAD-472E-B0D4-78B01B661423}" type="datetimeFigureOut">
              <a:rPr 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9/13/2023</a:t>
            </a:fld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F36C8F-B106-4431-89FC-15F8C1582521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3E911-E27D-45D1-976C-4585943C00CB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t>9/13/2023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678AE-675D-4B8D-A1E2-82D52587337E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35FD-5DDD-4D8B-9B62-96ADD8840047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B5F5-3563-418D-9D6D-C15D184406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3E911-E27D-45D1-976C-4585943C00CB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t>9/13/2023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678AE-675D-4B8D-A1E2-82D52587337E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3E911-E27D-45D1-976C-4585943C00CB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t>9/13/2023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678AE-675D-4B8D-A1E2-82D52587337E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3E911-E27D-45D1-976C-4585943C00CB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t>9/13/2023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678AE-675D-4B8D-A1E2-82D52587337E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3E911-E27D-45D1-976C-4585943C00CB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t>9/13/2023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678AE-675D-4B8D-A1E2-82D52587337E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3E911-E27D-45D1-976C-4585943C00CB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t>9/13/2023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678AE-675D-4B8D-A1E2-82D52587337E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3E911-E27D-45D1-976C-4585943C00CB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t>9/13/2023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678AE-675D-4B8D-A1E2-82D52587337E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3E911-E27D-45D1-976C-4585943C00CB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t>9/13/2023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678AE-675D-4B8D-A1E2-82D52587337E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3E911-E27D-45D1-976C-4585943C00CB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t>9/13/2023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678AE-675D-4B8D-A1E2-82D52587337E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3E911-E27D-45D1-976C-4585943C00CB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t>9/13/2023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678AE-675D-4B8D-A1E2-82D52587337E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3E911-E27D-45D1-976C-4585943C00CB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t>9/13/2023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678AE-675D-4B8D-A1E2-82D52587337E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35FD-5DDD-4D8B-9B62-96ADD8840047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B5F5-3563-418D-9D6D-C15D184406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35FD-5DDD-4D8B-9B62-96ADD8840047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B5F5-3563-418D-9D6D-C15D184406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35FD-5DDD-4D8B-9B62-96ADD8840047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B5F5-3563-418D-9D6D-C15D184406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35FD-5DDD-4D8B-9B62-96ADD8840047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B5F5-3563-418D-9D6D-C15D184406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35FD-5DDD-4D8B-9B62-96ADD8840047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B5F5-3563-418D-9D6D-C15D184406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935FD-5DDD-4D8B-9B62-96ADD8840047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EB5F5-3563-418D-9D6D-C15D184406E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4409E-B503-405A-8936-32684B80B4AA}" type="datetimeFigureOut">
              <a:rPr lang="en-ZA" smtClean="0"/>
              <a:t>2023/09/13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10B52-BCD9-4102-BB81-3DA84D7A88D6}" type="slidenum">
              <a:rPr lang="en-ZA" smtClean="0"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20000"/>
            <a:lumOff val="80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44D8618-FEAD-472E-B0D4-78B01B661423}" type="datetimeFigureOut">
              <a:rPr 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9/13/2023</a:t>
            </a:fld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3F36C8F-B106-4431-89FC-15F8C1582521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700" r:id="rId13"/>
    <p:sldLayoutId id="2147483701" r:id="rId14"/>
    <p:sldLayoutId id="214748370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20000"/>
            <a:lumOff val="80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93E911-E27D-45D1-976C-4585943C00CB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9/13/2023</a:t>
            </a:fld>
            <a:endParaRPr lang="en-US">
              <a:solidFill>
                <a:srgbClr val="000000">
                  <a:tint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>
                  <a:tint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6678AE-675D-4B8D-A1E2-82D52587337E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8884" y="1053987"/>
            <a:ext cx="11014231" cy="1756120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Calisto MT" panose="02040603050505030304" pitchFamily="18" charset="0"/>
              </a:rPr>
              <a:t>Update on the Implementation status of Nutrition Programmes in Zambia</a:t>
            </a:r>
            <a:br>
              <a:rPr lang="en-US" sz="3200" b="1" dirty="0">
                <a:latin typeface="Calisto MT" panose="02040603050505030304" pitchFamily="18" charset="0"/>
              </a:rPr>
            </a:br>
            <a:endParaRPr lang="en-US" sz="3200" b="1" dirty="0">
              <a:latin typeface="Calisto MT" panose="02040603050505030304" pitchFamily="18" charset="0"/>
            </a:endParaRPr>
          </a:p>
        </p:txBody>
      </p:sp>
      <p:pic>
        <p:nvPicPr>
          <p:cNvPr id="7" name="Picture 4" descr="National Food and Nutrition Commission (NFNC) 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396" y="2430305"/>
            <a:ext cx="1750006" cy="166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/>
          <p:nvPr/>
        </p:nvSpPr>
        <p:spPr>
          <a:xfrm>
            <a:off x="741284" y="2494528"/>
            <a:ext cx="11014231" cy="41422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>
              <a:solidFill>
                <a:srgbClr val="C00000"/>
              </a:solidFill>
              <a:latin typeface="Calisto MT" panose="02040603050505030304" pitchFamily="18" charset="0"/>
            </a:endParaRPr>
          </a:p>
          <a:p>
            <a:endParaRPr lang="en-US" sz="3200" b="1" dirty="0">
              <a:solidFill>
                <a:srgbClr val="C00000"/>
              </a:solidFill>
              <a:latin typeface="Calisto MT" panose="02040603050505030304" pitchFamily="18" charset="0"/>
            </a:endParaRPr>
          </a:p>
          <a:p>
            <a:endParaRPr lang="en-US" sz="3200" b="1" dirty="0">
              <a:solidFill>
                <a:srgbClr val="C00000"/>
              </a:solidFill>
              <a:latin typeface="Calisto MT" panose="02040603050505030304" pitchFamily="18" charset="0"/>
            </a:endParaRPr>
          </a:p>
          <a:p>
            <a:endParaRPr lang="en-US" sz="3200" b="1" dirty="0">
              <a:solidFill>
                <a:srgbClr val="C00000"/>
              </a:solidFill>
              <a:latin typeface="Calisto MT" panose="02040603050505030304" pitchFamily="18" charset="0"/>
            </a:endParaRPr>
          </a:p>
          <a:p>
            <a:endParaRPr lang="en-US" sz="3200" b="1" dirty="0">
              <a:solidFill>
                <a:srgbClr val="C00000"/>
              </a:solidFill>
              <a:latin typeface="Calisto MT" panose="02040603050505030304" pitchFamily="18" charset="0"/>
            </a:endParaRPr>
          </a:p>
          <a:p>
            <a:endParaRPr lang="en-US" sz="3200" b="1" dirty="0">
              <a:solidFill>
                <a:srgbClr val="C00000"/>
              </a:solidFill>
              <a:latin typeface="Calisto MT" panose="02040603050505030304" pitchFamily="18" charset="0"/>
            </a:endParaRPr>
          </a:p>
          <a:p>
            <a:r>
              <a:rPr lang="en-US" sz="3200" b="1" dirty="0">
                <a:solidFill>
                  <a:srgbClr val="C00000"/>
                </a:solidFill>
                <a:latin typeface="Calisto MT" panose="02040603050505030304" pitchFamily="18" charset="0"/>
              </a:rPr>
              <a:t>National Food and Nutrition Commission</a:t>
            </a:r>
          </a:p>
          <a:p>
            <a:endParaRPr lang="en-US" sz="3200" b="1" dirty="0">
              <a:solidFill>
                <a:schemeClr val="accent1">
                  <a:lumMod val="75000"/>
                </a:schemeClr>
              </a:solidFill>
              <a:latin typeface="Calisto MT" panose="02040603050505030304" pitchFamily="18" charset="0"/>
            </a:endParaRPr>
          </a:p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listo MT" panose="02040603050505030304" pitchFamily="18" charset="0"/>
              </a:rPr>
              <a:t>2023 National Nutrition Conference  </a:t>
            </a:r>
          </a:p>
          <a:p>
            <a:endParaRPr lang="en-US" sz="2400" b="1" dirty="0">
              <a:solidFill>
                <a:schemeClr val="accent1">
                  <a:lumMod val="75000"/>
                </a:schemeClr>
              </a:solidFill>
              <a:latin typeface="Calisto MT" panose="02040603050505030304" pitchFamily="18" charset="0"/>
            </a:endParaRP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sto MT" panose="02040603050505030304" pitchFamily="18" charset="0"/>
              </a:rPr>
              <a:t>Dr Kampengele K. Mapani</a:t>
            </a:r>
          </a:p>
          <a:p>
            <a:endParaRPr lang="en-US" sz="2000" b="1" dirty="0">
              <a:solidFill>
                <a:schemeClr val="accent1">
                  <a:lumMod val="75000"/>
                </a:schemeClr>
              </a:solidFill>
              <a:latin typeface="Calisto MT" panose="02040603050505030304" pitchFamily="18" charset="0"/>
            </a:endParaRPr>
          </a:p>
          <a:p>
            <a:r>
              <a:rPr lang="en-US" sz="2000" b="1" dirty="0">
                <a:latin typeface="Calisto MT" panose="02040603050505030304" pitchFamily="18" charset="0"/>
              </a:rPr>
              <a:t>13 September 2023</a:t>
            </a:r>
            <a:endParaRPr lang="en-US" sz="2000" b="1" dirty="0">
              <a:solidFill>
                <a:srgbClr val="C00000"/>
              </a:solidFill>
              <a:latin typeface="Calisto MT" panose="0204060305050503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083A6F-87CB-039F-D065-EC11A7EF5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r>
              <a:rPr lang="en-US" sz="5200" b="1">
                <a:latin typeface="Calisto MT" panose="02040603050505030304" pitchFamily="18" charset="0"/>
              </a:rPr>
              <a:t>School Health and Nutrition</a:t>
            </a:r>
            <a:endParaRPr lang="fr-FR" sz="5200" b="1">
              <a:latin typeface="Calisto MT" panose="02040603050505030304" pitchFamily="18" charset="0"/>
            </a:endParaRPr>
          </a:p>
        </p:txBody>
      </p:sp>
      <p:sp>
        <p:nvSpPr>
          <p:cNvPr id="11" name="!!accent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D4668-86F9-D5F0-4F33-FF8FB36A1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457" y="2726319"/>
            <a:ext cx="11215471" cy="4131671"/>
          </a:xfrm>
        </p:spPr>
        <p:txBody>
          <a:bodyPr>
            <a:normAutofit/>
          </a:bodyPr>
          <a:lstStyle/>
          <a:p>
            <a:r>
              <a:rPr lang="en-US" dirty="0">
                <a:latin typeface="Calisto MT" panose="02040603050505030304" pitchFamily="18" charset="0"/>
              </a:rPr>
              <a:t>70 districts / 116 districts implementing</a:t>
            </a:r>
          </a:p>
          <a:p>
            <a:r>
              <a:rPr lang="en-US" dirty="0">
                <a:latin typeface="Calisto MT" panose="02040603050505030304" pitchFamily="18" charset="0"/>
              </a:rPr>
              <a:t>Fully funded by GRZ  since July, 2019</a:t>
            </a:r>
          </a:p>
          <a:p>
            <a:r>
              <a:rPr lang="en-US" dirty="0">
                <a:latin typeface="Calisto MT" panose="02040603050505030304" pitchFamily="18" charset="0"/>
              </a:rPr>
              <a:t>Implemented in early childhood and primary schools</a:t>
            </a:r>
          </a:p>
          <a:p>
            <a:r>
              <a:rPr lang="en-US" dirty="0">
                <a:latin typeface="Calisto MT" panose="02040603050505030304" pitchFamily="18" charset="0"/>
              </a:rPr>
              <a:t>All government primary and community schools registered with the DEBS</a:t>
            </a:r>
          </a:p>
          <a:p>
            <a:r>
              <a:rPr lang="en-US" dirty="0">
                <a:latin typeface="Calisto MT" panose="02040603050505030304" pitchFamily="18" charset="0"/>
              </a:rPr>
              <a:t>Main food is maize meal, pulses and vegetables</a:t>
            </a:r>
          </a:p>
          <a:p>
            <a:r>
              <a:rPr lang="en-US" dirty="0">
                <a:latin typeface="Calisto MT" panose="02040603050505030304" pitchFamily="18" charset="0"/>
              </a:rPr>
              <a:t>Production units in every school mandatory</a:t>
            </a:r>
          </a:p>
          <a:p>
            <a:endParaRPr lang="fr-FR" sz="2000" dirty="0"/>
          </a:p>
        </p:txBody>
      </p:sp>
      <p:pic>
        <p:nvPicPr>
          <p:cNvPr id="4" name="Picture 8" descr="Image result for NFNC zambia logo">
            <a:extLst>
              <a:ext uri="{FF2B5EF4-FFF2-40B4-BE49-F238E27FC236}">
                <a16:creationId xmlns:a16="http://schemas.microsoft.com/office/drawing/2014/main" id="{D8599266-DF86-E249-A90C-FC695CE82F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5" r="11674"/>
          <a:stretch/>
        </p:blipFill>
        <p:spPr bwMode="auto">
          <a:xfrm>
            <a:off x="10142806" y="10"/>
            <a:ext cx="2049193" cy="272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897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FE253-92A2-1634-1C21-367466976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265"/>
            <a:ext cx="5791199" cy="1401183"/>
          </a:xfrm>
        </p:spPr>
        <p:txBody>
          <a:bodyPr anchor="t">
            <a:normAutofit/>
          </a:bodyPr>
          <a:lstStyle/>
          <a:p>
            <a:r>
              <a:rPr lang="en-US" sz="3200">
                <a:latin typeface="Calisto MT" panose="02040603050505030304" pitchFamily="18" charset="0"/>
              </a:rPr>
              <a:t>Micronutrient deficiency control</a:t>
            </a:r>
            <a:endParaRPr lang="fr-FR" sz="3200">
              <a:latin typeface="Calisto MT" panose="0204060305050503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FB7A5-2554-4EE0-351B-C225998CC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603718"/>
            <a:ext cx="11223674" cy="4550394"/>
          </a:xfrm>
        </p:spPr>
        <p:txBody>
          <a:bodyPr>
            <a:normAutofit/>
          </a:bodyPr>
          <a:lstStyle/>
          <a:p>
            <a:pPr>
              <a:spcAft>
                <a:spcPct val="200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latin typeface="Calisto MT" panose="02040603050505030304" pitchFamily="18" charset="0"/>
              </a:rPr>
              <a:t>Promotion of biofortified (orange) sweet potato</a:t>
            </a:r>
          </a:p>
          <a:p>
            <a:pPr>
              <a:spcAft>
                <a:spcPct val="200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latin typeface="Calisto MT" panose="02040603050505030304" pitchFamily="18" charset="0"/>
              </a:rPr>
              <a:t>Promotion of biofortified (Orange) maize</a:t>
            </a:r>
          </a:p>
          <a:p>
            <a:pPr>
              <a:spcAft>
                <a:spcPct val="200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latin typeface="Calisto MT" panose="02040603050505030304" pitchFamily="18" charset="0"/>
              </a:rPr>
              <a:t>Promotion of biofortified beans (</a:t>
            </a:r>
            <a:r>
              <a:rPr lang="en-US" altLang="en-US" sz="2400" dirty="0" err="1">
                <a:latin typeface="Calisto MT" panose="02040603050505030304" pitchFamily="18" charset="0"/>
              </a:rPr>
              <a:t>mbereshi</a:t>
            </a:r>
            <a:r>
              <a:rPr lang="en-US" altLang="en-US" sz="2400" dirty="0">
                <a:latin typeface="Calisto MT" panose="02040603050505030304" pitchFamily="18" charset="0"/>
              </a:rPr>
              <a:t> beans)</a:t>
            </a:r>
          </a:p>
          <a:p>
            <a:pPr>
              <a:spcAft>
                <a:spcPct val="200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latin typeface="Calisto MT" panose="02040603050505030304" pitchFamily="18" charset="0"/>
              </a:rPr>
              <a:t>Iron/ folate supplementation</a:t>
            </a:r>
          </a:p>
          <a:p>
            <a:pPr>
              <a:spcAft>
                <a:spcPct val="200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latin typeface="Calisto MT" panose="02040603050505030304" pitchFamily="18" charset="0"/>
              </a:rPr>
              <a:t>Deworming </a:t>
            </a:r>
            <a:r>
              <a:rPr lang="en-US" altLang="en-US" sz="2400" dirty="0" err="1">
                <a:latin typeface="Calisto MT" panose="02040603050505030304" pitchFamily="18" charset="0"/>
              </a:rPr>
              <a:t>programme</a:t>
            </a:r>
            <a:endParaRPr lang="en-US" altLang="en-US" sz="2400" dirty="0">
              <a:latin typeface="Calisto MT" panose="02040603050505030304" pitchFamily="18" charset="0"/>
            </a:endParaRPr>
          </a:p>
          <a:p>
            <a:pPr>
              <a:spcAft>
                <a:spcPct val="200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latin typeface="Calisto MT" panose="02040603050505030304" pitchFamily="18" charset="0"/>
              </a:rPr>
              <a:t>Presumptive treatment of malaria</a:t>
            </a:r>
          </a:p>
          <a:p>
            <a:pPr>
              <a:spcAft>
                <a:spcPct val="200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latin typeface="Calisto MT" panose="02040603050505030304" pitchFamily="18" charset="0"/>
              </a:rPr>
              <a:t>Coordination of fortification of foods; sugar; salt;</a:t>
            </a:r>
          </a:p>
          <a:p>
            <a:endParaRPr lang="fr-FR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8BC164-E230-753F-2C7E-B4EE7BA77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8086" y="0"/>
            <a:ext cx="4803913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8" descr="Image result for NFNC zambia logo">
            <a:extLst>
              <a:ext uri="{FF2B5EF4-FFF2-40B4-BE49-F238E27FC236}">
                <a16:creationId xmlns:a16="http://schemas.microsoft.com/office/drawing/2014/main" id="{FD421809-FEBD-4347-8E25-FEC12D0A1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67889" y="0"/>
            <a:ext cx="1824110" cy="175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412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AE63B-41D5-4171-8005-24EB114C9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systems approach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11573-2708-8EAC-2A07-0C39E1C46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Zambia has developed a transformative food systems that has 5 pathways: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err="1"/>
              <a:t>Ensuring</a:t>
            </a:r>
            <a:r>
              <a:rPr lang="fr-FR" dirty="0"/>
              <a:t> </a:t>
            </a:r>
            <a:r>
              <a:rPr lang="fr-FR" dirty="0" err="1"/>
              <a:t>access</a:t>
            </a:r>
            <a:r>
              <a:rPr lang="fr-FR" dirty="0"/>
              <a:t> to </a:t>
            </a:r>
            <a:r>
              <a:rPr lang="fr-FR" dirty="0" err="1"/>
              <a:t>safe</a:t>
            </a:r>
            <a:r>
              <a:rPr lang="fr-FR" dirty="0"/>
              <a:t> and </a:t>
            </a:r>
            <a:r>
              <a:rPr lang="fr-FR" dirty="0" err="1"/>
              <a:t>nutritious</a:t>
            </a:r>
            <a:r>
              <a:rPr lang="fr-FR" dirty="0"/>
              <a:t> </a:t>
            </a:r>
            <a:r>
              <a:rPr lang="fr-FR" dirty="0" err="1"/>
              <a:t>foods</a:t>
            </a:r>
            <a:r>
              <a:rPr lang="fr-FR" dirty="0"/>
              <a:t> for all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err="1"/>
              <a:t>Shifting</a:t>
            </a:r>
            <a:r>
              <a:rPr lang="fr-FR" dirty="0"/>
              <a:t> to </a:t>
            </a:r>
            <a:r>
              <a:rPr lang="fr-FR" dirty="0" err="1"/>
              <a:t>healthy</a:t>
            </a:r>
            <a:r>
              <a:rPr lang="fr-FR" dirty="0"/>
              <a:t> and </a:t>
            </a:r>
            <a:r>
              <a:rPr lang="fr-FR" dirty="0" err="1"/>
              <a:t>sustainable</a:t>
            </a:r>
            <a:r>
              <a:rPr lang="fr-FR" dirty="0"/>
              <a:t> </a:t>
            </a:r>
            <a:r>
              <a:rPr lang="fr-FR" dirty="0" err="1"/>
              <a:t>consumption</a:t>
            </a:r>
            <a:r>
              <a:rPr lang="fr-FR" dirty="0"/>
              <a:t> patterns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err="1"/>
              <a:t>Boosting</a:t>
            </a:r>
            <a:r>
              <a:rPr lang="fr-FR" dirty="0"/>
              <a:t> nature positive </a:t>
            </a:r>
            <a:r>
              <a:rPr lang="fr-FR" dirty="0" err="1"/>
              <a:t>food</a:t>
            </a:r>
            <a:r>
              <a:rPr lang="fr-FR" dirty="0"/>
              <a:t> production 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err="1"/>
              <a:t>Advancing</a:t>
            </a:r>
            <a:r>
              <a:rPr lang="fr-FR" dirty="0"/>
              <a:t> </a:t>
            </a:r>
            <a:r>
              <a:rPr lang="fr-FR" dirty="0" err="1"/>
              <a:t>equitable</a:t>
            </a:r>
            <a:r>
              <a:rPr lang="fr-FR" dirty="0"/>
              <a:t> </a:t>
            </a:r>
            <a:r>
              <a:rPr lang="fr-FR" dirty="0" err="1"/>
              <a:t>livelihoods</a:t>
            </a:r>
            <a:r>
              <a:rPr lang="fr-FR" dirty="0"/>
              <a:t> of people </a:t>
            </a:r>
            <a:r>
              <a:rPr lang="fr-FR" dirty="0" err="1"/>
              <a:t>involved</a:t>
            </a:r>
            <a:r>
              <a:rPr lang="fr-FR" dirty="0"/>
              <a:t> in the </a:t>
            </a:r>
            <a:r>
              <a:rPr lang="fr-FR" dirty="0" err="1"/>
              <a:t>food</a:t>
            </a:r>
            <a:r>
              <a:rPr lang="fr-FR" dirty="0"/>
              <a:t> </a:t>
            </a:r>
            <a:r>
              <a:rPr lang="fr-FR" dirty="0" err="1"/>
              <a:t>systems</a:t>
            </a:r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Building </a:t>
            </a:r>
            <a:r>
              <a:rPr lang="fr-FR" dirty="0" err="1"/>
              <a:t>resilience</a:t>
            </a:r>
            <a:r>
              <a:rPr lang="fr-FR" dirty="0"/>
              <a:t> to </a:t>
            </a:r>
            <a:r>
              <a:rPr lang="fr-FR" dirty="0" err="1"/>
              <a:t>vulnerabilities</a:t>
            </a:r>
            <a:r>
              <a:rPr lang="fr-FR" dirty="0"/>
              <a:t>, </a:t>
            </a:r>
            <a:r>
              <a:rPr lang="fr-FR" dirty="0" err="1"/>
              <a:t>shocks</a:t>
            </a:r>
            <a:r>
              <a:rPr lang="fr-FR" dirty="0"/>
              <a:t> and stresses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Picture 8" descr="Image result for NFNC zambia logo">
            <a:extLst>
              <a:ext uri="{FF2B5EF4-FFF2-40B4-BE49-F238E27FC236}">
                <a16:creationId xmlns:a16="http://schemas.microsoft.com/office/drawing/2014/main" id="{8E5211A2-C140-AD47-83B9-A6DDB0DEE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3270" y="95892"/>
            <a:ext cx="1268730" cy="151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390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02239D2-A05D-4A1C-9F06-FBA7FC730E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300" y="538956"/>
            <a:ext cx="8985250" cy="1118394"/>
          </a:xfrm>
        </p:spPr>
        <p:txBody>
          <a:bodyPr anchor="t">
            <a:normAutofit/>
          </a:bodyPr>
          <a:lstStyle/>
          <a:p>
            <a:r>
              <a:rPr lang="en-GB" sz="3700">
                <a:latin typeface="Calisto MT" panose="02040603050505030304" pitchFamily="18" charset="0"/>
              </a:rPr>
              <a:t>Development and sustaining human resource capacity in the nutrition sector</a:t>
            </a:r>
            <a:endParaRPr lang="en-US" sz="3700">
              <a:latin typeface="Calisto MT" panose="02040603050505030304" pitchFamily="18" charset="0"/>
            </a:endParaRPr>
          </a:p>
        </p:txBody>
      </p:sp>
      <p:pic>
        <p:nvPicPr>
          <p:cNvPr id="4" name="Picture 8" descr="Image result for NFNC zambia logo">
            <a:extLst>
              <a:ext uri="{FF2B5EF4-FFF2-40B4-BE49-F238E27FC236}">
                <a16:creationId xmlns:a16="http://schemas.microsoft.com/office/drawing/2014/main" id="{FAF5146F-A4CE-A44C-94CD-D8743F74C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90954" y="174624"/>
            <a:ext cx="1266584" cy="148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650" y="1847849"/>
            <a:ext cx="9994900" cy="4254501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alisto MT" panose="02040603050505030304" pitchFamily="18" charset="0"/>
                <a:cs typeface="+mj-lt"/>
              </a:rPr>
              <a:t>Development of food and nutrition related training in public and private training institutions at:</a:t>
            </a:r>
          </a:p>
          <a:p>
            <a:pPr lvl="1"/>
            <a:r>
              <a:rPr lang="en-US" sz="2000" dirty="0">
                <a:latin typeface="Calisto MT" panose="02040603050505030304" pitchFamily="18" charset="0"/>
                <a:cs typeface="+mj-lt"/>
              </a:rPr>
              <a:t>Levy Mwanawasa Medical University; </a:t>
            </a:r>
          </a:p>
          <a:p>
            <a:pPr lvl="1"/>
            <a:r>
              <a:rPr lang="en-US" sz="2000" dirty="0">
                <a:latin typeface="Calisto MT" panose="02040603050505030304" pitchFamily="18" charset="0"/>
                <a:cs typeface="+mj-lt"/>
              </a:rPr>
              <a:t>University of Zambia; </a:t>
            </a:r>
          </a:p>
          <a:p>
            <a:pPr lvl="1"/>
            <a:r>
              <a:rPr lang="en-US" sz="2000" dirty="0" err="1">
                <a:latin typeface="Calisto MT" panose="02040603050505030304" pitchFamily="18" charset="0"/>
                <a:cs typeface="+mj-lt"/>
              </a:rPr>
              <a:t>Mukuba</a:t>
            </a:r>
            <a:r>
              <a:rPr lang="en-US" sz="2000" dirty="0">
                <a:latin typeface="Calisto MT" panose="02040603050505030304" pitchFamily="18" charset="0"/>
                <a:cs typeface="+mj-lt"/>
              </a:rPr>
              <a:t> University; </a:t>
            </a:r>
          </a:p>
          <a:p>
            <a:pPr lvl="1"/>
            <a:r>
              <a:rPr lang="en-US" sz="2000" dirty="0">
                <a:latin typeface="Calisto MT" panose="02040603050505030304" pitchFamily="18" charset="0"/>
                <a:cs typeface="+mj-lt"/>
              </a:rPr>
              <a:t>Mulungushi university; </a:t>
            </a:r>
          </a:p>
          <a:p>
            <a:pPr lvl="1"/>
            <a:r>
              <a:rPr lang="en-US" sz="2000" dirty="0">
                <a:latin typeface="Calisto MT" panose="02040603050505030304" pitchFamily="18" charset="0"/>
                <a:cs typeface="+mj-lt"/>
              </a:rPr>
              <a:t>St Eugene DMI University; </a:t>
            </a:r>
          </a:p>
          <a:p>
            <a:pPr lvl="1"/>
            <a:r>
              <a:rPr lang="en-GB" sz="2000" dirty="0">
                <a:latin typeface="Calisto MT" panose="02040603050505030304" pitchFamily="18" charset="0"/>
                <a:cs typeface="+mj-lt"/>
              </a:rPr>
              <a:t>Livingstone International University of Tourism Excellence and Business Management etc.</a:t>
            </a:r>
          </a:p>
          <a:p>
            <a:endParaRPr lang="en-US" sz="2000" dirty="0">
              <a:latin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0721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F27D53-ADD5-547C-0293-5D8A168C0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000" dirty="0">
                <a:latin typeface="Calisto MT" panose="02040603050505030304" pitchFamily="18" charset="0"/>
              </a:rPr>
              <a:t>Other </a:t>
            </a:r>
            <a:r>
              <a:rPr lang="en-US" sz="5000" dirty="0" err="1">
                <a:latin typeface="Calisto MT" panose="02040603050505030304" pitchFamily="18" charset="0"/>
              </a:rPr>
              <a:t>programmes</a:t>
            </a:r>
            <a:endParaRPr lang="fr-FR" sz="5000" dirty="0">
              <a:latin typeface="Calisto MT" panose="02040603050505030304" pitchFamily="18" charset="0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39DB2-F61B-2716-B938-110AD1E76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660904"/>
            <a:ext cx="7542393" cy="3547872"/>
          </a:xfrm>
        </p:spPr>
        <p:txBody>
          <a:bodyPr anchor="t">
            <a:normAutofit/>
          </a:bodyPr>
          <a:lstStyle/>
          <a:p>
            <a:r>
              <a:rPr lang="en-US" sz="2400" dirty="0">
                <a:latin typeface="Calisto MT" panose="02040603050505030304" pitchFamily="18" charset="0"/>
              </a:rPr>
              <a:t>Multisectoral Nutrition Information System under pilot</a:t>
            </a:r>
          </a:p>
          <a:p>
            <a:r>
              <a:rPr lang="en-US" sz="2400" dirty="0" err="1">
                <a:latin typeface="Calisto MT" panose="02040603050505030304" pitchFamily="18" charset="0"/>
              </a:rPr>
              <a:t>NiPN</a:t>
            </a:r>
            <a:endParaRPr lang="en-US" sz="2400" dirty="0">
              <a:latin typeface="Calisto MT" panose="02040603050505030304" pitchFamily="18" charset="0"/>
            </a:endParaRPr>
          </a:p>
          <a:p>
            <a:r>
              <a:rPr lang="fr-FR" sz="2400" dirty="0">
                <a:latin typeface="Calisto MT" panose="02040603050505030304" pitchFamily="18" charset="0"/>
              </a:rPr>
              <a:t>Adolescent nutrition</a:t>
            </a:r>
          </a:p>
          <a:p>
            <a:r>
              <a:rPr lang="fr-FR" sz="2400" dirty="0">
                <a:latin typeface="Calisto MT" panose="02040603050505030304" pitchFamily="18" charset="0"/>
              </a:rPr>
              <a:t>Nutrition </a:t>
            </a:r>
            <a:r>
              <a:rPr lang="fr-FR" sz="2400" dirty="0" err="1">
                <a:latin typeface="Calisto MT" panose="02040603050505030304" pitchFamily="18" charset="0"/>
              </a:rPr>
              <a:t>Friendly</a:t>
            </a:r>
            <a:r>
              <a:rPr lang="fr-FR" sz="2400" dirty="0">
                <a:latin typeface="Calisto MT" panose="02040603050505030304" pitchFamily="18" charset="0"/>
              </a:rPr>
              <a:t> </a:t>
            </a:r>
            <a:r>
              <a:rPr lang="fr-FR" sz="2400" dirty="0" err="1">
                <a:latin typeface="Calisto MT" panose="02040603050505030304" pitchFamily="18" charset="0"/>
              </a:rPr>
              <a:t>Schools</a:t>
            </a:r>
            <a:r>
              <a:rPr lang="fr-FR" sz="2400" dirty="0">
                <a:latin typeface="Calisto MT" panose="02040603050505030304" pitchFamily="18" charset="0"/>
              </a:rPr>
              <a:t> Initiative</a:t>
            </a:r>
          </a:p>
        </p:txBody>
      </p:sp>
      <p:pic>
        <p:nvPicPr>
          <p:cNvPr id="4" name="Picture 8" descr="Image result for NFNC zambia logo">
            <a:extLst>
              <a:ext uri="{FF2B5EF4-FFF2-40B4-BE49-F238E27FC236}">
                <a16:creationId xmlns:a16="http://schemas.microsoft.com/office/drawing/2014/main" id="{B33B4F1E-48A9-004B-82EF-3FC2A99EF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36369" y="36577"/>
            <a:ext cx="2555630" cy="208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640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D519E6-A00C-BA86-7E7E-7BD40803F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400" dirty="0">
                <a:latin typeface="Calisto MT" panose="02040603050505030304" pitchFamily="18" charset="0"/>
              </a:rPr>
              <a:t>Way forward</a:t>
            </a:r>
            <a:endParaRPr lang="fr-FR" sz="5400" dirty="0">
              <a:latin typeface="Calisto MT" panose="02040603050505030304" pitchFamily="18" charset="0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377AF-D352-6ABD-1AA2-471D997C1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42616"/>
            <a:ext cx="9343058" cy="3566160"/>
          </a:xfrm>
        </p:spPr>
        <p:txBody>
          <a:bodyPr anchor="t">
            <a:normAutofit fontScale="92500"/>
          </a:bodyPr>
          <a:lstStyle/>
          <a:p>
            <a:r>
              <a:rPr lang="en-US" sz="2400" dirty="0">
                <a:latin typeface="Calisto MT" panose="02040603050505030304" pitchFamily="18" charset="0"/>
              </a:rPr>
              <a:t>All ministries and GRZ agencies to mainstream Nutrition interventions </a:t>
            </a:r>
          </a:p>
          <a:p>
            <a:r>
              <a:rPr lang="en-US" sz="2400" dirty="0">
                <a:latin typeface="Calisto MT" panose="02040603050505030304" pitchFamily="18" charset="0"/>
              </a:rPr>
              <a:t>Scale up nutrition interventions to all the districts</a:t>
            </a:r>
          </a:p>
          <a:p>
            <a:r>
              <a:rPr lang="en-US" altLang="en-US" sz="2400" dirty="0">
                <a:latin typeface="Calisto MT" panose="02040603050505030304" pitchFamily="18" charset="0"/>
              </a:rPr>
              <a:t>Development of a National Food and Nutrition </a:t>
            </a:r>
            <a:r>
              <a:rPr lang="en-US" altLang="en-US" sz="2400" dirty="0" err="1">
                <a:latin typeface="Calisto MT" panose="02040603050505030304" pitchFamily="18" charset="0"/>
              </a:rPr>
              <a:t>Programme</a:t>
            </a:r>
            <a:endParaRPr lang="en-US" altLang="en-US" sz="2400" dirty="0">
              <a:latin typeface="Calisto MT" panose="02040603050505030304" pitchFamily="18" charset="0"/>
            </a:endParaRPr>
          </a:p>
          <a:p>
            <a:r>
              <a:rPr lang="en-US" altLang="en-US" sz="2400" dirty="0">
                <a:latin typeface="Calisto MT" panose="02040603050505030304" pitchFamily="18" charset="0"/>
              </a:rPr>
              <a:t>Disseminate the Food Consumption and Micronutrient Status Survey Findings  - will inform how we proceed with malnutrition control</a:t>
            </a:r>
          </a:p>
          <a:p>
            <a:r>
              <a:rPr lang="en-US" altLang="en-US" sz="2400" dirty="0">
                <a:latin typeface="Calisto MT" panose="02040603050505030304" pitchFamily="18" charset="0"/>
              </a:rPr>
              <a:t>Advocacy towards ring fencing some funds from CDF for nutrition interventions across the country</a:t>
            </a:r>
          </a:p>
          <a:p>
            <a:r>
              <a:rPr lang="en-US" altLang="en-US" sz="2400" dirty="0">
                <a:latin typeface="Calisto MT" panose="02040603050505030304" pitchFamily="18" charset="0"/>
              </a:rPr>
              <a:t>Development of an investment case for more funding towards nutrition activities</a:t>
            </a:r>
          </a:p>
          <a:p>
            <a:endParaRPr lang="en-US" sz="1400" dirty="0">
              <a:latin typeface="Calisto MT" panose="02040603050505030304" pitchFamily="18" charset="0"/>
            </a:endParaRPr>
          </a:p>
        </p:txBody>
      </p:sp>
      <p:pic>
        <p:nvPicPr>
          <p:cNvPr id="4" name="Picture 8" descr="Image result for NFNC zambia logo">
            <a:extLst>
              <a:ext uri="{FF2B5EF4-FFF2-40B4-BE49-F238E27FC236}">
                <a16:creationId xmlns:a16="http://schemas.microsoft.com/office/drawing/2014/main" id="{88699FCB-7167-E044-A57C-17E027540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94166" y="54864"/>
            <a:ext cx="2597833" cy="276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126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838200" y="30516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alisto MT" panose="02040603050505030304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sto MT" panose="02040603050505030304" pitchFamily="18" charset="0"/>
              <a:ea typeface="+mj-ea"/>
              <a:cs typeface="+mj-cs"/>
            </a:endParaRPr>
          </a:p>
        </p:txBody>
      </p:sp>
      <p:sp>
        <p:nvSpPr>
          <p:cNvPr id="3" name="Title 1"/>
          <p:cNvSpPr txBox="1"/>
          <p:nvPr/>
        </p:nvSpPr>
        <p:spPr>
          <a:xfrm>
            <a:off x="838200" y="365125"/>
            <a:ext cx="10515600" cy="668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alisto MT" panose="02040603050505030304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sto MT" panose="02040603050505030304" pitchFamily="18" charset="0"/>
                <a:ea typeface="+mj-ea"/>
                <a:cs typeface="+mj-cs"/>
              </a:rPr>
              <a:t>Conclusion</a:t>
            </a:r>
          </a:p>
        </p:txBody>
      </p:sp>
      <p:sp>
        <p:nvSpPr>
          <p:cNvPr id="4" name="Title 1"/>
          <p:cNvSpPr txBox="1"/>
          <p:nvPr/>
        </p:nvSpPr>
        <p:spPr>
          <a:xfrm>
            <a:off x="704538" y="1258957"/>
            <a:ext cx="10801662" cy="5233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alisto MT" panose="02040603050505030304" pitchFamily="18" charset="0"/>
                <a:ea typeface="+mj-ea"/>
                <a:cs typeface="+mj-cs"/>
              </a:defRPr>
            </a:lvl1pPr>
          </a:lstStyle>
          <a:p>
            <a:pPr marL="571500" marR="0" lvl="0" indent="-5715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sto MT" panose="02040603050505030304" pitchFamily="18" charset="0"/>
                <a:ea typeface="+mj-ea"/>
                <a:cs typeface="+mj-cs"/>
              </a:rPr>
              <a:t>The nutrition situation in Zambia requires urgent attention if Zambia is to be on track to attain its vision 2030 of becoming a prosperous middle income nation by creating an enabling environment for sustainable socio-economic development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sto MT" panose="02040603050505030304" pitchFamily="18" charset="0"/>
              <a:ea typeface="+mj-ea"/>
              <a:cs typeface="+mj-cs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en-US" sz="3000" b="0" dirty="0">
                <a:solidFill>
                  <a:sysClr val="windowText" lastClr="000000"/>
                </a:solidFill>
              </a:rPr>
              <a:t>It is critical that stakeholders in nutrition continue to work together as an alliance to address all forms of malnutrition</a:t>
            </a: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endParaRPr lang="en-US" sz="3000" b="0" dirty="0">
              <a:solidFill>
                <a:sysClr val="windowText" lastClr="000000"/>
              </a:solidFill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sto MT" panose="02040603050505030304" pitchFamily="18" charset="0"/>
                <a:ea typeface="+mj-ea"/>
                <a:cs typeface="+mj-cs"/>
              </a:rPr>
              <a:t>It is expected that with the services government is implementing with support from cooperating partners, nutrition goals and targets will be achieved.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sto MT" panose="02040603050505030304" pitchFamily="18" charset="0"/>
              <a:ea typeface="+mj-ea"/>
              <a:cs typeface="+mj-cs"/>
            </a:endParaRPr>
          </a:p>
        </p:txBody>
      </p:sp>
      <p:pic>
        <p:nvPicPr>
          <p:cNvPr id="5" name="Picture 8" descr="Image result for NFNC zambia logo">
            <a:extLst>
              <a:ext uri="{FF2B5EF4-FFF2-40B4-BE49-F238E27FC236}">
                <a16:creationId xmlns:a16="http://schemas.microsoft.com/office/drawing/2014/main" id="{AD51D264-0725-B44F-8149-B917E43C9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3270" y="95892"/>
            <a:ext cx="1268730" cy="151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09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E69B36"/>
                </a:solidFill>
              </a:rPr>
              <a:t>Nutrition cooperating partners supporting government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891118"/>
            <a:ext cx="12191999" cy="174811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LOS Extends a Profound Thank You - The Official PLOS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088" y="1717895"/>
            <a:ext cx="5134296" cy="317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19E12-6052-3570-6089-F868AF85F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outline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B82BE-C25F-95B5-574A-A2448A99F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b="1" dirty="0"/>
              <a:t>INTRODUCTION</a:t>
            </a:r>
          </a:p>
          <a:p>
            <a:pPr>
              <a:lnSpc>
                <a:spcPct val="200000"/>
              </a:lnSpc>
            </a:pPr>
            <a:r>
              <a:rPr lang="fr-FR" b="1" dirty="0"/>
              <a:t>NUTRITION PROGRAMMES OVERVIEW</a:t>
            </a:r>
          </a:p>
          <a:p>
            <a:pPr>
              <a:lnSpc>
                <a:spcPct val="200000"/>
              </a:lnSpc>
            </a:pPr>
            <a:r>
              <a:rPr lang="fr-FR" b="1" dirty="0"/>
              <a:t>ACHIEVEMENTS AND CHALLENGES</a:t>
            </a:r>
          </a:p>
          <a:p>
            <a:pPr>
              <a:lnSpc>
                <a:spcPct val="200000"/>
              </a:lnSpc>
            </a:pPr>
            <a:r>
              <a:rPr lang="fr-FR" b="1" dirty="0"/>
              <a:t>WAY FORWARD</a:t>
            </a:r>
          </a:p>
        </p:txBody>
      </p:sp>
      <p:pic>
        <p:nvPicPr>
          <p:cNvPr id="4" name="Picture 8" descr="Image result for NFNC zambia logo">
            <a:extLst>
              <a:ext uri="{FF2B5EF4-FFF2-40B4-BE49-F238E27FC236}">
                <a16:creationId xmlns:a16="http://schemas.microsoft.com/office/drawing/2014/main" id="{07A19999-7190-F04E-8584-303B60EB8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812" y="174949"/>
            <a:ext cx="1696455" cy="151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244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49705" y="365126"/>
            <a:ext cx="10904095" cy="793974"/>
          </a:xfrm>
        </p:spPr>
        <p:txBody>
          <a:bodyPr/>
          <a:lstStyle/>
          <a:p>
            <a:pPr algn="l" eaLnBrk="1" hangingPunct="1"/>
            <a:r>
              <a:rPr lang="en-GB" altLang="en-US" b="1" dirty="0">
                <a:solidFill>
                  <a:schemeClr val="accent6">
                    <a:lumMod val="75000"/>
                  </a:schemeClr>
                </a:solidFill>
                <a:latin typeface="Calisto MT" panose="02040603050505030304" pitchFamily="18" charset="0"/>
              </a:rPr>
              <a:t>Introduction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49705" y="1159100"/>
            <a:ext cx="11137692" cy="5006749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 typeface="Wingdings" panose="05000000000000000000" pitchFamily="2" charset="2"/>
              <a:buChar char="§"/>
            </a:pPr>
            <a:endParaRPr lang="en-GB" altLang="en-US" sz="2400" dirty="0">
              <a:latin typeface="Calisto MT" panose="0204060305050503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altLang="en-US" sz="2400" dirty="0">
                <a:latin typeface="Calisto MT" panose="02040603050505030304" pitchFamily="18" charset="0"/>
              </a:rPr>
              <a:t>The malnutrition burden in Zambia is huge, with stunting levels at 35% (ZDHS, 2018)</a:t>
            </a: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altLang="en-US" sz="2400" dirty="0">
                <a:latin typeface="Calisto MT" panose="02040603050505030304" pitchFamily="18" charset="0"/>
              </a:rPr>
              <a:t>It is a major public health concern – Stunting depicts chronic deprivation of adequate nutrition – Irreversible -  Poor social Economic status</a:t>
            </a: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altLang="en-US" sz="2400" dirty="0">
                <a:latin typeface="Calisto MT" panose="02040603050505030304" pitchFamily="18" charset="0"/>
              </a:rPr>
              <a:t>Triple burden: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altLang="en-US" sz="2000" dirty="0">
                <a:latin typeface="Calisto MT" panose="02040603050505030304" pitchFamily="18" charset="0"/>
              </a:rPr>
              <a:t>Undernutrition (Wasting, stunting),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altLang="en-US" sz="2000" dirty="0">
                <a:latin typeface="Calisto MT" panose="02040603050505030304" pitchFamily="18" charset="0"/>
              </a:rPr>
              <a:t>Micronutrient deficiency ( </a:t>
            </a:r>
            <a:r>
              <a:rPr lang="en-GB" altLang="en-US" sz="2000" dirty="0" err="1">
                <a:latin typeface="Calisto MT" panose="02040603050505030304" pitchFamily="18" charset="0"/>
              </a:rPr>
              <a:t>Anemia</a:t>
            </a:r>
            <a:r>
              <a:rPr lang="en-GB" altLang="en-US" sz="2000" dirty="0">
                <a:latin typeface="Calisto MT" panose="02040603050505030304" pitchFamily="18" charset="0"/>
              </a:rPr>
              <a:t>, Blindness)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altLang="en-US" sz="2000" dirty="0">
                <a:latin typeface="Calisto MT" panose="02040603050505030304" pitchFamily="18" charset="0"/>
              </a:rPr>
              <a:t>Overnutrition ( Obesity, Overweight, DR – NCDs – Hypertension, DM 2)</a:t>
            </a:r>
          </a:p>
          <a:p>
            <a:pPr marL="0" indent="0" algn="just" eaLnBrk="1" hangingPunct="1">
              <a:buNone/>
            </a:pPr>
            <a:endParaRPr lang="en-GB" altLang="en-US" sz="1400" dirty="0"/>
          </a:p>
        </p:txBody>
      </p:sp>
      <p:pic>
        <p:nvPicPr>
          <p:cNvPr id="4" name="Picture 8" descr="Image result for NFNC zambia logo">
            <a:extLst>
              <a:ext uri="{FF2B5EF4-FFF2-40B4-BE49-F238E27FC236}">
                <a16:creationId xmlns:a16="http://schemas.microsoft.com/office/drawing/2014/main" id="{2C165779-0FB0-4A49-BA1B-538D3B036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3270" y="95892"/>
            <a:ext cx="1268730" cy="151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b="1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n-US" sz="3600" b="1" dirty="0">
              <a:solidFill>
                <a:srgbClr val="E69B36"/>
              </a:solidFill>
              <a:latin typeface="Calisto MT" panose="02040603050505030304" pitchFamily="18" charset="0"/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rgbClr val="E69B36"/>
                </a:solidFill>
                <a:latin typeface="Calisto MT" panose="02040603050505030304" pitchFamily="18" charset="0"/>
              </a:rPr>
              <a:t>NUTRITION PROGRAMMES IN ZAMBIA</a:t>
            </a:r>
          </a:p>
        </p:txBody>
      </p:sp>
      <p:pic>
        <p:nvPicPr>
          <p:cNvPr id="4" name="Picture 8" descr="Image result for NFNC zambia logo">
            <a:extLst>
              <a:ext uri="{FF2B5EF4-FFF2-40B4-BE49-F238E27FC236}">
                <a16:creationId xmlns:a16="http://schemas.microsoft.com/office/drawing/2014/main" id="{2E140DE4-E164-3E4D-9A7D-5D1415EE5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3270" y="95892"/>
            <a:ext cx="1268730" cy="151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274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A8B71-2ACB-43DE-9ACF-1044ECA0D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Implementation of the Act</a:t>
            </a:r>
            <a:endParaRPr lang="en-ZM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49C0353D-6F00-4C08-A4A3-5E30368CF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230"/>
            <a:ext cx="12192000" cy="67957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57BA64-3722-8641-ADAA-9AEDE3468FE2}"/>
              </a:ext>
            </a:extLst>
          </p:cNvPr>
          <p:cNvSpPr txBox="1"/>
          <p:nvPr/>
        </p:nvSpPr>
        <p:spPr>
          <a:xfrm>
            <a:off x="3392557" y="62230"/>
            <a:ext cx="5208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The Food and Nutrition Act No. 3 of 2020 </a:t>
            </a:r>
          </a:p>
        </p:txBody>
      </p:sp>
    </p:spTree>
    <p:extLst>
      <p:ext uri="{BB962C8B-B14F-4D97-AF65-F5344CB8AC3E}">
        <p14:creationId xmlns:p14="http://schemas.microsoft.com/office/powerpoint/2010/main" val="1310380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7D07C8-A5D5-1448-BDFE-955E3BB3F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r>
              <a:rPr lang="en-US" sz="4000">
                <a:latin typeface="Calisto MT" panose="02040603050505030304" pitchFamily="18" charset="0"/>
              </a:rPr>
              <a:t>Functions of the Food and Nutrition Commission</a:t>
            </a:r>
            <a:endParaRPr lang="fr-FR" sz="4000">
              <a:latin typeface="Calisto MT" panose="02040603050505030304" pitchFamily="18" charset="0"/>
            </a:endParaRPr>
          </a:p>
        </p:txBody>
      </p:sp>
      <p:sp>
        <p:nvSpPr>
          <p:cNvPr id="11" name="!!accent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55756-1C10-7CCC-CD67-4C1C33884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458" y="2935541"/>
            <a:ext cx="6268770" cy="3605936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000" dirty="0">
                <a:latin typeface="Calisto MT" panose="02040603050505030304" pitchFamily="18" charset="0"/>
              </a:rPr>
              <a:t>Formulate the National Food and Nutrition </a:t>
            </a:r>
            <a:r>
              <a:rPr lang="en-US" sz="2000" dirty="0" err="1">
                <a:latin typeface="Calisto MT" panose="02040603050505030304" pitchFamily="18" charset="0"/>
              </a:rPr>
              <a:t>Programme</a:t>
            </a:r>
            <a:r>
              <a:rPr lang="en-US" sz="2000" dirty="0">
                <a:latin typeface="Calisto MT" panose="02040603050505030304" pitchFamily="18" charset="0"/>
              </a:rPr>
              <a:t> </a:t>
            </a:r>
          </a:p>
          <a:p>
            <a:pPr lvl="1"/>
            <a:endParaRPr lang="en-US" sz="2000" dirty="0">
              <a:latin typeface="Calisto MT" panose="02040603050505030304" pitchFamily="18" charset="0"/>
            </a:endParaRPr>
          </a:p>
          <a:p>
            <a:pPr lvl="1"/>
            <a:r>
              <a:rPr lang="en-US" sz="2000" dirty="0">
                <a:latin typeface="Calisto MT" panose="02040603050505030304" pitchFamily="18" charset="0"/>
              </a:rPr>
              <a:t>Coordinate, monitor and evaluate food and nutrition </a:t>
            </a:r>
            <a:r>
              <a:rPr lang="en-US" sz="2000" dirty="0" err="1">
                <a:latin typeface="Calisto MT" panose="02040603050505030304" pitchFamily="18" charset="0"/>
              </a:rPr>
              <a:t>programmes</a:t>
            </a:r>
            <a:r>
              <a:rPr lang="en-US" sz="2000" dirty="0">
                <a:latin typeface="Calisto MT" panose="02040603050505030304" pitchFamily="18" charset="0"/>
              </a:rPr>
              <a:t> in order to improve delivery and access to food and nutrition services</a:t>
            </a:r>
          </a:p>
          <a:p>
            <a:pPr lvl="1"/>
            <a:endParaRPr lang="en-US" sz="2000" dirty="0">
              <a:latin typeface="Calisto MT" panose="02040603050505030304" pitchFamily="18" charset="0"/>
            </a:endParaRPr>
          </a:p>
          <a:p>
            <a:pPr lvl="1"/>
            <a:r>
              <a:rPr lang="en-US" sz="2000" dirty="0">
                <a:latin typeface="Calisto MT" panose="02040603050505030304" pitchFamily="18" charset="0"/>
              </a:rPr>
              <a:t>Carry out research and surveillance on food and nutrition matters</a:t>
            </a:r>
          </a:p>
          <a:p>
            <a:pPr marL="457200" lvl="1" indent="0">
              <a:buNone/>
            </a:pPr>
            <a:endParaRPr lang="en-US" sz="2000" dirty="0">
              <a:latin typeface="Calisto MT" panose="02040603050505030304" pitchFamily="18" charset="0"/>
            </a:endParaRPr>
          </a:p>
          <a:p>
            <a:pPr lvl="1"/>
            <a:r>
              <a:rPr lang="en-US" sz="2000" dirty="0">
                <a:latin typeface="Calisto MT" panose="02040603050505030304" pitchFamily="18" charset="0"/>
              </a:rPr>
              <a:t>Promote provision of adequate diets in public and private institutions</a:t>
            </a:r>
          </a:p>
          <a:p>
            <a:pPr marL="0" indent="0">
              <a:buNone/>
            </a:pPr>
            <a:endParaRPr lang="fr-FR" sz="1500" dirty="0"/>
          </a:p>
        </p:txBody>
      </p:sp>
      <p:pic>
        <p:nvPicPr>
          <p:cNvPr id="4" name="Picture 8" descr="Image result for NFNC zambia logo">
            <a:extLst>
              <a:ext uri="{FF2B5EF4-FFF2-40B4-BE49-F238E27FC236}">
                <a16:creationId xmlns:a16="http://schemas.microsoft.com/office/drawing/2014/main" id="{2ECEBE63-1E0B-F94E-AC15-7D2AB4B8ED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5" r="11674"/>
          <a:stretch/>
        </p:blipFill>
        <p:spPr bwMode="auto">
          <a:xfrm>
            <a:off x="7684006" y="10"/>
            <a:ext cx="450799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933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8" descr="Image result for NFNC zambia logo">
            <a:extLst>
              <a:ext uri="{FF2B5EF4-FFF2-40B4-BE49-F238E27FC236}">
                <a16:creationId xmlns:a16="http://schemas.microsoft.com/office/drawing/2014/main" id="{3870F781-7F3F-B24E-A289-85C06E47F5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8" r="8887"/>
          <a:stretch/>
        </p:blipFill>
        <p:spPr bwMode="auto"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actsheet: Scaling Up Nutrition (SUN) Phase II | UNICEF Zambia">
            <a:extLst>
              <a:ext uri="{FF2B5EF4-FFF2-40B4-BE49-F238E27FC236}">
                <a16:creationId xmlns:a16="http://schemas.microsoft.com/office/drawing/2014/main" id="{342F061E-99A9-7840-AF65-BB6643CB99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6" r="27955" b="-2"/>
          <a:stretch/>
        </p:blipFill>
        <p:spPr bwMode="auto">
          <a:xfrm>
            <a:off x="7364078" y="18"/>
            <a:ext cx="4945152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3081" name="Freeform: Shape 3080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083" name="Freeform: Shape 3082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49A01E-79A1-A100-4CCC-C7F757957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5" y="681038"/>
            <a:ext cx="6262233" cy="1325563"/>
          </a:xfrm>
        </p:spPr>
        <p:txBody>
          <a:bodyPr anchor="ctr">
            <a:normAutofit/>
          </a:bodyPr>
          <a:lstStyle/>
          <a:p>
            <a:r>
              <a:rPr lang="en-US" sz="2200" dirty="0" err="1">
                <a:latin typeface="Calisto MT" panose="02040603050505030304" pitchFamily="18" charset="0"/>
              </a:rPr>
              <a:t>Programmes</a:t>
            </a:r>
            <a:r>
              <a:rPr lang="en-US" sz="2200" dirty="0">
                <a:latin typeface="Calisto MT" panose="02040603050505030304" pitchFamily="18" charset="0"/>
              </a:rPr>
              <a:t> implementing nutrition interventions</a:t>
            </a:r>
            <a:endParaRPr lang="fr-FR" sz="2200" dirty="0">
              <a:latin typeface="Calisto MT" panose="02040603050505030304" pitchFamily="18" charset="0"/>
            </a:endParaRPr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87" name="Rectangle 3086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0496F-CE54-730B-B710-008307C6E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2191569"/>
            <a:ext cx="6549093" cy="3985394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Calisto MT" panose="02040603050505030304" pitchFamily="18" charset="0"/>
              </a:rPr>
              <a:t>SUN II / MCDP II  - Flagship </a:t>
            </a:r>
            <a:r>
              <a:rPr lang="en-US" sz="2000" b="1" dirty="0" err="1">
                <a:latin typeface="Calisto MT" panose="02040603050505030304" pitchFamily="18" charset="0"/>
              </a:rPr>
              <a:t>Programme</a:t>
            </a:r>
            <a:r>
              <a:rPr lang="en-US" sz="2000" b="1" dirty="0">
                <a:latin typeface="Calisto MT" panose="02040603050505030304" pitchFamily="18" charset="0"/>
              </a:rPr>
              <a:t> in Zambia</a:t>
            </a:r>
          </a:p>
          <a:p>
            <a:pPr lvl="1"/>
            <a:r>
              <a:rPr lang="en-US" sz="2000" dirty="0">
                <a:latin typeface="Calisto MT" panose="02040603050505030304" pitchFamily="18" charset="0"/>
              </a:rPr>
              <a:t>Multisectoral approach</a:t>
            </a:r>
          </a:p>
          <a:p>
            <a:pPr lvl="1"/>
            <a:r>
              <a:rPr lang="en-US" sz="2000" dirty="0">
                <a:latin typeface="Calisto MT" panose="02040603050505030304" pitchFamily="18" charset="0"/>
              </a:rPr>
              <a:t>Mainly addressing stunting</a:t>
            </a:r>
          </a:p>
          <a:p>
            <a:pPr lvl="1"/>
            <a:r>
              <a:rPr lang="en-US" sz="2000" dirty="0">
                <a:latin typeface="Calisto MT" panose="02040603050505030304" pitchFamily="18" charset="0"/>
              </a:rPr>
              <a:t>Targeting the 1</a:t>
            </a:r>
            <a:r>
              <a:rPr lang="en-US" sz="2000" baseline="30000" dirty="0">
                <a:latin typeface="Calisto MT" panose="02040603050505030304" pitchFamily="18" charset="0"/>
              </a:rPr>
              <a:t>st</a:t>
            </a:r>
            <a:r>
              <a:rPr lang="en-US" sz="2000" dirty="0">
                <a:latin typeface="Calisto MT" panose="02040603050505030304" pitchFamily="18" charset="0"/>
              </a:rPr>
              <a:t> 1000 days – pregnant women, lactating women, adolescents, children 0 to 23 months</a:t>
            </a:r>
          </a:p>
          <a:p>
            <a:pPr lvl="1"/>
            <a:r>
              <a:rPr lang="en-US" sz="2000" dirty="0">
                <a:latin typeface="Calisto MT" panose="02040603050505030304" pitchFamily="18" charset="0"/>
              </a:rPr>
              <a:t>Nutrition specific and nutrition sensitive interventions</a:t>
            </a:r>
          </a:p>
          <a:p>
            <a:pPr lvl="1"/>
            <a:r>
              <a:rPr lang="en-US" sz="2000" dirty="0">
                <a:latin typeface="Calisto MT" panose="02040603050505030304" pitchFamily="18" charset="0"/>
              </a:rPr>
              <a:t>Currently in 36 districts</a:t>
            </a:r>
          </a:p>
          <a:p>
            <a:pPr lvl="1"/>
            <a:r>
              <a:rPr lang="en-US" sz="2000" dirty="0">
                <a:latin typeface="Calisto MT" panose="02040603050505030304" pitchFamily="18" charset="0"/>
              </a:rPr>
              <a:t>Government is implementing with support from cooperating partners</a:t>
            </a:r>
            <a:endParaRPr lang="fr-FR" sz="2000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348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7" name="Rectangle 1056">
            <a:extLst>
              <a:ext uri="{FF2B5EF4-FFF2-40B4-BE49-F238E27FC236}">
                <a16:creationId xmlns:a16="http://schemas.microsoft.com/office/drawing/2014/main" id="{9716D72B-0D25-43A5-8554-C535E5118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B0F29B-E672-5346-87D3-50D120344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801" y="432877"/>
            <a:ext cx="3988536" cy="1642533"/>
          </a:xfrm>
        </p:spPr>
        <p:txBody>
          <a:bodyPr anchor="b">
            <a:normAutofit/>
          </a:bodyPr>
          <a:lstStyle/>
          <a:p>
            <a:r>
              <a:rPr lang="en-US" sz="5400"/>
              <a:t>SUN II / MCDP II</a:t>
            </a:r>
          </a:p>
        </p:txBody>
      </p:sp>
      <p:pic>
        <p:nvPicPr>
          <p:cNvPr id="1026" name="Picture 2" descr="SUN II households in Kalabo Adopt New Cooking and Feeding Methods - The  National Food and Nutrition Commission (NFNC)">
            <a:extLst>
              <a:ext uri="{FF2B5EF4-FFF2-40B4-BE49-F238E27FC236}">
                <a16:creationId xmlns:a16="http://schemas.microsoft.com/office/drawing/2014/main" id="{40E13014-CD04-7046-938E-9BB57E45BF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6" b="2"/>
          <a:stretch/>
        </p:blipFill>
        <p:spPr bwMode="auto">
          <a:xfrm>
            <a:off x="-7" y="10"/>
            <a:ext cx="3919476" cy="4143497"/>
          </a:xfrm>
          <a:custGeom>
            <a:avLst/>
            <a:gdLst/>
            <a:ahLst/>
            <a:cxnLst/>
            <a:rect l="l" t="t" r="r" b="b"/>
            <a:pathLst>
              <a:path w="3919476" h="4143507">
                <a:moveTo>
                  <a:pt x="0" y="0"/>
                </a:moveTo>
                <a:lnTo>
                  <a:pt x="3903116" y="0"/>
                </a:lnTo>
                <a:lnTo>
                  <a:pt x="3899307" y="150213"/>
                </a:lnTo>
                <a:cubicBezTo>
                  <a:pt x="3899870" y="322276"/>
                  <a:pt x="3912280" y="494071"/>
                  <a:pt x="3910163" y="665222"/>
                </a:cubicBezTo>
                <a:cubicBezTo>
                  <a:pt x="3909034" y="760465"/>
                  <a:pt x="3887866" y="855454"/>
                  <a:pt x="3891817" y="950951"/>
                </a:cubicBezTo>
                <a:cubicBezTo>
                  <a:pt x="3903389" y="1240363"/>
                  <a:pt x="3899579" y="1529902"/>
                  <a:pt x="3914679" y="1819187"/>
                </a:cubicBezTo>
                <a:cubicBezTo>
                  <a:pt x="3924446" y="1960184"/>
                  <a:pt x="3919293" y="2101691"/>
                  <a:pt x="3899297" y="2241812"/>
                </a:cubicBezTo>
                <a:cubicBezTo>
                  <a:pt x="3882644" y="2346833"/>
                  <a:pt x="3892946" y="2452744"/>
                  <a:pt x="3900002" y="2558273"/>
                </a:cubicBezTo>
                <a:cubicBezTo>
                  <a:pt x="3908611" y="2686026"/>
                  <a:pt x="3913268" y="2813652"/>
                  <a:pt x="3899155" y="2941659"/>
                </a:cubicBezTo>
                <a:cubicBezTo>
                  <a:pt x="3888995" y="3032710"/>
                  <a:pt x="3898449" y="3124270"/>
                  <a:pt x="3904095" y="3215577"/>
                </a:cubicBezTo>
                <a:cubicBezTo>
                  <a:pt x="3911433" y="3310871"/>
                  <a:pt x="3911433" y="3406520"/>
                  <a:pt x="3904095" y="3501814"/>
                </a:cubicBezTo>
                <a:cubicBezTo>
                  <a:pt x="3896728" y="3588930"/>
                  <a:pt x="3898478" y="3676464"/>
                  <a:pt x="3909317" y="3763288"/>
                </a:cubicBezTo>
                <a:cubicBezTo>
                  <a:pt x="3921171" y="3864881"/>
                  <a:pt x="3911998" y="3966473"/>
                  <a:pt x="3903389" y="4068066"/>
                </a:cubicBezTo>
                <a:lnTo>
                  <a:pt x="3899890" y="4129496"/>
                </a:lnTo>
                <a:lnTo>
                  <a:pt x="3856837" y="4131079"/>
                </a:lnTo>
                <a:cubicBezTo>
                  <a:pt x="3690565" y="4131562"/>
                  <a:pt x="3524292" y="4118803"/>
                  <a:pt x="3358020" y="4125635"/>
                </a:cubicBezTo>
                <a:cubicBezTo>
                  <a:pt x="3138339" y="4134610"/>
                  <a:pt x="2918661" y="4144924"/>
                  <a:pt x="2699106" y="4130457"/>
                </a:cubicBezTo>
                <a:cubicBezTo>
                  <a:pt x="2548620" y="4120546"/>
                  <a:pt x="2397378" y="4107552"/>
                  <a:pt x="2246135" y="4111571"/>
                </a:cubicBezTo>
                <a:cubicBezTo>
                  <a:pt x="2090859" y="4115857"/>
                  <a:pt x="1936213" y="4129921"/>
                  <a:pt x="1781316" y="4140235"/>
                </a:cubicBezTo>
                <a:cubicBezTo>
                  <a:pt x="1667682" y="4147695"/>
                  <a:pt x="1553608" y="4142392"/>
                  <a:pt x="1441020" y="4124430"/>
                </a:cubicBezTo>
                <a:cubicBezTo>
                  <a:pt x="1360735" y="4111704"/>
                  <a:pt x="1279946" y="4117196"/>
                  <a:pt x="1199535" y="4121751"/>
                </a:cubicBezTo>
                <a:cubicBezTo>
                  <a:pt x="1054343" y="4130324"/>
                  <a:pt x="909653" y="4143718"/>
                  <a:pt x="764462" y="4130324"/>
                </a:cubicBezTo>
                <a:cubicBezTo>
                  <a:pt x="634770" y="4118267"/>
                  <a:pt x="503820" y="4108490"/>
                  <a:pt x="375137" y="4118267"/>
                </a:cubicBezTo>
                <a:cubicBezTo>
                  <a:pt x="278626" y="4125601"/>
                  <a:pt x="182043" y="4132935"/>
                  <a:pt x="85336" y="4130493"/>
                </a:cubicBezTo>
                <a:lnTo>
                  <a:pt x="0" y="412514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UN II Beneficiaries Trained in Lending and Savings in Mwinilunga-by Gerald  Kaputo - The National Food and Nutrition Commission (NFNC)">
            <a:extLst>
              <a:ext uri="{FF2B5EF4-FFF2-40B4-BE49-F238E27FC236}">
                <a16:creationId xmlns:a16="http://schemas.microsoft.com/office/drawing/2014/main" id="{31898D59-FD95-0B4E-B00A-B697EC2B7E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9" r="11652" b="1"/>
          <a:stretch/>
        </p:blipFill>
        <p:spPr bwMode="auto">
          <a:xfrm>
            <a:off x="4115400" y="10"/>
            <a:ext cx="3058323" cy="3597029"/>
          </a:xfrm>
          <a:custGeom>
            <a:avLst/>
            <a:gdLst/>
            <a:ahLst/>
            <a:cxnLst/>
            <a:rect l="l" t="t" r="r" b="b"/>
            <a:pathLst>
              <a:path w="3058323" h="3597039">
                <a:moveTo>
                  <a:pt x="15411" y="0"/>
                </a:moveTo>
                <a:lnTo>
                  <a:pt x="3031762" y="0"/>
                </a:lnTo>
                <a:lnTo>
                  <a:pt x="3046461" y="132146"/>
                </a:lnTo>
                <a:cubicBezTo>
                  <a:pt x="3048338" y="180004"/>
                  <a:pt x="3046791" y="227996"/>
                  <a:pt x="3041802" y="275754"/>
                </a:cubicBezTo>
                <a:cubicBezTo>
                  <a:pt x="3027897" y="401800"/>
                  <a:pt x="3049074" y="530780"/>
                  <a:pt x="3008505" y="654529"/>
                </a:cubicBezTo>
                <a:cubicBezTo>
                  <a:pt x="3005571" y="667491"/>
                  <a:pt x="3004614" y="680823"/>
                  <a:pt x="3005698" y="694078"/>
                </a:cubicBezTo>
                <a:cubicBezTo>
                  <a:pt x="3005188" y="761821"/>
                  <a:pt x="3019349" y="827651"/>
                  <a:pt x="3033127" y="893608"/>
                </a:cubicBezTo>
                <a:cubicBezTo>
                  <a:pt x="3048309" y="966327"/>
                  <a:pt x="3067190" y="1038663"/>
                  <a:pt x="3044226" y="1113933"/>
                </a:cubicBezTo>
                <a:cubicBezTo>
                  <a:pt x="3037911" y="1137802"/>
                  <a:pt x="3037911" y="1162909"/>
                  <a:pt x="3044226" y="1186779"/>
                </a:cubicBezTo>
                <a:cubicBezTo>
                  <a:pt x="3050414" y="1219872"/>
                  <a:pt x="3050414" y="1253833"/>
                  <a:pt x="3044226" y="1286927"/>
                </a:cubicBezTo>
                <a:cubicBezTo>
                  <a:pt x="3034913" y="1357732"/>
                  <a:pt x="3025345" y="1428920"/>
                  <a:pt x="3030448" y="1500363"/>
                </a:cubicBezTo>
                <a:cubicBezTo>
                  <a:pt x="3038001" y="1625694"/>
                  <a:pt x="3036164" y="1751408"/>
                  <a:pt x="3024962" y="1876459"/>
                </a:cubicBezTo>
                <a:cubicBezTo>
                  <a:pt x="3020242" y="1937185"/>
                  <a:pt x="3013991" y="1998805"/>
                  <a:pt x="3036572" y="2058128"/>
                </a:cubicBezTo>
                <a:cubicBezTo>
                  <a:pt x="3039761" y="2065719"/>
                  <a:pt x="3039761" y="2074267"/>
                  <a:pt x="3036572" y="2081857"/>
                </a:cubicBezTo>
                <a:cubicBezTo>
                  <a:pt x="2993834" y="2180984"/>
                  <a:pt x="3005826" y="2282153"/>
                  <a:pt x="3027897" y="2382556"/>
                </a:cubicBezTo>
                <a:cubicBezTo>
                  <a:pt x="3059523" y="2516907"/>
                  <a:pt x="3066565" y="2655863"/>
                  <a:pt x="3048691" y="2792715"/>
                </a:cubicBezTo>
                <a:cubicBezTo>
                  <a:pt x="3037337" y="2873471"/>
                  <a:pt x="3023687" y="2954354"/>
                  <a:pt x="3031596" y="3036386"/>
                </a:cubicBezTo>
                <a:cubicBezTo>
                  <a:pt x="3037490" y="3100417"/>
                  <a:pt x="3039736" y="3164741"/>
                  <a:pt x="3038358" y="3229027"/>
                </a:cubicBezTo>
                <a:cubicBezTo>
                  <a:pt x="3036891" y="3311633"/>
                  <a:pt x="3031788" y="3394080"/>
                  <a:pt x="3028535" y="3476606"/>
                </a:cubicBezTo>
                <a:lnTo>
                  <a:pt x="3026145" y="3582089"/>
                </a:lnTo>
                <a:lnTo>
                  <a:pt x="2837742" y="3576169"/>
                </a:lnTo>
                <a:cubicBezTo>
                  <a:pt x="2749601" y="3575123"/>
                  <a:pt x="2661428" y="3575842"/>
                  <a:pt x="2573255" y="3578457"/>
                </a:cubicBezTo>
                <a:cubicBezTo>
                  <a:pt x="2415279" y="3583558"/>
                  <a:pt x="2257302" y="3585390"/>
                  <a:pt x="2099327" y="3578457"/>
                </a:cubicBezTo>
                <a:cubicBezTo>
                  <a:pt x="1926907" y="3570479"/>
                  <a:pt x="1754870" y="3579504"/>
                  <a:pt x="1582958" y="3591536"/>
                </a:cubicBezTo>
                <a:cubicBezTo>
                  <a:pt x="1416747" y="3603177"/>
                  <a:pt x="1250917" y="3594544"/>
                  <a:pt x="1084959" y="3582381"/>
                </a:cubicBezTo>
                <a:cubicBezTo>
                  <a:pt x="910095" y="3569328"/>
                  <a:pt x="734510" y="3570585"/>
                  <a:pt x="559849" y="3586174"/>
                </a:cubicBezTo>
                <a:cubicBezTo>
                  <a:pt x="445325" y="3596376"/>
                  <a:pt x="330549" y="3581074"/>
                  <a:pt x="216532" y="3582119"/>
                </a:cubicBezTo>
                <a:lnTo>
                  <a:pt x="3784" y="3583799"/>
                </a:lnTo>
                <a:lnTo>
                  <a:pt x="23102" y="3304343"/>
                </a:lnTo>
                <a:cubicBezTo>
                  <a:pt x="27378" y="3232352"/>
                  <a:pt x="25445" y="3160183"/>
                  <a:pt x="17316" y="3088458"/>
                </a:cubicBezTo>
                <a:cubicBezTo>
                  <a:pt x="9187" y="3007476"/>
                  <a:pt x="12024" y="2925898"/>
                  <a:pt x="25783" y="2845525"/>
                </a:cubicBezTo>
                <a:cubicBezTo>
                  <a:pt x="43141" y="2750282"/>
                  <a:pt x="35379" y="2655039"/>
                  <a:pt x="29029" y="2559796"/>
                </a:cubicBezTo>
                <a:cubicBezTo>
                  <a:pt x="11671" y="2298322"/>
                  <a:pt x="-9498" y="2036848"/>
                  <a:pt x="4615" y="1774485"/>
                </a:cubicBezTo>
                <a:cubicBezTo>
                  <a:pt x="7578" y="1718482"/>
                  <a:pt x="20561" y="1663876"/>
                  <a:pt x="25925" y="1608255"/>
                </a:cubicBezTo>
                <a:cubicBezTo>
                  <a:pt x="41590" y="1446595"/>
                  <a:pt x="23242" y="1285571"/>
                  <a:pt x="15763" y="1124293"/>
                </a:cubicBezTo>
                <a:cubicBezTo>
                  <a:pt x="5010" y="945807"/>
                  <a:pt x="7183" y="766877"/>
                  <a:pt x="22255" y="588646"/>
                </a:cubicBezTo>
                <a:cubicBezTo>
                  <a:pt x="41165" y="395112"/>
                  <a:pt x="35097" y="201070"/>
                  <a:pt x="19010" y="728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9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6484" y="2424319"/>
            <a:ext cx="3851563" cy="18288"/>
          </a:xfrm>
          <a:custGeom>
            <a:avLst/>
            <a:gdLst>
              <a:gd name="connsiteX0" fmla="*/ 0 w 3851563"/>
              <a:gd name="connsiteY0" fmla="*/ 0 h 18288"/>
              <a:gd name="connsiteX1" fmla="*/ 718958 w 3851563"/>
              <a:gd name="connsiteY1" fmla="*/ 0 h 18288"/>
              <a:gd name="connsiteX2" fmla="*/ 1437917 w 3851563"/>
              <a:gd name="connsiteY2" fmla="*/ 0 h 18288"/>
              <a:gd name="connsiteX3" fmla="*/ 1964297 w 3851563"/>
              <a:gd name="connsiteY3" fmla="*/ 0 h 18288"/>
              <a:gd name="connsiteX4" fmla="*/ 2606224 w 3851563"/>
              <a:gd name="connsiteY4" fmla="*/ 0 h 18288"/>
              <a:gd name="connsiteX5" fmla="*/ 3171120 w 3851563"/>
              <a:gd name="connsiteY5" fmla="*/ 0 h 18288"/>
              <a:gd name="connsiteX6" fmla="*/ 3851563 w 3851563"/>
              <a:gd name="connsiteY6" fmla="*/ 0 h 18288"/>
              <a:gd name="connsiteX7" fmla="*/ 3851563 w 3851563"/>
              <a:gd name="connsiteY7" fmla="*/ 18288 h 18288"/>
              <a:gd name="connsiteX8" fmla="*/ 3209636 w 3851563"/>
              <a:gd name="connsiteY8" fmla="*/ 18288 h 18288"/>
              <a:gd name="connsiteX9" fmla="*/ 2644740 w 3851563"/>
              <a:gd name="connsiteY9" fmla="*/ 18288 h 18288"/>
              <a:gd name="connsiteX10" fmla="*/ 2002813 w 3851563"/>
              <a:gd name="connsiteY10" fmla="*/ 18288 h 18288"/>
              <a:gd name="connsiteX11" fmla="*/ 1399401 w 3851563"/>
              <a:gd name="connsiteY11" fmla="*/ 18288 h 18288"/>
              <a:gd name="connsiteX12" fmla="*/ 834505 w 3851563"/>
              <a:gd name="connsiteY12" fmla="*/ 18288 h 18288"/>
              <a:gd name="connsiteX13" fmla="*/ 0 w 3851563"/>
              <a:gd name="connsiteY13" fmla="*/ 18288 h 18288"/>
              <a:gd name="connsiteX14" fmla="*/ 0 w 3851563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51563" h="18288" fill="none" extrusionOk="0">
                <a:moveTo>
                  <a:pt x="0" y="0"/>
                </a:moveTo>
                <a:cubicBezTo>
                  <a:pt x="195934" y="10403"/>
                  <a:pt x="550513" y="-3379"/>
                  <a:pt x="718958" y="0"/>
                </a:cubicBezTo>
                <a:cubicBezTo>
                  <a:pt x="887403" y="3379"/>
                  <a:pt x="1238155" y="34184"/>
                  <a:pt x="1437917" y="0"/>
                </a:cubicBezTo>
                <a:cubicBezTo>
                  <a:pt x="1637679" y="-34184"/>
                  <a:pt x="1735575" y="21633"/>
                  <a:pt x="1964297" y="0"/>
                </a:cubicBezTo>
                <a:cubicBezTo>
                  <a:pt x="2193019" y="-21633"/>
                  <a:pt x="2398398" y="-18127"/>
                  <a:pt x="2606224" y="0"/>
                </a:cubicBezTo>
                <a:cubicBezTo>
                  <a:pt x="2814050" y="18127"/>
                  <a:pt x="3010763" y="-3923"/>
                  <a:pt x="3171120" y="0"/>
                </a:cubicBezTo>
                <a:cubicBezTo>
                  <a:pt x="3331477" y="3923"/>
                  <a:pt x="3662318" y="22618"/>
                  <a:pt x="3851563" y="0"/>
                </a:cubicBezTo>
                <a:cubicBezTo>
                  <a:pt x="3851602" y="7328"/>
                  <a:pt x="3852182" y="9982"/>
                  <a:pt x="3851563" y="18288"/>
                </a:cubicBezTo>
                <a:cubicBezTo>
                  <a:pt x="3539697" y="8623"/>
                  <a:pt x="3360357" y="-7186"/>
                  <a:pt x="3209636" y="18288"/>
                </a:cubicBezTo>
                <a:cubicBezTo>
                  <a:pt x="3058915" y="43762"/>
                  <a:pt x="2810322" y="8087"/>
                  <a:pt x="2644740" y="18288"/>
                </a:cubicBezTo>
                <a:cubicBezTo>
                  <a:pt x="2479158" y="28489"/>
                  <a:pt x="2131941" y="44882"/>
                  <a:pt x="2002813" y="18288"/>
                </a:cubicBezTo>
                <a:cubicBezTo>
                  <a:pt x="1873685" y="-8306"/>
                  <a:pt x="1675560" y="30966"/>
                  <a:pt x="1399401" y="18288"/>
                </a:cubicBezTo>
                <a:cubicBezTo>
                  <a:pt x="1123242" y="5610"/>
                  <a:pt x="1065368" y="33824"/>
                  <a:pt x="834505" y="18288"/>
                </a:cubicBezTo>
                <a:cubicBezTo>
                  <a:pt x="603642" y="2752"/>
                  <a:pt x="191505" y="58863"/>
                  <a:pt x="0" y="18288"/>
                </a:cubicBezTo>
                <a:cubicBezTo>
                  <a:pt x="-593" y="9736"/>
                  <a:pt x="244" y="6610"/>
                  <a:pt x="0" y="0"/>
                </a:cubicBezTo>
                <a:close/>
              </a:path>
              <a:path w="3851563" h="18288" stroke="0" extrusionOk="0">
                <a:moveTo>
                  <a:pt x="0" y="0"/>
                </a:moveTo>
                <a:cubicBezTo>
                  <a:pt x="289752" y="13020"/>
                  <a:pt x="480313" y="17689"/>
                  <a:pt x="641927" y="0"/>
                </a:cubicBezTo>
                <a:cubicBezTo>
                  <a:pt x="803541" y="-17689"/>
                  <a:pt x="1025789" y="14289"/>
                  <a:pt x="1322370" y="0"/>
                </a:cubicBezTo>
                <a:cubicBezTo>
                  <a:pt x="1618951" y="-14289"/>
                  <a:pt x="1675364" y="4422"/>
                  <a:pt x="1925782" y="0"/>
                </a:cubicBezTo>
                <a:cubicBezTo>
                  <a:pt x="2176200" y="-4422"/>
                  <a:pt x="2354648" y="21578"/>
                  <a:pt x="2644740" y="0"/>
                </a:cubicBezTo>
                <a:cubicBezTo>
                  <a:pt x="2934832" y="-21578"/>
                  <a:pt x="2992732" y="-4264"/>
                  <a:pt x="3286667" y="0"/>
                </a:cubicBezTo>
                <a:cubicBezTo>
                  <a:pt x="3580602" y="4264"/>
                  <a:pt x="3638704" y="20914"/>
                  <a:pt x="3851563" y="0"/>
                </a:cubicBezTo>
                <a:cubicBezTo>
                  <a:pt x="3851890" y="8595"/>
                  <a:pt x="3851491" y="13110"/>
                  <a:pt x="3851563" y="18288"/>
                </a:cubicBezTo>
                <a:cubicBezTo>
                  <a:pt x="3681588" y="-9641"/>
                  <a:pt x="3414286" y="12858"/>
                  <a:pt x="3209636" y="18288"/>
                </a:cubicBezTo>
                <a:cubicBezTo>
                  <a:pt x="3004986" y="23718"/>
                  <a:pt x="2777102" y="31540"/>
                  <a:pt x="2490677" y="18288"/>
                </a:cubicBezTo>
                <a:cubicBezTo>
                  <a:pt x="2204252" y="5036"/>
                  <a:pt x="2142029" y="45834"/>
                  <a:pt x="1810235" y="18288"/>
                </a:cubicBezTo>
                <a:cubicBezTo>
                  <a:pt x="1478441" y="-9258"/>
                  <a:pt x="1432135" y="21272"/>
                  <a:pt x="1245339" y="18288"/>
                </a:cubicBezTo>
                <a:cubicBezTo>
                  <a:pt x="1058543" y="15304"/>
                  <a:pt x="886298" y="9998"/>
                  <a:pt x="718958" y="18288"/>
                </a:cubicBezTo>
                <a:cubicBezTo>
                  <a:pt x="551618" y="26578"/>
                  <a:pt x="308263" y="-12886"/>
                  <a:pt x="0" y="18288"/>
                </a:cubicBezTo>
                <a:cubicBezTo>
                  <a:pt x="822" y="10564"/>
                  <a:pt x="-23" y="457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4489765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SUN II Beneficiaries Conduct Pass-on of Locally Multiplied Orange-fleshed  sweet potato vines - The National Food and Nutrition Commission (NFNC)">
            <a:extLst>
              <a:ext uri="{FF2B5EF4-FFF2-40B4-BE49-F238E27FC236}">
                <a16:creationId xmlns:a16="http://schemas.microsoft.com/office/drawing/2014/main" id="{5073CD03-7F79-9640-8F03-6D67579A6E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026"/>
          <a:stretch/>
        </p:blipFill>
        <p:spPr bwMode="auto">
          <a:xfrm>
            <a:off x="4" y="4328340"/>
            <a:ext cx="3912953" cy="2529660"/>
          </a:xfrm>
          <a:custGeom>
            <a:avLst/>
            <a:gdLst/>
            <a:ahLst/>
            <a:cxnLst/>
            <a:rect l="l" t="t" r="r" b="b"/>
            <a:pathLst>
              <a:path w="3912953" h="2529660">
                <a:moveTo>
                  <a:pt x="936025" y="662"/>
                </a:moveTo>
                <a:cubicBezTo>
                  <a:pt x="1035236" y="-744"/>
                  <a:pt x="1134457" y="93"/>
                  <a:pt x="1233691" y="3173"/>
                </a:cubicBezTo>
                <a:cubicBezTo>
                  <a:pt x="1304145" y="5316"/>
                  <a:pt x="1373087" y="24605"/>
                  <a:pt x="1443792" y="29025"/>
                </a:cubicBezTo>
                <a:cubicBezTo>
                  <a:pt x="1628434" y="40276"/>
                  <a:pt x="1812824" y="30901"/>
                  <a:pt x="1996836" y="18310"/>
                </a:cubicBezTo>
                <a:cubicBezTo>
                  <a:pt x="2245239" y="628"/>
                  <a:pt x="2494513" y="2101"/>
                  <a:pt x="2742715" y="22730"/>
                </a:cubicBezTo>
                <a:cubicBezTo>
                  <a:pt x="2962786" y="43947"/>
                  <a:pt x="3184369" y="39942"/>
                  <a:pt x="3403645" y="10808"/>
                </a:cubicBezTo>
                <a:cubicBezTo>
                  <a:pt x="3527916" y="-7007"/>
                  <a:pt x="3653321" y="9067"/>
                  <a:pt x="3778223" y="10808"/>
                </a:cubicBezTo>
                <a:lnTo>
                  <a:pt x="3895044" y="13590"/>
                </a:lnTo>
                <a:lnTo>
                  <a:pt x="3906212" y="275626"/>
                </a:lnTo>
                <a:cubicBezTo>
                  <a:pt x="3913438" y="398465"/>
                  <a:pt x="3909471" y="521632"/>
                  <a:pt x="3894358" y="643899"/>
                </a:cubicBezTo>
                <a:cubicBezTo>
                  <a:pt x="3888995" y="692536"/>
                  <a:pt x="3889982" y="741301"/>
                  <a:pt x="3888995" y="790066"/>
                </a:cubicBezTo>
                <a:cubicBezTo>
                  <a:pt x="3888712" y="799463"/>
                  <a:pt x="3895063" y="810383"/>
                  <a:pt x="3883632" y="818257"/>
                </a:cubicBezTo>
                <a:lnTo>
                  <a:pt x="3883632" y="830956"/>
                </a:lnTo>
                <a:cubicBezTo>
                  <a:pt x="3896192" y="837941"/>
                  <a:pt x="3889701" y="849370"/>
                  <a:pt x="3890688" y="858514"/>
                </a:cubicBezTo>
                <a:cubicBezTo>
                  <a:pt x="3907355" y="1033621"/>
                  <a:pt x="3909867" y="1209579"/>
                  <a:pt x="3898168" y="1385017"/>
                </a:cubicBezTo>
                <a:cubicBezTo>
                  <a:pt x="3889559" y="1546549"/>
                  <a:pt x="3898449" y="1707827"/>
                  <a:pt x="3908893" y="1869233"/>
                </a:cubicBezTo>
                <a:cubicBezTo>
                  <a:pt x="3921312" y="2061116"/>
                  <a:pt x="3901555" y="2252872"/>
                  <a:pt x="3898591" y="2444754"/>
                </a:cubicBezTo>
                <a:cubicBezTo>
                  <a:pt x="3898309" y="2461962"/>
                  <a:pt x="3899367" y="2479201"/>
                  <a:pt x="3900673" y="2496440"/>
                </a:cubicBezTo>
                <a:lnTo>
                  <a:pt x="3902963" y="2529660"/>
                </a:lnTo>
                <a:lnTo>
                  <a:pt x="0" y="2529660"/>
                </a:lnTo>
                <a:lnTo>
                  <a:pt x="0" y="15736"/>
                </a:lnTo>
                <a:lnTo>
                  <a:pt x="938" y="16032"/>
                </a:lnTo>
                <a:cubicBezTo>
                  <a:pt x="213686" y="39741"/>
                  <a:pt x="426055" y="24338"/>
                  <a:pt x="638426" y="11612"/>
                </a:cubicBezTo>
                <a:cubicBezTo>
                  <a:pt x="737616" y="5719"/>
                  <a:pt x="836815" y="2069"/>
                  <a:pt x="936025" y="66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UN II households in Kalabo Adopt New Cooking and Feeding Methods - The  National Food and Nutrition Commission (NFNC)">
            <a:extLst>
              <a:ext uri="{FF2B5EF4-FFF2-40B4-BE49-F238E27FC236}">
                <a16:creationId xmlns:a16="http://schemas.microsoft.com/office/drawing/2014/main" id="{C91E1FE2-E4DD-0447-A06D-384E969A4C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0" r="13847" b="-1"/>
          <a:stretch/>
        </p:blipFill>
        <p:spPr bwMode="auto">
          <a:xfrm>
            <a:off x="4110923" y="3791169"/>
            <a:ext cx="3058821" cy="3066831"/>
          </a:xfrm>
          <a:custGeom>
            <a:avLst/>
            <a:gdLst/>
            <a:ahLst/>
            <a:cxnLst/>
            <a:rect l="l" t="t" r="r" b="b"/>
            <a:pathLst>
              <a:path w="3058821" h="3066831">
                <a:moveTo>
                  <a:pt x="2787020" y="1261"/>
                </a:moveTo>
                <a:cubicBezTo>
                  <a:pt x="2839709" y="-518"/>
                  <a:pt x="2892422" y="-414"/>
                  <a:pt x="2945069" y="1571"/>
                </a:cubicBezTo>
                <a:lnTo>
                  <a:pt x="3038769" y="8460"/>
                </a:lnTo>
                <a:lnTo>
                  <a:pt x="3040494" y="37341"/>
                </a:lnTo>
                <a:cubicBezTo>
                  <a:pt x="3041244" y="71882"/>
                  <a:pt x="3039776" y="106360"/>
                  <a:pt x="3033397" y="140806"/>
                </a:cubicBezTo>
                <a:cubicBezTo>
                  <a:pt x="3014006" y="247842"/>
                  <a:pt x="3013240" y="353093"/>
                  <a:pt x="3049089" y="457834"/>
                </a:cubicBezTo>
                <a:cubicBezTo>
                  <a:pt x="3061974" y="495214"/>
                  <a:pt x="3059933" y="536166"/>
                  <a:pt x="3055085" y="576225"/>
                </a:cubicBezTo>
                <a:cubicBezTo>
                  <a:pt x="3043731" y="670377"/>
                  <a:pt x="3028167" y="764784"/>
                  <a:pt x="3035311" y="859828"/>
                </a:cubicBezTo>
                <a:cubicBezTo>
                  <a:pt x="3053554" y="1099545"/>
                  <a:pt x="3026891" y="1339261"/>
                  <a:pt x="3038883" y="1578850"/>
                </a:cubicBezTo>
                <a:cubicBezTo>
                  <a:pt x="3039113" y="1594185"/>
                  <a:pt x="3038526" y="1609507"/>
                  <a:pt x="3037097" y="1624778"/>
                </a:cubicBezTo>
                <a:cubicBezTo>
                  <a:pt x="3032504" y="1713061"/>
                  <a:pt x="3017960" y="1801599"/>
                  <a:pt x="3043476" y="1889499"/>
                </a:cubicBezTo>
                <a:cubicBezTo>
                  <a:pt x="3046015" y="1904618"/>
                  <a:pt x="3045632" y="1920080"/>
                  <a:pt x="3042328" y="1935044"/>
                </a:cubicBezTo>
                <a:cubicBezTo>
                  <a:pt x="3031394" y="2011884"/>
                  <a:pt x="3028524" y="2089667"/>
                  <a:pt x="3033780" y="2167106"/>
                </a:cubicBezTo>
                <a:cubicBezTo>
                  <a:pt x="3048962" y="2335903"/>
                  <a:pt x="3051130" y="2505606"/>
                  <a:pt x="3040286" y="2674734"/>
                </a:cubicBezTo>
                <a:cubicBezTo>
                  <a:pt x="3036459" y="2750260"/>
                  <a:pt x="3031611" y="2825530"/>
                  <a:pt x="3028294" y="2900035"/>
                </a:cubicBezTo>
                <a:cubicBezTo>
                  <a:pt x="3027210" y="2934608"/>
                  <a:pt x="3025392" y="2969245"/>
                  <a:pt x="3026078" y="3003803"/>
                </a:cubicBezTo>
                <a:lnTo>
                  <a:pt x="3033892" y="3066831"/>
                </a:lnTo>
                <a:lnTo>
                  <a:pt x="23851" y="3066831"/>
                </a:lnTo>
                <a:lnTo>
                  <a:pt x="42401" y="2704831"/>
                </a:lnTo>
                <a:cubicBezTo>
                  <a:pt x="45364" y="2461136"/>
                  <a:pt x="53409" y="2216933"/>
                  <a:pt x="28288" y="1974000"/>
                </a:cubicBezTo>
                <a:cubicBezTo>
                  <a:pt x="11213" y="1809420"/>
                  <a:pt x="17986" y="1645602"/>
                  <a:pt x="21091" y="1481150"/>
                </a:cubicBezTo>
                <a:cubicBezTo>
                  <a:pt x="24619" y="1296377"/>
                  <a:pt x="22926" y="1111480"/>
                  <a:pt x="22926" y="926707"/>
                </a:cubicBezTo>
                <a:cubicBezTo>
                  <a:pt x="22643" y="846322"/>
                  <a:pt x="27442" y="766445"/>
                  <a:pt x="35627" y="686441"/>
                </a:cubicBezTo>
                <a:cubicBezTo>
                  <a:pt x="47340" y="570372"/>
                  <a:pt x="33228" y="454937"/>
                  <a:pt x="14458" y="340646"/>
                </a:cubicBezTo>
                <a:cubicBezTo>
                  <a:pt x="3337" y="261010"/>
                  <a:pt x="-1375" y="180751"/>
                  <a:pt x="346" y="100506"/>
                </a:cubicBezTo>
                <a:lnTo>
                  <a:pt x="2424" y="12627"/>
                </a:lnTo>
                <a:lnTo>
                  <a:pt x="3495" y="12901"/>
                </a:lnTo>
                <a:cubicBezTo>
                  <a:pt x="343898" y="-3971"/>
                  <a:pt x="684174" y="17086"/>
                  <a:pt x="1024451" y="18263"/>
                </a:cubicBezTo>
                <a:cubicBezTo>
                  <a:pt x="1134033" y="18655"/>
                  <a:pt x="1243235" y="13685"/>
                  <a:pt x="1352564" y="9238"/>
                </a:cubicBezTo>
                <a:cubicBezTo>
                  <a:pt x="1493565" y="3614"/>
                  <a:pt x="1634312" y="14731"/>
                  <a:pt x="1775060" y="12508"/>
                </a:cubicBezTo>
                <a:cubicBezTo>
                  <a:pt x="2008160" y="8846"/>
                  <a:pt x="2241134" y="19571"/>
                  <a:pt x="2474235" y="12508"/>
                </a:cubicBezTo>
                <a:cubicBezTo>
                  <a:pt x="2578497" y="9238"/>
                  <a:pt x="2682758" y="4268"/>
                  <a:pt x="2787020" y="126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86C8B-1D27-CB4D-B7D4-53906E9B7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618" y="2704407"/>
            <a:ext cx="3997805" cy="3489159"/>
          </a:xfrm>
        </p:spPr>
        <p:txBody>
          <a:bodyPr>
            <a:normAutofit/>
          </a:bodyPr>
          <a:lstStyle/>
          <a:p>
            <a:r>
              <a:rPr lang="en-US" sz="2200" dirty="0"/>
              <a:t>Needs scale up to all districts and saturate the whole district</a:t>
            </a:r>
          </a:p>
          <a:p>
            <a:endParaRPr lang="en-US" sz="2200" dirty="0"/>
          </a:p>
          <a:p>
            <a:r>
              <a:rPr lang="en-US" sz="2200" dirty="0"/>
              <a:t>Sustainability of the subnational level ???</a:t>
            </a:r>
          </a:p>
          <a:p>
            <a:endParaRPr lang="en-US" sz="2200" dirty="0"/>
          </a:p>
          <a:p>
            <a:r>
              <a:rPr lang="en-US" sz="2200" dirty="0"/>
              <a:t>Funding for activities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38620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87BF42CA-AD55-48B4-8949-C4DCA60A6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66AE1D3D-3106-4CB2-AA7C-0C1642AC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A31B6AF-B711-4CDB-8C2B-16E963DDC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8137" y="0"/>
            <a:ext cx="5646974" cy="6483075"/>
            <a:chOff x="-19221" y="0"/>
            <a:chExt cx="5646974" cy="648307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A818331-E13C-49C6-B98D-A60AD0E8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37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7C4629D-4AB7-48D4-A61B-1AE1837A7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4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1E30050-9FC4-4CC7-8C0B-BF5EFD106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7E03733-50FD-49A6-B226-40F6A0AD4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A614510-A9F4-41B6-B78E-F49E390C7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74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4E8203-484D-C34A-B31A-989902FE1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tx2"/>
                </a:solidFill>
              </a:rPr>
              <a:t>School Health Nutrition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81FB091-E608-0247-84AA-943ACFADC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  <a:effectLst/>
              </a:rPr>
              <a:t>Baseline survey- biomedical, anthropometric and </a:t>
            </a:r>
            <a:br>
              <a:rPr lang="en-US" sz="1800">
                <a:solidFill>
                  <a:schemeClr val="tx2"/>
                </a:solidFill>
                <a:effectLst/>
              </a:rPr>
            </a:br>
            <a:r>
              <a:rPr lang="en-US" sz="1800">
                <a:solidFill>
                  <a:schemeClr val="tx2"/>
                </a:solidFill>
                <a:effectLst/>
              </a:rPr>
              <a:t>cognitive assessments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  <a:effectLst/>
              </a:rPr>
              <a:t>Micronutrients supplements (Iron tablets and Vit. </a:t>
            </a:r>
            <a:br>
              <a:rPr lang="en-US" sz="1800">
                <a:solidFill>
                  <a:schemeClr val="tx2"/>
                </a:solidFill>
                <a:effectLst/>
              </a:rPr>
            </a:br>
            <a:r>
              <a:rPr lang="en-US" sz="1800">
                <a:solidFill>
                  <a:schemeClr val="tx2"/>
                </a:solidFill>
                <a:effectLst/>
              </a:rPr>
              <a:t>A) and de-worming pills (Albendazole) once per </a:t>
            </a:r>
            <a:br>
              <a:rPr lang="en-US" sz="1800">
                <a:solidFill>
                  <a:schemeClr val="tx2"/>
                </a:solidFill>
                <a:effectLst/>
              </a:rPr>
            </a:br>
            <a:r>
              <a:rPr lang="en-US" sz="1800">
                <a:solidFill>
                  <a:schemeClr val="tx2"/>
                </a:solidFill>
                <a:effectLst/>
              </a:rPr>
              <a:t>year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  <a:effectLst/>
              </a:rPr>
              <a:t>Training teachers in Drug Administration and Life </a:t>
            </a:r>
            <a:br>
              <a:rPr lang="en-US" sz="1800">
                <a:solidFill>
                  <a:schemeClr val="tx2"/>
                </a:solidFill>
                <a:effectLst/>
              </a:rPr>
            </a:br>
            <a:r>
              <a:rPr lang="en-US" sz="1800">
                <a:solidFill>
                  <a:schemeClr val="tx2"/>
                </a:solidFill>
                <a:effectLst/>
              </a:rPr>
              <a:t>skills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  <a:effectLst/>
              </a:rPr>
              <a:t>Strengthening linkages between Health centres and </a:t>
            </a:r>
            <a:br>
              <a:rPr lang="en-US" sz="1800">
                <a:solidFill>
                  <a:schemeClr val="tx2"/>
                </a:solidFill>
                <a:effectLst/>
              </a:rPr>
            </a:br>
            <a:r>
              <a:rPr lang="en-US" sz="1800">
                <a:solidFill>
                  <a:schemeClr val="tx2"/>
                </a:solidFill>
                <a:effectLst/>
              </a:rPr>
              <a:t>schools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  <a:effectLst/>
              </a:rPr>
              <a:t>Providing small grants to schools and communities </a:t>
            </a:r>
            <a:br>
              <a:rPr lang="en-US" sz="1800">
                <a:solidFill>
                  <a:schemeClr val="tx2"/>
                </a:solidFill>
                <a:effectLst/>
              </a:rPr>
            </a:br>
            <a:r>
              <a:rPr lang="en-US" sz="1800">
                <a:solidFill>
                  <a:schemeClr val="tx2"/>
                </a:solidFill>
                <a:effectLst/>
              </a:rPr>
              <a:t>to support SHN and HIV/AIDS interventions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  <a:effectLst/>
              </a:rPr>
              <a:t>Community mobilisation to support SHN activities </a:t>
            </a:r>
            <a:br>
              <a:rPr lang="en-US" sz="1800">
                <a:solidFill>
                  <a:schemeClr val="tx2"/>
                </a:solidFill>
                <a:effectLst/>
              </a:rPr>
            </a:br>
            <a:r>
              <a:rPr lang="en-US" sz="1800">
                <a:solidFill>
                  <a:schemeClr val="tx2"/>
                </a:solidFill>
                <a:effectLst/>
              </a:rPr>
              <a:t>as a cross cutting activity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>
              <a:solidFill>
                <a:schemeClr val="tx2"/>
              </a:solidFill>
              <a:effectLst/>
            </a:endParaRPr>
          </a:p>
          <a:p>
            <a:endParaRPr lang="en-US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919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0_Custom Design">
  <a:themeElements>
    <a:clrScheme name="Nigeria DHS 2013">
      <a:dk1>
        <a:srgbClr val="000000"/>
      </a:dk1>
      <a:lt1>
        <a:srgbClr val="FFFFFF"/>
      </a:lt1>
      <a:dk2>
        <a:srgbClr val="9CBB58"/>
      </a:dk2>
      <a:lt2>
        <a:srgbClr val="4F622C"/>
      </a:lt2>
      <a:accent1>
        <a:srgbClr val="1A2C53"/>
      </a:accent1>
      <a:accent2>
        <a:srgbClr val="F9A25D"/>
      </a:accent2>
      <a:accent3>
        <a:srgbClr val="070707"/>
      </a:accent3>
      <a:accent4>
        <a:srgbClr val="AD4E61"/>
      </a:accent4>
      <a:accent5>
        <a:srgbClr val="84004E"/>
      </a:accent5>
      <a:accent6>
        <a:srgbClr val="404EFF"/>
      </a:accent6>
      <a:hlink>
        <a:srgbClr val="81452C"/>
      </a:hlink>
      <a:folHlink>
        <a:srgbClr val="0098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3_Custom Design">
  <a:themeElements>
    <a:clrScheme name="Nigeria DHS 2013">
      <a:dk1>
        <a:srgbClr val="000000"/>
      </a:dk1>
      <a:lt1>
        <a:srgbClr val="FFFFFF"/>
      </a:lt1>
      <a:dk2>
        <a:srgbClr val="9CBB58"/>
      </a:dk2>
      <a:lt2>
        <a:srgbClr val="4F622C"/>
      </a:lt2>
      <a:accent1>
        <a:srgbClr val="1A2C53"/>
      </a:accent1>
      <a:accent2>
        <a:srgbClr val="F9A25D"/>
      </a:accent2>
      <a:accent3>
        <a:srgbClr val="070707"/>
      </a:accent3>
      <a:accent4>
        <a:srgbClr val="AD4E61"/>
      </a:accent4>
      <a:accent5>
        <a:srgbClr val="84004E"/>
      </a:accent5>
      <a:accent6>
        <a:srgbClr val="404EFF"/>
      </a:accent6>
      <a:hlink>
        <a:srgbClr val="81452C"/>
      </a:hlink>
      <a:folHlink>
        <a:srgbClr val="0098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721</Words>
  <Application>Microsoft Office PowerPoint</Application>
  <PresentationFormat>Widescreen</PresentationFormat>
  <Paragraphs>110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Calisto MT</vt:lpstr>
      <vt:lpstr>Century Gothic</vt:lpstr>
      <vt:lpstr>Wingdings</vt:lpstr>
      <vt:lpstr>Office Theme</vt:lpstr>
      <vt:lpstr>1_Office Theme</vt:lpstr>
      <vt:lpstr>10_Custom Design</vt:lpstr>
      <vt:lpstr>13_Custom Design</vt:lpstr>
      <vt:lpstr>Update on the Implementation status of Nutrition Programmes in Zambia </vt:lpstr>
      <vt:lpstr>Presentation outline</vt:lpstr>
      <vt:lpstr>Introduction</vt:lpstr>
      <vt:lpstr>PowerPoint Presentation</vt:lpstr>
      <vt:lpstr>PowerPoint Presentation</vt:lpstr>
      <vt:lpstr>Functions of the Food and Nutrition Commission</vt:lpstr>
      <vt:lpstr>Programmes implementing nutrition interventions</vt:lpstr>
      <vt:lpstr>SUN II / MCDP II</vt:lpstr>
      <vt:lpstr>School Health Nutrition</vt:lpstr>
      <vt:lpstr>School Health and Nutrition</vt:lpstr>
      <vt:lpstr>Micronutrient deficiency control</vt:lpstr>
      <vt:lpstr>Food systems approach</vt:lpstr>
      <vt:lpstr>Development and sustaining human resource capacity in the nutrition sector</vt:lpstr>
      <vt:lpstr>Other programmes</vt:lpstr>
      <vt:lpstr>Way forward</vt:lpstr>
      <vt:lpstr>PowerPoint Presentation</vt:lpstr>
      <vt:lpstr>Nutrition cooperating partners supporting government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the Implementation status of Nutrition Programmes in Zambia</dc:title>
  <dc:creator>Muntanga Mapani</dc:creator>
  <cp:lastModifiedBy>John Manda</cp:lastModifiedBy>
  <cp:revision>1</cp:revision>
  <dcterms:created xsi:type="dcterms:W3CDTF">2023-09-13T00:14:07Z</dcterms:created>
  <dcterms:modified xsi:type="dcterms:W3CDTF">2023-09-13T06:23:55Z</dcterms:modified>
</cp:coreProperties>
</file>