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58" r:id="rId13"/>
    <p:sldId id="26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IUG3m2hThOHqXwE4j4gpNOeXx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8243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5632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34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200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69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11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0853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40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11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6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27;p16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Gill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9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Google Shape;49;p19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Google Shape;50;p19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Gill Sans"/>
              <a:buNone/>
              <a:defRPr sz="4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2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Gill Sans"/>
              <a:buNone/>
              <a:defRPr sz="2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Gill Sans"/>
              <a:buNone/>
              <a:defRPr sz="2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2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rm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Google Shape;84;p24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2743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5" name="Google Shape;85;p24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24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0000" sy="90000" flip="xy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ADA48C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5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5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5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2362200" y="1206855"/>
            <a:ext cx="6553200" cy="122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100000"/>
              <a:buFont typeface="Arial"/>
              <a:buNone/>
            </a:pPr>
            <a:r>
              <a:rPr lang="en-US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2023 National Conference – closing remarks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1" descr="C:\Users\user\Desktop\Conference Materials 2021\Materials\USAID_Logo_Vertical_Logo_RGB_29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5313195"/>
            <a:ext cx="1133476" cy="96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800" y="5443098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C:\Users\user\Desktop\Conference Materials 2021\Materials\1000 Days Logo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055" y="533400"/>
            <a:ext cx="1355545" cy="134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 descr="C:\Users\user\Desktop\Graphic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38400" y="538785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1186344" y="5105400"/>
            <a:ext cx="7652856" cy="76200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Google Shape;111;p1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12" name="Google Shape;112;p1"/>
          <p:cNvSpPr txBox="1">
            <a:spLocks noGrp="1"/>
          </p:cNvSpPr>
          <p:nvPr>
            <p:ph type="subTitle" idx="1"/>
          </p:nvPr>
        </p:nvSpPr>
        <p:spPr>
          <a:xfrm>
            <a:off x="4532396" y="3004604"/>
            <a:ext cx="4343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77500" lnSpcReduction="20000"/>
          </a:bodyPr>
          <a:lstStyle/>
          <a:p>
            <a:pPr marL="2743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dirty="0">
                <a:solidFill>
                  <a:srgbClr val="0033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13</a:t>
            </a:r>
            <a:r>
              <a:rPr lang="en-US" sz="3600" baseline="30000" dirty="0">
                <a:solidFill>
                  <a:srgbClr val="0033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th</a:t>
            </a:r>
            <a:r>
              <a:rPr lang="en-US" sz="3600" dirty="0">
                <a:solidFill>
                  <a:srgbClr val="0033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-14</a:t>
            </a:r>
            <a:r>
              <a:rPr lang="en-US" sz="3600" baseline="30000" dirty="0">
                <a:solidFill>
                  <a:srgbClr val="0033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th</a:t>
            </a:r>
            <a:r>
              <a:rPr lang="en-US" sz="3600" dirty="0">
                <a:solidFill>
                  <a:srgbClr val="0033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 September 2023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lang="en-US" sz="3600" dirty="0">
                <a:solidFill>
                  <a:srgbClr val="0033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Location: Radisson Blu Lusaka</a:t>
            </a:r>
            <a:endParaRPr sz="3600" dirty="0">
              <a:solidFill>
                <a:srgbClr val="0033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pic>
        <p:nvPicPr>
          <p:cNvPr id="113" name="Google Shape;113;p1" descr="C:\Users\user\Downloads\baby by Brian Odwar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3654" y="2362200"/>
            <a:ext cx="3352798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 dirty="0"/>
              <a:t>Closing remarks / Way forward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370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still a nutrition funding gap, even in the 8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NDP across all programmes</a:t>
            </a:r>
          </a:p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appeal to all the donors / funders to continue investing in the nutrition sector, to enhance the alliance of nutrition implementors</a:t>
            </a:r>
          </a:p>
          <a:p>
            <a:pPr marL="640080" lvl="1" indent="-237744">
              <a:buSzPct val="1000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ZM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endParaRPr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endParaRPr dirty="0"/>
          </a:p>
          <a:p>
            <a:pPr marL="640080" lvl="1" indent="-1202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None/>
            </a:pPr>
            <a:endParaRPr sz="2000"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4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pic>
        <p:nvPicPr>
          <p:cNvPr id="154" name="Google Shape;15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/>
          <a:srcRect/>
          <a:stretch/>
        </p:blipFill>
        <p:spPr>
          <a:xfrm>
            <a:off x="5181553" y="1779270"/>
            <a:ext cx="3752135" cy="281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8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 dirty="0"/>
              <a:t>Closing remarks / Way forward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370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cut the long story short, May I report that we have brilliant new innovation on the NFNC website</a:t>
            </a:r>
          </a:p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dash board of nutrition indicator</a:t>
            </a:r>
          </a:p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 research in Zambia Evidence Map</a:t>
            </a:r>
          </a:p>
          <a:p>
            <a:pPr marL="640080" lvl="1" indent="-237744">
              <a:buSzPct val="1000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ZM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endParaRPr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endParaRPr dirty="0"/>
          </a:p>
          <a:p>
            <a:pPr marL="640080" lvl="1" indent="-1202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None/>
            </a:pPr>
            <a:endParaRPr sz="2000"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4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pic>
        <p:nvPicPr>
          <p:cNvPr id="154" name="Google Shape;15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/>
          <a:srcRect/>
          <a:stretch/>
        </p:blipFill>
        <p:spPr>
          <a:xfrm>
            <a:off x="5181553" y="1779270"/>
            <a:ext cx="3752135" cy="281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68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2" name="Google Shape;132;p3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sp>
        <p:nvSpPr>
          <p:cNvPr id="137" name="Google Shape;137;p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39" name="Google Shape;139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1729191" y="1996438"/>
            <a:ext cx="6863128" cy="284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>
            <a:spLocks noGrp="1"/>
          </p:cNvSpPr>
          <p:nvPr>
            <p:ph type="title"/>
          </p:nvPr>
        </p:nvSpPr>
        <p:spPr>
          <a:xfrm>
            <a:off x="3072303" y="2362200"/>
            <a:ext cx="35390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Thank you</a:t>
            </a:r>
            <a:endParaRPr/>
          </a:p>
        </p:txBody>
      </p:sp>
      <p:pic>
        <p:nvPicPr>
          <p:cNvPr id="288" name="Google Shape;288;p14" descr="C:\Users\user\Desktop\Conference Materials 2021\Materials\1000 Days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559" y="3429000"/>
            <a:ext cx="1722910" cy="171193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4"/>
          <p:cNvSpPr/>
          <p:nvPr/>
        </p:nvSpPr>
        <p:spPr>
          <a:xfrm rot="5400000">
            <a:off x="3644399" y="-89399"/>
            <a:ext cx="2266045" cy="2484755"/>
          </a:xfrm>
          <a:prstGeom prst="homePlate">
            <a:avLst>
              <a:gd name="adj" fmla="val 50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0" name="Google Shape;290;p14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750434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4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731384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4"/>
          <p:cNvSpPr/>
          <p:nvPr/>
        </p:nvSpPr>
        <p:spPr>
          <a:xfrm>
            <a:off x="0" y="5562600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3" name="Google Shape;293;p14"/>
          <p:cNvSpPr txBox="1"/>
          <p:nvPr/>
        </p:nvSpPr>
        <p:spPr>
          <a:xfrm>
            <a:off x="6275834" y="5760719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sp>
        <p:nvSpPr>
          <p:cNvPr id="294" name="Google Shape;294;p14"/>
          <p:cNvSpPr txBox="1"/>
          <p:nvPr/>
        </p:nvSpPr>
        <p:spPr>
          <a:xfrm>
            <a:off x="8613648" y="6122669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rPr>
              <a:t>13</a:t>
            </a:fld>
            <a:endParaRPr sz="1200" b="0" i="0" u="none" strike="noStrike" cap="none">
              <a:solidFill>
                <a:srgbClr val="B3A787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1743456" y="2324100"/>
            <a:ext cx="6870192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229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1		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September 2023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Title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Summary of Way Forward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Executive Director: Muntanga Mapani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	NFNC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16154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endParaRPr sz="2400" dirty="0"/>
          </a:p>
        </p:txBody>
      </p:sp>
      <p:sp>
        <p:nvSpPr>
          <p:cNvPr id="119" name="Google Shape;119;p2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1" name="Google Shape;121;p2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990600" y="5440681"/>
            <a:ext cx="781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743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41108"/>
                </a:solidFill>
                <a:latin typeface="Gill Sans"/>
                <a:ea typeface="Gill Sans"/>
                <a:cs typeface="Gill Sans"/>
                <a:sym typeface="Gill Sans"/>
              </a:rPr>
              <a:t>“Strengthening and accelerating delivery of multisectoral nutrition interventions through evidence-driven programming”</a:t>
            </a:r>
          </a:p>
        </p:txBody>
      </p:sp>
      <p:pic>
        <p:nvPicPr>
          <p:cNvPr id="124" name="Google Shape;124;p2" descr="C:\Users\user\Documents\2021 Docs\Conference Materials 2021\Final Materials for the Conference\Approved logo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5943600"/>
            <a:ext cx="6772275" cy="4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6096000" y="6025539"/>
            <a:ext cx="711327" cy="30919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 dirty="0"/>
              <a:t>Closing remarks / Way forward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370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learning has taken place</a:t>
            </a:r>
          </a:p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big hearty thank you to all colleagues, partners who have taken interest in the nutritional status of the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Zambia population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Clearly, implementation of the EB, SUN II interventions remains the priority with extension to address all forms of malnutrition throughout the life cycle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ZM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endParaRPr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endParaRPr dirty="0"/>
          </a:p>
          <a:p>
            <a:pPr marL="640080" lvl="1" indent="-1202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None/>
            </a:pPr>
            <a:endParaRPr sz="2000"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4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pic>
        <p:nvPicPr>
          <p:cNvPr id="154" name="Google Shape;15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/>
          <a:srcRect/>
          <a:stretch/>
        </p:blipFill>
        <p:spPr>
          <a:xfrm>
            <a:off x="5181553" y="1779270"/>
            <a:ext cx="3752135" cy="281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60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 dirty="0"/>
              <a:t>Closing remarks / Way forward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370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household remains the target of convergence for the multisectoral approach.</a:t>
            </a:r>
          </a:p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women and children identified as vulnerable groups</a:t>
            </a:r>
          </a:p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men / males in the households must not be left behind – in all activities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ZM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endParaRPr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endParaRPr dirty="0"/>
          </a:p>
          <a:p>
            <a:pPr marL="640080" lvl="1" indent="-1202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None/>
            </a:pPr>
            <a:endParaRPr sz="2000"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4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pic>
        <p:nvPicPr>
          <p:cNvPr id="154" name="Google Shape;15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/>
          <a:srcRect/>
          <a:stretch/>
        </p:blipFill>
        <p:spPr>
          <a:xfrm>
            <a:off x="5181553" y="1779270"/>
            <a:ext cx="3752135" cy="281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12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 dirty="0"/>
              <a:t>Closing remarks / Way forward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370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Scaling up to more districts, saturating all districts with interventions is also priority.</a:t>
            </a:r>
          </a:p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 of all GRZ / ministries and departments going forward is important – Nutrition sensitive interventions – this speaks to transformation of food systems</a:t>
            </a:r>
          </a:p>
          <a:p>
            <a:pPr marL="640080" lvl="1" indent="-237744">
              <a:buSzPct val="10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ZM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endParaRPr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endParaRPr dirty="0"/>
          </a:p>
          <a:p>
            <a:pPr marL="640080" lvl="1" indent="-1202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None/>
            </a:pPr>
            <a:endParaRPr sz="2000"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4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pic>
        <p:nvPicPr>
          <p:cNvPr id="154" name="Google Shape;15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/>
          <a:srcRect/>
          <a:stretch/>
        </p:blipFill>
        <p:spPr>
          <a:xfrm>
            <a:off x="5181553" y="1779270"/>
            <a:ext cx="3752135" cy="281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80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 dirty="0"/>
              <a:t>Closing remarks / Way forward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370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stunting is important as it speaks to all indicators in the MCDP </a:t>
            </a:r>
          </a:p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/ surveys remain cardinal in generating data to improve the actions that we do</a:t>
            </a:r>
          </a:p>
          <a:p>
            <a:pPr marL="640080" lvl="1" indent="-237744">
              <a:buSzPct val="1000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ZM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endParaRPr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endParaRPr dirty="0"/>
          </a:p>
          <a:p>
            <a:pPr marL="640080" lvl="1" indent="-1202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None/>
            </a:pPr>
            <a:endParaRPr sz="2000"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4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pic>
        <p:nvPicPr>
          <p:cNvPr id="154" name="Google Shape;15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/>
          <a:srcRect/>
          <a:stretch/>
        </p:blipFill>
        <p:spPr>
          <a:xfrm>
            <a:off x="5181553" y="1779270"/>
            <a:ext cx="3752135" cy="281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42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 dirty="0"/>
              <a:t>Closing remarks / Way forward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370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NFNC is working with all the NGOs, CPs / implementing partners is what is on the table</a:t>
            </a:r>
          </a:p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NFNC is mandated to clear / allow all the activities that are being implemented in Zambia</a:t>
            </a:r>
          </a:p>
          <a:p>
            <a:pPr marL="640080" lvl="1" indent="-237744">
              <a:buSzPct val="1000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ZM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endParaRPr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endParaRPr dirty="0"/>
          </a:p>
          <a:p>
            <a:pPr marL="640080" lvl="1" indent="-1202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None/>
            </a:pPr>
            <a:endParaRPr sz="2000"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4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pic>
        <p:nvPicPr>
          <p:cNvPr id="154" name="Google Shape;15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/>
          <a:srcRect/>
          <a:stretch/>
        </p:blipFill>
        <p:spPr>
          <a:xfrm>
            <a:off x="5181553" y="1779270"/>
            <a:ext cx="3752135" cy="281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56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 dirty="0"/>
              <a:t>Closing remarks / Way forward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370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appeal on two fronts</a:t>
            </a:r>
          </a:p>
          <a:p>
            <a:pPr marL="1097280" lvl="2" indent="-237744">
              <a:buSzPct val="1000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are implementing / cooperating with GRZ, NFNC is the vehicle for such cooperation in the nutrition sector</a:t>
            </a:r>
          </a:p>
          <a:p>
            <a:pPr marL="1097280" lvl="2" indent="-237744">
              <a:buSzPct val="1000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at NFNC are keen to work with everyone to improve the nutrition status of the country</a:t>
            </a:r>
          </a:p>
          <a:p>
            <a:pPr marL="640080" lvl="1" indent="-237744">
              <a:buSzPct val="1000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ZM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endParaRPr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endParaRPr dirty="0"/>
          </a:p>
          <a:p>
            <a:pPr marL="640080" lvl="1" indent="-1202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None/>
            </a:pPr>
            <a:endParaRPr sz="2000"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4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pic>
        <p:nvPicPr>
          <p:cNvPr id="154" name="Google Shape;15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/>
          <a:srcRect/>
          <a:stretch/>
        </p:blipFill>
        <p:spPr>
          <a:xfrm>
            <a:off x="5181553" y="1779270"/>
            <a:ext cx="3752135" cy="281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24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 dirty="0"/>
              <a:t>Closing remarks / Way forward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370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moving away from being a rubber stamp of programmes that we do not know about</a:t>
            </a:r>
          </a:p>
          <a:p>
            <a:pPr marL="640080" lvl="1" indent="-237744"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going to take actions to that end so that people can account for money being spent on behalf of GRZ</a:t>
            </a:r>
          </a:p>
          <a:p>
            <a:pPr marL="640080" lvl="1" indent="-237744">
              <a:buSzPct val="1000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37744">
              <a:buSzPct val="100000"/>
            </a:pPr>
            <a:endParaRPr lang="en-ZM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endParaRPr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endParaRPr dirty="0"/>
          </a:p>
          <a:p>
            <a:pPr marL="640080" lvl="1" indent="-1202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None/>
            </a:pPr>
            <a:endParaRPr sz="2000"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4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pic>
        <p:nvPicPr>
          <p:cNvPr id="154" name="Google Shape;15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/>
          <a:srcRect/>
          <a:stretch/>
        </p:blipFill>
        <p:spPr>
          <a:xfrm>
            <a:off x="5181553" y="1779270"/>
            <a:ext cx="3752135" cy="281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262766"/>
      </p:ext>
    </p:extLst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607</Words>
  <Application>Microsoft Office PowerPoint</Application>
  <PresentationFormat>On-screen Show (4:3)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Gill Sans MT</vt:lpstr>
      <vt:lpstr>Times New Roman</vt:lpstr>
      <vt:lpstr>Verdana</vt:lpstr>
      <vt:lpstr>Noto Sans Symbols</vt:lpstr>
      <vt:lpstr>Gill Sans</vt:lpstr>
      <vt:lpstr>Arial</vt:lpstr>
      <vt:lpstr>Solstice</vt:lpstr>
      <vt:lpstr>2023 National Conference – closing remarks </vt:lpstr>
      <vt:lpstr>PowerPoint Presentation</vt:lpstr>
      <vt:lpstr>Closing remarks / Way forward</vt:lpstr>
      <vt:lpstr>Closing remarks / Way forward</vt:lpstr>
      <vt:lpstr>Closing remarks / Way forward</vt:lpstr>
      <vt:lpstr>Closing remarks / Way forward</vt:lpstr>
      <vt:lpstr>Closing remarks / Way forward</vt:lpstr>
      <vt:lpstr>Closing remarks / Way forward</vt:lpstr>
      <vt:lpstr>Closing remarks / Way forward</vt:lpstr>
      <vt:lpstr>Closing remarks / Way forward</vt:lpstr>
      <vt:lpstr>Closing remarks / Way forward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Scaling Up Nutrition National Conference</dc:title>
  <dc:creator>user</dc:creator>
  <cp:lastModifiedBy>Brian Kunda</cp:lastModifiedBy>
  <cp:revision>20</cp:revision>
  <dcterms:created xsi:type="dcterms:W3CDTF">2021-04-15T19:00:23Z</dcterms:created>
  <dcterms:modified xsi:type="dcterms:W3CDTF">2023-09-14T14:43:01Z</dcterms:modified>
</cp:coreProperties>
</file>