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4"/>
    <p:sldMasterId id="2147483912" r:id="rId5"/>
    <p:sldMasterId id="2147483926" r:id="rId6"/>
    <p:sldMasterId id="2147483931" r:id="rId7"/>
    <p:sldMasterId id="2147483944" r:id="rId8"/>
    <p:sldMasterId id="2147483951" r:id="rId9"/>
  </p:sldMasterIdLst>
  <p:notesMasterIdLst>
    <p:notesMasterId r:id="rId21"/>
  </p:notesMasterIdLst>
  <p:handoutMasterIdLst>
    <p:handoutMasterId r:id="rId22"/>
  </p:handoutMasterIdLst>
  <p:sldIdLst>
    <p:sldId id="256" r:id="rId10"/>
    <p:sldId id="379" r:id="rId11"/>
    <p:sldId id="260" r:id="rId12"/>
    <p:sldId id="389" r:id="rId13"/>
    <p:sldId id="382" r:id="rId14"/>
    <p:sldId id="383" r:id="rId15"/>
    <p:sldId id="384" r:id="rId16"/>
    <p:sldId id="385" r:id="rId17"/>
    <p:sldId id="386" r:id="rId18"/>
    <p:sldId id="388" r:id="rId19"/>
    <p:sldId id="387" r:id="rId20"/>
  </p:sldIdLst>
  <p:sldSz cx="12192000" cy="6858000"/>
  <p:notesSz cx="9931400" cy="67945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RC" initials="NRC" lastIdx="4" clrIdx="0"/>
  <p:cmAuthor id="1" name="Nicole Franz" initials="NF" lastIdx="1" clrIdx="1"/>
  <p:cmAuthor id="2" name="Walter Williams (ESA)" initials="W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FF00"/>
    <a:srgbClr val="A81E3B"/>
    <a:srgbClr val="5792C9"/>
    <a:srgbClr val="79B9CF"/>
    <a:srgbClr val="DDA63A"/>
    <a:srgbClr val="1A648C"/>
    <a:srgbClr val="EFA91F"/>
    <a:srgbClr val="EF791F"/>
    <a:srgbClr val="AB96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C750DE-ED9A-4BDC-9F74-1F9233663ADE}" v="91" dt="2023-09-11T08:59:28.6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415" autoAdjust="0"/>
  </p:normalViewPr>
  <p:slideViewPr>
    <p:cSldViewPr>
      <p:cViewPr varScale="1">
        <p:scale>
          <a:sx n="63" d="100"/>
          <a:sy n="63" d="100"/>
        </p:scale>
        <p:origin x="804"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69" d="100"/>
          <a:sy n="169" d="100"/>
        </p:scale>
        <p:origin x="216" y="6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32098765432098E-2"/>
          <c:y val="0.1875753012048193"/>
          <c:w val="0.96604938271604934"/>
          <c:h val="0.71729002624671911"/>
        </c:manualLayout>
      </c:layout>
      <c:barChart>
        <c:barDir val="col"/>
        <c:grouping val="clustered"/>
        <c:varyColors val="0"/>
        <c:ser>
          <c:idx val="0"/>
          <c:order val="0"/>
          <c:tx>
            <c:strRef>
              <c:f>Sheet1!$B$1</c:f>
              <c:strCache>
                <c:ptCount val="1"/>
                <c:pt idx="0">
                  <c:v>PoU</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lt1"/>
                    </a:solidFill>
                    <a:latin typeface="+mn-lt"/>
                    <a:ea typeface="+mn-ea"/>
                    <a:cs typeface="+mn-cs"/>
                  </a:defRPr>
                </a:pPr>
                <a:endParaRPr lang="en-ZM"/>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Sheet1!$B$2:$B$13</c:f>
              <c:numCache>
                <c:formatCode>General</c:formatCode>
                <c:ptCount val="12"/>
                <c:pt idx="0">
                  <c:v>49.7</c:v>
                </c:pt>
                <c:pt idx="1">
                  <c:v>48.7</c:v>
                </c:pt>
                <c:pt idx="2">
                  <c:v>48.3</c:v>
                </c:pt>
                <c:pt idx="3">
                  <c:v>47.8</c:v>
                </c:pt>
                <c:pt idx="4">
                  <c:v>47.8</c:v>
                </c:pt>
                <c:pt idx="5">
                  <c:v>45.9</c:v>
                </c:pt>
                <c:pt idx="6">
                  <c:v>44.5</c:v>
                </c:pt>
                <c:pt idx="7">
                  <c:v>46.7</c:v>
                </c:pt>
                <c:pt idx="10">
                  <c:v>52.5</c:v>
                </c:pt>
                <c:pt idx="11">
                  <c:v>29.8</c:v>
                </c:pt>
              </c:numCache>
            </c:numRef>
          </c:val>
          <c:extLst>
            <c:ext xmlns:c16="http://schemas.microsoft.com/office/drawing/2014/chart" uri="{C3380CC4-5D6E-409C-BE32-E72D297353CC}">
              <c16:uniqueId val="{00000000-6181-4D1C-9554-492FB115333D}"/>
            </c:ext>
          </c:extLst>
        </c:ser>
        <c:dLbls>
          <c:dLblPos val="inEnd"/>
          <c:showLegendKey val="0"/>
          <c:showVal val="1"/>
          <c:showCatName val="0"/>
          <c:showSerName val="0"/>
          <c:showPercent val="0"/>
          <c:showBubbleSize val="0"/>
        </c:dLbls>
        <c:gapWidth val="41"/>
        <c:axId val="414924176"/>
        <c:axId val="414926472"/>
      </c:barChart>
      <c:catAx>
        <c:axId val="4149241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effectLst/>
                <a:latin typeface="+mn-lt"/>
                <a:ea typeface="+mn-ea"/>
                <a:cs typeface="+mn-cs"/>
              </a:defRPr>
            </a:pPr>
            <a:endParaRPr lang="en-ZM"/>
          </a:p>
        </c:txPr>
        <c:crossAx val="414926472"/>
        <c:crosses val="autoZero"/>
        <c:auto val="1"/>
        <c:lblAlgn val="ctr"/>
        <c:lblOffset val="100"/>
        <c:noMultiLvlLbl val="0"/>
      </c:catAx>
      <c:valAx>
        <c:axId val="414926472"/>
        <c:scaling>
          <c:orientation val="minMax"/>
        </c:scaling>
        <c:delete val="1"/>
        <c:axPos val="l"/>
        <c:numFmt formatCode="General" sourceLinked="1"/>
        <c:majorTickMark val="none"/>
        <c:minorTickMark val="none"/>
        <c:tickLblPos val="nextTo"/>
        <c:crossAx val="41492417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sz="1800"/>
      </a:pPr>
      <a:endParaRPr lang="en-ZM"/>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638F6E-931A-47C9-8AC6-F8017B533DD9}"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BA4ACAA6-0AFA-470E-8BE3-CB9490F9B955}">
      <dgm:prSet/>
      <dgm:spPr/>
      <dgm:t>
        <a:bodyPr/>
        <a:lstStyle/>
        <a:p>
          <a:pPr rtl="0"/>
          <a:r>
            <a:rPr lang="en-US" b="1"/>
            <a:t>Malnutrition</a:t>
          </a:r>
          <a:endParaRPr lang="en-US"/>
        </a:p>
      </dgm:t>
    </dgm:pt>
    <dgm:pt modelId="{8E41B282-AFB2-4E9D-9264-AB0E7BE08079}" type="parTrans" cxnId="{23200FE0-A774-469B-871E-53DA5CD4B44A}">
      <dgm:prSet/>
      <dgm:spPr/>
      <dgm:t>
        <a:bodyPr/>
        <a:lstStyle/>
        <a:p>
          <a:endParaRPr lang="en-US"/>
        </a:p>
      </dgm:t>
    </dgm:pt>
    <dgm:pt modelId="{36A7B59E-2D27-4DD7-B255-8B2222AE0C35}" type="sibTrans" cxnId="{23200FE0-A774-469B-871E-53DA5CD4B44A}">
      <dgm:prSet/>
      <dgm:spPr/>
      <dgm:t>
        <a:bodyPr/>
        <a:lstStyle/>
        <a:p>
          <a:endParaRPr lang="en-US"/>
        </a:p>
      </dgm:t>
    </dgm:pt>
    <dgm:pt modelId="{80032630-0759-4213-91B9-4A710EF209FA}">
      <dgm:prSet/>
      <dgm:spPr/>
      <dgm:t>
        <a:bodyPr/>
        <a:lstStyle/>
        <a:p>
          <a:pPr rtl="0"/>
          <a:r>
            <a:rPr lang="en-US" dirty="0"/>
            <a:t>not having right amount of nutrients needed to maintain a healthy body</a:t>
          </a:r>
        </a:p>
      </dgm:t>
    </dgm:pt>
    <dgm:pt modelId="{3A9B19EE-CDEC-4DB0-968A-F51DCC090397}" type="parTrans" cxnId="{70A4C2DE-ABE7-4925-A4BE-4D71DE7ACBF9}">
      <dgm:prSet/>
      <dgm:spPr/>
      <dgm:t>
        <a:bodyPr/>
        <a:lstStyle/>
        <a:p>
          <a:endParaRPr lang="en-US"/>
        </a:p>
      </dgm:t>
    </dgm:pt>
    <dgm:pt modelId="{7E0A754B-768B-4204-AA91-5A73D92AB2C1}" type="sibTrans" cxnId="{70A4C2DE-ABE7-4925-A4BE-4D71DE7ACBF9}">
      <dgm:prSet/>
      <dgm:spPr/>
      <dgm:t>
        <a:bodyPr/>
        <a:lstStyle/>
        <a:p>
          <a:endParaRPr lang="en-US"/>
        </a:p>
      </dgm:t>
    </dgm:pt>
    <dgm:pt modelId="{3DC1DFF1-8922-4280-933F-26A98CE70BD5}">
      <dgm:prSet/>
      <dgm:spPr/>
      <dgm:t>
        <a:bodyPr/>
        <a:lstStyle/>
        <a:p>
          <a:pPr rtl="0"/>
          <a:r>
            <a:rPr lang="en-US" b="1"/>
            <a:t>Hunger</a:t>
          </a:r>
          <a:endParaRPr lang="en-US"/>
        </a:p>
      </dgm:t>
    </dgm:pt>
    <dgm:pt modelId="{3A6070E6-A8F0-4181-8970-02EE722A20B8}" type="parTrans" cxnId="{83B633ED-82A9-470D-812C-127EFA384BC6}">
      <dgm:prSet/>
      <dgm:spPr/>
      <dgm:t>
        <a:bodyPr/>
        <a:lstStyle/>
        <a:p>
          <a:endParaRPr lang="en-US"/>
        </a:p>
      </dgm:t>
    </dgm:pt>
    <dgm:pt modelId="{3EDDA208-E5D5-425A-AF7D-B672EB2EF692}" type="sibTrans" cxnId="{83B633ED-82A9-470D-812C-127EFA384BC6}">
      <dgm:prSet/>
      <dgm:spPr/>
      <dgm:t>
        <a:bodyPr/>
        <a:lstStyle/>
        <a:p>
          <a:endParaRPr lang="en-US"/>
        </a:p>
      </dgm:t>
    </dgm:pt>
    <dgm:pt modelId="{ADBC035E-6225-4EB6-8704-13C039B2EFA7}">
      <dgm:prSet/>
      <dgm:spPr/>
      <dgm:t>
        <a:bodyPr/>
        <a:lstStyle/>
        <a:p>
          <a:pPr rtl="0"/>
          <a:r>
            <a:rPr lang="en-US"/>
            <a:t>Hunger synonymous with chronic undernourishment</a:t>
          </a:r>
        </a:p>
      </dgm:t>
    </dgm:pt>
    <dgm:pt modelId="{10FD78B4-84C8-4F59-839B-AD982E919371}" type="parTrans" cxnId="{4C601672-151B-46B8-B947-73FF81436CA8}">
      <dgm:prSet/>
      <dgm:spPr/>
      <dgm:t>
        <a:bodyPr/>
        <a:lstStyle/>
        <a:p>
          <a:endParaRPr lang="en-US"/>
        </a:p>
      </dgm:t>
    </dgm:pt>
    <dgm:pt modelId="{75AE2E3E-261D-447E-AB7E-BA79514341A8}" type="sibTrans" cxnId="{4C601672-151B-46B8-B947-73FF81436CA8}">
      <dgm:prSet/>
      <dgm:spPr/>
      <dgm:t>
        <a:bodyPr/>
        <a:lstStyle/>
        <a:p>
          <a:endParaRPr lang="en-US"/>
        </a:p>
      </dgm:t>
    </dgm:pt>
    <dgm:pt modelId="{B290D836-108B-4B1E-BCAC-C484698A7949}">
      <dgm:prSet/>
      <dgm:spPr/>
      <dgm:t>
        <a:bodyPr/>
        <a:lstStyle/>
        <a:p>
          <a:pPr rtl="0"/>
          <a:r>
            <a:rPr lang="en-US" b="1"/>
            <a:t>Under-nourishment</a:t>
          </a:r>
          <a:endParaRPr lang="en-US"/>
        </a:p>
      </dgm:t>
    </dgm:pt>
    <dgm:pt modelId="{F8F1753D-A978-4421-B288-D352885295E1}" type="parTrans" cxnId="{DCDF5FF6-DA1B-44E2-98E8-BB5F79A4233E}">
      <dgm:prSet/>
      <dgm:spPr/>
      <dgm:t>
        <a:bodyPr/>
        <a:lstStyle/>
        <a:p>
          <a:endParaRPr lang="en-US"/>
        </a:p>
      </dgm:t>
    </dgm:pt>
    <dgm:pt modelId="{59669AB3-866A-4059-99ED-240802FA71D8}" type="sibTrans" cxnId="{DCDF5FF6-DA1B-44E2-98E8-BB5F79A4233E}">
      <dgm:prSet/>
      <dgm:spPr/>
      <dgm:t>
        <a:bodyPr/>
        <a:lstStyle/>
        <a:p>
          <a:endParaRPr lang="en-US"/>
        </a:p>
      </dgm:t>
    </dgm:pt>
    <dgm:pt modelId="{82412AD2-917D-4992-B61F-BCEA69A7E38C}">
      <dgm:prSet/>
      <dgm:spPr/>
      <dgm:t>
        <a:bodyPr/>
        <a:lstStyle/>
        <a:p>
          <a:pPr rtl="0"/>
          <a:r>
            <a:rPr lang="en-US"/>
            <a:t>Inability to acquire enough food</a:t>
          </a:r>
        </a:p>
      </dgm:t>
    </dgm:pt>
    <dgm:pt modelId="{596EC30D-F5FD-47F9-AD3C-5DB43AC8C9F3}" type="parTrans" cxnId="{1E981DF3-CC03-44FC-B9C3-2607AFFFADC1}">
      <dgm:prSet/>
      <dgm:spPr/>
      <dgm:t>
        <a:bodyPr/>
        <a:lstStyle/>
        <a:p>
          <a:endParaRPr lang="en-US"/>
        </a:p>
      </dgm:t>
    </dgm:pt>
    <dgm:pt modelId="{18346C08-F612-4D0B-9F16-EF8BCE182887}" type="sibTrans" cxnId="{1E981DF3-CC03-44FC-B9C3-2607AFFFADC1}">
      <dgm:prSet/>
      <dgm:spPr/>
      <dgm:t>
        <a:bodyPr/>
        <a:lstStyle/>
        <a:p>
          <a:endParaRPr lang="en-US"/>
        </a:p>
      </dgm:t>
    </dgm:pt>
    <dgm:pt modelId="{1CFA26D1-F57C-48E6-8026-9C7F6E4409D7}">
      <dgm:prSet/>
      <dgm:spPr/>
      <dgm:t>
        <a:bodyPr/>
        <a:lstStyle/>
        <a:p>
          <a:pPr rtl="0"/>
          <a:r>
            <a:rPr lang="en-US" b="1" dirty="0"/>
            <a:t>Food Insecurity</a:t>
          </a:r>
          <a:endParaRPr lang="en-US" dirty="0"/>
        </a:p>
      </dgm:t>
    </dgm:pt>
    <dgm:pt modelId="{15FE7394-CCF8-408B-A818-FCA7EEE6F1A6}" type="parTrans" cxnId="{DF1B270B-36D2-4DF8-9F5E-BE20C021A75B}">
      <dgm:prSet/>
      <dgm:spPr/>
      <dgm:t>
        <a:bodyPr/>
        <a:lstStyle/>
        <a:p>
          <a:endParaRPr lang="en-US"/>
        </a:p>
      </dgm:t>
    </dgm:pt>
    <dgm:pt modelId="{EB424BD1-7688-4C2F-AA51-DD688414C89B}" type="sibTrans" cxnId="{DF1B270B-36D2-4DF8-9F5E-BE20C021A75B}">
      <dgm:prSet/>
      <dgm:spPr/>
      <dgm:t>
        <a:bodyPr/>
        <a:lstStyle/>
        <a:p>
          <a:endParaRPr lang="en-US"/>
        </a:p>
      </dgm:t>
    </dgm:pt>
    <dgm:pt modelId="{713B90A5-D8F3-466F-A97A-80EB5D72AC28}">
      <dgm:prSet/>
      <dgm:spPr/>
      <dgm:t>
        <a:bodyPr/>
        <a:lstStyle/>
        <a:p>
          <a:pPr rtl="0"/>
          <a:r>
            <a:rPr lang="en-US" dirty="0"/>
            <a:t>Issues of Availability, Accessibility, utilization and sustainability</a:t>
          </a:r>
        </a:p>
      </dgm:t>
    </dgm:pt>
    <dgm:pt modelId="{6527D0DB-09E8-4AC8-BFE9-AC9027174138}" type="parTrans" cxnId="{B04F73FB-3F19-458C-8919-84853E0450A4}">
      <dgm:prSet/>
      <dgm:spPr/>
      <dgm:t>
        <a:bodyPr/>
        <a:lstStyle/>
        <a:p>
          <a:endParaRPr lang="en-US"/>
        </a:p>
      </dgm:t>
    </dgm:pt>
    <dgm:pt modelId="{F38CD6A2-701C-4BAE-ADCD-70AC0F37DAD3}" type="sibTrans" cxnId="{B04F73FB-3F19-458C-8919-84853E0450A4}">
      <dgm:prSet/>
      <dgm:spPr/>
      <dgm:t>
        <a:bodyPr/>
        <a:lstStyle/>
        <a:p>
          <a:endParaRPr lang="en-US"/>
        </a:p>
      </dgm:t>
    </dgm:pt>
    <dgm:pt modelId="{D24A22EE-0A79-4242-95A2-52041A732A54}" type="pres">
      <dgm:prSet presAssocID="{75638F6E-931A-47C9-8AC6-F8017B533DD9}" presName="matrix" presStyleCnt="0">
        <dgm:presLayoutVars>
          <dgm:chMax val="1"/>
          <dgm:dir/>
          <dgm:resizeHandles val="exact"/>
        </dgm:presLayoutVars>
      </dgm:prSet>
      <dgm:spPr/>
    </dgm:pt>
    <dgm:pt modelId="{F640D011-6587-482C-AAEA-6C4EE4CA8E42}" type="pres">
      <dgm:prSet presAssocID="{75638F6E-931A-47C9-8AC6-F8017B533DD9}" presName="diamond" presStyleLbl="bgShp" presStyleIdx="0" presStyleCnt="1" custLinFactNeighborX="-56831" custLinFactNeighborY="5055"/>
      <dgm:spPr/>
    </dgm:pt>
    <dgm:pt modelId="{B5D6516C-114D-4B63-BFD9-DFB0E4161AB9}" type="pres">
      <dgm:prSet presAssocID="{75638F6E-931A-47C9-8AC6-F8017B533DD9}" presName="quad1" presStyleLbl="node1" presStyleIdx="0" presStyleCnt="4">
        <dgm:presLayoutVars>
          <dgm:chMax val="0"/>
          <dgm:chPref val="0"/>
          <dgm:bulletEnabled val="1"/>
        </dgm:presLayoutVars>
      </dgm:prSet>
      <dgm:spPr/>
    </dgm:pt>
    <dgm:pt modelId="{0A5A8089-8949-4040-B5CF-C7D1AA5558CC}" type="pres">
      <dgm:prSet presAssocID="{75638F6E-931A-47C9-8AC6-F8017B533DD9}" presName="quad2" presStyleLbl="node1" presStyleIdx="1" presStyleCnt="4">
        <dgm:presLayoutVars>
          <dgm:chMax val="0"/>
          <dgm:chPref val="0"/>
          <dgm:bulletEnabled val="1"/>
        </dgm:presLayoutVars>
      </dgm:prSet>
      <dgm:spPr/>
    </dgm:pt>
    <dgm:pt modelId="{61DC709F-C42A-4A98-AB38-7E1B0E1F14D7}" type="pres">
      <dgm:prSet presAssocID="{75638F6E-931A-47C9-8AC6-F8017B533DD9}" presName="quad3" presStyleLbl="node1" presStyleIdx="2" presStyleCnt="4">
        <dgm:presLayoutVars>
          <dgm:chMax val="0"/>
          <dgm:chPref val="0"/>
          <dgm:bulletEnabled val="1"/>
        </dgm:presLayoutVars>
      </dgm:prSet>
      <dgm:spPr/>
    </dgm:pt>
    <dgm:pt modelId="{012C676B-EF34-490A-A174-D9FBD6CE28E5}" type="pres">
      <dgm:prSet presAssocID="{75638F6E-931A-47C9-8AC6-F8017B533DD9}" presName="quad4" presStyleLbl="node1" presStyleIdx="3" presStyleCnt="4">
        <dgm:presLayoutVars>
          <dgm:chMax val="0"/>
          <dgm:chPref val="0"/>
          <dgm:bulletEnabled val="1"/>
        </dgm:presLayoutVars>
      </dgm:prSet>
      <dgm:spPr/>
    </dgm:pt>
  </dgm:ptLst>
  <dgm:cxnLst>
    <dgm:cxn modelId="{1C918107-4422-4812-91B8-463FEF355089}" type="presOf" srcId="{80032630-0759-4213-91B9-4A710EF209FA}" destId="{B5D6516C-114D-4B63-BFD9-DFB0E4161AB9}" srcOrd="0" destOrd="1" presId="urn:microsoft.com/office/officeart/2005/8/layout/matrix3"/>
    <dgm:cxn modelId="{DF1B270B-36D2-4DF8-9F5E-BE20C021A75B}" srcId="{75638F6E-931A-47C9-8AC6-F8017B533DD9}" destId="{1CFA26D1-F57C-48E6-8026-9C7F6E4409D7}" srcOrd="3" destOrd="0" parTransId="{15FE7394-CCF8-408B-A818-FCA7EEE6F1A6}" sibTransId="{EB424BD1-7688-4C2F-AA51-DD688414C89B}"/>
    <dgm:cxn modelId="{C35F690F-F34F-4A4E-8C6C-D5D15CB81F85}" type="presOf" srcId="{75638F6E-931A-47C9-8AC6-F8017B533DD9}" destId="{D24A22EE-0A79-4242-95A2-52041A732A54}" srcOrd="0" destOrd="0" presId="urn:microsoft.com/office/officeart/2005/8/layout/matrix3"/>
    <dgm:cxn modelId="{5EFE3E68-E4F6-4B4E-B7D3-88BC9E1141B4}" type="presOf" srcId="{1CFA26D1-F57C-48E6-8026-9C7F6E4409D7}" destId="{012C676B-EF34-490A-A174-D9FBD6CE28E5}" srcOrd="0" destOrd="0" presId="urn:microsoft.com/office/officeart/2005/8/layout/matrix3"/>
    <dgm:cxn modelId="{4C601672-151B-46B8-B947-73FF81436CA8}" srcId="{3DC1DFF1-8922-4280-933F-26A98CE70BD5}" destId="{ADBC035E-6225-4EB6-8704-13C039B2EFA7}" srcOrd="0" destOrd="0" parTransId="{10FD78B4-84C8-4F59-839B-AD982E919371}" sibTransId="{75AE2E3E-261D-447E-AB7E-BA79514341A8}"/>
    <dgm:cxn modelId="{FE01877B-0ECC-4375-A45E-3A98ABBBF438}" type="presOf" srcId="{3DC1DFF1-8922-4280-933F-26A98CE70BD5}" destId="{0A5A8089-8949-4040-B5CF-C7D1AA5558CC}" srcOrd="0" destOrd="0" presId="urn:microsoft.com/office/officeart/2005/8/layout/matrix3"/>
    <dgm:cxn modelId="{FBF9417F-62D0-4016-A069-860C552F427A}" type="presOf" srcId="{82412AD2-917D-4992-B61F-BCEA69A7E38C}" destId="{61DC709F-C42A-4A98-AB38-7E1B0E1F14D7}" srcOrd="0" destOrd="1" presId="urn:microsoft.com/office/officeart/2005/8/layout/matrix3"/>
    <dgm:cxn modelId="{49168BAD-09B2-4315-AB4C-671E84206A3F}" type="presOf" srcId="{713B90A5-D8F3-466F-A97A-80EB5D72AC28}" destId="{012C676B-EF34-490A-A174-D9FBD6CE28E5}" srcOrd="0" destOrd="1" presId="urn:microsoft.com/office/officeart/2005/8/layout/matrix3"/>
    <dgm:cxn modelId="{FA9B5AAE-4F8F-41AE-B51D-44857BB79FE3}" type="presOf" srcId="{B290D836-108B-4B1E-BCAC-C484698A7949}" destId="{61DC709F-C42A-4A98-AB38-7E1B0E1F14D7}" srcOrd="0" destOrd="0" presId="urn:microsoft.com/office/officeart/2005/8/layout/matrix3"/>
    <dgm:cxn modelId="{787064C4-CC79-4402-823C-A066C8F70CBD}" type="presOf" srcId="{ADBC035E-6225-4EB6-8704-13C039B2EFA7}" destId="{0A5A8089-8949-4040-B5CF-C7D1AA5558CC}" srcOrd="0" destOrd="1" presId="urn:microsoft.com/office/officeart/2005/8/layout/matrix3"/>
    <dgm:cxn modelId="{70A4C2DE-ABE7-4925-A4BE-4D71DE7ACBF9}" srcId="{BA4ACAA6-0AFA-470E-8BE3-CB9490F9B955}" destId="{80032630-0759-4213-91B9-4A710EF209FA}" srcOrd="0" destOrd="0" parTransId="{3A9B19EE-CDEC-4DB0-968A-F51DCC090397}" sibTransId="{7E0A754B-768B-4204-AA91-5A73D92AB2C1}"/>
    <dgm:cxn modelId="{23200FE0-A774-469B-871E-53DA5CD4B44A}" srcId="{75638F6E-931A-47C9-8AC6-F8017B533DD9}" destId="{BA4ACAA6-0AFA-470E-8BE3-CB9490F9B955}" srcOrd="0" destOrd="0" parTransId="{8E41B282-AFB2-4E9D-9264-AB0E7BE08079}" sibTransId="{36A7B59E-2D27-4DD7-B255-8B2222AE0C35}"/>
    <dgm:cxn modelId="{83B633ED-82A9-470D-812C-127EFA384BC6}" srcId="{75638F6E-931A-47C9-8AC6-F8017B533DD9}" destId="{3DC1DFF1-8922-4280-933F-26A98CE70BD5}" srcOrd="1" destOrd="0" parTransId="{3A6070E6-A8F0-4181-8970-02EE722A20B8}" sibTransId="{3EDDA208-E5D5-425A-AF7D-B672EB2EF692}"/>
    <dgm:cxn modelId="{6742C8F2-D95F-4B8B-BCDC-BB244F02F69B}" type="presOf" srcId="{BA4ACAA6-0AFA-470E-8BE3-CB9490F9B955}" destId="{B5D6516C-114D-4B63-BFD9-DFB0E4161AB9}" srcOrd="0" destOrd="0" presId="urn:microsoft.com/office/officeart/2005/8/layout/matrix3"/>
    <dgm:cxn modelId="{1E981DF3-CC03-44FC-B9C3-2607AFFFADC1}" srcId="{B290D836-108B-4B1E-BCAC-C484698A7949}" destId="{82412AD2-917D-4992-B61F-BCEA69A7E38C}" srcOrd="0" destOrd="0" parTransId="{596EC30D-F5FD-47F9-AD3C-5DB43AC8C9F3}" sibTransId="{18346C08-F612-4D0B-9F16-EF8BCE182887}"/>
    <dgm:cxn modelId="{DCDF5FF6-DA1B-44E2-98E8-BB5F79A4233E}" srcId="{75638F6E-931A-47C9-8AC6-F8017B533DD9}" destId="{B290D836-108B-4B1E-BCAC-C484698A7949}" srcOrd="2" destOrd="0" parTransId="{F8F1753D-A978-4421-B288-D352885295E1}" sibTransId="{59669AB3-866A-4059-99ED-240802FA71D8}"/>
    <dgm:cxn modelId="{B04F73FB-3F19-458C-8919-84853E0450A4}" srcId="{1CFA26D1-F57C-48E6-8026-9C7F6E4409D7}" destId="{713B90A5-D8F3-466F-A97A-80EB5D72AC28}" srcOrd="0" destOrd="0" parTransId="{6527D0DB-09E8-4AC8-BFE9-AC9027174138}" sibTransId="{F38CD6A2-701C-4BAE-ADCD-70AC0F37DAD3}"/>
    <dgm:cxn modelId="{060473F8-179F-4FA9-93C9-3F68DC00E4A7}" type="presParOf" srcId="{D24A22EE-0A79-4242-95A2-52041A732A54}" destId="{F640D011-6587-482C-AAEA-6C4EE4CA8E42}" srcOrd="0" destOrd="0" presId="urn:microsoft.com/office/officeart/2005/8/layout/matrix3"/>
    <dgm:cxn modelId="{BA224AAE-D235-4BCF-8FA5-3F881C9EADF9}" type="presParOf" srcId="{D24A22EE-0A79-4242-95A2-52041A732A54}" destId="{B5D6516C-114D-4B63-BFD9-DFB0E4161AB9}" srcOrd="1" destOrd="0" presId="urn:microsoft.com/office/officeart/2005/8/layout/matrix3"/>
    <dgm:cxn modelId="{C3D292D5-7C03-48B4-8B96-B6762C18A33B}" type="presParOf" srcId="{D24A22EE-0A79-4242-95A2-52041A732A54}" destId="{0A5A8089-8949-4040-B5CF-C7D1AA5558CC}" srcOrd="2" destOrd="0" presId="urn:microsoft.com/office/officeart/2005/8/layout/matrix3"/>
    <dgm:cxn modelId="{DF78B094-A065-40FE-8C64-647DA32B625B}" type="presParOf" srcId="{D24A22EE-0A79-4242-95A2-52041A732A54}" destId="{61DC709F-C42A-4A98-AB38-7E1B0E1F14D7}" srcOrd="3" destOrd="0" presId="urn:microsoft.com/office/officeart/2005/8/layout/matrix3"/>
    <dgm:cxn modelId="{1624AD5D-C91D-4396-9627-3C12566579D0}" type="presParOf" srcId="{D24A22EE-0A79-4242-95A2-52041A732A54}" destId="{012C676B-EF34-490A-A174-D9FBD6CE28E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CC09BB-1066-43EA-B9A1-9977F80A3AE1}" type="doc">
      <dgm:prSet loTypeId="urn:microsoft.com/office/officeart/2005/8/layout/vList2" loCatId="list" qsTypeId="urn:microsoft.com/office/officeart/2005/8/quickstyle/simple5" qsCatId="simple" csTypeId="urn:microsoft.com/office/officeart/2005/8/colors/accent1_1" csCatId="accent1" phldr="1"/>
      <dgm:spPr/>
      <dgm:t>
        <a:bodyPr/>
        <a:lstStyle/>
        <a:p>
          <a:endParaRPr lang="en-US"/>
        </a:p>
      </dgm:t>
    </dgm:pt>
    <dgm:pt modelId="{04BB09D1-C88A-486C-AC34-F50778F030A2}">
      <dgm:prSet/>
      <dgm:spPr/>
      <dgm:t>
        <a:bodyPr/>
        <a:lstStyle/>
        <a:p>
          <a:pPr rtl="0"/>
          <a:r>
            <a:rPr lang="en-US" dirty="0"/>
            <a:t>Global hunger, measured by the prevalence of undernourishment remained relatively unchanged from 2021 to 2022 but is still far above pre-COVID-19-pandemic levels</a:t>
          </a:r>
        </a:p>
      </dgm:t>
    </dgm:pt>
    <dgm:pt modelId="{AC1C683E-D785-4A90-81F2-7E43C12A1548}" type="parTrans" cxnId="{B6578E3A-463C-46C9-99D9-932523F19267}">
      <dgm:prSet/>
      <dgm:spPr/>
      <dgm:t>
        <a:bodyPr/>
        <a:lstStyle/>
        <a:p>
          <a:endParaRPr lang="en-US"/>
        </a:p>
      </dgm:t>
    </dgm:pt>
    <dgm:pt modelId="{FE44124A-7D5A-4E48-AEA8-4F695E0F53AE}" type="sibTrans" cxnId="{B6578E3A-463C-46C9-99D9-932523F19267}">
      <dgm:prSet/>
      <dgm:spPr/>
      <dgm:t>
        <a:bodyPr/>
        <a:lstStyle/>
        <a:p>
          <a:endParaRPr lang="en-US"/>
        </a:p>
      </dgm:t>
    </dgm:pt>
    <dgm:pt modelId="{2C8B9724-2571-4DA4-BCC9-04652F39F020}">
      <dgm:prSet/>
      <dgm:spPr/>
      <dgm:t>
        <a:bodyPr/>
        <a:lstStyle/>
        <a:p>
          <a:pPr rtl="0"/>
          <a:r>
            <a:rPr lang="en-US" dirty="0"/>
            <a:t>Around 9.2 percent of the world population in 2022 were malnourished compared with 7.9 percent in 2019</a:t>
          </a:r>
        </a:p>
      </dgm:t>
    </dgm:pt>
    <dgm:pt modelId="{E2701D8A-2ED3-4E21-B8A7-BC63AC41C3BD}" type="parTrans" cxnId="{DB6EB397-399E-448E-A6F6-9306B003D939}">
      <dgm:prSet/>
      <dgm:spPr/>
      <dgm:t>
        <a:bodyPr/>
        <a:lstStyle/>
        <a:p>
          <a:endParaRPr lang="en-US"/>
        </a:p>
      </dgm:t>
    </dgm:pt>
    <dgm:pt modelId="{ECE2BF3B-3607-4665-9FD7-134648951434}" type="sibTrans" cxnId="{DB6EB397-399E-448E-A6F6-9306B003D939}">
      <dgm:prSet/>
      <dgm:spPr/>
      <dgm:t>
        <a:bodyPr/>
        <a:lstStyle/>
        <a:p>
          <a:endParaRPr lang="en-US"/>
        </a:p>
      </dgm:t>
    </dgm:pt>
    <dgm:pt modelId="{B62E29BA-7290-405D-8ACD-655B08456F54}">
      <dgm:prSet/>
      <dgm:spPr/>
      <dgm:t>
        <a:bodyPr/>
        <a:lstStyle/>
        <a:p>
          <a:pPr rtl="0"/>
          <a:r>
            <a:rPr lang="en-US"/>
            <a:t>From 2021 to 2022, progress was made towards reducing hunger in Asia and in Latin America, but hunger is still on the rise in Western Asia, the Caribbean and all sub regions of Africa</a:t>
          </a:r>
        </a:p>
      </dgm:t>
    </dgm:pt>
    <dgm:pt modelId="{6EEF27DE-CCBA-49FD-8325-E95A0111AC21}" type="parTrans" cxnId="{9D30E405-5D1B-4550-8441-BB11DAC874E4}">
      <dgm:prSet/>
      <dgm:spPr/>
      <dgm:t>
        <a:bodyPr/>
        <a:lstStyle/>
        <a:p>
          <a:endParaRPr lang="en-US"/>
        </a:p>
      </dgm:t>
    </dgm:pt>
    <dgm:pt modelId="{9F8322D8-A1A3-4490-AAFD-37D62CB15C9D}" type="sibTrans" cxnId="{9D30E405-5D1B-4550-8441-BB11DAC874E4}">
      <dgm:prSet/>
      <dgm:spPr/>
      <dgm:t>
        <a:bodyPr/>
        <a:lstStyle/>
        <a:p>
          <a:endParaRPr lang="en-US"/>
        </a:p>
      </dgm:t>
    </dgm:pt>
    <dgm:pt modelId="{DAEC802F-4586-4145-AD73-B6EFB47AA384}">
      <dgm:prSet/>
      <dgm:spPr/>
      <dgm:t>
        <a:bodyPr/>
        <a:lstStyle/>
        <a:p>
          <a:pPr rtl="0"/>
          <a:r>
            <a:rPr lang="en-US"/>
            <a:t>Worldwide, food insecurity disproportionately affects women and people living in rural areas</a:t>
          </a:r>
        </a:p>
      </dgm:t>
    </dgm:pt>
    <dgm:pt modelId="{BAA19354-2D38-4AC2-8646-CC19580FFED9}" type="parTrans" cxnId="{0A35B0E3-2998-4DC2-ADA4-355A5D22F558}">
      <dgm:prSet/>
      <dgm:spPr/>
      <dgm:t>
        <a:bodyPr/>
        <a:lstStyle/>
        <a:p>
          <a:endParaRPr lang="en-US"/>
        </a:p>
      </dgm:t>
    </dgm:pt>
    <dgm:pt modelId="{F386183E-394A-41D8-8006-01502E7F7E9B}" type="sibTrans" cxnId="{0A35B0E3-2998-4DC2-ADA4-355A5D22F558}">
      <dgm:prSet/>
      <dgm:spPr/>
      <dgm:t>
        <a:bodyPr/>
        <a:lstStyle/>
        <a:p>
          <a:endParaRPr lang="en-US"/>
        </a:p>
      </dgm:t>
    </dgm:pt>
    <dgm:pt modelId="{2D699320-FB8B-4059-9566-189EE1D39026}" type="pres">
      <dgm:prSet presAssocID="{C3CC09BB-1066-43EA-B9A1-9977F80A3AE1}" presName="linear" presStyleCnt="0">
        <dgm:presLayoutVars>
          <dgm:animLvl val="lvl"/>
          <dgm:resizeHandles val="exact"/>
        </dgm:presLayoutVars>
      </dgm:prSet>
      <dgm:spPr/>
    </dgm:pt>
    <dgm:pt modelId="{0B7B5101-3D3E-4D91-B832-941D939270CB}" type="pres">
      <dgm:prSet presAssocID="{04BB09D1-C88A-486C-AC34-F50778F030A2}" presName="parentText" presStyleLbl="node1" presStyleIdx="0" presStyleCnt="3">
        <dgm:presLayoutVars>
          <dgm:chMax val="0"/>
          <dgm:bulletEnabled val="1"/>
        </dgm:presLayoutVars>
      </dgm:prSet>
      <dgm:spPr/>
    </dgm:pt>
    <dgm:pt modelId="{633D1316-DD42-4887-8D77-FB7B31A92D3E}" type="pres">
      <dgm:prSet presAssocID="{04BB09D1-C88A-486C-AC34-F50778F030A2}" presName="childText" presStyleLbl="revTx" presStyleIdx="0" presStyleCnt="1">
        <dgm:presLayoutVars>
          <dgm:bulletEnabled val="1"/>
        </dgm:presLayoutVars>
      </dgm:prSet>
      <dgm:spPr/>
    </dgm:pt>
    <dgm:pt modelId="{6A304B95-F69E-40DB-860F-10B149ABEC03}" type="pres">
      <dgm:prSet presAssocID="{B62E29BA-7290-405D-8ACD-655B08456F54}" presName="parentText" presStyleLbl="node1" presStyleIdx="1" presStyleCnt="3">
        <dgm:presLayoutVars>
          <dgm:chMax val="0"/>
          <dgm:bulletEnabled val="1"/>
        </dgm:presLayoutVars>
      </dgm:prSet>
      <dgm:spPr/>
    </dgm:pt>
    <dgm:pt modelId="{50A39FE1-6697-4871-8C2B-A016FC830504}" type="pres">
      <dgm:prSet presAssocID="{9F8322D8-A1A3-4490-AAFD-37D62CB15C9D}" presName="spacer" presStyleCnt="0"/>
      <dgm:spPr/>
    </dgm:pt>
    <dgm:pt modelId="{FCAAC758-5F95-4EA6-96CB-658361E00C73}" type="pres">
      <dgm:prSet presAssocID="{DAEC802F-4586-4145-AD73-B6EFB47AA384}" presName="parentText" presStyleLbl="node1" presStyleIdx="2" presStyleCnt="3">
        <dgm:presLayoutVars>
          <dgm:chMax val="0"/>
          <dgm:bulletEnabled val="1"/>
        </dgm:presLayoutVars>
      </dgm:prSet>
      <dgm:spPr/>
    </dgm:pt>
  </dgm:ptLst>
  <dgm:cxnLst>
    <dgm:cxn modelId="{9D30E405-5D1B-4550-8441-BB11DAC874E4}" srcId="{C3CC09BB-1066-43EA-B9A1-9977F80A3AE1}" destId="{B62E29BA-7290-405D-8ACD-655B08456F54}" srcOrd="1" destOrd="0" parTransId="{6EEF27DE-CCBA-49FD-8325-E95A0111AC21}" sibTransId="{9F8322D8-A1A3-4490-AAFD-37D62CB15C9D}"/>
    <dgm:cxn modelId="{013DF215-8276-4F7D-99AA-0404FDC0E724}" type="presOf" srcId="{B62E29BA-7290-405D-8ACD-655B08456F54}" destId="{6A304B95-F69E-40DB-860F-10B149ABEC03}" srcOrd="0" destOrd="0" presId="urn:microsoft.com/office/officeart/2005/8/layout/vList2"/>
    <dgm:cxn modelId="{B6578E3A-463C-46C9-99D9-932523F19267}" srcId="{C3CC09BB-1066-43EA-B9A1-9977F80A3AE1}" destId="{04BB09D1-C88A-486C-AC34-F50778F030A2}" srcOrd="0" destOrd="0" parTransId="{AC1C683E-D785-4A90-81F2-7E43C12A1548}" sibTransId="{FE44124A-7D5A-4E48-AEA8-4F695E0F53AE}"/>
    <dgm:cxn modelId="{E99D766F-38EE-4DB9-84D3-9AFCBDC1255C}" type="presOf" srcId="{04BB09D1-C88A-486C-AC34-F50778F030A2}" destId="{0B7B5101-3D3E-4D91-B832-941D939270CB}" srcOrd="0" destOrd="0" presId="urn:microsoft.com/office/officeart/2005/8/layout/vList2"/>
    <dgm:cxn modelId="{DB6EB397-399E-448E-A6F6-9306B003D939}" srcId="{04BB09D1-C88A-486C-AC34-F50778F030A2}" destId="{2C8B9724-2571-4DA4-BCC9-04652F39F020}" srcOrd="0" destOrd="0" parTransId="{E2701D8A-2ED3-4E21-B8A7-BC63AC41C3BD}" sibTransId="{ECE2BF3B-3607-4665-9FD7-134648951434}"/>
    <dgm:cxn modelId="{AFBFD1D9-D657-4F63-BA36-8104887882AA}" type="presOf" srcId="{C3CC09BB-1066-43EA-B9A1-9977F80A3AE1}" destId="{2D699320-FB8B-4059-9566-189EE1D39026}" srcOrd="0" destOrd="0" presId="urn:microsoft.com/office/officeart/2005/8/layout/vList2"/>
    <dgm:cxn modelId="{CFEAF6E1-1B21-457A-AC34-DD79A77D0662}" type="presOf" srcId="{2C8B9724-2571-4DA4-BCC9-04652F39F020}" destId="{633D1316-DD42-4887-8D77-FB7B31A92D3E}" srcOrd="0" destOrd="0" presId="urn:microsoft.com/office/officeart/2005/8/layout/vList2"/>
    <dgm:cxn modelId="{0A35B0E3-2998-4DC2-ADA4-355A5D22F558}" srcId="{C3CC09BB-1066-43EA-B9A1-9977F80A3AE1}" destId="{DAEC802F-4586-4145-AD73-B6EFB47AA384}" srcOrd="2" destOrd="0" parTransId="{BAA19354-2D38-4AC2-8646-CC19580FFED9}" sibTransId="{F386183E-394A-41D8-8006-01502E7F7E9B}"/>
    <dgm:cxn modelId="{7A4C96E4-DC81-4E9A-A2A7-35652A48EAEB}" type="presOf" srcId="{DAEC802F-4586-4145-AD73-B6EFB47AA384}" destId="{FCAAC758-5F95-4EA6-96CB-658361E00C73}" srcOrd="0" destOrd="0" presId="urn:microsoft.com/office/officeart/2005/8/layout/vList2"/>
    <dgm:cxn modelId="{0096043D-D27E-4ACC-8ADE-52EE551EB0D7}" type="presParOf" srcId="{2D699320-FB8B-4059-9566-189EE1D39026}" destId="{0B7B5101-3D3E-4D91-B832-941D939270CB}" srcOrd="0" destOrd="0" presId="urn:microsoft.com/office/officeart/2005/8/layout/vList2"/>
    <dgm:cxn modelId="{82139FCC-6577-4AA6-8D33-C5523984BB2D}" type="presParOf" srcId="{2D699320-FB8B-4059-9566-189EE1D39026}" destId="{633D1316-DD42-4887-8D77-FB7B31A92D3E}" srcOrd="1" destOrd="0" presId="urn:microsoft.com/office/officeart/2005/8/layout/vList2"/>
    <dgm:cxn modelId="{F4E6E508-23C4-4CD8-8A7A-FED266E82FAA}" type="presParOf" srcId="{2D699320-FB8B-4059-9566-189EE1D39026}" destId="{6A304B95-F69E-40DB-860F-10B149ABEC03}" srcOrd="2" destOrd="0" presId="urn:microsoft.com/office/officeart/2005/8/layout/vList2"/>
    <dgm:cxn modelId="{FC02765D-A7FF-4724-9BE6-BFDDDE5B42FE}" type="presParOf" srcId="{2D699320-FB8B-4059-9566-189EE1D39026}" destId="{50A39FE1-6697-4871-8C2B-A016FC830504}" srcOrd="3" destOrd="0" presId="urn:microsoft.com/office/officeart/2005/8/layout/vList2"/>
    <dgm:cxn modelId="{D71E6A6D-A28C-4660-A3E2-4EA93819C036}" type="presParOf" srcId="{2D699320-FB8B-4059-9566-189EE1D39026}" destId="{FCAAC758-5F95-4EA6-96CB-658361E00C7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E470EE-E8B2-4029-825F-18A3AFE00314}" type="doc">
      <dgm:prSet loTypeId="urn:microsoft.com/office/officeart/2005/8/layout/default" loCatId="list" qsTypeId="urn:microsoft.com/office/officeart/2005/8/quickstyle/simple5" qsCatId="simple" csTypeId="urn:microsoft.com/office/officeart/2005/8/colors/accent0_3" csCatId="mainScheme" phldr="1"/>
      <dgm:spPr/>
      <dgm:t>
        <a:bodyPr/>
        <a:lstStyle/>
        <a:p>
          <a:endParaRPr lang="en-US"/>
        </a:p>
      </dgm:t>
    </dgm:pt>
    <dgm:pt modelId="{1BF7A764-E7A2-4341-B761-21ABC7EF89D4}">
      <dgm:prSet custT="1"/>
      <dgm:spPr/>
      <dgm:t>
        <a:bodyPr/>
        <a:lstStyle/>
        <a:p>
          <a:r>
            <a:rPr lang="en-US" sz="2400" dirty="0"/>
            <a:t>Zambia is beginning to show progress in reducing the </a:t>
          </a:r>
          <a:r>
            <a:rPr lang="en-US" sz="2400" dirty="0" err="1"/>
            <a:t>PoU</a:t>
          </a:r>
          <a:r>
            <a:rPr lang="en-US" sz="2400" dirty="0"/>
            <a:t> but the rate remains significantly high </a:t>
          </a:r>
        </a:p>
      </dgm:t>
    </dgm:pt>
    <dgm:pt modelId="{51F45B29-BDEE-47CB-87B8-FD15A72DDCC5}" type="parTrans" cxnId="{AA922DD4-D9FB-446E-BD41-B51BC68B2815}">
      <dgm:prSet/>
      <dgm:spPr/>
      <dgm:t>
        <a:bodyPr/>
        <a:lstStyle/>
        <a:p>
          <a:endParaRPr lang="en-US" sz="1800"/>
        </a:p>
      </dgm:t>
    </dgm:pt>
    <dgm:pt modelId="{F4D6A87D-39C9-4B5E-8AFC-79BA0F7302BF}" type="sibTrans" cxnId="{AA922DD4-D9FB-446E-BD41-B51BC68B2815}">
      <dgm:prSet/>
      <dgm:spPr/>
      <dgm:t>
        <a:bodyPr/>
        <a:lstStyle/>
        <a:p>
          <a:endParaRPr lang="en-US" sz="1800"/>
        </a:p>
      </dgm:t>
    </dgm:pt>
    <dgm:pt modelId="{A14CD79B-3389-4FBC-BCBB-41ED8ED7D089}">
      <dgm:prSet custT="1"/>
      <dgm:spPr/>
      <dgm:t>
        <a:bodyPr/>
        <a:lstStyle/>
        <a:p>
          <a:r>
            <a:rPr lang="en-US" sz="2000" dirty="0"/>
            <a:t>The affordability of a healthy diet is becoming more critical especially for  households living in peri-urban and rural areas because they rely more on food purchases</a:t>
          </a:r>
        </a:p>
      </dgm:t>
    </dgm:pt>
    <dgm:pt modelId="{0F5B1665-3270-4189-A2B0-468B707E4E18}" type="parTrans" cxnId="{055E670A-307A-44E3-845B-54E007501D3F}">
      <dgm:prSet/>
      <dgm:spPr/>
      <dgm:t>
        <a:bodyPr/>
        <a:lstStyle/>
        <a:p>
          <a:endParaRPr lang="en-US" sz="1800"/>
        </a:p>
      </dgm:t>
    </dgm:pt>
    <dgm:pt modelId="{B5460C58-6DE4-42C4-A167-F929D3D523E2}" type="sibTrans" cxnId="{055E670A-307A-44E3-845B-54E007501D3F}">
      <dgm:prSet/>
      <dgm:spPr/>
      <dgm:t>
        <a:bodyPr/>
        <a:lstStyle/>
        <a:p>
          <a:endParaRPr lang="en-US" sz="1800"/>
        </a:p>
      </dgm:t>
    </dgm:pt>
    <dgm:pt modelId="{E9111392-24DD-4782-820B-D8A15797EBA5}">
      <dgm:prSet custT="1"/>
      <dgm:spPr/>
      <dgm:t>
        <a:bodyPr/>
        <a:lstStyle/>
        <a:p>
          <a:r>
            <a:rPr lang="en-US" sz="2000" dirty="0"/>
            <a:t>Low-income households are especially affected, as they would need to more than double their food expenditure to secure a healthy diet</a:t>
          </a:r>
        </a:p>
      </dgm:t>
    </dgm:pt>
    <dgm:pt modelId="{C9DE6A0D-A84E-4458-958A-6B4158C38A58}" type="parTrans" cxnId="{4F745E54-33AB-4614-863F-DF0079FE9CAD}">
      <dgm:prSet/>
      <dgm:spPr/>
      <dgm:t>
        <a:bodyPr/>
        <a:lstStyle/>
        <a:p>
          <a:endParaRPr lang="en-US" sz="1800"/>
        </a:p>
      </dgm:t>
    </dgm:pt>
    <dgm:pt modelId="{61874510-38E3-4E3E-A683-79034D069E30}" type="sibTrans" cxnId="{4F745E54-33AB-4614-863F-DF0079FE9CAD}">
      <dgm:prSet/>
      <dgm:spPr/>
      <dgm:t>
        <a:bodyPr/>
        <a:lstStyle/>
        <a:p>
          <a:endParaRPr lang="en-US" sz="1800"/>
        </a:p>
      </dgm:t>
    </dgm:pt>
    <dgm:pt modelId="{416474C2-F0E5-49D3-BFDE-7835FE7E35FA}">
      <dgm:prSet custT="1"/>
      <dgm:spPr/>
      <dgm:t>
        <a:bodyPr/>
        <a:lstStyle/>
        <a:p>
          <a:r>
            <a:rPr lang="en-US" sz="2400" dirty="0"/>
            <a:t>Increasing urbanization, with almost seven in ten people projected to live in cities by 2050, is driving changes in agrifood systems across the rural–urban areas. These changes represent both challenges and opportunities</a:t>
          </a:r>
        </a:p>
      </dgm:t>
    </dgm:pt>
    <dgm:pt modelId="{2D9D56A0-3352-418E-9CB5-5D85BA1D2F08}" type="parTrans" cxnId="{CBFBED85-0EF3-4C6A-9BC9-4A9F43DED5A0}">
      <dgm:prSet/>
      <dgm:spPr/>
      <dgm:t>
        <a:bodyPr/>
        <a:lstStyle/>
        <a:p>
          <a:endParaRPr lang="en-US" sz="1800"/>
        </a:p>
      </dgm:t>
    </dgm:pt>
    <dgm:pt modelId="{7B621EFC-54C6-4AD4-889D-C1061A21C156}" type="sibTrans" cxnId="{CBFBED85-0EF3-4C6A-9BC9-4A9F43DED5A0}">
      <dgm:prSet/>
      <dgm:spPr/>
      <dgm:t>
        <a:bodyPr/>
        <a:lstStyle/>
        <a:p>
          <a:endParaRPr lang="en-US" sz="1800"/>
        </a:p>
      </dgm:t>
    </dgm:pt>
    <dgm:pt modelId="{BE78A177-3247-43A6-8084-4BE517C6C6B7}">
      <dgm:prSet custT="1"/>
      <dgm:spPr/>
      <dgm:t>
        <a:bodyPr/>
        <a:lstStyle/>
        <a:p>
          <a:r>
            <a:rPr lang="en-GB" sz="2400" dirty="0"/>
            <a:t>Need for significant food systems transformation to meet the growing demand</a:t>
          </a:r>
          <a:endParaRPr lang="en-US" sz="2400" dirty="0"/>
        </a:p>
      </dgm:t>
    </dgm:pt>
    <dgm:pt modelId="{9DA746D5-62A8-4826-AA83-CB09519DB2F2}" type="parTrans" cxnId="{D2C96478-17B0-4BEE-A5A0-932FE23E9CCF}">
      <dgm:prSet/>
      <dgm:spPr/>
      <dgm:t>
        <a:bodyPr/>
        <a:lstStyle/>
        <a:p>
          <a:endParaRPr lang="en-US" sz="1800"/>
        </a:p>
      </dgm:t>
    </dgm:pt>
    <dgm:pt modelId="{A99887A2-D43E-4005-94BD-81A907DB6020}" type="sibTrans" cxnId="{D2C96478-17B0-4BEE-A5A0-932FE23E9CCF}">
      <dgm:prSet/>
      <dgm:spPr/>
      <dgm:t>
        <a:bodyPr/>
        <a:lstStyle/>
        <a:p>
          <a:endParaRPr lang="en-US" sz="1800"/>
        </a:p>
      </dgm:t>
    </dgm:pt>
    <dgm:pt modelId="{2135F108-FC78-4AC0-B8E2-B09CBB521936}" type="pres">
      <dgm:prSet presAssocID="{4CE470EE-E8B2-4029-825F-18A3AFE00314}" presName="diagram" presStyleCnt="0">
        <dgm:presLayoutVars>
          <dgm:dir/>
          <dgm:resizeHandles val="exact"/>
        </dgm:presLayoutVars>
      </dgm:prSet>
      <dgm:spPr/>
    </dgm:pt>
    <dgm:pt modelId="{C8839B8F-B905-4C72-A837-78BA64B1069D}" type="pres">
      <dgm:prSet presAssocID="{1BF7A764-E7A2-4341-B761-21ABC7EF89D4}" presName="node" presStyleLbl="node1" presStyleIdx="0" presStyleCnt="5">
        <dgm:presLayoutVars>
          <dgm:bulletEnabled val="1"/>
        </dgm:presLayoutVars>
      </dgm:prSet>
      <dgm:spPr/>
    </dgm:pt>
    <dgm:pt modelId="{171F6A5A-93CB-4D0D-AC62-75EA582A2F33}" type="pres">
      <dgm:prSet presAssocID="{F4D6A87D-39C9-4B5E-8AFC-79BA0F7302BF}" presName="sibTrans" presStyleCnt="0"/>
      <dgm:spPr/>
    </dgm:pt>
    <dgm:pt modelId="{98AF096B-80C1-4A6C-9E45-DC67E2EC8B77}" type="pres">
      <dgm:prSet presAssocID="{A14CD79B-3389-4FBC-BCBB-41ED8ED7D089}" presName="node" presStyleLbl="node1" presStyleIdx="1" presStyleCnt="5">
        <dgm:presLayoutVars>
          <dgm:bulletEnabled val="1"/>
        </dgm:presLayoutVars>
      </dgm:prSet>
      <dgm:spPr/>
    </dgm:pt>
    <dgm:pt modelId="{C12BE25A-A377-4912-948D-80B7FE8531B1}" type="pres">
      <dgm:prSet presAssocID="{B5460C58-6DE4-42C4-A167-F929D3D523E2}" presName="sibTrans" presStyleCnt="0"/>
      <dgm:spPr/>
    </dgm:pt>
    <dgm:pt modelId="{0420AB86-A6FE-4228-AFC3-40AE68A0414F}" type="pres">
      <dgm:prSet presAssocID="{E9111392-24DD-4782-820B-D8A15797EBA5}" presName="node" presStyleLbl="node1" presStyleIdx="2" presStyleCnt="5" custLinFactNeighborX="483" custLinFactNeighborY="-3039">
        <dgm:presLayoutVars>
          <dgm:bulletEnabled val="1"/>
        </dgm:presLayoutVars>
      </dgm:prSet>
      <dgm:spPr/>
    </dgm:pt>
    <dgm:pt modelId="{EABC605D-55C9-4788-BC9C-8F47B2E41401}" type="pres">
      <dgm:prSet presAssocID="{61874510-38E3-4E3E-A683-79034D069E30}" presName="sibTrans" presStyleCnt="0"/>
      <dgm:spPr/>
    </dgm:pt>
    <dgm:pt modelId="{B31604D2-6DD5-4193-A18F-BC7FBEFA0503}" type="pres">
      <dgm:prSet presAssocID="{416474C2-F0E5-49D3-BFDE-7835FE7E35FA}" presName="node" presStyleLbl="node1" presStyleIdx="3" presStyleCnt="5" custScaleX="157393">
        <dgm:presLayoutVars>
          <dgm:bulletEnabled val="1"/>
        </dgm:presLayoutVars>
      </dgm:prSet>
      <dgm:spPr/>
    </dgm:pt>
    <dgm:pt modelId="{D4ADE716-8B12-462B-84B5-4386447BD42A}" type="pres">
      <dgm:prSet presAssocID="{7B621EFC-54C6-4AD4-889D-C1061A21C156}" presName="sibTrans" presStyleCnt="0"/>
      <dgm:spPr/>
    </dgm:pt>
    <dgm:pt modelId="{28872840-C0B1-475B-8AEF-954D673270BC}" type="pres">
      <dgm:prSet presAssocID="{BE78A177-3247-43A6-8084-4BE517C6C6B7}" presName="node" presStyleLbl="node1" presStyleIdx="4" presStyleCnt="5">
        <dgm:presLayoutVars>
          <dgm:bulletEnabled val="1"/>
        </dgm:presLayoutVars>
      </dgm:prSet>
      <dgm:spPr/>
    </dgm:pt>
  </dgm:ptLst>
  <dgm:cxnLst>
    <dgm:cxn modelId="{055E670A-307A-44E3-845B-54E007501D3F}" srcId="{4CE470EE-E8B2-4029-825F-18A3AFE00314}" destId="{A14CD79B-3389-4FBC-BCBB-41ED8ED7D089}" srcOrd="1" destOrd="0" parTransId="{0F5B1665-3270-4189-A2B0-468B707E4E18}" sibTransId="{B5460C58-6DE4-42C4-A167-F929D3D523E2}"/>
    <dgm:cxn modelId="{E7D70337-D3A8-4172-989C-DB75DA988E7B}" type="presOf" srcId="{E9111392-24DD-4782-820B-D8A15797EBA5}" destId="{0420AB86-A6FE-4228-AFC3-40AE68A0414F}" srcOrd="0" destOrd="0" presId="urn:microsoft.com/office/officeart/2005/8/layout/default"/>
    <dgm:cxn modelId="{66AE5A5E-364D-44C9-ACE8-120F5FD5C0A6}" type="presOf" srcId="{416474C2-F0E5-49D3-BFDE-7835FE7E35FA}" destId="{B31604D2-6DD5-4193-A18F-BC7FBEFA0503}" srcOrd="0" destOrd="0" presId="urn:microsoft.com/office/officeart/2005/8/layout/default"/>
    <dgm:cxn modelId="{61448D63-DB11-438C-B66A-CB769B2E00EA}" type="presOf" srcId="{1BF7A764-E7A2-4341-B761-21ABC7EF89D4}" destId="{C8839B8F-B905-4C72-A837-78BA64B1069D}" srcOrd="0" destOrd="0" presId="urn:microsoft.com/office/officeart/2005/8/layout/default"/>
    <dgm:cxn modelId="{1F824652-0790-4764-BE6E-F2741B1A8292}" type="presOf" srcId="{A14CD79B-3389-4FBC-BCBB-41ED8ED7D089}" destId="{98AF096B-80C1-4A6C-9E45-DC67E2EC8B77}" srcOrd="0" destOrd="0" presId="urn:microsoft.com/office/officeart/2005/8/layout/default"/>
    <dgm:cxn modelId="{4F745E54-33AB-4614-863F-DF0079FE9CAD}" srcId="{4CE470EE-E8B2-4029-825F-18A3AFE00314}" destId="{E9111392-24DD-4782-820B-D8A15797EBA5}" srcOrd="2" destOrd="0" parTransId="{C9DE6A0D-A84E-4458-958A-6B4158C38A58}" sibTransId="{61874510-38E3-4E3E-A683-79034D069E30}"/>
    <dgm:cxn modelId="{D2C96478-17B0-4BEE-A5A0-932FE23E9CCF}" srcId="{4CE470EE-E8B2-4029-825F-18A3AFE00314}" destId="{BE78A177-3247-43A6-8084-4BE517C6C6B7}" srcOrd="4" destOrd="0" parTransId="{9DA746D5-62A8-4826-AA83-CB09519DB2F2}" sibTransId="{A99887A2-D43E-4005-94BD-81A907DB6020}"/>
    <dgm:cxn modelId="{8D0F6C7D-36F5-40E6-A569-87F77F39A88E}" type="presOf" srcId="{4CE470EE-E8B2-4029-825F-18A3AFE00314}" destId="{2135F108-FC78-4AC0-B8E2-B09CBB521936}" srcOrd="0" destOrd="0" presId="urn:microsoft.com/office/officeart/2005/8/layout/default"/>
    <dgm:cxn modelId="{CBFBED85-0EF3-4C6A-9BC9-4A9F43DED5A0}" srcId="{4CE470EE-E8B2-4029-825F-18A3AFE00314}" destId="{416474C2-F0E5-49D3-BFDE-7835FE7E35FA}" srcOrd="3" destOrd="0" parTransId="{2D9D56A0-3352-418E-9CB5-5D85BA1D2F08}" sibTransId="{7B621EFC-54C6-4AD4-889D-C1061A21C156}"/>
    <dgm:cxn modelId="{7D9859AC-6309-4720-81C6-3FACAF7E0537}" type="presOf" srcId="{BE78A177-3247-43A6-8084-4BE517C6C6B7}" destId="{28872840-C0B1-475B-8AEF-954D673270BC}" srcOrd="0" destOrd="0" presId="urn:microsoft.com/office/officeart/2005/8/layout/default"/>
    <dgm:cxn modelId="{AA922DD4-D9FB-446E-BD41-B51BC68B2815}" srcId="{4CE470EE-E8B2-4029-825F-18A3AFE00314}" destId="{1BF7A764-E7A2-4341-B761-21ABC7EF89D4}" srcOrd="0" destOrd="0" parTransId="{51F45B29-BDEE-47CB-87B8-FD15A72DDCC5}" sibTransId="{F4D6A87D-39C9-4B5E-8AFC-79BA0F7302BF}"/>
    <dgm:cxn modelId="{EA4A0163-858A-4BBC-B609-46FDB841DEC9}" type="presParOf" srcId="{2135F108-FC78-4AC0-B8E2-B09CBB521936}" destId="{C8839B8F-B905-4C72-A837-78BA64B1069D}" srcOrd="0" destOrd="0" presId="urn:microsoft.com/office/officeart/2005/8/layout/default"/>
    <dgm:cxn modelId="{789BA8D8-6922-4059-BBD7-BD364F735755}" type="presParOf" srcId="{2135F108-FC78-4AC0-B8E2-B09CBB521936}" destId="{171F6A5A-93CB-4D0D-AC62-75EA582A2F33}" srcOrd="1" destOrd="0" presId="urn:microsoft.com/office/officeart/2005/8/layout/default"/>
    <dgm:cxn modelId="{E1658C16-A494-4BC8-8361-EDE4552703E7}" type="presParOf" srcId="{2135F108-FC78-4AC0-B8E2-B09CBB521936}" destId="{98AF096B-80C1-4A6C-9E45-DC67E2EC8B77}" srcOrd="2" destOrd="0" presId="urn:microsoft.com/office/officeart/2005/8/layout/default"/>
    <dgm:cxn modelId="{266C5175-A21E-4197-9E57-1615434464B3}" type="presParOf" srcId="{2135F108-FC78-4AC0-B8E2-B09CBB521936}" destId="{C12BE25A-A377-4912-948D-80B7FE8531B1}" srcOrd="3" destOrd="0" presId="urn:microsoft.com/office/officeart/2005/8/layout/default"/>
    <dgm:cxn modelId="{2AC5D3B5-E181-4B5F-AE8B-49D669F7992E}" type="presParOf" srcId="{2135F108-FC78-4AC0-B8E2-B09CBB521936}" destId="{0420AB86-A6FE-4228-AFC3-40AE68A0414F}" srcOrd="4" destOrd="0" presId="urn:microsoft.com/office/officeart/2005/8/layout/default"/>
    <dgm:cxn modelId="{A84DEF32-254D-42B8-8AFB-AC61B5892DBC}" type="presParOf" srcId="{2135F108-FC78-4AC0-B8E2-B09CBB521936}" destId="{EABC605D-55C9-4788-BC9C-8F47B2E41401}" srcOrd="5" destOrd="0" presId="urn:microsoft.com/office/officeart/2005/8/layout/default"/>
    <dgm:cxn modelId="{2D9677E2-7E9A-4A73-8620-BAA78BB86DFE}" type="presParOf" srcId="{2135F108-FC78-4AC0-B8E2-B09CBB521936}" destId="{B31604D2-6DD5-4193-A18F-BC7FBEFA0503}" srcOrd="6" destOrd="0" presId="urn:microsoft.com/office/officeart/2005/8/layout/default"/>
    <dgm:cxn modelId="{20C384F3-2B48-48F1-802C-296B5B73DAD1}" type="presParOf" srcId="{2135F108-FC78-4AC0-B8E2-B09CBB521936}" destId="{D4ADE716-8B12-462B-84B5-4386447BD42A}" srcOrd="7" destOrd="0" presId="urn:microsoft.com/office/officeart/2005/8/layout/default"/>
    <dgm:cxn modelId="{B7A61864-F758-4D35-8306-67167B58273B}" type="presParOf" srcId="{2135F108-FC78-4AC0-B8E2-B09CBB521936}" destId="{28872840-C0B1-475B-8AEF-954D673270B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0D011-6587-482C-AAEA-6C4EE4CA8E42}">
      <dsp:nvSpPr>
        <dsp:cNvPr id="0" name=""/>
        <dsp:cNvSpPr/>
      </dsp:nvSpPr>
      <dsp:spPr>
        <a:xfrm>
          <a:off x="0" y="80423"/>
          <a:ext cx="5536200" cy="55362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D6516C-114D-4B63-BFD9-DFB0E4161AB9}">
      <dsp:nvSpPr>
        <dsp:cNvPr id="0" name=""/>
        <dsp:cNvSpPr/>
      </dsp:nvSpPr>
      <dsp:spPr>
        <a:xfrm>
          <a:off x="525939" y="566150"/>
          <a:ext cx="2159118" cy="2159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b="1" kern="1200"/>
            <a:t>Malnutrition</a:t>
          </a:r>
          <a:endParaRPr lang="en-US" sz="2100" kern="1200"/>
        </a:p>
        <a:p>
          <a:pPr marL="171450" lvl="1" indent="-171450" algn="l" defTabSz="711200" rtl="0">
            <a:lnSpc>
              <a:spcPct val="90000"/>
            </a:lnSpc>
            <a:spcBef>
              <a:spcPct val="0"/>
            </a:spcBef>
            <a:spcAft>
              <a:spcPct val="15000"/>
            </a:spcAft>
            <a:buChar char="•"/>
          </a:pPr>
          <a:r>
            <a:rPr lang="en-US" sz="1600" kern="1200" dirty="0"/>
            <a:t>not having right amount of nutrients needed to maintain a healthy body</a:t>
          </a:r>
        </a:p>
      </dsp:txBody>
      <dsp:txXfrm>
        <a:off x="631338" y="671549"/>
        <a:ext cx="1948320" cy="1948320"/>
      </dsp:txXfrm>
    </dsp:sp>
    <dsp:sp modelId="{0A5A8089-8949-4040-B5CF-C7D1AA5558CC}">
      <dsp:nvSpPr>
        <dsp:cNvPr id="0" name=""/>
        <dsp:cNvSpPr/>
      </dsp:nvSpPr>
      <dsp:spPr>
        <a:xfrm>
          <a:off x="2851143" y="566150"/>
          <a:ext cx="2159118" cy="2159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b="1" kern="1200"/>
            <a:t>Hunger</a:t>
          </a:r>
          <a:endParaRPr lang="en-US" sz="2100" kern="1200"/>
        </a:p>
        <a:p>
          <a:pPr marL="171450" lvl="1" indent="-171450" algn="l" defTabSz="711200" rtl="0">
            <a:lnSpc>
              <a:spcPct val="90000"/>
            </a:lnSpc>
            <a:spcBef>
              <a:spcPct val="0"/>
            </a:spcBef>
            <a:spcAft>
              <a:spcPct val="15000"/>
            </a:spcAft>
            <a:buChar char="•"/>
          </a:pPr>
          <a:r>
            <a:rPr lang="en-US" sz="1600" kern="1200"/>
            <a:t>Hunger synonymous with chronic undernourishment</a:t>
          </a:r>
        </a:p>
      </dsp:txBody>
      <dsp:txXfrm>
        <a:off x="2956542" y="671549"/>
        <a:ext cx="1948320" cy="1948320"/>
      </dsp:txXfrm>
    </dsp:sp>
    <dsp:sp modelId="{61DC709F-C42A-4A98-AB38-7E1B0E1F14D7}">
      <dsp:nvSpPr>
        <dsp:cNvPr id="0" name=""/>
        <dsp:cNvSpPr/>
      </dsp:nvSpPr>
      <dsp:spPr>
        <a:xfrm>
          <a:off x="525939" y="2891354"/>
          <a:ext cx="2159118" cy="2159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b="1" kern="1200"/>
            <a:t>Under-nourishment</a:t>
          </a:r>
          <a:endParaRPr lang="en-US" sz="2100" kern="1200"/>
        </a:p>
        <a:p>
          <a:pPr marL="171450" lvl="1" indent="-171450" algn="l" defTabSz="711200" rtl="0">
            <a:lnSpc>
              <a:spcPct val="90000"/>
            </a:lnSpc>
            <a:spcBef>
              <a:spcPct val="0"/>
            </a:spcBef>
            <a:spcAft>
              <a:spcPct val="15000"/>
            </a:spcAft>
            <a:buChar char="•"/>
          </a:pPr>
          <a:r>
            <a:rPr lang="en-US" sz="1600" kern="1200"/>
            <a:t>Inability to acquire enough food</a:t>
          </a:r>
        </a:p>
      </dsp:txBody>
      <dsp:txXfrm>
        <a:off x="631338" y="2996753"/>
        <a:ext cx="1948320" cy="1948320"/>
      </dsp:txXfrm>
    </dsp:sp>
    <dsp:sp modelId="{012C676B-EF34-490A-A174-D9FBD6CE28E5}">
      <dsp:nvSpPr>
        <dsp:cNvPr id="0" name=""/>
        <dsp:cNvSpPr/>
      </dsp:nvSpPr>
      <dsp:spPr>
        <a:xfrm>
          <a:off x="2851143" y="2891354"/>
          <a:ext cx="2159118" cy="2159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b="1" kern="1200" dirty="0"/>
            <a:t>Food Insecurity</a:t>
          </a:r>
          <a:endParaRPr lang="en-US" sz="2100" kern="1200" dirty="0"/>
        </a:p>
        <a:p>
          <a:pPr marL="171450" lvl="1" indent="-171450" algn="l" defTabSz="711200" rtl="0">
            <a:lnSpc>
              <a:spcPct val="90000"/>
            </a:lnSpc>
            <a:spcBef>
              <a:spcPct val="0"/>
            </a:spcBef>
            <a:spcAft>
              <a:spcPct val="15000"/>
            </a:spcAft>
            <a:buChar char="•"/>
          </a:pPr>
          <a:r>
            <a:rPr lang="en-US" sz="1600" kern="1200" dirty="0"/>
            <a:t>Issues of Availability, Accessibility, utilization and sustainability</a:t>
          </a:r>
        </a:p>
      </dsp:txBody>
      <dsp:txXfrm>
        <a:off x="2956542" y="2996753"/>
        <a:ext cx="1948320" cy="1948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B5101-3D3E-4D91-B832-941D939270CB}">
      <dsp:nvSpPr>
        <dsp:cNvPr id="0" name=""/>
        <dsp:cNvSpPr/>
      </dsp:nvSpPr>
      <dsp:spPr>
        <a:xfrm>
          <a:off x="0" y="14306"/>
          <a:ext cx="11665296" cy="159471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dirty="0"/>
            <a:t>Global hunger, measured by the prevalence of undernourishment remained relatively unchanged from 2021 to 2022 but is still far above pre-COVID-19-pandemic levels</a:t>
          </a:r>
        </a:p>
      </dsp:txBody>
      <dsp:txXfrm>
        <a:off x="77847" y="92153"/>
        <a:ext cx="11509602" cy="1439016"/>
      </dsp:txXfrm>
    </dsp:sp>
    <dsp:sp modelId="{633D1316-DD42-4887-8D77-FB7B31A92D3E}">
      <dsp:nvSpPr>
        <dsp:cNvPr id="0" name=""/>
        <dsp:cNvSpPr/>
      </dsp:nvSpPr>
      <dsp:spPr>
        <a:xfrm>
          <a:off x="0" y="1609017"/>
          <a:ext cx="11665296" cy="72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0373" tIns="36830" rIns="206248" bIns="36830" numCol="1" spcCol="1270" anchor="t" anchorCtr="0">
          <a:noAutofit/>
        </a:bodyPr>
        <a:lstStyle/>
        <a:p>
          <a:pPr marL="228600" lvl="1" indent="-228600" algn="l" defTabSz="1022350" rtl="0">
            <a:lnSpc>
              <a:spcPct val="90000"/>
            </a:lnSpc>
            <a:spcBef>
              <a:spcPct val="0"/>
            </a:spcBef>
            <a:spcAft>
              <a:spcPct val="20000"/>
            </a:spcAft>
            <a:buChar char="•"/>
          </a:pPr>
          <a:r>
            <a:rPr lang="en-US" sz="2300" kern="1200" dirty="0"/>
            <a:t>Around 9.2 percent of the world population in 2022 were malnourished compared with 7.9 percent in 2019</a:t>
          </a:r>
        </a:p>
      </dsp:txBody>
      <dsp:txXfrm>
        <a:off x="0" y="1609017"/>
        <a:ext cx="11665296" cy="720359"/>
      </dsp:txXfrm>
    </dsp:sp>
    <dsp:sp modelId="{6A304B95-F69E-40DB-860F-10B149ABEC03}">
      <dsp:nvSpPr>
        <dsp:cNvPr id="0" name=""/>
        <dsp:cNvSpPr/>
      </dsp:nvSpPr>
      <dsp:spPr>
        <a:xfrm>
          <a:off x="0" y="2329377"/>
          <a:ext cx="11665296" cy="159471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a:t>From 2021 to 2022, progress was made towards reducing hunger in Asia and in Latin America, but hunger is still on the rise in Western Asia, the Caribbean and all sub regions of Africa</a:t>
          </a:r>
        </a:p>
      </dsp:txBody>
      <dsp:txXfrm>
        <a:off x="77847" y="2407224"/>
        <a:ext cx="11509602" cy="1439016"/>
      </dsp:txXfrm>
    </dsp:sp>
    <dsp:sp modelId="{FCAAC758-5F95-4EA6-96CB-658361E00C73}">
      <dsp:nvSpPr>
        <dsp:cNvPr id="0" name=""/>
        <dsp:cNvSpPr/>
      </dsp:nvSpPr>
      <dsp:spPr>
        <a:xfrm>
          <a:off x="0" y="4007607"/>
          <a:ext cx="11665296" cy="159471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a:t>Worldwide, food insecurity disproportionately affects women and people living in rural areas</a:t>
          </a:r>
        </a:p>
      </dsp:txBody>
      <dsp:txXfrm>
        <a:off x="77847" y="4085454"/>
        <a:ext cx="11509602" cy="1439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39B8F-B905-4C72-A837-78BA64B1069D}">
      <dsp:nvSpPr>
        <dsp:cNvPr id="0" name=""/>
        <dsp:cNvSpPr/>
      </dsp:nvSpPr>
      <dsp:spPr>
        <a:xfrm>
          <a:off x="104974" y="453"/>
          <a:ext cx="3433529" cy="206011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Zambia is beginning to show progress in reducing the </a:t>
          </a:r>
          <a:r>
            <a:rPr lang="en-US" sz="2400" kern="1200" dirty="0" err="1"/>
            <a:t>PoU</a:t>
          </a:r>
          <a:r>
            <a:rPr lang="en-US" sz="2400" kern="1200" dirty="0"/>
            <a:t> but the rate remains significantly high </a:t>
          </a:r>
        </a:p>
      </dsp:txBody>
      <dsp:txXfrm>
        <a:off x="104974" y="453"/>
        <a:ext cx="3433529" cy="2060117"/>
      </dsp:txXfrm>
    </dsp:sp>
    <dsp:sp modelId="{98AF096B-80C1-4A6C-9E45-DC67E2EC8B77}">
      <dsp:nvSpPr>
        <dsp:cNvPr id="0" name=""/>
        <dsp:cNvSpPr/>
      </dsp:nvSpPr>
      <dsp:spPr>
        <a:xfrm>
          <a:off x="3881857" y="453"/>
          <a:ext cx="3433529" cy="206011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 affordability of a healthy diet is becoming more critical especially for  households living in peri-urban and rural areas because they rely more on food purchases</a:t>
          </a:r>
        </a:p>
      </dsp:txBody>
      <dsp:txXfrm>
        <a:off x="3881857" y="453"/>
        <a:ext cx="3433529" cy="2060117"/>
      </dsp:txXfrm>
    </dsp:sp>
    <dsp:sp modelId="{0420AB86-A6FE-4228-AFC3-40AE68A0414F}">
      <dsp:nvSpPr>
        <dsp:cNvPr id="0" name=""/>
        <dsp:cNvSpPr/>
      </dsp:nvSpPr>
      <dsp:spPr>
        <a:xfrm>
          <a:off x="7675323" y="0"/>
          <a:ext cx="3433529" cy="206011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Low-income households are especially affected, as they would need to more than double their food expenditure to secure a healthy diet</a:t>
          </a:r>
        </a:p>
      </dsp:txBody>
      <dsp:txXfrm>
        <a:off x="7675323" y="0"/>
        <a:ext cx="3433529" cy="2060117"/>
      </dsp:txXfrm>
    </dsp:sp>
    <dsp:sp modelId="{B31604D2-6DD5-4193-A18F-BC7FBEFA0503}">
      <dsp:nvSpPr>
        <dsp:cNvPr id="0" name=""/>
        <dsp:cNvSpPr/>
      </dsp:nvSpPr>
      <dsp:spPr>
        <a:xfrm>
          <a:off x="1008112" y="2403924"/>
          <a:ext cx="5404135" cy="206011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Increasing urbanization, with almost seven in ten people projected to live in cities by 2050, is driving changes in agrifood systems across the rural–urban areas. These changes represent both challenges and opportunities</a:t>
          </a:r>
        </a:p>
      </dsp:txBody>
      <dsp:txXfrm>
        <a:off x="1008112" y="2403924"/>
        <a:ext cx="5404135" cy="2060117"/>
      </dsp:txXfrm>
    </dsp:sp>
    <dsp:sp modelId="{28872840-C0B1-475B-8AEF-954D673270BC}">
      <dsp:nvSpPr>
        <dsp:cNvPr id="0" name=""/>
        <dsp:cNvSpPr/>
      </dsp:nvSpPr>
      <dsp:spPr>
        <a:xfrm>
          <a:off x="6755601" y="2403924"/>
          <a:ext cx="3433529" cy="206011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Need for significant food systems transformation to meet the growing demand</a:t>
          </a:r>
          <a:endParaRPr lang="en-US" sz="2400" kern="1200" dirty="0"/>
        </a:p>
      </dsp:txBody>
      <dsp:txXfrm>
        <a:off x="6755601" y="2403924"/>
        <a:ext cx="3433529" cy="2060117"/>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4381" cy="34102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4700" y="0"/>
            <a:ext cx="4304381" cy="341028"/>
          </a:xfrm>
          <a:prstGeom prst="rect">
            <a:avLst/>
          </a:prstGeom>
        </p:spPr>
        <p:txBody>
          <a:bodyPr vert="horz" lIns="91440" tIns="45720" rIns="91440" bIns="45720" rtlCol="0"/>
          <a:lstStyle>
            <a:lvl1pPr algn="r">
              <a:defRPr sz="1200"/>
            </a:lvl1pPr>
          </a:lstStyle>
          <a:p>
            <a:fld id="{349C3301-FBA6-4D31-97D9-BCD2FD7EDC48}" type="datetimeFigureOut">
              <a:rPr lang="en-GB" smtClean="0"/>
              <a:t>13/09/2023</a:t>
            </a:fld>
            <a:endParaRPr lang="en-GB"/>
          </a:p>
        </p:txBody>
      </p:sp>
      <p:sp>
        <p:nvSpPr>
          <p:cNvPr id="4" name="Footer Placeholder 3"/>
          <p:cNvSpPr>
            <a:spLocks noGrp="1"/>
          </p:cNvSpPr>
          <p:nvPr>
            <p:ph type="ftr" sz="quarter" idx="2"/>
          </p:nvPr>
        </p:nvSpPr>
        <p:spPr>
          <a:xfrm>
            <a:off x="1" y="6453472"/>
            <a:ext cx="4304381" cy="341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4700" y="6453472"/>
            <a:ext cx="4304381" cy="341028"/>
          </a:xfrm>
          <a:prstGeom prst="rect">
            <a:avLst/>
          </a:prstGeom>
        </p:spPr>
        <p:txBody>
          <a:bodyPr vert="horz" lIns="91440" tIns="45720" rIns="91440" bIns="45720" rtlCol="0" anchor="b"/>
          <a:lstStyle>
            <a:lvl1pPr algn="r">
              <a:defRPr sz="1200"/>
            </a:lvl1pPr>
          </a:lstStyle>
          <a:p>
            <a:fld id="{6CD4DACB-0303-4FDD-AF82-44848239193E}" type="slidenum">
              <a:rPr lang="en-GB" smtClean="0"/>
              <a:t>‹#›</a:t>
            </a:fld>
            <a:endParaRPr lang="en-GB"/>
          </a:p>
        </p:txBody>
      </p:sp>
    </p:spTree>
    <p:extLst>
      <p:ext uri="{BB962C8B-B14F-4D97-AF65-F5344CB8AC3E}">
        <p14:creationId xmlns:p14="http://schemas.microsoft.com/office/powerpoint/2010/main" val="2231432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4381"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4702" y="0"/>
            <a:ext cx="4304381" cy="339725"/>
          </a:xfrm>
          <a:prstGeom prst="rect">
            <a:avLst/>
          </a:prstGeom>
        </p:spPr>
        <p:txBody>
          <a:bodyPr vert="horz" lIns="91440" tIns="45720" rIns="91440" bIns="45720" rtlCol="0"/>
          <a:lstStyle>
            <a:lvl1pPr algn="r">
              <a:defRPr sz="1200"/>
            </a:lvl1pPr>
          </a:lstStyle>
          <a:p>
            <a:fld id="{C7CBEB2F-6753-475F-B25C-75A91B99AD33}" type="datetimeFigureOut">
              <a:rPr lang="en-GB" smtClean="0"/>
              <a:pPr/>
              <a:t>13/09/2023</a:t>
            </a:fld>
            <a:endParaRPr lang="en-GB"/>
          </a:p>
        </p:txBody>
      </p:sp>
      <p:sp>
        <p:nvSpPr>
          <p:cNvPr id="4" name="Slide Image Placeholder 3"/>
          <p:cNvSpPr>
            <a:spLocks noGrp="1" noRot="1" noChangeAspect="1"/>
          </p:cNvSpPr>
          <p:nvPr>
            <p:ph type="sldImg" idx="2"/>
          </p:nvPr>
        </p:nvSpPr>
        <p:spPr>
          <a:xfrm>
            <a:off x="2700338" y="509588"/>
            <a:ext cx="4530725" cy="254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140" y="3227388"/>
            <a:ext cx="7945120" cy="3057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6453687"/>
            <a:ext cx="4304381"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4702" y="6453687"/>
            <a:ext cx="4304381" cy="339725"/>
          </a:xfrm>
          <a:prstGeom prst="rect">
            <a:avLst/>
          </a:prstGeom>
        </p:spPr>
        <p:txBody>
          <a:bodyPr vert="horz" lIns="91440" tIns="45720" rIns="91440" bIns="45720" rtlCol="0" anchor="b"/>
          <a:lstStyle>
            <a:lvl1pPr algn="r">
              <a:defRPr sz="1200"/>
            </a:lvl1pPr>
          </a:lstStyle>
          <a:p>
            <a:fld id="{F181C075-0A87-4D04-85DC-C41B8B8D094E}" type="slidenum">
              <a:rPr lang="en-GB" smtClean="0"/>
              <a:pPr/>
              <a:t>‹#›</a:t>
            </a:fld>
            <a:endParaRPr lang="en-GB"/>
          </a:p>
        </p:txBody>
      </p:sp>
    </p:spTree>
    <p:extLst>
      <p:ext uri="{BB962C8B-B14F-4D97-AF65-F5344CB8AC3E}">
        <p14:creationId xmlns:p14="http://schemas.microsoft.com/office/powerpoint/2010/main" val="201682593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1">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353620" y="2276872"/>
            <a:ext cx="7776864" cy="1368152"/>
          </a:xfrm>
          <a:prstGeom prst="rect">
            <a:avLst/>
          </a:prstGeom>
        </p:spPr>
        <p:txBody>
          <a:bodyPr lIns="0" tIns="46800" rIns="0" anchor="t"/>
          <a:lstStyle>
            <a:lvl1pPr algn="l">
              <a:defRPr sz="4600" baseline="0">
                <a:solidFill>
                  <a:schemeClr val="bg1"/>
                </a:solidFill>
                <a:latin typeface="Georgia" charset="0"/>
                <a:ea typeface="Georgia" charset="0"/>
                <a:cs typeface="Georgia" charset="0"/>
              </a:defRPr>
            </a:lvl1pPr>
          </a:lstStyle>
          <a:p>
            <a:r>
              <a:rPr lang="en-US" dirty="0"/>
              <a:t>Click to edit </a:t>
            </a:r>
            <a:br>
              <a:rPr lang="en-US" dirty="0"/>
            </a:br>
            <a:r>
              <a:rPr lang="en-US" dirty="0"/>
              <a:t>Master title - Option 1</a:t>
            </a:r>
            <a:br>
              <a:rPr lang="en-US" dirty="0"/>
            </a:br>
            <a:endParaRPr lang="en-US" dirty="0"/>
          </a:p>
        </p:txBody>
      </p:sp>
      <p:sp>
        <p:nvSpPr>
          <p:cNvPr id="5" name="Subtitle 2"/>
          <p:cNvSpPr>
            <a:spLocks noGrp="1"/>
          </p:cNvSpPr>
          <p:nvPr>
            <p:ph type="subTitle" idx="1"/>
          </p:nvPr>
        </p:nvSpPr>
        <p:spPr>
          <a:xfrm>
            <a:off x="1353620" y="3645024"/>
            <a:ext cx="7775007" cy="632268"/>
          </a:xfrm>
          <a:prstGeom prst="rect">
            <a:avLst/>
          </a:prstGeom>
        </p:spPr>
        <p:txBody>
          <a:bodyPr lIns="0" tIns="46800" rIns="0" anchor="t"/>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5"/>
          <p:cNvSpPr>
            <a:spLocks noGrp="1"/>
          </p:cNvSpPr>
          <p:nvPr>
            <p:ph type="body" sz="quarter" idx="11" hasCustomPrompt="1"/>
          </p:nvPr>
        </p:nvSpPr>
        <p:spPr>
          <a:xfrm>
            <a:off x="1353620" y="5589240"/>
            <a:ext cx="7772622" cy="288032"/>
          </a:xfrm>
          <a:prstGeom prst="rect">
            <a:avLst/>
          </a:prstGeom>
        </p:spPr>
        <p:txBody>
          <a:bodyPr lIns="0" tIns="46800" rIns="0"/>
          <a:lstStyle>
            <a:lvl1pPr marL="0" indent="0">
              <a:buFontTx/>
              <a:buNone/>
              <a:defRPr sz="1600" b="1">
                <a:solidFill>
                  <a:schemeClr val="bg1"/>
                </a:solidFill>
              </a:defRPr>
            </a:lvl1pPr>
          </a:lstStyle>
          <a:p>
            <a:pPr lvl="0"/>
            <a:r>
              <a:rPr lang="en-US" dirty="0"/>
              <a:t>Click Name of the presenter</a:t>
            </a:r>
          </a:p>
        </p:txBody>
      </p:sp>
      <p:sp>
        <p:nvSpPr>
          <p:cNvPr id="9" name="Text Placeholder 8"/>
          <p:cNvSpPr>
            <a:spLocks noGrp="1"/>
          </p:cNvSpPr>
          <p:nvPr>
            <p:ph type="body" sz="quarter" idx="13" hasCustomPrompt="1"/>
          </p:nvPr>
        </p:nvSpPr>
        <p:spPr>
          <a:xfrm>
            <a:off x="1343472" y="5877272"/>
            <a:ext cx="7782770" cy="292285"/>
          </a:xfrm>
          <a:prstGeom prst="rect">
            <a:avLst/>
          </a:prstGeom>
        </p:spPr>
        <p:txBody>
          <a:bodyPr lIns="0" tIns="46800" rIns="0"/>
          <a:lstStyle>
            <a:lvl1pPr marL="0" indent="0">
              <a:buFontTx/>
              <a:buNone/>
              <a:defRPr sz="1600" b="0" i="1">
                <a:solidFill>
                  <a:schemeClr val="bg1"/>
                </a:solidFill>
              </a:defRPr>
            </a:lvl1pPr>
          </a:lstStyle>
          <a:p>
            <a:pPr lvl="0"/>
            <a:r>
              <a:rPr lang="en-US" dirty="0"/>
              <a:t>Click Title, Organization</a:t>
            </a:r>
          </a:p>
        </p:txBody>
      </p:sp>
    </p:spTree>
    <p:extLst>
      <p:ext uri="{BB962C8B-B14F-4D97-AF65-F5344CB8AC3E}">
        <p14:creationId xmlns:p14="http://schemas.microsoft.com/office/powerpoint/2010/main" val="669387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cxnSp>
        <p:nvCxnSpPr>
          <p:cNvPr id="5" name="Connettore 1 31">
            <a:extLst>
              <a:ext uri="{FF2B5EF4-FFF2-40B4-BE49-F238E27FC236}">
                <a16:creationId xmlns:a16="http://schemas.microsoft.com/office/drawing/2014/main" id="{979C4701-D86E-8642-9831-6649FA5CFB66}"/>
              </a:ext>
            </a:extLst>
          </p:cNvPr>
          <p:cNvCxnSpPr>
            <a:cxnSpLocks/>
          </p:cNvCxnSpPr>
          <p:nvPr userDrawn="1"/>
        </p:nvCxnSpPr>
        <p:spPr>
          <a:xfrm>
            <a:off x="0" y="638132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EA26912F-EE60-0E4E-8A8F-95B31547CC81}"/>
              </a:ext>
            </a:extLst>
          </p:cNvPr>
          <p:cNvSpPr>
            <a:spLocks noGrp="1"/>
          </p:cNvSpPr>
          <p:nvPr>
            <p:ph type="subTitle" idx="1" hasCustomPrompt="1"/>
          </p:nvPr>
        </p:nvSpPr>
        <p:spPr>
          <a:xfrm>
            <a:off x="-1" y="1520673"/>
            <a:ext cx="12192001" cy="4428607"/>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a:solidFill>
                  <a:schemeClr val="tx1"/>
                </a:solidFill>
                <a:latin typeface="Calibri" charset="0"/>
                <a:ea typeface="Calibri" charset="0"/>
                <a:cs typeface="Calibri" charset="0"/>
              </a:defRPr>
            </a:lvl1pPr>
            <a:lvl2pPr marL="432000" indent="-180000" algn="l">
              <a:buClr>
                <a:srgbClr val="5792C9"/>
              </a:buClr>
              <a:buSzPct val="110000"/>
              <a:buFont typeface="Arial" charset="0"/>
              <a:buChar char="•"/>
              <a:defRPr sz="2000">
                <a:solidFill>
                  <a:schemeClr val="tx1"/>
                </a:solidFill>
                <a:latin typeface="Calibri" charset="0"/>
                <a:ea typeface="Calibri" charset="0"/>
                <a:cs typeface="Calibri" charset="0"/>
              </a:defRPr>
            </a:lvl2pPr>
            <a:lvl3pPr marL="684000" indent="-216000" algn="l">
              <a:buClr>
                <a:srgbClr val="5792C9"/>
              </a:buClr>
              <a:buFont typeface=".AppleSystemUIFont" charset="-120"/>
              <a:buChar char="–"/>
              <a:defRPr sz="2000"/>
            </a:lvl3pPr>
            <a:lvl4pPr marL="936000" indent="-216000" algn="l">
              <a:buFont typeface=".AppleSystemUIFont" charset="-120"/>
              <a:buChar char="–"/>
              <a:defRPr sz="2000"/>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Txt 2 columns</a:t>
            </a:r>
          </a:p>
          <a:p>
            <a:pPr lvl="1"/>
            <a:r>
              <a:rPr lang="en-US" dirty="0"/>
              <a:t>List 2</a:t>
            </a:r>
          </a:p>
          <a:p>
            <a:pPr lvl="2"/>
            <a:r>
              <a:rPr lang="en-US" dirty="0"/>
              <a:t>List 3</a:t>
            </a:r>
          </a:p>
          <a:p>
            <a:pPr lvl="3"/>
            <a:r>
              <a:rPr lang="en-US" dirty="0"/>
              <a:t>List 4</a:t>
            </a:r>
          </a:p>
          <a:p>
            <a:pPr lvl="4"/>
            <a:r>
              <a:rPr lang="en-US" dirty="0"/>
              <a:t>List 5</a:t>
            </a:r>
            <a:endParaRPr lang="it-IT" dirty="0"/>
          </a:p>
        </p:txBody>
      </p:sp>
      <p:sp>
        <p:nvSpPr>
          <p:cNvPr id="10" name="Text Placeholder 5">
            <a:extLst>
              <a:ext uri="{FF2B5EF4-FFF2-40B4-BE49-F238E27FC236}">
                <a16:creationId xmlns:a16="http://schemas.microsoft.com/office/drawing/2014/main" id="{9DA800EC-B653-524B-B3B9-B688B8D28DA8}"/>
              </a:ext>
            </a:extLst>
          </p:cNvPr>
          <p:cNvSpPr>
            <a:spLocks noGrp="1"/>
          </p:cNvSpPr>
          <p:nvPr>
            <p:ph type="body" sz="quarter" idx="11" hasCustomPrompt="1"/>
          </p:nvPr>
        </p:nvSpPr>
        <p:spPr>
          <a:xfrm>
            <a:off x="0" y="6453336"/>
            <a:ext cx="12192000" cy="251454"/>
          </a:xfrm>
          <a:prstGeom prst="rect">
            <a:avLst/>
          </a:prstGeom>
        </p:spPr>
        <p:txBody>
          <a:bodyPr lIns="540000" rIns="540000"/>
          <a:lstStyle>
            <a:lvl1pPr marL="0" indent="0">
              <a:buFontTx/>
              <a:buNone/>
              <a:defRPr sz="1400" b="0">
                <a:solidFill>
                  <a:srgbClr val="5792C9"/>
                </a:solidFill>
              </a:defRPr>
            </a:lvl1pPr>
          </a:lstStyle>
          <a:p>
            <a:pPr lvl="0"/>
            <a:r>
              <a:rPr lang="en-US" dirty="0"/>
              <a:t>Click to edit meeting date, place and date</a:t>
            </a:r>
          </a:p>
        </p:txBody>
      </p:sp>
      <p:sp>
        <p:nvSpPr>
          <p:cNvPr id="11" name="Title Placeholder 1">
            <a:extLst>
              <a:ext uri="{FF2B5EF4-FFF2-40B4-BE49-F238E27FC236}">
                <a16:creationId xmlns:a16="http://schemas.microsoft.com/office/drawing/2014/main" id="{B3766441-E5F4-154E-B3C0-A66B6AA9E9B6}"/>
              </a:ext>
            </a:extLst>
          </p:cNvPr>
          <p:cNvSpPr>
            <a:spLocks noGrp="1"/>
          </p:cNvSpPr>
          <p:nvPr>
            <p:ph type="title" hasCustomPrompt="1"/>
          </p:nvPr>
        </p:nvSpPr>
        <p:spPr>
          <a:xfrm>
            <a:off x="-12537" y="1160674"/>
            <a:ext cx="12204522" cy="360040"/>
          </a:xfrm>
          <a:prstGeom prst="rect">
            <a:avLst/>
          </a:prstGeom>
          <a:noFill/>
        </p:spPr>
        <p:txBody>
          <a:bodyPr vert="horz" lIns="540000" tIns="0" rIns="2880000" bIns="45720" rtlCol="0" anchor="t" anchorCtr="0">
            <a:noAutofit/>
          </a:bodyPr>
          <a:lstStyle>
            <a:lvl1pPr>
              <a:defRPr sz="2200" b="1">
                <a:solidFill>
                  <a:srgbClr val="5792C9"/>
                </a:solidFill>
                <a:latin typeface="+mn-lt"/>
              </a:defRPr>
            </a:lvl1pPr>
          </a:lstStyle>
          <a:p>
            <a:r>
              <a:rPr lang="en-US" dirty="0"/>
              <a:t>Click to edit title</a:t>
            </a:r>
          </a:p>
        </p:txBody>
      </p:sp>
      <p:sp>
        <p:nvSpPr>
          <p:cNvPr id="15" name="Text Placeholder 5">
            <a:extLst>
              <a:ext uri="{FF2B5EF4-FFF2-40B4-BE49-F238E27FC236}">
                <a16:creationId xmlns:a16="http://schemas.microsoft.com/office/drawing/2014/main" id="{02FC7541-8AA0-E444-B27C-A8D17B21AFEF}"/>
              </a:ext>
            </a:extLst>
          </p:cNvPr>
          <p:cNvSpPr>
            <a:spLocks noGrp="1"/>
          </p:cNvSpPr>
          <p:nvPr>
            <p:ph type="body" sz="quarter" idx="12" hasCustomPrompt="1"/>
          </p:nvPr>
        </p:nvSpPr>
        <p:spPr>
          <a:xfrm>
            <a:off x="0" y="476674"/>
            <a:ext cx="12192000" cy="403200"/>
          </a:xfrm>
          <a:prstGeom prst="rect">
            <a:avLst/>
          </a:prstGeom>
          <a:solidFill>
            <a:srgbClr val="5792C9">
              <a:alpha val="21000"/>
            </a:srgbClr>
          </a:solidFill>
        </p:spPr>
        <p:txBody>
          <a:bodyPr lIns="540000" rIns="540000" anchor="ctr" anchorCtr="0"/>
          <a:lstStyle>
            <a:lvl1pPr marL="0" indent="0" algn="r">
              <a:buFontTx/>
              <a:buNone/>
              <a:defRPr sz="1400" b="1">
                <a:solidFill>
                  <a:srgbClr val="5792C9"/>
                </a:solidFill>
              </a:defRPr>
            </a:lvl1pPr>
          </a:lstStyle>
          <a:p>
            <a:pPr lvl="0"/>
            <a:r>
              <a:rPr lang="en-US" dirty="0"/>
              <a:t>CLICK TO EDIT PPT TITLE </a:t>
            </a:r>
            <a:r>
              <a:rPr lang="it-IT" b="1" dirty="0"/>
              <a:t>|</a:t>
            </a:r>
            <a:r>
              <a:rPr lang="it-IT" dirty="0"/>
              <a:t> </a:t>
            </a:r>
            <a:r>
              <a:rPr lang="it-IT" dirty="0" err="1"/>
              <a:t>Section</a:t>
            </a:r>
            <a:r>
              <a:rPr lang="it-IT" dirty="0"/>
              <a:t> </a:t>
            </a:r>
            <a:r>
              <a:rPr lang="it-IT" dirty="0" err="1"/>
              <a:t>title</a:t>
            </a:r>
            <a:endParaRPr lang="en-US" dirty="0"/>
          </a:p>
        </p:txBody>
      </p:sp>
    </p:spTree>
    <p:extLst>
      <p:ext uri="{BB962C8B-B14F-4D97-AF65-F5344CB8AC3E}">
        <p14:creationId xmlns:p14="http://schemas.microsoft.com/office/powerpoint/2010/main" val="153816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cxnSp>
        <p:nvCxnSpPr>
          <p:cNvPr id="5" name="Connettore 1 31">
            <a:extLst>
              <a:ext uri="{FF2B5EF4-FFF2-40B4-BE49-F238E27FC236}">
                <a16:creationId xmlns:a16="http://schemas.microsoft.com/office/drawing/2014/main" id="{979C4701-D86E-8642-9831-6649FA5CFB66}"/>
              </a:ext>
            </a:extLst>
          </p:cNvPr>
          <p:cNvCxnSpPr>
            <a:cxnSpLocks/>
          </p:cNvCxnSpPr>
          <p:nvPr userDrawn="1"/>
        </p:nvCxnSpPr>
        <p:spPr>
          <a:xfrm>
            <a:off x="0" y="638132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hasCustomPrompt="1"/>
          </p:nvPr>
        </p:nvSpPr>
        <p:spPr>
          <a:xfrm>
            <a:off x="8030729" y="1160672"/>
            <a:ext cx="3681895" cy="4473296"/>
          </a:xfrm>
          <a:prstGeom prst="rect">
            <a:avLst/>
          </a:prstGeom>
          <a:solidFill>
            <a:srgbClr val="5792C9">
              <a:alpha val="21000"/>
            </a:srgbClr>
          </a:solidFill>
        </p:spPr>
        <p:txBody>
          <a:bodyPr vert="horz" lIns="180000" tIns="180000" rIns="180000" bIns="180000" rtlCol="0" anchor="t" anchorCtr="0">
            <a:normAutofit/>
          </a:bodyPr>
          <a:lstStyle>
            <a:lvl1pPr>
              <a:defRPr sz="1800" b="1" baseline="0">
                <a:solidFill>
                  <a:srgbClr val="5792C9"/>
                </a:solidFill>
                <a:latin typeface="Calibri" charset="0"/>
                <a:ea typeface="Calibri" charset="0"/>
                <a:cs typeface="Calibri" charset="0"/>
              </a:defRPr>
            </a:lvl1pPr>
          </a:lstStyle>
          <a:p>
            <a:r>
              <a:rPr lang="en-US" dirty="0"/>
              <a:t>Click to edit txt</a:t>
            </a:r>
            <a:br>
              <a:rPr lang="en-US" dirty="0"/>
            </a:br>
            <a:endParaRPr lang="en-US" dirty="0"/>
          </a:p>
        </p:txBody>
      </p:sp>
      <p:sp>
        <p:nvSpPr>
          <p:cNvPr id="10" name="Text Placeholder 5">
            <a:extLst>
              <a:ext uri="{FF2B5EF4-FFF2-40B4-BE49-F238E27FC236}">
                <a16:creationId xmlns:a16="http://schemas.microsoft.com/office/drawing/2014/main" id="{A942C5EC-D235-9B4E-95C4-C1BB3EDBA0BD}"/>
              </a:ext>
            </a:extLst>
          </p:cNvPr>
          <p:cNvSpPr>
            <a:spLocks noGrp="1"/>
          </p:cNvSpPr>
          <p:nvPr>
            <p:ph type="body" sz="quarter" idx="11" hasCustomPrompt="1"/>
          </p:nvPr>
        </p:nvSpPr>
        <p:spPr>
          <a:xfrm>
            <a:off x="0" y="6453336"/>
            <a:ext cx="12192000" cy="251454"/>
          </a:xfrm>
          <a:prstGeom prst="rect">
            <a:avLst/>
          </a:prstGeom>
        </p:spPr>
        <p:txBody>
          <a:bodyPr lIns="540000" rIns="540000"/>
          <a:lstStyle>
            <a:lvl1pPr marL="0" indent="0">
              <a:buFontTx/>
              <a:buNone/>
              <a:defRPr sz="1400" b="0">
                <a:solidFill>
                  <a:srgbClr val="5792C9"/>
                </a:solidFill>
              </a:defRPr>
            </a:lvl1pPr>
          </a:lstStyle>
          <a:p>
            <a:pPr lvl="0"/>
            <a:r>
              <a:rPr lang="en-US" dirty="0"/>
              <a:t>Click to edit meeting date, place and date</a:t>
            </a:r>
          </a:p>
        </p:txBody>
      </p:sp>
      <p:sp>
        <p:nvSpPr>
          <p:cNvPr id="18" name="Text Placeholder 5">
            <a:extLst>
              <a:ext uri="{FF2B5EF4-FFF2-40B4-BE49-F238E27FC236}">
                <a16:creationId xmlns:a16="http://schemas.microsoft.com/office/drawing/2014/main" id="{CD757D66-E2E8-8844-B264-44E38125D666}"/>
              </a:ext>
            </a:extLst>
          </p:cNvPr>
          <p:cNvSpPr>
            <a:spLocks noGrp="1"/>
          </p:cNvSpPr>
          <p:nvPr>
            <p:ph type="body" sz="quarter" idx="12" hasCustomPrompt="1"/>
          </p:nvPr>
        </p:nvSpPr>
        <p:spPr>
          <a:xfrm>
            <a:off x="0" y="476672"/>
            <a:ext cx="12192000" cy="403200"/>
          </a:xfrm>
          <a:prstGeom prst="rect">
            <a:avLst/>
          </a:prstGeom>
          <a:solidFill>
            <a:srgbClr val="5792C9">
              <a:alpha val="21000"/>
            </a:srgbClr>
          </a:solidFill>
        </p:spPr>
        <p:txBody>
          <a:bodyPr lIns="540000" rIns="540000" anchor="ctr" anchorCtr="0"/>
          <a:lstStyle>
            <a:lvl1pPr marL="0" indent="0" algn="r">
              <a:buFontTx/>
              <a:buNone/>
              <a:defRPr sz="1400" b="1">
                <a:solidFill>
                  <a:srgbClr val="5792C9"/>
                </a:solidFill>
              </a:defRPr>
            </a:lvl1pPr>
          </a:lstStyle>
          <a:p>
            <a:pPr lvl="0"/>
            <a:r>
              <a:rPr lang="en-US" dirty="0"/>
              <a:t>CLICK TO EDIT PPT TITLE </a:t>
            </a:r>
            <a:r>
              <a:rPr lang="it-IT" b="1" dirty="0"/>
              <a:t>|</a:t>
            </a:r>
            <a:r>
              <a:rPr lang="it-IT" dirty="0"/>
              <a:t> </a:t>
            </a:r>
            <a:r>
              <a:rPr lang="it-IT" dirty="0" err="1"/>
              <a:t>Section</a:t>
            </a:r>
            <a:r>
              <a:rPr lang="it-IT" dirty="0"/>
              <a:t> </a:t>
            </a:r>
            <a:r>
              <a:rPr lang="it-IT" dirty="0" err="1"/>
              <a:t>title</a:t>
            </a:r>
            <a:endParaRPr lang="en-US" dirty="0"/>
          </a:p>
        </p:txBody>
      </p:sp>
      <p:sp>
        <p:nvSpPr>
          <p:cNvPr id="20" name="Subtitle 2">
            <a:extLst>
              <a:ext uri="{FF2B5EF4-FFF2-40B4-BE49-F238E27FC236}">
                <a16:creationId xmlns:a16="http://schemas.microsoft.com/office/drawing/2014/main" id="{623DA365-03D8-D643-90D3-767234578272}"/>
              </a:ext>
            </a:extLst>
          </p:cNvPr>
          <p:cNvSpPr>
            <a:spLocks noGrp="1"/>
          </p:cNvSpPr>
          <p:nvPr>
            <p:ph type="subTitle" idx="1" hasCustomPrompt="1"/>
          </p:nvPr>
        </p:nvSpPr>
        <p:spPr>
          <a:xfrm>
            <a:off x="0" y="1160672"/>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Calibri" charset="0"/>
                <a:ea typeface="Calibri" charset="0"/>
                <a:cs typeface="Calibri" charset="0"/>
              </a:defRPr>
            </a:lvl1pPr>
            <a:lvl2pPr marL="432000" indent="-180000" algn="l">
              <a:buClr>
                <a:srgbClr val="5792C9"/>
              </a:buClr>
              <a:buSzPct val="110000"/>
              <a:buFont typeface="Arial" charset="0"/>
              <a:buChar char="•"/>
              <a:defRPr sz="2000"/>
            </a:lvl2pPr>
            <a:lvl3pPr marL="684000" indent="-216000" algn="l">
              <a:buClr>
                <a:srgbClr val="5792C9"/>
              </a:buClr>
              <a:buFont typeface=".AppleSystemUIFont" charset="-120"/>
              <a:buChar char="–"/>
              <a:defRPr sz="2000">
                <a:latin typeface="Calibri" charset="0"/>
                <a:ea typeface="Calibri" charset="0"/>
                <a:cs typeface="Calibri" charset="0"/>
              </a:defRPr>
            </a:lvl3pPr>
            <a:lvl4pPr marL="936000" indent="-216000" algn="l">
              <a:buFont typeface=".AppleSystemUIFont" charset="-120"/>
              <a:buChar char="–"/>
              <a:defRPr sz="2000">
                <a:latin typeface="Calibri" charset="0"/>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txt</a:t>
            </a:r>
          </a:p>
          <a:p>
            <a:pPr lvl="1"/>
            <a:r>
              <a:rPr lang="en-US" dirty="0"/>
              <a:t>List 2</a:t>
            </a:r>
          </a:p>
          <a:p>
            <a:pPr lvl="2"/>
            <a:r>
              <a:rPr lang="en-US" dirty="0"/>
              <a:t>List 3</a:t>
            </a:r>
          </a:p>
          <a:p>
            <a:pPr lvl="3"/>
            <a:r>
              <a:rPr lang="en-US" dirty="0"/>
              <a:t>List 4</a:t>
            </a:r>
          </a:p>
          <a:p>
            <a:pPr lvl="4"/>
            <a:r>
              <a:rPr lang="en-US" dirty="0"/>
              <a:t>List 5</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1">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2276872"/>
            <a:ext cx="12192000" cy="2448272"/>
          </a:xfrm>
          <a:prstGeom prst="rect">
            <a:avLst/>
          </a:prstGeom>
        </p:spPr>
        <p:txBody>
          <a:bodyPr lIns="2160000" tIns="46800" rIns="2160000" anchor="t"/>
          <a:lstStyle>
            <a:lvl1pPr algn="ctr">
              <a:defRPr sz="5800" baseline="0">
                <a:solidFill>
                  <a:schemeClr val="bg1"/>
                </a:solidFill>
                <a:latin typeface="Georgia" charset="0"/>
                <a:ea typeface="Georgia" charset="0"/>
                <a:cs typeface="Georgia" charset="0"/>
              </a:defRPr>
            </a:lvl1pPr>
          </a:lstStyle>
          <a:p>
            <a:r>
              <a:rPr lang="en-US" dirty="0"/>
              <a:t>Click to edit </a:t>
            </a:r>
            <a:br>
              <a:rPr lang="en-US" dirty="0"/>
            </a:br>
            <a:r>
              <a:rPr lang="en-US" altLang="en-US" sz="5800" dirty="0">
                <a:solidFill>
                  <a:schemeClr val="bg1"/>
                </a:solidFill>
                <a:latin typeface="Georgia" charset="0"/>
                <a:ea typeface="Georgia" charset="0"/>
                <a:cs typeface="Georgia" charset="0"/>
              </a:rPr>
              <a:t>Thank you </a:t>
            </a:r>
            <a:endParaRPr lang="en-US" dirty="0"/>
          </a:p>
        </p:txBody>
      </p:sp>
    </p:spTree>
    <p:extLst>
      <p:ext uri="{BB962C8B-B14F-4D97-AF65-F5344CB8AC3E}">
        <p14:creationId xmlns:p14="http://schemas.microsoft.com/office/powerpoint/2010/main" val="553148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896A57-04AE-4671-BCCB-A245CB1C95BC}"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FC38E-68E2-42B6-B3EC-7D839BB28482}" type="slidenum">
              <a:rPr lang="en-US" smtClean="0"/>
              <a:t>‹#›</a:t>
            </a:fld>
            <a:endParaRPr lang="en-US"/>
          </a:p>
        </p:txBody>
      </p:sp>
    </p:spTree>
    <p:extLst>
      <p:ext uri="{BB962C8B-B14F-4D97-AF65-F5344CB8AC3E}">
        <p14:creationId xmlns:p14="http://schemas.microsoft.com/office/powerpoint/2010/main" val="188691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896A57-04AE-4671-BCCB-A245CB1C95BC}" type="datetimeFigureOut">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7FC38E-68E2-42B6-B3EC-7D839BB28482}" type="slidenum">
              <a:rPr lang="en-US" smtClean="0"/>
              <a:t>‹#›</a:t>
            </a:fld>
            <a:endParaRPr lang="en-US"/>
          </a:p>
        </p:txBody>
      </p:sp>
    </p:spTree>
    <p:extLst>
      <p:ext uri="{BB962C8B-B14F-4D97-AF65-F5344CB8AC3E}">
        <p14:creationId xmlns:p14="http://schemas.microsoft.com/office/powerpoint/2010/main" val="1024669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5339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2 - FAO and Zero Hunger Visual">
    <p:spTree>
      <p:nvGrpSpPr>
        <p:cNvPr id="1" name=""/>
        <p:cNvGrpSpPr/>
        <p:nvPr/>
      </p:nvGrpSpPr>
      <p:grpSpPr>
        <a:xfrm>
          <a:off x="0" y="0"/>
          <a:ext cx="0" cy="0"/>
          <a:chOff x="0" y="0"/>
          <a:chExt cx="0" cy="0"/>
        </a:xfrm>
      </p:grpSpPr>
      <p:sp>
        <p:nvSpPr>
          <p:cNvPr id="6" name="Picture Placeholder 9"/>
          <p:cNvSpPr>
            <a:spLocks noGrp="1"/>
          </p:cNvSpPr>
          <p:nvPr>
            <p:ph type="pic" sz="quarter" idx="10" hasCustomPrompt="1"/>
          </p:nvPr>
        </p:nvSpPr>
        <p:spPr>
          <a:xfrm>
            <a:off x="0" y="1400400"/>
            <a:ext cx="12193200" cy="3006803"/>
          </a:xfrm>
          <a:prstGeom prst="rect">
            <a:avLst/>
          </a:prstGeom>
          <a:solidFill>
            <a:schemeClr val="bg1">
              <a:lumMod val="95000"/>
            </a:schemeClr>
          </a:solidFill>
        </p:spPr>
        <p:txBody>
          <a:bodyPr anchor="ctr" anchorCtr="1"/>
          <a:lstStyle>
            <a:lvl1pPr>
              <a:defRPr sz="2000" b="0">
                <a:solidFill>
                  <a:schemeClr val="tx1"/>
                </a:solidFill>
              </a:defRPr>
            </a:lvl1pPr>
          </a:lstStyle>
          <a:p>
            <a:r>
              <a:rPr lang="en-US" dirty="0"/>
              <a:t>Picture</a:t>
            </a:r>
          </a:p>
        </p:txBody>
      </p:sp>
      <p:sp>
        <p:nvSpPr>
          <p:cNvPr id="4" name="Title 1"/>
          <p:cNvSpPr>
            <a:spLocks noGrp="1"/>
          </p:cNvSpPr>
          <p:nvPr>
            <p:ph type="ctrTitle" hasCustomPrompt="1"/>
          </p:nvPr>
        </p:nvSpPr>
        <p:spPr>
          <a:xfrm>
            <a:off x="0" y="4437112"/>
            <a:ext cx="12192000" cy="657645"/>
          </a:xfrm>
          <a:prstGeom prst="rect">
            <a:avLst/>
          </a:prstGeom>
        </p:spPr>
        <p:txBody>
          <a:bodyPr lIns="1224000" tIns="46800" rIns="1224000" bIns="0" anchor="t" anchorCtr="0"/>
          <a:lstStyle>
            <a:lvl1pPr algn="l">
              <a:defRPr sz="3800">
                <a:solidFill>
                  <a:srgbClr val="5792C9"/>
                </a:solidFill>
              </a:defRPr>
            </a:lvl1pPr>
          </a:lstStyle>
          <a:p>
            <a:r>
              <a:rPr lang="en-US" dirty="0"/>
              <a:t>Click to edit Master title style - Option 2</a:t>
            </a:r>
          </a:p>
        </p:txBody>
      </p:sp>
      <p:sp>
        <p:nvSpPr>
          <p:cNvPr id="5" name="Subtitle 2"/>
          <p:cNvSpPr>
            <a:spLocks noGrp="1"/>
          </p:cNvSpPr>
          <p:nvPr>
            <p:ph type="subTitle" idx="1"/>
          </p:nvPr>
        </p:nvSpPr>
        <p:spPr>
          <a:xfrm>
            <a:off x="0" y="5085185"/>
            <a:ext cx="12192000" cy="360040"/>
          </a:xfrm>
          <a:prstGeom prst="rect">
            <a:avLst/>
          </a:prstGeom>
        </p:spPr>
        <p:txBody>
          <a:bodyPr lIns="1224000" tIns="0" rIns="2160000" anchor="t" anchorCtr="0"/>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ext Placeholder 5"/>
          <p:cNvSpPr>
            <a:spLocks noGrp="1"/>
          </p:cNvSpPr>
          <p:nvPr>
            <p:ph type="body" sz="quarter" idx="11" hasCustomPrompt="1"/>
          </p:nvPr>
        </p:nvSpPr>
        <p:spPr>
          <a:xfrm>
            <a:off x="0" y="5589240"/>
            <a:ext cx="8832304" cy="360039"/>
          </a:xfrm>
          <a:prstGeom prst="rect">
            <a:avLst/>
          </a:prstGeom>
        </p:spPr>
        <p:txBody>
          <a:bodyPr lIns="1224000" rIns="0"/>
          <a:lstStyle>
            <a:lvl1pPr marL="0" indent="0">
              <a:buFontTx/>
              <a:buNone/>
              <a:defRPr sz="1600" b="1">
                <a:solidFill>
                  <a:srgbClr val="5792C9"/>
                </a:solidFill>
              </a:defRPr>
            </a:lvl1pPr>
          </a:lstStyle>
          <a:p>
            <a:pPr lvl="0"/>
            <a:r>
              <a:rPr lang="en-US" dirty="0"/>
              <a:t>Click Name of the presenter</a:t>
            </a:r>
          </a:p>
        </p:txBody>
      </p:sp>
      <p:sp>
        <p:nvSpPr>
          <p:cNvPr id="9" name="Text Placeholder 8"/>
          <p:cNvSpPr>
            <a:spLocks noGrp="1"/>
          </p:cNvSpPr>
          <p:nvPr>
            <p:ph type="body" sz="quarter" idx="13" hasCustomPrompt="1"/>
          </p:nvPr>
        </p:nvSpPr>
        <p:spPr>
          <a:xfrm>
            <a:off x="0" y="5907371"/>
            <a:ext cx="8832296" cy="373406"/>
          </a:xfrm>
          <a:prstGeom prst="rect">
            <a:avLst/>
          </a:prstGeom>
        </p:spPr>
        <p:txBody>
          <a:bodyPr lIns="1224000" rIns="0"/>
          <a:lstStyle>
            <a:lvl1pPr marL="0" indent="0">
              <a:buFontTx/>
              <a:buNone/>
              <a:defRPr sz="1600" b="0" i="1">
                <a:solidFill>
                  <a:srgbClr val="5792C9"/>
                </a:solidFill>
              </a:defRPr>
            </a:lvl1pPr>
          </a:lstStyle>
          <a:p>
            <a:pPr lvl="0"/>
            <a:r>
              <a:rPr lang="en-US" dirty="0"/>
              <a:t>Click Title, Organization</a:t>
            </a:r>
          </a:p>
        </p:txBody>
      </p:sp>
    </p:spTree>
    <p:extLst>
      <p:ext uri="{BB962C8B-B14F-4D97-AF65-F5344CB8AC3E}">
        <p14:creationId xmlns:p14="http://schemas.microsoft.com/office/powerpoint/2010/main" val="11620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12536" y="1628801"/>
            <a:ext cx="11784013" cy="4104456"/>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7" name="Title Placeholder 1"/>
          <p:cNvSpPr>
            <a:spLocks noGrp="1"/>
          </p:cNvSpPr>
          <p:nvPr>
            <p:ph type="title" hasCustomPrompt="1"/>
          </p:nvPr>
        </p:nvSpPr>
        <p:spPr>
          <a:xfrm>
            <a:off x="-12536" y="1628800"/>
            <a:ext cx="4380344" cy="2736304"/>
          </a:xfrm>
          <a:prstGeom prst="rect">
            <a:avLst/>
          </a:prstGeom>
          <a:solidFill>
            <a:srgbClr val="5792C9"/>
          </a:solidFill>
        </p:spPr>
        <p:txBody>
          <a:bodyPr vert="horz" lIns="576000" tIns="360000" rIns="360000" bIns="45720" rtlCol="0" anchor="t" anchorCtr="0">
            <a:normAutofit/>
          </a:bodyPr>
          <a:lstStyle>
            <a:lvl1pPr>
              <a:defRPr sz="3400"/>
            </a:lvl1pPr>
          </a:lstStyle>
          <a:p>
            <a:r>
              <a:rPr lang="en-US" dirty="0"/>
              <a:t>Click to edit Master title style</a:t>
            </a:r>
            <a:br>
              <a:rPr lang="en-US" dirty="0"/>
            </a:br>
            <a:r>
              <a:rPr lang="en-US" dirty="0"/>
              <a:t>- Option 3</a:t>
            </a:r>
          </a:p>
        </p:txBody>
      </p:sp>
      <p:sp>
        <p:nvSpPr>
          <p:cNvPr id="11" name="Text Placeholder 5">
            <a:extLst>
              <a:ext uri="{FF2B5EF4-FFF2-40B4-BE49-F238E27FC236}">
                <a16:creationId xmlns:a16="http://schemas.microsoft.com/office/drawing/2014/main" id="{88C83563-828F-1348-AA45-B671E26E7463}"/>
              </a:ext>
            </a:extLst>
          </p:cNvPr>
          <p:cNvSpPr>
            <a:spLocks noGrp="1"/>
          </p:cNvSpPr>
          <p:nvPr>
            <p:ph type="body" sz="quarter" idx="11" hasCustomPrompt="1"/>
          </p:nvPr>
        </p:nvSpPr>
        <p:spPr>
          <a:xfrm>
            <a:off x="0" y="5952047"/>
            <a:ext cx="12192000" cy="251454"/>
          </a:xfrm>
          <a:prstGeom prst="rect">
            <a:avLst/>
          </a:prstGeom>
        </p:spPr>
        <p:txBody>
          <a:bodyPr lIns="576000" rIns="576000"/>
          <a:lstStyle>
            <a:lvl1pPr marL="0" indent="0">
              <a:buFontTx/>
              <a:buNone/>
              <a:defRPr sz="1600" b="1">
                <a:solidFill>
                  <a:srgbClr val="5792C9"/>
                </a:solidFill>
              </a:defRPr>
            </a:lvl1pPr>
          </a:lstStyle>
          <a:p>
            <a:pPr lvl="0"/>
            <a:r>
              <a:rPr lang="en-US" dirty="0"/>
              <a:t>Click Name of the presenter</a:t>
            </a:r>
          </a:p>
        </p:txBody>
      </p:sp>
      <p:sp>
        <p:nvSpPr>
          <p:cNvPr id="12" name="Text Placeholder 8">
            <a:extLst>
              <a:ext uri="{FF2B5EF4-FFF2-40B4-BE49-F238E27FC236}">
                <a16:creationId xmlns:a16="http://schemas.microsoft.com/office/drawing/2014/main" id="{7ED1DC37-ADD4-E14A-846E-BFCB9E87C13E}"/>
              </a:ext>
            </a:extLst>
          </p:cNvPr>
          <p:cNvSpPr>
            <a:spLocks noGrp="1"/>
          </p:cNvSpPr>
          <p:nvPr>
            <p:ph type="body" sz="quarter" idx="13" hasCustomPrompt="1"/>
          </p:nvPr>
        </p:nvSpPr>
        <p:spPr>
          <a:xfrm>
            <a:off x="0" y="6270177"/>
            <a:ext cx="12192000" cy="255167"/>
          </a:xfrm>
          <a:prstGeom prst="rect">
            <a:avLst/>
          </a:prstGeom>
        </p:spPr>
        <p:txBody>
          <a:bodyPr lIns="576000" rIns="576000"/>
          <a:lstStyle>
            <a:lvl1pPr marL="0" indent="0">
              <a:buFontTx/>
              <a:buNone/>
              <a:defRPr sz="1600" b="0" i="1">
                <a:solidFill>
                  <a:srgbClr val="5792C9"/>
                </a:solidFill>
              </a:defRPr>
            </a:lvl1pPr>
          </a:lstStyle>
          <a:p>
            <a:pPr lvl="0"/>
            <a:r>
              <a:rPr lang="en-US" dirty="0"/>
              <a:t>Click Title, Organization</a:t>
            </a:r>
          </a:p>
        </p:txBody>
      </p:sp>
    </p:spTree>
    <p:extLst>
      <p:ext uri="{BB962C8B-B14F-4D97-AF65-F5344CB8AC3E}">
        <p14:creationId xmlns:p14="http://schemas.microsoft.com/office/powerpoint/2010/main" val="22998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tion 1 ">
    <p:spTree>
      <p:nvGrpSpPr>
        <p:cNvPr id="1" name=""/>
        <p:cNvGrpSpPr/>
        <p:nvPr/>
      </p:nvGrpSpPr>
      <p:grpSpPr>
        <a:xfrm>
          <a:off x="0" y="0"/>
          <a:ext cx="0" cy="0"/>
          <a:chOff x="0" y="0"/>
          <a:chExt cx="0" cy="0"/>
        </a:xfrm>
      </p:grpSpPr>
      <p:cxnSp>
        <p:nvCxnSpPr>
          <p:cNvPr id="11" name="Connettore 1 31">
            <a:extLst>
              <a:ext uri="{FF2B5EF4-FFF2-40B4-BE49-F238E27FC236}">
                <a16:creationId xmlns:a16="http://schemas.microsoft.com/office/drawing/2014/main" id="{979C4701-D86E-8642-9831-6649FA5CFB66}"/>
              </a:ext>
            </a:extLst>
          </p:cNvPr>
          <p:cNvCxnSpPr>
            <a:cxnSpLocks/>
          </p:cNvCxnSpPr>
          <p:nvPr userDrawn="1"/>
        </p:nvCxnSpPr>
        <p:spPr>
          <a:xfrm>
            <a:off x="0" y="638132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0" hasCustomPrompt="1"/>
          </p:nvPr>
        </p:nvSpPr>
        <p:spPr>
          <a:xfrm>
            <a:off x="478800" y="1232674"/>
            <a:ext cx="5382919" cy="3599999"/>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17" name="Subtitle 2"/>
          <p:cNvSpPr>
            <a:spLocks noGrp="1"/>
          </p:cNvSpPr>
          <p:nvPr>
            <p:ph type="subTitle" idx="1" hasCustomPrompt="1"/>
          </p:nvPr>
        </p:nvSpPr>
        <p:spPr>
          <a:xfrm>
            <a:off x="6240016" y="2096673"/>
            <a:ext cx="5951983" cy="3996623"/>
          </a:xfrm>
          <a:prstGeom prst="rect">
            <a:avLst/>
          </a:prstGeom>
        </p:spPr>
        <p:txBody>
          <a:bodyPr lIns="0" tIns="0" rIns="540000" anchor="t" anchorCtr="0"/>
          <a:lstStyle>
            <a:lvl1pPr marL="162000" indent="-180000" algn="l">
              <a:buClr>
                <a:srgbClr val="5792C9"/>
              </a:buClr>
              <a:buFont typeface="Wingdings" charset="2"/>
              <a:buChar char="§"/>
              <a:defRPr sz="2000">
                <a:solidFill>
                  <a:schemeClr val="tx1"/>
                </a:solidFill>
              </a:defRPr>
            </a:lvl1pPr>
            <a:lvl2pPr marL="360000" indent="-180000" algn="l">
              <a:buClr>
                <a:srgbClr val="5792C9"/>
              </a:buClr>
              <a:buSzPct val="110000"/>
              <a:buFont typeface="Arial" charset="0"/>
              <a:buChar char="•"/>
              <a:defRPr sz="2000">
                <a:solidFill>
                  <a:schemeClr val="tx1"/>
                </a:solidFill>
              </a:defRPr>
            </a:lvl2pPr>
            <a:lvl3pPr marL="612000" indent="-216000" algn="l">
              <a:buClr>
                <a:srgbClr val="5792C9"/>
              </a:buClr>
              <a:buFont typeface=".AppleSystemUIFont" charset="-120"/>
              <a:buChar char="–"/>
              <a:defRPr sz="2000"/>
            </a:lvl3pPr>
            <a:lvl4pPr marL="864000" indent="-180000" algn="l">
              <a:buClr>
                <a:schemeClr val="tx1"/>
              </a:buClr>
              <a:buFont typeface=".AppleSystemUIFont" charset="-120"/>
              <a:buChar char="–"/>
              <a:defRPr sz="2000">
                <a:solidFill>
                  <a:schemeClr val="tx1"/>
                </a:solidFill>
              </a:defRPr>
            </a:lvl4pPr>
            <a:lvl5pPr marL="1080000" indent="-180000" algn="l">
              <a:buClr>
                <a:schemeClr val="bg2">
                  <a:lumMod val="50000"/>
                </a:schemeClr>
              </a:buClr>
              <a:buFont typeface=".AppleSystemUIFont" charset="-120"/>
              <a:buChar char="–"/>
              <a:defRPr sz="2000">
                <a:solidFill>
                  <a:schemeClr val="bg2">
                    <a:lumMod val="50000"/>
                  </a:schemeClr>
                </a:solidFill>
              </a:defRPr>
            </a:lvl5pPr>
            <a:lvl6pPr marL="1080000" indent="-180000" algn="l">
              <a:buClr>
                <a:schemeClr val="bg2">
                  <a:lumMod val="75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0"/>
            <a:r>
              <a:rPr lang="en-US" dirty="0"/>
              <a:t>List 1</a:t>
            </a:r>
          </a:p>
          <a:p>
            <a:pPr lvl="1"/>
            <a:r>
              <a:rPr lang="en-US" dirty="0"/>
              <a:t>List 2</a:t>
            </a:r>
          </a:p>
          <a:p>
            <a:pPr lvl="2"/>
            <a:r>
              <a:rPr lang="en-US" dirty="0"/>
              <a:t>List 3</a:t>
            </a:r>
          </a:p>
          <a:p>
            <a:pPr lvl="3"/>
            <a:r>
              <a:rPr lang="en-US" dirty="0"/>
              <a:t>List 4</a:t>
            </a:r>
          </a:p>
          <a:p>
            <a:pPr lvl="4"/>
            <a:r>
              <a:rPr lang="en-US" dirty="0"/>
              <a:t>List 5 </a:t>
            </a:r>
          </a:p>
        </p:txBody>
      </p:sp>
      <p:sp>
        <p:nvSpPr>
          <p:cNvPr id="28" name="Text Placeholder 5"/>
          <p:cNvSpPr>
            <a:spLocks noGrp="1"/>
          </p:cNvSpPr>
          <p:nvPr>
            <p:ph type="body" sz="quarter" idx="11" hasCustomPrompt="1"/>
          </p:nvPr>
        </p:nvSpPr>
        <p:spPr>
          <a:xfrm>
            <a:off x="0" y="6435622"/>
            <a:ext cx="12192000" cy="323462"/>
          </a:xfrm>
          <a:prstGeom prst="rect">
            <a:avLst/>
          </a:prstGeom>
        </p:spPr>
        <p:txBody>
          <a:bodyPr lIns="540000" rIns="540000" anchor="ctr" anchorCtr="0"/>
          <a:lstStyle>
            <a:lvl1pPr marL="0" indent="0">
              <a:buFontTx/>
              <a:buNone/>
              <a:defRPr sz="1400" b="0">
                <a:solidFill>
                  <a:srgbClr val="5792C9"/>
                </a:solidFill>
              </a:defRPr>
            </a:lvl1pPr>
          </a:lstStyle>
          <a:p>
            <a:pPr lvl="0"/>
            <a:r>
              <a:rPr lang="en-US" dirty="0"/>
              <a:t>Click to edit meeting date, place and date</a:t>
            </a:r>
          </a:p>
        </p:txBody>
      </p:sp>
      <p:sp>
        <p:nvSpPr>
          <p:cNvPr id="14" name="Title Placeholder 1">
            <a:extLst>
              <a:ext uri="{FF2B5EF4-FFF2-40B4-BE49-F238E27FC236}">
                <a16:creationId xmlns:a16="http://schemas.microsoft.com/office/drawing/2014/main" id="{99583D8E-5B3B-3843-83A2-A85ED263569D}"/>
              </a:ext>
            </a:extLst>
          </p:cNvPr>
          <p:cNvSpPr>
            <a:spLocks noGrp="1"/>
          </p:cNvSpPr>
          <p:nvPr>
            <p:ph type="title" hasCustomPrompt="1"/>
          </p:nvPr>
        </p:nvSpPr>
        <p:spPr>
          <a:xfrm>
            <a:off x="6240016" y="1232674"/>
            <a:ext cx="5951983" cy="863895"/>
          </a:xfrm>
          <a:prstGeom prst="rect">
            <a:avLst/>
          </a:prstGeom>
          <a:noFill/>
        </p:spPr>
        <p:txBody>
          <a:bodyPr vert="horz" lIns="0" tIns="0" rIns="540000" bIns="45720" rtlCol="0" anchor="t" anchorCtr="0">
            <a:noAutofit/>
          </a:bodyPr>
          <a:lstStyle>
            <a:lvl1pPr>
              <a:defRPr sz="2800" b="1">
                <a:solidFill>
                  <a:srgbClr val="5792C9"/>
                </a:solidFill>
                <a:latin typeface="+mn-lt"/>
              </a:defRPr>
            </a:lvl1pPr>
          </a:lstStyle>
          <a:p>
            <a:r>
              <a:rPr lang="en-US" dirty="0"/>
              <a:t>Click to edit Section title</a:t>
            </a:r>
            <a:br>
              <a:rPr lang="en-US" dirty="0"/>
            </a:br>
            <a:r>
              <a:rPr lang="en-US" dirty="0"/>
              <a:t>lorem ipsum</a:t>
            </a:r>
          </a:p>
        </p:txBody>
      </p:sp>
      <p:sp>
        <p:nvSpPr>
          <p:cNvPr id="19" name="Text Placeholder 5">
            <a:extLst>
              <a:ext uri="{FF2B5EF4-FFF2-40B4-BE49-F238E27FC236}">
                <a16:creationId xmlns:a16="http://schemas.microsoft.com/office/drawing/2014/main" id="{2188B33B-2595-C049-A40E-D1BA483E5AB5}"/>
              </a:ext>
            </a:extLst>
          </p:cNvPr>
          <p:cNvSpPr>
            <a:spLocks noGrp="1"/>
          </p:cNvSpPr>
          <p:nvPr>
            <p:ph type="body" sz="quarter" idx="12" hasCustomPrompt="1"/>
          </p:nvPr>
        </p:nvSpPr>
        <p:spPr>
          <a:xfrm>
            <a:off x="0" y="476674"/>
            <a:ext cx="12192000" cy="403200"/>
          </a:xfrm>
          <a:prstGeom prst="rect">
            <a:avLst/>
          </a:prstGeom>
          <a:solidFill>
            <a:srgbClr val="5792C9">
              <a:alpha val="21000"/>
            </a:srgbClr>
          </a:solidFill>
        </p:spPr>
        <p:txBody>
          <a:bodyPr lIns="540000" rIns="540000" anchor="ctr" anchorCtr="0"/>
          <a:lstStyle>
            <a:lvl1pPr marL="0" indent="0" algn="r">
              <a:buFontTx/>
              <a:buNone/>
              <a:defRPr sz="1400" b="1">
                <a:solidFill>
                  <a:srgbClr val="5792C9"/>
                </a:solidFill>
              </a:defRPr>
            </a:lvl1pPr>
          </a:lstStyle>
          <a:p>
            <a:pPr lvl="0"/>
            <a:r>
              <a:rPr lang="en-US" dirty="0"/>
              <a:t>CLICK TO EDIT PPT TITLE</a:t>
            </a:r>
          </a:p>
        </p:txBody>
      </p:sp>
    </p:spTree>
    <p:extLst>
      <p:ext uri="{BB962C8B-B14F-4D97-AF65-F5344CB8AC3E}">
        <p14:creationId xmlns:p14="http://schemas.microsoft.com/office/powerpoint/2010/main" val="179272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cxnSp>
        <p:nvCxnSpPr>
          <p:cNvPr id="18" name="Connettore 1 31">
            <a:extLst>
              <a:ext uri="{FF2B5EF4-FFF2-40B4-BE49-F238E27FC236}">
                <a16:creationId xmlns:a16="http://schemas.microsoft.com/office/drawing/2014/main" id="{979C4701-D86E-8642-9831-6649FA5CFB66}"/>
              </a:ext>
            </a:extLst>
          </p:cNvPr>
          <p:cNvCxnSpPr>
            <a:cxnSpLocks/>
          </p:cNvCxnSpPr>
          <p:nvPr userDrawn="1"/>
        </p:nvCxnSpPr>
        <p:spPr>
          <a:xfrm>
            <a:off x="0" y="638132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301D986D-7DC2-6B42-A3AA-10A8F8722BA2}"/>
              </a:ext>
            </a:extLst>
          </p:cNvPr>
          <p:cNvSpPr>
            <a:spLocks noGrp="1"/>
          </p:cNvSpPr>
          <p:nvPr>
            <p:ph type="body" sz="quarter" idx="12" hasCustomPrompt="1"/>
          </p:nvPr>
        </p:nvSpPr>
        <p:spPr>
          <a:xfrm>
            <a:off x="0" y="6453336"/>
            <a:ext cx="12192000" cy="251454"/>
          </a:xfrm>
          <a:prstGeom prst="rect">
            <a:avLst/>
          </a:prstGeom>
        </p:spPr>
        <p:txBody>
          <a:bodyPr lIns="540000" rIns="540000"/>
          <a:lstStyle>
            <a:lvl1pPr marL="0" indent="0">
              <a:buFontTx/>
              <a:buNone/>
              <a:defRPr sz="1400" b="0">
                <a:solidFill>
                  <a:srgbClr val="5792C9"/>
                </a:solidFill>
              </a:defRPr>
            </a:lvl1pPr>
          </a:lstStyle>
          <a:p>
            <a:pPr lvl="0"/>
            <a:r>
              <a:rPr lang="en-US" dirty="0"/>
              <a:t>Click to edit meeting date, place and date</a:t>
            </a:r>
          </a:p>
        </p:txBody>
      </p:sp>
      <p:sp>
        <p:nvSpPr>
          <p:cNvPr id="16" name="Text Placeholder 5">
            <a:extLst>
              <a:ext uri="{FF2B5EF4-FFF2-40B4-BE49-F238E27FC236}">
                <a16:creationId xmlns:a16="http://schemas.microsoft.com/office/drawing/2014/main" id="{196904FE-A34D-024F-87C3-7F0E775D2744}"/>
              </a:ext>
            </a:extLst>
          </p:cNvPr>
          <p:cNvSpPr>
            <a:spLocks noGrp="1"/>
          </p:cNvSpPr>
          <p:nvPr>
            <p:ph type="body" sz="quarter" idx="13" hasCustomPrompt="1"/>
          </p:nvPr>
        </p:nvSpPr>
        <p:spPr>
          <a:xfrm>
            <a:off x="0" y="476674"/>
            <a:ext cx="12192000" cy="403200"/>
          </a:xfrm>
          <a:prstGeom prst="rect">
            <a:avLst/>
          </a:prstGeom>
          <a:solidFill>
            <a:srgbClr val="5792C9">
              <a:alpha val="21000"/>
            </a:srgbClr>
          </a:solidFill>
        </p:spPr>
        <p:txBody>
          <a:bodyPr lIns="540000" rIns="540000" anchor="ctr" anchorCtr="0"/>
          <a:lstStyle>
            <a:lvl1pPr marL="0" indent="0" algn="r">
              <a:buFontTx/>
              <a:buNone/>
              <a:defRPr sz="1400" b="1">
                <a:solidFill>
                  <a:srgbClr val="5792C9"/>
                </a:solidFill>
              </a:defRPr>
            </a:lvl1pPr>
          </a:lstStyle>
          <a:p>
            <a:pPr lvl="0"/>
            <a:r>
              <a:rPr lang="en-US" dirty="0"/>
              <a:t>CLICK TO EDIT PPT TITLE </a:t>
            </a:r>
            <a:r>
              <a:rPr lang="it-IT" b="1" dirty="0"/>
              <a:t>|</a:t>
            </a:r>
            <a:r>
              <a:rPr lang="it-IT" dirty="0"/>
              <a:t> </a:t>
            </a:r>
            <a:r>
              <a:rPr lang="it-IT" dirty="0" err="1"/>
              <a:t>Section</a:t>
            </a:r>
            <a:r>
              <a:rPr lang="it-IT" dirty="0"/>
              <a:t> </a:t>
            </a:r>
            <a:r>
              <a:rPr lang="it-IT" dirty="0" err="1"/>
              <a:t>title</a:t>
            </a:r>
            <a:endParaRPr lang="en-US" dirty="0"/>
          </a:p>
        </p:txBody>
      </p:sp>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520674"/>
            <a:ext cx="7104112" cy="4572622"/>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160674"/>
            <a:ext cx="7120246" cy="296840"/>
          </a:xfrm>
          <a:prstGeom prst="rect">
            <a:avLst/>
          </a:prstGeom>
          <a:noFill/>
        </p:spPr>
        <p:txBody>
          <a:bodyPr vert="horz" lIns="540000" tIns="0" rIns="360000" bIns="45720" rtlCol="0" anchor="t" anchorCtr="0">
            <a:noAutofit/>
          </a:bodyPr>
          <a:lstStyle>
            <a:lvl1pPr>
              <a:defRPr sz="2200" b="1">
                <a:solidFill>
                  <a:srgbClr val="5792C9"/>
                </a:solidFill>
                <a:latin typeface="+mn-lt"/>
              </a:defRPr>
            </a:lvl1pPr>
          </a:lstStyle>
          <a:p>
            <a:r>
              <a:rPr lang="en-US" dirty="0"/>
              <a:t>Click to edit title</a:t>
            </a:r>
          </a:p>
        </p:txBody>
      </p:sp>
      <p:sp>
        <p:nvSpPr>
          <p:cNvPr id="9" name="Picture Placeholder 9"/>
          <p:cNvSpPr>
            <a:spLocks noGrp="1"/>
          </p:cNvSpPr>
          <p:nvPr>
            <p:ph type="pic" sz="quarter" idx="10" hasCustomPrompt="1"/>
          </p:nvPr>
        </p:nvSpPr>
        <p:spPr>
          <a:xfrm>
            <a:off x="7376179" y="1157607"/>
            <a:ext cx="4320000" cy="2902967"/>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Picture/Figure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cxnSp>
        <p:nvCxnSpPr>
          <p:cNvPr id="18" name="Connettore 1 31">
            <a:extLst>
              <a:ext uri="{FF2B5EF4-FFF2-40B4-BE49-F238E27FC236}">
                <a16:creationId xmlns:a16="http://schemas.microsoft.com/office/drawing/2014/main" id="{979C4701-D86E-8642-9831-6649FA5CFB66}"/>
              </a:ext>
            </a:extLst>
          </p:cNvPr>
          <p:cNvCxnSpPr>
            <a:cxnSpLocks/>
          </p:cNvCxnSpPr>
          <p:nvPr userDrawn="1"/>
        </p:nvCxnSpPr>
        <p:spPr>
          <a:xfrm>
            <a:off x="0" y="638132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Picture Placeholder 9"/>
          <p:cNvSpPr>
            <a:spLocks noGrp="1"/>
          </p:cNvSpPr>
          <p:nvPr>
            <p:ph type="pic" sz="quarter" idx="10" hasCustomPrompt="1"/>
          </p:nvPr>
        </p:nvSpPr>
        <p:spPr>
          <a:xfrm>
            <a:off x="8256240" y="1160672"/>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46" name="Picture Placeholder 9"/>
          <p:cNvSpPr>
            <a:spLocks noGrp="1"/>
          </p:cNvSpPr>
          <p:nvPr>
            <p:ph type="pic" sz="quarter" idx="11" hasCustomPrompt="1"/>
          </p:nvPr>
        </p:nvSpPr>
        <p:spPr>
          <a:xfrm>
            <a:off x="8256240" y="3425031"/>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11" name="Text Placeholder 5">
            <a:extLst>
              <a:ext uri="{FF2B5EF4-FFF2-40B4-BE49-F238E27FC236}">
                <a16:creationId xmlns:a16="http://schemas.microsoft.com/office/drawing/2014/main" id="{301D986D-7DC2-6B42-A3AA-10A8F8722BA2}"/>
              </a:ext>
            </a:extLst>
          </p:cNvPr>
          <p:cNvSpPr>
            <a:spLocks noGrp="1"/>
          </p:cNvSpPr>
          <p:nvPr>
            <p:ph type="body" sz="quarter" idx="12" hasCustomPrompt="1"/>
          </p:nvPr>
        </p:nvSpPr>
        <p:spPr>
          <a:xfrm>
            <a:off x="0" y="6453336"/>
            <a:ext cx="12192000" cy="251454"/>
          </a:xfrm>
          <a:prstGeom prst="rect">
            <a:avLst/>
          </a:prstGeom>
        </p:spPr>
        <p:txBody>
          <a:bodyPr lIns="540000" rIns="540000"/>
          <a:lstStyle>
            <a:lvl1pPr marL="0" indent="0">
              <a:buFontTx/>
              <a:buNone/>
              <a:defRPr sz="1400" b="0">
                <a:solidFill>
                  <a:srgbClr val="5792C9"/>
                </a:solidFill>
              </a:defRPr>
            </a:lvl1pPr>
          </a:lstStyle>
          <a:p>
            <a:pPr lvl="0"/>
            <a:r>
              <a:rPr lang="en-US" dirty="0"/>
              <a:t>Click to edit meeting date, place and date</a:t>
            </a:r>
          </a:p>
        </p:txBody>
      </p:sp>
      <p:sp>
        <p:nvSpPr>
          <p:cNvPr id="16" name="Text Placeholder 5">
            <a:extLst>
              <a:ext uri="{FF2B5EF4-FFF2-40B4-BE49-F238E27FC236}">
                <a16:creationId xmlns:a16="http://schemas.microsoft.com/office/drawing/2014/main" id="{196904FE-A34D-024F-87C3-7F0E775D2744}"/>
              </a:ext>
            </a:extLst>
          </p:cNvPr>
          <p:cNvSpPr>
            <a:spLocks noGrp="1"/>
          </p:cNvSpPr>
          <p:nvPr>
            <p:ph type="body" sz="quarter" idx="13" hasCustomPrompt="1"/>
          </p:nvPr>
        </p:nvSpPr>
        <p:spPr>
          <a:xfrm>
            <a:off x="0" y="476672"/>
            <a:ext cx="12192000" cy="403200"/>
          </a:xfrm>
          <a:prstGeom prst="rect">
            <a:avLst/>
          </a:prstGeom>
          <a:solidFill>
            <a:srgbClr val="5792C9">
              <a:alpha val="21000"/>
            </a:srgbClr>
          </a:solidFill>
        </p:spPr>
        <p:txBody>
          <a:bodyPr lIns="540000" rIns="540000" anchor="ctr" anchorCtr="0"/>
          <a:lstStyle>
            <a:lvl1pPr marL="0" indent="0" algn="r">
              <a:buFontTx/>
              <a:buNone/>
              <a:defRPr sz="1400" b="1">
                <a:solidFill>
                  <a:srgbClr val="5792C9"/>
                </a:solidFill>
              </a:defRPr>
            </a:lvl1pPr>
          </a:lstStyle>
          <a:p>
            <a:pPr lvl="0"/>
            <a:r>
              <a:rPr lang="en-US" dirty="0"/>
              <a:t>CLICK TO EDIT PPT TITLE </a:t>
            </a:r>
            <a:r>
              <a:rPr lang="it-IT" b="1" dirty="0"/>
              <a:t>|</a:t>
            </a:r>
            <a:r>
              <a:rPr lang="it-IT" dirty="0"/>
              <a:t> </a:t>
            </a:r>
            <a:r>
              <a:rPr lang="it-IT" dirty="0" err="1"/>
              <a:t>Section</a:t>
            </a:r>
            <a:r>
              <a:rPr lang="it-IT" dirty="0"/>
              <a:t> </a:t>
            </a:r>
            <a:r>
              <a:rPr lang="it-IT" dirty="0" err="1"/>
              <a:t>title</a:t>
            </a:r>
            <a:endParaRPr lang="en-US" dirty="0"/>
          </a:p>
        </p:txBody>
      </p:sp>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520672"/>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160672"/>
            <a:ext cx="7986304" cy="296840"/>
          </a:xfrm>
          <a:prstGeom prst="rect">
            <a:avLst/>
          </a:prstGeom>
          <a:noFill/>
        </p:spPr>
        <p:txBody>
          <a:bodyPr vert="horz" lIns="540000" tIns="0" rIns="360000" bIns="45720" rtlCol="0" anchor="t" anchorCtr="0">
            <a:noAutofit/>
          </a:bodyPr>
          <a:lstStyle>
            <a:lvl1pPr>
              <a:defRPr sz="2200" b="1">
                <a:solidFill>
                  <a:srgbClr val="5792C9"/>
                </a:solidFill>
                <a:latin typeface="+mn-lt"/>
              </a:defRPr>
            </a:lvl1pPr>
          </a:lstStyle>
          <a:p>
            <a:r>
              <a:rPr lang="en-US" dirty="0"/>
              <a:t>Click to edit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5.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6.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theme" Target="../theme/theme5.xml"/><Relationship Id="rId4"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80" y="0"/>
            <a:ext cx="12216679" cy="6871882"/>
          </a:xfrm>
          <a:prstGeom prst="rect">
            <a:avLst/>
          </a:prstGeom>
        </p:spPr>
      </p:pic>
      <p:cxnSp>
        <p:nvCxnSpPr>
          <p:cNvPr id="16" name="Connettore 1 5">
            <a:extLst>
              <a:ext uri="{FF2B5EF4-FFF2-40B4-BE49-F238E27FC236}">
                <a16:creationId xmlns:a16="http://schemas.microsoft.com/office/drawing/2014/main" id="{E0F49708-37C0-0147-AC77-5774DCB79EAE}"/>
              </a:ext>
            </a:extLst>
          </p:cNvPr>
          <p:cNvCxnSpPr>
            <a:cxnSpLocks/>
          </p:cNvCxnSpPr>
          <p:nvPr userDrawn="1"/>
        </p:nvCxnSpPr>
        <p:spPr>
          <a:xfrm>
            <a:off x="1343472" y="5538495"/>
            <a:ext cx="77768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6B660A76-0361-4ACD-B497-7BC476AE9E2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85274" y="332656"/>
            <a:ext cx="3726316" cy="720000"/>
          </a:xfrm>
          <a:prstGeom prst="rect">
            <a:avLst/>
          </a:prstGeom>
        </p:spPr>
      </p:pic>
    </p:spTree>
    <p:extLst>
      <p:ext uri="{BB962C8B-B14F-4D97-AF65-F5344CB8AC3E}">
        <p14:creationId xmlns:p14="http://schemas.microsoft.com/office/powerpoint/2010/main" val="1998400747"/>
      </p:ext>
    </p:extLst>
  </p:cSld>
  <p:clrMap bg1="lt1" tx1="dk1" bg2="lt2" tx2="dk2" accent1="accent1" accent2="accent2" accent3="accent3" accent4="accent4" accent5="accent5" accent6="accent6" hlink="hlink" folHlink="folHlink"/>
  <p:sldLayoutIdLst>
    <p:sldLayoutId id="2147483928" r:id="rId1"/>
    <p:sldLayoutId id="2147483957" r:id="rId2"/>
    <p:sldLayoutId id="2147483958" r:id="rId3"/>
    <p:sldLayoutId id="214748395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3192" cy="1397335"/>
          </a:xfrm>
          <a:prstGeom prst="rect">
            <a:avLst/>
          </a:prstGeom>
        </p:spPr>
      </p:pic>
      <p:pic>
        <p:nvPicPr>
          <p:cNvPr id="5" name="Graphic 4">
            <a:extLst>
              <a:ext uri="{FF2B5EF4-FFF2-40B4-BE49-F238E27FC236}">
                <a16:creationId xmlns:a16="http://schemas.microsoft.com/office/drawing/2014/main" id="{AC8A3505-2E86-419A-AB6C-5399FF83185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5274" y="332656"/>
            <a:ext cx="3726316" cy="720000"/>
          </a:xfrm>
          <a:prstGeom prst="rect">
            <a:avLst/>
          </a:prstGeom>
        </p:spPr>
      </p:pic>
    </p:spTree>
    <p:extLst>
      <p:ext uri="{BB962C8B-B14F-4D97-AF65-F5344CB8AC3E}">
        <p14:creationId xmlns:p14="http://schemas.microsoft.com/office/powerpoint/2010/main" val="721018584"/>
      </p:ext>
    </p:extLst>
  </p:cSld>
  <p:clrMap bg1="lt1" tx1="dk1" bg2="lt2" tx2="dk2" accent1="accent1" accent2="accent2" accent3="accent3" accent4="accent4" accent5="accent5" accent6="accent6" hlink="hlink" folHlink="folHlink"/>
  <p:sldLayoutIdLst>
    <p:sldLayoutId id="2147483929" r:id="rId1"/>
  </p:sldLayoutIdLst>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ttangolo 28">
            <a:extLst>
              <a:ext uri="{FF2B5EF4-FFF2-40B4-BE49-F238E27FC236}">
                <a16:creationId xmlns:a16="http://schemas.microsoft.com/office/drawing/2014/main" id="{3804164F-07BC-B646-A27F-D5F06B2BD45A}"/>
              </a:ext>
            </a:extLst>
          </p:cNvPr>
          <p:cNvSpPr/>
          <p:nvPr userDrawn="1"/>
        </p:nvSpPr>
        <p:spPr>
          <a:xfrm>
            <a:off x="4" y="1628800"/>
            <a:ext cx="12013192" cy="4266456"/>
          </a:xfrm>
          <a:prstGeom prst="rect">
            <a:avLst/>
          </a:prstGeom>
          <a:solidFill>
            <a:srgbClr val="5792C9">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 y="0"/>
            <a:ext cx="12193192" cy="1397335"/>
          </a:xfrm>
          <a:prstGeom prst="rect">
            <a:avLst/>
          </a:prstGeom>
        </p:spPr>
      </p:pic>
      <p:pic>
        <p:nvPicPr>
          <p:cNvPr id="6" name="Graphic 5">
            <a:extLst>
              <a:ext uri="{FF2B5EF4-FFF2-40B4-BE49-F238E27FC236}">
                <a16:creationId xmlns:a16="http://schemas.microsoft.com/office/drawing/2014/main" id="{7511850C-E023-4FBE-8553-924CB1A4AC6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5274" y="332656"/>
            <a:ext cx="3726316" cy="720000"/>
          </a:xfrm>
          <a:prstGeom prst="rect">
            <a:avLst/>
          </a:prstGeom>
        </p:spPr>
      </p:pic>
    </p:spTree>
    <p:extLst>
      <p:ext uri="{BB962C8B-B14F-4D97-AF65-F5344CB8AC3E}">
        <p14:creationId xmlns:p14="http://schemas.microsoft.com/office/powerpoint/2010/main" val="395343868"/>
      </p:ext>
    </p:extLst>
  </p:cSld>
  <p:clrMap bg1="lt1" tx1="dk1" bg2="lt2" tx2="dk2" accent1="accent1" accent2="accent2" accent3="accent3" accent4="accent4" accent5="accent5" accent6="accent6" hlink="hlink" folHlink="folHlink"/>
  <p:sldLayoutIdLst>
    <p:sldLayoutId id="2147483927" r:id="rId1"/>
  </p:sldLayoutIdLst>
  <p:txStyles>
    <p:titleStyle>
      <a:lvl1pPr algn="l" defTabSz="914400" rtl="0" eaLnBrk="1" latinLnBrk="0" hangingPunct="1">
        <a:lnSpc>
          <a:spcPct val="90000"/>
        </a:lnSpc>
        <a:spcBef>
          <a:spcPct val="0"/>
        </a:spcBef>
        <a:buNone/>
        <a:defRPr sz="3600" kern="1200">
          <a:solidFill>
            <a:schemeClr val="bg1"/>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16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885B03-4AC2-4656-AB03-A66ABD398D8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402437"/>
          </a:xfrm>
          <a:prstGeom prst="rect">
            <a:avLst/>
          </a:prstGeom>
        </p:spPr>
      </p:pic>
    </p:spTree>
    <p:extLst>
      <p:ext uri="{BB962C8B-B14F-4D97-AF65-F5344CB8AC3E}">
        <p14:creationId xmlns:p14="http://schemas.microsoft.com/office/powerpoint/2010/main" val="400931096"/>
      </p:ext>
    </p:extLst>
  </p:cSld>
  <p:clrMap bg1="lt1" tx1="dk1" bg2="lt2" tx2="dk2" accent1="accent1" accent2="accent2" accent3="accent3" accent4="accent4" accent5="accent5" accent6="accent6" hlink="hlink" folHlink="folHlink"/>
  <p:sldLayoutIdLst>
    <p:sldLayoutId id="214748393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4CC5FDB-E800-40D2-A34E-D253CDC7E35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12192000" cy="402437"/>
          </a:xfrm>
          <a:prstGeom prst="rect">
            <a:avLst/>
          </a:prstGeom>
        </p:spPr>
      </p:pic>
    </p:spTree>
    <p:extLst>
      <p:ext uri="{BB962C8B-B14F-4D97-AF65-F5344CB8AC3E}">
        <p14:creationId xmlns:p14="http://schemas.microsoft.com/office/powerpoint/2010/main" val="333290649"/>
      </p:ext>
    </p:extLst>
  </p:cSld>
  <p:clrMap bg1="lt1" tx1="dk1" bg2="lt2" tx2="dk2" accent1="accent1" accent2="accent2" accent3="accent3" accent4="accent4" accent5="accent5" accent6="accent6" hlink="hlink" folHlink="folHlink"/>
  <p:sldLayoutIdLst>
    <p:sldLayoutId id="2147483948" r:id="rId1"/>
    <p:sldLayoutId id="2147483953" r:id="rId2"/>
    <p:sldLayoutId id="2147483949" r:id="rId3"/>
    <p:sldLayoutId id="214748395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80" y="0"/>
            <a:ext cx="12216679" cy="6871882"/>
          </a:xfrm>
          <a:prstGeom prst="rect">
            <a:avLst/>
          </a:prstGeom>
        </p:spPr>
      </p:pic>
    </p:spTree>
    <p:extLst>
      <p:ext uri="{BB962C8B-B14F-4D97-AF65-F5344CB8AC3E}">
        <p14:creationId xmlns:p14="http://schemas.microsoft.com/office/powerpoint/2010/main" val="1030012425"/>
      </p:ext>
    </p:extLst>
  </p:cSld>
  <p:clrMap bg1="lt1" tx1="dk1" bg2="lt2" tx2="dk2" accent1="accent1" accent2="accent2" accent3="accent3" accent4="accent4" accent5="accent5" accent6="accent6" hlink="hlink" folHlink="folHlink"/>
  <p:sldLayoutIdLst>
    <p:sldLayoutId id="21474839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8.jpeg"/><Relationship Id="rId16" Type="http://schemas.openxmlformats.org/officeDocument/2006/relationships/image" Target="../media/image22.svg"/><Relationship Id="rId1" Type="http://schemas.openxmlformats.org/officeDocument/2006/relationships/slideLayout" Target="../slideLayouts/slideLayout4.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3"/>
          <p:cNvSpPr>
            <a:spLocks noGrp="1"/>
          </p:cNvSpPr>
          <p:nvPr>
            <p:ph type="ctrTitle"/>
          </p:nvPr>
        </p:nvSpPr>
        <p:spPr>
          <a:xfrm>
            <a:off x="216024" y="1484784"/>
            <a:ext cx="6240016" cy="3201967"/>
          </a:xfrm>
          <a:prstGeom prst="rect">
            <a:avLst/>
          </a:prstGeom>
        </p:spPr>
        <p:txBody>
          <a:bodyPr wrap="square">
            <a:spAutoFit/>
          </a:bodyPr>
          <a:lstStyle/>
          <a:p>
            <a:pPr algn="l">
              <a:lnSpc>
                <a:spcPct val="100000"/>
              </a:lnSpc>
            </a:pPr>
            <a:r>
              <a:rPr lang="en-US" sz="4000" b="1" dirty="0">
                <a:solidFill>
                  <a:srgbClr val="FFFFFF"/>
                </a:solidFill>
                <a:latin typeface="Open Sans 1 Bold"/>
              </a:rPr>
              <a:t>State of Food Security and Nutrition in the World: </a:t>
            </a:r>
            <a:br>
              <a:rPr lang="en-US" sz="4000" b="1" dirty="0">
                <a:solidFill>
                  <a:srgbClr val="FFFFFF"/>
                </a:solidFill>
                <a:latin typeface="Open Sans 1 Bold"/>
              </a:rPr>
            </a:br>
            <a:br>
              <a:rPr lang="en-US" sz="5400" dirty="0">
                <a:solidFill>
                  <a:srgbClr val="FFFFFF"/>
                </a:solidFill>
                <a:latin typeface="Open Sans 1 Bold"/>
              </a:rPr>
            </a:br>
            <a:r>
              <a:rPr lang="en-US" sz="2800" b="1" dirty="0">
                <a:solidFill>
                  <a:srgbClr val="FFFFFF"/>
                </a:solidFill>
                <a:latin typeface="Open Sans 1 Bold"/>
              </a:rPr>
              <a:t>Prevalence of Undernourishment</a:t>
            </a:r>
            <a:endParaRPr lang="en-US" sz="4000" b="1" dirty="0">
              <a:solidFill>
                <a:srgbClr val="FFFFFF"/>
              </a:solidFill>
              <a:latin typeface="Open Sans 1 Bold"/>
            </a:endParaRPr>
          </a:p>
        </p:txBody>
      </p:sp>
      <p:sp>
        <p:nvSpPr>
          <p:cNvPr id="3" name="TextBox 2"/>
          <p:cNvSpPr txBox="1"/>
          <p:nvPr/>
        </p:nvSpPr>
        <p:spPr>
          <a:xfrm>
            <a:off x="-13717" y="5589240"/>
            <a:ext cx="6085888" cy="1077218"/>
          </a:xfrm>
          <a:prstGeom prst="rect">
            <a:avLst/>
          </a:prstGeom>
          <a:noFill/>
        </p:spPr>
        <p:txBody>
          <a:bodyPr wrap="square" rtlCol="0">
            <a:spAutoFit/>
          </a:bodyPr>
          <a:lstStyle/>
          <a:p>
            <a:r>
              <a:rPr lang="en-GB" b="1" dirty="0">
                <a:solidFill>
                  <a:schemeClr val="bg1"/>
                </a:solidFill>
              </a:rPr>
              <a:t>Presented at the Zambia Nutrition Conference</a:t>
            </a:r>
          </a:p>
          <a:p>
            <a:r>
              <a:rPr lang="en-GB" sz="2000" dirty="0">
                <a:solidFill>
                  <a:schemeClr val="bg1"/>
                </a:solidFill>
              </a:rPr>
              <a:t>Radisson Blu, Lusaka</a:t>
            </a:r>
          </a:p>
          <a:p>
            <a:r>
              <a:rPr lang="en-GB" sz="2000" dirty="0">
                <a:solidFill>
                  <a:schemeClr val="bg1"/>
                </a:solidFill>
              </a:rPr>
              <a:t>14</a:t>
            </a:r>
            <a:r>
              <a:rPr lang="en-GB" sz="2000" baseline="30000" dirty="0">
                <a:solidFill>
                  <a:schemeClr val="bg1"/>
                </a:solidFill>
              </a:rPr>
              <a:t>th</a:t>
            </a:r>
            <a:r>
              <a:rPr lang="en-GB" sz="2000" dirty="0">
                <a:solidFill>
                  <a:schemeClr val="bg1"/>
                </a:solidFill>
              </a:rPr>
              <a:t> September, 2023</a:t>
            </a:r>
            <a:endParaRPr lang="en-US" sz="2000" dirty="0"/>
          </a:p>
        </p:txBody>
      </p:sp>
      <p:grpSp>
        <p:nvGrpSpPr>
          <p:cNvPr id="7" name="Group 6">
            <a:extLst>
              <a:ext uri="{FF2B5EF4-FFF2-40B4-BE49-F238E27FC236}">
                <a16:creationId xmlns:a16="http://schemas.microsoft.com/office/drawing/2014/main" id="{B92B192D-4F70-4F91-CE3B-8AC125E1C9A1}"/>
              </a:ext>
            </a:extLst>
          </p:cNvPr>
          <p:cNvGrpSpPr>
            <a:grpSpLocks noChangeAspect="1"/>
          </p:cNvGrpSpPr>
          <p:nvPr/>
        </p:nvGrpSpPr>
        <p:grpSpPr>
          <a:xfrm>
            <a:off x="6235033" y="908722"/>
            <a:ext cx="5949302" cy="5949278"/>
            <a:chOff x="0" y="0"/>
            <a:chExt cx="6350000" cy="6349975"/>
          </a:xfrm>
        </p:grpSpPr>
        <p:sp>
          <p:nvSpPr>
            <p:cNvPr id="8" name="Freeform 7">
              <a:extLst>
                <a:ext uri="{FF2B5EF4-FFF2-40B4-BE49-F238E27FC236}">
                  <a16:creationId xmlns:a16="http://schemas.microsoft.com/office/drawing/2014/main" id="{A4DDC3F7-65F1-5721-C658-3802640D20B1}"/>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6703" r="-16703"/>
              </a:stretch>
            </a:blipFill>
          </p:spPr>
        </p:sp>
      </p:grpSp>
    </p:spTree>
    <p:extLst>
      <p:ext uri="{BB962C8B-B14F-4D97-AF65-F5344CB8AC3E}">
        <p14:creationId xmlns:p14="http://schemas.microsoft.com/office/powerpoint/2010/main" val="11187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GB" dirty="0"/>
            </a:br>
            <a:r>
              <a:rPr lang="en-GB" dirty="0"/>
              <a:t>													</a:t>
            </a:r>
            <a:br>
              <a:rPr lang="en-GB" dirty="0"/>
            </a:br>
            <a:r>
              <a:rPr lang="en-GB" dirty="0"/>
              <a:t>	</a:t>
            </a:r>
            <a:br>
              <a:rPr lang="en-GB" dirty="0"/>
            </a:br>
            <a:r>
              <a:rPr lang="en-GB" dirty="0"/>
              <a:t>                                                                             </a:t>
            </a:r>
            <a:endParaRPr lang="en-US" b="1" dirty="0">
              <a:latin typeface="+mn-lt"/>
            </a:endParaRPr>
          </a:p>
        </p:txBody>
      </p:sp>
      <p:pic>
        <p:nvPicPr>
          <p:cNvPr id="7" name="Content Placeholder 6">
            <a:extLst>
              <a:ext uri="{FF2B5EF4-FFF2-40B4-BE49-F238E27FC236}">
                <a16:creationId xmlns:a16="http://schemas.microsoft.com/office/drawing/2014/main" id="{E1929DA3-EC51-F8E0-2DE9-C25B8B0C04BC}"/>
              </a:ext>
            </a:extLst>
          </p:cNvPr>
          <p:cNvPicPr>
            <a:picLocks noGrp="1" noChangeAspect="1"/>
          </p:cNvPicPr>
          <p:nvPr>
            <p:ph idx="1"/>
          </p:nvPr>
        </p:nvPicPr>
        <p:blipFill>
          <a:blip r:embed="rId2"/>
          <a:stretch>
            <a:fillRect/>
          </a:stretch>
        </p:blipFill>
        <p:spPr/>
      </p:pic>
      <p:graphicFrame>
        <p:nvGraphicFramePr>
          <p:cNvPr id="5" name="Diagram 4">
            <a:extLst>
              <a:ext uri="{FF2B5EF4-FFF2-40B4-BE49-F238E27FC236}">
                <a16:creationId xmlns:a16="http://schemas.microsoft.com/office/drawing/2014/main" id="{A1E053DB-F3A7-0C7C-EEE1-4CD971106F8D}"/>
              </a:ext>
            </a:extLst>
          </p:cNvPr>
          <p:cNvGraphicFramePr/>
          <p:nvPr>
            <p:extLst>
              <p:ext uri="{D42A27DB-BD31-4B8C-83A1-F6EECF244321}">
                <p14:modId xmlns:p14="http://schemas.microsoft.com/office/powerpoint/2010/main" val="2500749841"/>
              </p:ext>
            </p:extLst>
          </p:nvPr>
        </p:nvGraphicFramePr>
        <p:xfrm>
          <a:off x="695400" y="2060848"/>
          <a:ext cx="11197244"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B6443B9-D22E-C6D6-69EF-808A8C7CE7C6}"/>
              </a:ext>
            </a:extLst>
          </p:cNvPr>
          <p:cNvSpPr txBox="1"/>
          <p:nvPr/>
        </p:nvSpPr>
        <p:spPr>
          <a:xfrm>
            <a:off x="4483637" y="1196752"/>
            <a:ext cx="4111161" cy="646331"/>
          </a:xfrm>
          <a:prstGeom prst="rect">
            <a:avLst/>
          </a:prstGeom>
          <a:noFill/>
        </p:spPr>
        <p:txBody>
          <a:bodyPr wrap="square" rtlCol="0">
            <a:spAutoFit/>
          </a:bodyPr>
          <a:lstStyle/>
          <a:p>
            <a:r>
              <a:rPr lang="en-GB" sz="3600" b="1" dirty="0"/>
              <a:t>Conclusion</a:t>
            </a:r>
            <a:endParaRPr lang="en-US" sz="3600" b="1" dirty="0"/>
          </a:p>
        </p:txBody>
      </p:sp>
    </p:spTree>
    <p:extLst>
      <p:ext uri="{BB962C8B-B14F-4D97-AF65-F5344CB8AC3E}">
        <p14:creationId xmlns:p14="http://schemas.microsoft.com/office/powerpoint/2010/main" val="3039011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58369" y="1093371"/>
            <a:ext cx="10265231" cy="5455970"/>
          </a:xfrm>
          <a:prstGeom prst="rect">
            <a:avLst/>
          </a:prstGeom>
        </p:spPr>
      </p:pic>
      <p:sp>
        <p:nvSpPr>
          <p:cNvPr id="4" name="TextBox 3"/>
          <p:cNvSpPr txBox="1"/>
          <p:nvPr/>
        </p:nvSpPr>
        <p:spPr>
          <a:xfrm>
            <a:off x="6026496" y="203200"/>
            <a:ext cx="6604000" cy="646331"/>
          </a:xfrm>
          <a:prstGeom prst="rect">
            <a:avLst/>
          </a:prstGeom>
          <a:noFill/>
        </p:spPr>
        <p:txBody>
          <a:bodyPr wrap="square" rtlCol="0">
            <a:spAutoFit/>
          </a:bodyPr>
          <a:lstStyle/>
          <a:p>
            <a:r>
              <a:rPr lang="en-GB" sz="3600" b="1" dirty="0">
                <a:solidFill>
                  <a:schemeClr val="accent5">
                    <a:lumMod val="75000"/>
                  </a:schemeClr>
                </a:solidFill>
              </a:rPr>
              <a:t>Thankyou for your attention</a:t>
            </a:r>
            <a:endParaRPr lang="en-US" sz="3600" b="1" dirty="0">
              <a:solidFill>
                <a:schemeClr val="accent5">
                  <a:lumMod val="75000"/>
                </a:schemeClr>
              </a:solidFill>
            </a:endParaRPr>
          </a:p>
        </p:txBody>
      </p:sp>
      <p:sp>
        <p:nvSpPr>
          <p:cNvPr id="6" name="Title 1"/>
          <p:cNvSpPr txBox="1">
            <a:spLocks/>
          </p:cNvSpPr>
          <p:nvPr/>
        </p:nvSpPr>
        <p:spPr>
          <a:xfrm>
            <a:off x="4636193" y="6086660"/>
            <a:ext cx="8145087" cy="374708"/>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5">
                    <a:lumMod val="75000"/>
                  </a:schemeClr>
                </a:solidFill>
                <a:latin typeface="+mn-lt"/>
              </a:rPr>
              <a:t>We dream of a Zero Hunger World</a:t>
            </a:r>
            <a:endParaRPr lang="en-US" b="1" dirty="0">
              <a:solidFill>
                <a:schemeClr val="accent5">
                  <a:lumMod val="75000"/>
                </a:schemeClr>
              </a:solidFill>
              <a:latin typeface="+mn-lt"/>
            </a:endParaRPr>
          </a:p>
        </p:txBody>
      </p:sp>
    </p:spTree>
    <p:extLst>
      <p:ext uri="{BB962C8B-B14F-4D97-AF65-F5344CB8AC3E}">
        <p14:creationId xmlns:p14="http://schemas.microsoft.com/office/powerpoint/2010/main" val="2916307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1384" y="1124744"/>
            <a:ext cx="10336869" cy="646331"/>
          </a:xfrm>
          <a:prstGeom prst="rect">
            <a:avLst/>
          </a:prstGeom>
        </p:spPr>
        <p:txBody>
          <a:bodyPr wrap="none">
            <a:spAutoFit/>
          </a:bodyPr>
          <a:lstStyle/>
          <a:p>
            <a:r>
              <a:rPr lang="en-US" altLang="en-US" sz="3600" b="1" dirty="0">
                <a:solidFill>
                  <a:schemeClr val="bg1"/>
                </a:solidFill>
              </a:rPr>
              <a:t>State of Food Insecurity and Nutrition in the World </a:t>
            </a:r>
            <a:endParaRPr lang="en-US" sz="3600" dirty="0">
              <a:solidFill>
                <a:schemeClr val="bg1"/>
              </a:solidFill>
            </a:endParaRPr>
          </a:p>
        </p:txBody>
      </p:sp>
      <p:sp>
        <p:nvSpPr>
          <p:cNvPr id="8" name="TextBox 7"/>
          <p:cNvSpPr txBox="1"/>
          <p:nvPr/>
        </p:nvSpPr>
        <p:spPr>
          <a:xfrm>
            <a:off x="0" y="1918488"/>
            <a:ext cx="7824192" cy="4770537"/>
          </a:xfrm>
          <a:prstGeom prst="rect">
            <a:avLst/>
          </a:prstGeom>
          <a:solidFill>
            <a:schemeClr val="bg1"/>
          </a:solidFill>
        </p:spPr>
        <p:txBody>
          <a:bodyPr wrap="square" rtlCol="0">
            <a:spAutoFit/>
          </a:bodyPr>
          <a:lstStyle/>
          <a:p>
            <a:endParaRPr lang="en-US" dirty="0"/>
          </a:p>
          <a:p>
            <a:pPr marL="285750" indent="-285750">
              <a:buFontTx/>
              <a:buChar char="-"/>
            </a:pPr>
            <a:r>
              <a:rPr lang="en-US" sz="2800" dirty="0"/>
              <a:t>Since 1999, FAO publishes </a:t>
            </a:r>
            <a:r>
              <a:rPr lang="en-US" sz="2800" b="1" dirty="0"/>
              <a:t>Prevalence of Undernourishment</a:t>
            </a:r>
            <a:r>
              <a:rPr lang="en-US" sz="2800" dirty="0"/>
              <a:t> </a:t>
            </a:r>
            <a:r>
              <a:rPr lang="en-US" sz="2800" b="1" dirty="0"/>
              <a:t>(</a:t>
            </a:r>
            <a:r>
              <a:rPr lang="en-US" sz="2800" b="1" dirty="0" err="1"/>
              <a:t>PoU</a:t>
            </a:r>
            <a:r>
              <a:rPr lang="en-US" sz="2800" b="1" dirty="0"/>
              <a:t>) </a:t>
            </a:r>
            <a:r>
              <a:rPr lang="en-US" sz="2800" dirty="0"/>
              <a:t>in </a:t>
            </a:r>
            <a:r>
              <a:rPr lang="en-US" sz="2800" i="1" dirty="0"/>
              <a:t>The State of Food Insecurity in the World (SOFI) </a:t>
            </a:r>
            <a:r>
              <a:rPr lang="en-US" sz="2800" dirty="0"/>
              <a:t>annual publication  </a:t>
            </a:r>
            <a:endParaRPr lang="en-GB" sz="4000" dirty="0"/>
          </a:p>
          <a:p>
            <a:pPr marL="285750" indent="-285750">
              <a:buFontTx/>
              <a:buChar char="-"/>
            </a:pPr>
            <a:r>
              <a:rPr lang="en-US" sz="2800" dirty="0"/>
              <a:t>2023 SOFI Report focuses on - Urbanization, agrifood systems transformation and healthy diets across the rural–urban continuum</a:t>
            </a:r>
          </a:p>
          <a:p>
            <a:pPr marL="285750" indent="-285750">
              <a:buFontTx/>
              <a:buChar char="-"/>
            </a:pPr>
            <a:r>
              <a:rPr lang="en-US" sz="2800" dirty="0"/>
              <a:t>Agrifood systems remain highly vulnerable to shocks and disruptions arising from conflict, climate variability and extremes, and economic contraction</a:t>
            </a:r>
            <a:endParaRPr lang="en-US" dirty="0"/>
          </a:p>
        </p:txBody>
      </p:sp>
      <p:pic>
        <p:nvPicPr>
          <p:cNvPr id="2" name="Picture 1">
            <a:extLst>
              <a:ext uri="{FF2B5EF4-FFF2-40B4-BE49-F238E27FC236}">
                <a16:creationId xmlns:a16="http://schemas.microsoft.com/office/drawing/2014/main" id="{2AF537BC-0070-384A-25A6-274B0FEE134F}"/>
              </a:ext>
            </a:extLst>
          </p:cNvPr>
          <p:cNvPicPr/>
          <p:nvPr/>
        </p:nvPicPr>
        <p:blipFill rotWithShape="1">
          <a:blip r:embed="rId2"/>
          <a:srcRect l="24574" t="17481" r="44302" b="5269"/>
          <a:stretch/>
        </p:blipFill>
        <p:spPr bwMode="auto">
          <a:xfrm>
            <a:off x="8015536" y="1771074"/>
            <a:ext cx="3782329" cy="49179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5067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679" y="1049967"/>
            <a:ext cx="12216679" cy="5828070"/>
          </a:xfrm>
          <a:custGeom>
            <a:avLst/>
            <a:gdLst/>
            <a:ahLst/>
            <a:cxnLst/>
            <a:rect l="l" t="t" r="r" b="b"/>
            <a:pathLst>
              <a:path w="18325018" h="8742105">
                <a:moveTo>
                  <a:pt x="0" y="0"/>
                </a:moveTo>
                <a:lnTo>
                  <a:pt x="18325018" y="0"/>
                </a:lnTo>
                <a:lnTo>
                  <a:pt x="18325018" y="8742105"/>
                </a:lnTo>
                <a:lnTo>
                  <a:pt x="0" y="8742105"/>
                </a:lnTo>
                <a:lnTo>
                  <a:pt x="0" y="0"/>
                </a:lnTo>
                <a:close/>
              </a:path>
            </a:pathLst>
          </a:custGeom>
          <a:blipFill>
            <a:blip r:embed="rId2"/>
            <a:stretch>
              <a:fillRect t="-17910"/>
            </a:stretch>
          </a:blipFill>
        </p:spPr>
      </p:sp>
      <p:sp>
        <p:nvSpPr>
          <p:cNvPr id="3" name="TextBox 3"/>
          <p:cNvSpPr txBox="1"/>
          <p:nvPr/>
        </p:nvSpPr>
        <p:spPr>
          <a:xfrm>
            <a:off x="294337" y="1162015"/>
            <a:ext cx="11505554" cy="1846659"/>
          </a:xfrm>
          <a:prstGeom prst="rect">
            <a:avLst/>
          </a:prstGeom>
        </p:spPr>
        <p:txBody>
          <a:bodyPr wrap="square" lIns="0" tIns="0" rIns="0" bIns="0" rtlCol="0" anchor="t">
            <a:spAutoFit/>
          </a:bodyPr>
          <a:lstStyle/>
          <a:p>
            <a:pPr>
              <a:lnSpc>
                <a:spcPts val="3600"/>
              </a:lnSpc>
            </a:pPr>
            <a:r>
              <a:rPr lang="en-US" sz="3334" spc="-133" dirty="0" err="1">
                <a:solidFill>
                  <a:srgbClr val="FFFFFF"/>
                </a:solidFill>
                <a:latin typeface="Open Sans 2 Bold"/>
              </a:rPr>
              <a:t>PoU</a:t>
            </a:r>
            <a:r>
              <a:rPr lang="en-US" sz="3334" spc="-133" dirty="0">
                <a:solidFill>
                  <a:srgbClr val="FFFFFF"/>
                </a:solidFill>
                <a:latin typeface="Open Sans 2 Bold"/>
              </a:rPr>
              <a:t> is an indicator  for monitoring SDG 2:</a:t>
            </a:r>
          </a:p>
          <a:p>
            <a:pPr>
              <a:lnSpc>
                <a:spcPts val="3600"/>
              </a:lnSpc>
            </a:pPr>
            <a:r>
              <a:rPr lang="en-US" i="1" spc="-133" dirty="0">
                <a:solidFill>
                  <a:srgbClr val="FFFFFF"/>
                </a:solidFill>
                <a:latin typeface="Open Sans 2 Bold"/>
              </a:rPr>
              <a:t>End hunger, achieve food security and improved nutrition and promote sustainable agriculture</a:t>
            </a:r>
          </a:p>
          <a:p>
            <a:pPr>
              <a:lnSpc>
                <a:spcPts val="3600"/>
              </a:lnSpc>
            </a:pPr>
            <a:endParaRPr lang="en-US" sz="3334" spc="-133" dirty="0">
              <a:solidFill>
                <a:srgbClr val="FFFFFF"/>
              </a:solidFill>
              <a:latin typeface="Open Sans 2 Bold"/>
            </a:endParaRPr>
          </a:p>
          <a:p>
            <a:pPr>
              <a:lnSpc>
                <a:spcPts val="3600"/>
              </a:lnSpc>
            </a:pPr>
            <a:endParaRPr lang="en-US" sz="3334" spc="-133" dirty="0">
              <a:solidFill>
                <a:srgbClr val="FFFFFF"/>
              </a:solidFill>
              <a:latin typeface="Open Sans 2 Bold"/>
            </a:endParaRPr>
          </a:p>
        </p:txBody>
      </p:sp>
      <p:sp>
        <p:nvSpPr>
          <p:cNvPr id="4" name="Freeform 4"/>
          <p:cNvSpPr/>
          <p:nvPr/>
        </p:nvSpPr>
        <p:spPr>
          <a:xfrm>
            <a:off x="974388" y="2525142"/>
            <a:ext cx="2463338" cy="2463380"/>
          </a:xfrm>
          <a:custGeom>
            <a:avLst/>
            <a:gdLst/>
            <a:ahLst/>
            <a:cxnLst/>
            <a:rect l="l" t="t" r="r" b="b"/>
            <a:pathLst>
              <a:path w="3695007" h="3695070">
                <a:moveTo>
                  <a:pt x="0" y="0"/>
                </a:moveTo>
                <a:lnTo>
                  <a:pt x="3695007" y="0"/>
                </a:lnTo>
                <a:lnTo>
                  <a:pt x="3695007" y="3695070"/>
                </a:lnTo>
                <a:lnTo>
                  <a:pt x="0" y="36950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600" dirty="0"/>
          </a:p>
        </p:txBody>
      </p:sp>
      <p:grpSp>
        <p:nvGrpSpPr>
          <p:cNvPr id="5" name="Group 5"/>
          <p:cNvGrpSpPr/>
          <p:nvPr/>
        </p:nvGrpSpPr>
        <p:grpSpPr>
          <a:xfrm>
            <a:off x="1379600" y="2793869"/>
            <a:ext cx="2006641" cy="2034032"/>
            <a:chOff x="0" y="0"/>
            <a:chExt cx="4013282" cy="4068064"/>
          </a:xfrm>
        </p:grpSpPr>
        <p:sp>
          <p:nvSpPr>
            <p:cNvPr id="6" name="Freeform 6"/>
            <p:cNvSpPr/>
            <p:nvPr/>
          </p:nvSpPr>
          <p:spPr>
            <a:xfrm>
              <a:off x="0" y="0"/>
              <a:ext cx="4013282" cy="4068064"/>
            </a:xfrm>
            <a:custGeom>
              <a:avLst/>
              <a:gdLst/>
              <a:ahLst/>
              <a:cxnLst/>
              <a:rect l="l" t="t" r="r" b="b"/>
              <a:pathLst>
                <a:path w="4013282" h="4068064">
                  <a:moveTo>
                    <a:pt x="0" y="0"/>
                  </a:moveTo>
                  <a:lnTo>
                    <a:pt x="4013282" y="0"/>
                  </a:lnTo>
                  <a:lnTo>
                    <a:pt x="4013282" y="4068064"/>
                  </a:lnTo>
                  <a:lnTo>
                    <a:pt x="0" y="4068064"/>
                  </a:lnTo>
                  <a:lnTo>
                    <a:pt x="0" y="0"/>
                  </a:lnTo>
                  <a:close/>
                </a:path>
              </a:pathLst>
            </a:custGeom>
            <a:blipFill>
              <a:blip r:embed="rId5">
                <a:extLst>
                  <a:ext uri="{96DAC541-7B7A-43D3-8B79-37D633B846F1}">
                    <asvg:svgBlip xmlns:asvg="http://schemas.microsoft.com/office/drawing/2016/SVG/main" r:embed="rId6"/>
                  </a:ext>
                </a:extLst>
              </a:blip>
              <a:stretch>
                <a:fillRect l="-681" r="-681"/>
              </a:stretch>
            </a:blipFill>
          </p:spPr>
        </p:sp>
        <p:sp>
          <p:nvSpPr>
            <p:cNvPr id="7" name="TextBox 7"/>
            <p:cNvSpPr txBox="1"/>
            <p:nvPr/>
          </p:nvSpPr>
          <p:spPr>
            <a:xfrm>
              <a:off x="81280" y="110738"/>
              <a:ext cx="3850722" cy="3610732"/>
            </a:xfrm>
            <a:prstGeom prst="rect">
              <a:avLst/>
            </a:prstGeom>
          </p:spPr>
          <p:txBody>
            <a:bodyPr lIns="0" tIns="0" rIns="0" bIns="0" rtlCol="0" anchor="t">
              <a:spAutoFit/>
            </a:bodyPr>
            <a:lstStyle/>
            <a:p>
              <a:r>
                <a:rPr lang="en-US" sz="1600" spc="-63" dirty="0">
                  <a:latin typeface="Open Sans 1"/>
                </a:rPr>
                <a:t>Target 2.1Universal access to safe, nutritious, and sufficient food</a:t>
              </a:r>
            </a:p>
            <a:p>
              <a:pPr marL="160875" lvl="2"/>
              <a:r>
                <a:rPr lang="en-US" sz="1333" spc="-53" dirty="0">
                  <a:latin typeface="Open Sans 1 Bold"/>
                </a:rPr>
                <a:t> </a:t>
              </a:r>
              <a:r>
                <a:rPr lang="en-US" sz="1333" b="1" spc="-53" dirty="0">
                  <a:latin typeface="Open Sans 1 Bold"/>
                </a:rPr>
                <a:t>2.1.1Prevalence of undernourishment</a:t>
              </a:r>
            </a:p>
            <a:p>
              <a:pPr marL="160875" lvl="2"/>
              <a:r>
                <a:rPr lang="en-US" sz="1333" spc="-53" dirty="0">
                  <a:latin typeface="Open Sans 1"/>
                </a:rPr>
                <a:t>2.1.2Prevalence of food insecurity</a:t>
              </a:r>
            </a:p>
          </p:txBody>
        </p:sp>
      </p:grpSp>
      <p:sp>
        <p:nvSpPr>
          <p:cNvPr id="8" name="Freeform 8"/>
          <p:cNvSpPr/>
          <p:nvPr/>
        </p:nvSpPr>
        <p:spPr>
          <a:xfrm>
            <a:off x="2260858" y="4404692"/>
            <a:ext cx="2435016" cy="2435057"/>
          </a:xfrm>
          <a:custGeom>
            <a:avLst/>
            <a:gdLst/>
            <a:ahLst/>
            <a:cxnLst/>
            <a:rect l="l" t="t" r="r" b="b"/>
            <a:pathLst>
              <a:path w="3652524" h="3652586">
                <a:moveTo>
                  <a:pt x="0" y="0"/>
                </a:moveTo>
                <a:lnTo>
                  <a:pt x="3652524" y="0"/>
                </a:lnTo>
                <a:lnTo>
                  <a:pt x="3652524" y="3652586"/>
                </a:lnTo>
                <a:lnTo>
                  <a:pt x="0" y="36525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9" name="Group 9"/>
          <p:cNvGrpSpPr/>
          <p:nvPr/>
        </p:nvGrpSpPr>
        <p:grpSpPr>
          <a:xfrm>
            <a:off x="2494482" y="5382448"/>
            <a:ext cx="2006641" cy="537464"/>
            <a:chOff x="0" y="0"/>
            <a:chExt cx="4013282" cy="1074928"/>
          </a:xfrm>
        </p:grpSpPr>
        <p:sp>
          <p:nvSpPr>
            <p:cNvPr id="10" name="Freeform 10"/>
            <p:cNvSpPr/>
            <p:nvPr/>
          </p:nvSpPr>
          <p:spPr>
            <a:xfrm>
              <a:off x="0" y="0"/>
              <a:ext cx="4013282" cy="1074928"/>
            </a:xfrm>
            <a:custGeom>
              <a:avLst/>
              <a:gdLst/>
              <a:ahLst/>
              <a:cxnLst/>
              <a:rect l="l" t="t" r="r" b="b"/>
              <a:pathLst>
                <a:path w="4013282" h="1074928">
                  <a:moveTo>
                    <a:pt x="0" y="0"/>
                  </a:moveTo>
                  <a:lnTo>
                    <a:pt x="4013282" y="0"/>
                  </a:lnTo>
                  <a:lnTo>
                    <a:pt x="4013282" y="1074928"/>
                  </a:lnTo>
                  <a:lnTo>
                    <a:pt x="0" y="1074928"/>
                  </a:lnTo>
                  <a:lnTo>
                    <a:pt x="0" y="0"/>
                  </a:lnTo>
                  <a:close/>
                </a:path>
              </a:pathLst>
            </a:custGeom>
            <a:blipFill>
              <a:blip r:embed="rId5">
                <a:extLst>
                  <a:ext uri="{96DAC541-7B7A-43D3-8B79-37D633B846F1}">
                    <asvg:svgBlip xmlns:asvg="http://schemas.microsoft.com/office/drawing/2016/SVG/main" r:embed="rId6"/>
                  </a:ext>
                </a:extLst>
              </a:blip>
              <a:stretch>
                <a:fillRect t="-136679" b="-136679"/>
              </a:stretch>
            </a:blipFill>
          </p:spPr>
        </p:sp>
        <p:sp>
          <p:nvSpPr>
            <p:cNvPr id="11" name="TextBox 11"/>
            <p:cNvSpPr txBox="1"/>
            <p:nvPr/>
          </p:nvSpPr>
          <p:spPr>
            <a:xfrm>
              <a:off x="81280" y="128220"/>
              <a:ext cx="3850722" cy="872034"/>
            </a:xfrm>
            <a:prstGeom prst="rect">
              <a:avLst/>
            </a:prstGeom>
          </p:spPr>
          <p:txBody>
            <a:bodyPr lIns="0" tIns="0" rIns="0" bIns="0" rtlCol="0" anchor="t">
              <a:spAutoFit/>
            </a:bodyPr>
            <a:lstStyle/>
            <a:p>
              <a:pPr algn="ctr">
                <a:lnSpc>
                  <a:spcPts val="1728"/>
                </a:lnSpc>
              </a:pPr>
              <a:r>
                <a:rPr lang="en-US" sz="1600" spc="-63" dirty="0">
                  <a:solidFill>
                    <a:srgbClr val="000000"/>
                  </a:solidFill>
                  <a:latin typeface="Open Sans 1"/>
                </a:rPr>
                <a:t>Target 2.2End all forms of malnutrition</a:t>
              </a:r>
            </a:p>
          </p:txBody>
        </p:sp>
      </p:grpSp>
      <p:sp>
        <p:nvSpPr>
          <p:cNvPr id="12" name="Freeform 12"/>
          <p:cNvSpPr/>
          <p:nvPr/>
        </p:nvSpPr>
        <p:spPr>
          <a:xfrm>
            <a:off x="3583776" y="2524835"/>
            <a:ext cx="2463338" cy="2463380"/>
          </a:xfrm>
          <a:custGeom>
            <a:avLst/>
            <a:gdLst/>
            <a:ahLst/>
            <a:cxnLst/>
            <a:rect l="l" t="t" r="r" b="b"/>
            <a:pathLst>
              <a:path w="3695007" h="3695070">
                <a:moveTo>
                  <a:pt x="0" y="0"/>
                </a:moveTo>
                <a:lnTo>
                  <a:pt x="3695007" y="0"/>
                </a:lnTo>
                <a:lnTo>
                  <a:pt x="3695007" y="3695070"/>
                </a:lnTo>
                <a:lnTo>
                  <a:pt x="0" y="369507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13" name="Group 13"/>
          <p:cNvGrpSpPr/>
          <p:nvPr/>
        </p:nvGrpSpPr>
        <p:grpSpPr>
          <a:xfrm>
            <a:off x="3834924" y="3271893"/>
            <a:ext cx="2006641" cy="969264"/>
            <a:chOff x="0" y="0"/>
            <a:chExt cx="4013282" cy="1938528"/>
          </a:xfrm>
        </p:grpSpPr>
        <p:sp>
          <p:nvSpPr>
            <p:cNvPr id="14" name="Freeform 14"/>
            <p:cNvSpPr/>
            <p:nvPr/>
          </p:nvSpPr>
          <p:spPr>
            <a:xfrm>
              <a:off x="0" y="0"/>
              <a:ext cx="4013282" cy="1938528"/>
            </a:xfrm>
            <a:custGeom>
              <a:avLst/>
              <a:gdLst/>
              <a:ahLst/>
              <a:cxnLst/>
              <a:rect l="l" t="t" r="r" b="b"/>
              <a:pathLst>
                <a:path w="4013282" h="1938528">
                  <a:moveTo>
                    <a:pt x="0" y="0"/>
                  </a:moveTo>
                  <a:lnTo>
                    <a:pt x="4013282" y="0"/>
                  </a:lnTo>
                  <a:lnTo>
                    <a:pt x="4013282" y="1938528"/>
                  </a:lnTo>
                  <a:lnTo>
                    <a:pt x="0" y="1938528"/>
                  </a:lnTo>
                  <a:lnTo>
                    <a:pt x="0" y="0"/>
                  </a:lnTo>
                  <a:close/>
                </a:path>
              </a:pathLst>
            </a:custGeom>
            <a:blipFill>
              <a:blip r:embed="rId5">
                <a:extLst>
                  <a:ext uri="{96DAC541-7B7A-43D3-8B79-37D633B846F1}">
                    <asvg:svgBlip xmlns:asvg="http://schemas.microsoft.com/office/drawing/2016/SVG/main" r:embed="rId6"/>
                  </a:ext>
                </a:extLst>
              </a:blip>
              <a:stretch>
                <a:fillRect t="-53515" b="-53515"/>
              </a:stretch>
            </a:blipFill>
          </p:spPr>
        </p:sp>
        <p:sp>
          <p:nvSpPr>
            <p:cNvPr id="15" name="TextBox 15"/>
            <p:cNvSpPr txBox="1"/>
            <p:nvPr/>
          </p:nvSpPr>
          <p:spPr>
            <a:xfrm>
              <a:off x="81280" y="119380"/>
              <a:ext cx="3850722" cy="1744068"/>
            </a:xfrm>
            <a:prstGeom prst="rect">
              <a:avLst/>
            </a:prstGeom>
          </p:spPr>
          <p:txBody>
            <a:bodyPr lIns="0" tIns="0" rIns="0" bIns="0" rtlCol="0" anchor="t">
              <a:spAutoFit/>
            </a:bodyPr>
            <a:lstStyle/>
            <a:p>
              <a:pPr algn="ctr">
                <a:lnSpc>
                  <a:spcPts val="1728"/>
                </a:lnSpc>
              </a:pPr>
              <a:r>
                <a:rPr lang="en-US" sz="1600" spc="-63" dirty="0">
                  <a:solidFill>
                    <a:srgbClr val="000000"/>
                  </a:solidFill>
                  <a:latin typeface="Open Sans 1"/>
                </a:rPr>
                <a:t>Target 2.3: Double the productivity and incomes of small-scale food producers</a:t>
              </a:r>
            </a:p>
          </p:txBody>
        </p:sp>
      </p:grpSp>
      <p:sp>
        <p:nvSpPr>
          <p:cNvPr id="16" name="Freeform 16"/>
          <p:cNvSpPr/>
          <p:nvPr/>
        </p:nvSpPr>
        <p:spPr>
          <a:xfrm>
            <a:off x="4971023" y="4444361"/>
            <a:ext cx="2413599" cy="2413639"/>
          </a:xfrm>
          <a:custGeom>
            <a:avLst/>
            <a:gdLst/>
            <a:ahLst/>
            <a:cxnLst/>
            <a:rect l="l" t="t" r="r" b="b"/>
            <a:pathLst>
              <a:path w="3620398" h="3620459">
                <a:moveTo>
                  <a:pt x="0" y="0"/>
                </a:moveTo>
                <a:lnTo>
                  <a:pt x="3620398" y="0"/>
                </a:lnTo>
                <a:lnTo>
                  <a:pt x="3620398" y="3620459"/>
                </a:lnTo>
                <a:lnTo>
                  <a:pt x="0" y="362045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7" name="Group 17"/>
          <p:cNvGrpSpPr/>
          <p:nvPr/>
        </p:nvGrpSpPr>
        <p:grpSpPr>
          <a:xfrm>
            <a:off x="5160960" y="5063019"/>
            <a:ext cx="2006641" cy="1185164"/>
            <a:chOff x="0" y="0"/>
            <a:chExt cx="4013282" cy="2370328"/>
          </a:xfrm>
        </p:grpSpPr>
        <p:sp>
          <p:nvSpPr>
            <p:cNvPr id="18" name="Freeform 18"/>
            <p:cNvSpPr/>
            <p:nvPr/>
          </p:nvSpPr>
          <p:spPr>
            <a:xfrm>
              <a:off x="0" y="0"/>
              <a:ext cx="4013282" cy="2370328"/>
            </a:xfrm>
            <a:custGeom>
              <a:avLst/>
              <a:gdLst/>
              <a:ahLst/>
              <a:cxnLst/>
              <a:rect l="l" t="t" r="r" b="b"/>
              <a:pathLst>
                <a:path w="4013282" h="2370328">
                  <a:moveTo>
                    <a:pt x="0" y="0"/>
                  </a:moveTo>
                  <a:lnTo>
                    <a:pt x="4013282" y="0"/>
                  </a:lnTo>
                  <a:lnTo>
                    <a:pt x="4013282" y="2370328"/>
                  </a:lnTo>
                  <a:lnTo>
                    <a:pt x="0" y="2370328"/>
                  </a:lnTo>
                  <a:lnTo>
                    <a:pt x="0" y="0"/>
                  </a:lnTo>
                  <a:close/>
                </a:path>
              </a:pathLst>
            </a:custGeom>
            <a:blipFill>
              <a:blip r:embed="rId5">
                <a:extLst>
                  <a:ext uri="{96DAC541-7B7A-43D3-8B79-37D633B846F1}">
                    <asvg:svgBlip xmlns:asvg="http://schemas.microsoft.com/office/drawing/2016/SVG/main" r:embed="rId6"/>
                  </a:ext>
                </a:extLst>
              </a:blip>
              <a:stretch>
                <a:fillRect t="-34658" b="-34658"/>
              </a:stretch>
            </a:blipFill>
          </p:spPr>
        </p:sp>
        <p:sp>
          <p:nvSpPr>
            <p:cNvPr id="19" name="TextBox 19"/>
            <p:cNvSpPr txBox="1"/>
            <p:nvPr/>
          </p:nvSpPr>
          <p:spPr>
            <a:xfrm>
              <a:off x="81280" y="119380"/>
              <a:ext cx="3850722" cy="1744068"/>
            </a:xfrm>
            <a:prstGeom prst="rect">
              <a:avLst/>
            </a:prstGeom>
          </p:spPr>
          <p:txBody>
            <a:bodyPr lIns="0" tIns="0" rIns="0" bIns="0" rtlCol="0" anchor="t">
              <a:spAutoFit/>
            </a:bodyPr>
            <a:lstStyle/>
            <a:p>
              <a:pPr algn="ctr">
                <a:lnSpc>
                  <a:spcPts val="1728"/>
                </a:lnSpc>
              </a:pPr>
              <a:r>
                <a:rPr lang="en-US" sz="1600" spc="-63" dirty="0">
                  <a:solidFill>
                    <a:srgbClr val="FFFFFF"/>
                  </a:solidFill>
                  <a:latin typeface="Open Sans 1"/>
                </a:rPr>
                <a:t>Target 2.4: Sustainable food production and resilient agricultural practices</a:t>
              </a:r>
            </a:p>
          </p:txBody>
        </p:sp>
      </p:grpSp>
      <p:sp>
        <p:nvSpPr>
          <p:cNvPr id="20" name="Freeform 20"/>
          <p:cNvSpPr/>
          <p:nvPr/>
        </p:nvSpPr>
        <p:spPr>
          <a:xfrm>
            <a:off x="6195857" y="2454733"/>
            <a:ext cx="2533439" cy="2533483"/>
          </a:xfrm>
          <a:custGeom>
            <a:avLst/>
            <a:gdLst/>
            <a:ahLst/>
            <a:cxnLst/>
            <a:rect l="l" t="t" r="r" b="b"/>
            <a:pathLst>
              <a:path w="3800159" h="3800224">
                <a:moveTo>
                  <a:pt x="0" y="0"/>
                </a:moveTo>
                <a:lnTo>
                  <a:pt x="3800159" y="0"/>
                </a:lnTo>
                <a:lnTo>
                  <a:pt x="3800159" y="3800223"/>
                </a:lnTo>
                <a:lnTo>
                  <a:pt x="0" y="380022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1" name="Freeform 21"/>
          <p:cNvSpPr/>
          <p:nvPr/>
        </p:nvSpPr>
        <p:spPr>
          <a:xfrm>
            <a:off x="6344600" y="3247667"/>
            <a:ext cx="2006641" cy="753364"/>
          </a:xfrm>
          <a:custGeom>
            <a:avLst/>
            <a:gdLst/>
            <a:ahLst/>
            <a:cxnLst/>
            <a:rect l="l" t="t" r="r" b="b"/>
            <a:pathLst>
              <a:path w="3009961" h="1130046">
                <a:moveTo>
                  <a:pt x="0" y="0"/>
                </a:moveTo>
                <a:lnTo>
                  <a:pt x="3009962" y="0"/>
                </a:lnTo>
                <a:lnTo>
                  <a:pt x="3009962" y="1130046"/>
                </a:lnTo>
                <a:lnTo>
                  <a:pt x="0" y="1130046"/>
                </a:lnTo>
                <a:lnTo>
                  <a:pt x="0" y="0"/>
                </a:lnTo>
                <a:close/>
              </a:path>
            </a:pathLst>
          </a:custGeom>
          <a:blipFill>
            <a:blip r:embed="rId5">
              <a:extLst>
                <a:ext uri="{96DAC541-7B7A-43D3-8B79-37D633B846F1}">
                  <asvg:svgBlip xmlns:asvg="http://schemas.microsoft.com/office/drawing/2016/SVG/main" r:embed="rId6"/>
                </a:ext>
              </a:extLst>
            </a:blip>
            <a:stretch>
              <a:fillRect t="-83180" b="-83180"/>
            </a:stretch>
          </a:blipFill>
        </p:spPr>
      </p:sp>
      <p:sp>
        <p:nvSpPr>
          <p:cNvPr id="22" name="TextBox 22"/>
          <p:cNvSpPr txBox="1"/>
          <p:nvPr/>
        </p:nvSpPr>
        <p:spPr>
          <a:xfrm>
            <a:off x="6385240" y="3313707"/>
            <a:ext cx="1925361" cy="654025"/>
          </a:xfrm>
          <a:prstGeom prst="rect">
            <a:avLst/>
          </a:prstGeom>
        </p:spPr>
        <p:txBody>
          <a:bodyPr lIns="0" tIns="0" rIns="0" bIns="0" rtlCol="0" anchor="t">
            <a:spAutoFit/>
          </a:bodyPr>
          <a:lstStyle/>
          <a:p>
            <a:pPr algn="ctr">
              <a:lnSpc>
                <a:spcPts val="1728"/>
              </a:lnSpc>
            </a:pPr>
            <a:r>
              <a:rPr lang="en-US" sz="1600" spc="-63" dirty="0">
                <a:solidFill>
                  <a:schemeClr val="bg1"/>
                </a:solidFill>
                <a:latin typeface="Open Sans 1"/>
              </a:rPr>
              <a:t>Target 2.5: Maintain the genetic diversity in food production</a:t>
            </a:r>
          </a:p>
        </p:txBody>
      </p:sp>
      <p:sp>
        <p:nvSpPr>
          <p:cNvPr id="23" name="Freeform 23"/>
          <p:cNvSpPr/>
          <p:nvPr/>
        </p:nvSpPr>
        <p:spPr>
          <a:xfrm>
            <a:off x="7606872" y="4474162"/>
            <a:ext cx="2410677" cy="2410717"/>
          </a:xfrm>
          <a:custGeom>
            <a:avLst/>
            <a:gdLst/>
            <a:ahLst/>
            <a:cxnLst/>
            <a:rect l="l" t="t" r="r" b="b"/>
            <a:pathLst>
              <a:path w="3616015" h="3616076">
                <a:moveTo>
                  <a:pt x="0" y="0"/>
                </a:moveTo>
                <a:lnTo>
                  <a:pt x="3616014" y="0"/>
                </a:lnTo>
                <a:lnTo>
                  <a:pt x="3616014" y="3616076"/>
                </a:lnTo>
                <a:lnTo>
                  <a:pt x="0" y="361607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grpSp>
        <p:nvGrpSpPr>
          <p:cNvPr id="24" name="Group 24"/>
          <p:cNvGrpSpPr/>
          <p:nvPr/>
        </p:nvGrpSpPr>
        <p:grpSpPr>
          <a:xfrm>
            <a:off x="7851878" y="4988522"/>
            <a:ext cx="2006641" cy="2006675"/>
            <a:chOff x="0" y="0"/>
            <a:chExt cx="4013282" cy="4013350"/>
          </a:xfrm>
        </p:grpSpPr>
        <p:sp>
          <p:nvSpPr>
            <p:cNvPr id="25" name="Freeform 25"/>
            <p:cNvSpPr/>
            <p:nvPr/>
          </p:nvSpPr>
          <p:spPr>
            <a:xfrm>
              <a:off x="0" y="0"/>
              <a:ext cx="4013282" cy="4013350"/>
            </a:xfrm>
            <a:custGeom>
              <a:avLst/>
              <a:gdLst/>
              <a:ahLst/>
              <a:cxnLst/>
              <a:rect l="l" t="t" r="r" b="b"/>
              <a:pathLst>
                <a:path w="4013282" h="4013350">
                  <a:moveTo>
                    <a:pt x="0" y="0"/>
                  </a:moveTo>
                  <a:lnTo>
                    <a:pt x="4013282" y="0"/>
                  </a:lnTo>
                  <a:lnTo>
                    <a:pt x="4013282" y="4013350"/>
                  </a:lnTo>
                  <a:lnTo>
                    <a:pt x="0" y="40133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6" name="TextBox 26"/>
            <p:cNvSpPr txBox="1"/>
            <p:nvPr/>
          </p:nvSpPr>
          <p:spPr>
            <a:xfrm>
              <a:off x="81280" y="119380"/>
              <a:ext cx="3850722" cy="2180084"/>
            </a:xfrm>
            <a:prstGeom prst="rect">
              <a:avLst/>
            </a:prstGeom>
          </p:spPr>
          <p:txBody>
            <a:bodyPr lIns="0" tIns="0" rIns="0" bIns="0" rtlCol="0" anchor="t">
              <a:spAutoFit/>
            </a:bodyPr>
            <a:lstStyle/>
            <a:p>
              <a:pPr algn="ctr">
                <a:lnSpc>
                  <a:spcPts val="1728"/>
                </a:lnSpc>
              </a:pPr>
              <a:r>
                <a:rPr lang="en-US" sz="1600" spc="-63" dirty="0">
                  <a:solidFill>
                    <a:srgbClr val="000000"/>
                  </a:solidFill>
                  <a:latin typeface="Open Sans 1"/>
                </a:rPr>
                <a:t>Target 2.a: Invest in rural infrastructure, agricultural research, technology and gene banks</a:t>
              </a:r>
            </a:p>
          </p:txBody>
        </p:sp>
      </p:grpSp>
      <p:sp>
        <p:nvSpPr>
          <p:cNvPr id="27" name="Freeform 27"/>
          <p:cNvSpPr/>
          <p:nvPr/>
        </p:nvSpPr>
        <p:spPr>
          <a:xfrm>
            <a:off x="8878040" y="2524835"/>
            <a:ext cx="2463338" cy="2463380"/>
          </a:xfrm>
          <a:custGeom>
            <a:avLst/>
            <a:gdLst/>
            <a:ahLst/>
            <a:cxnLst/>
            <a:rect l="l" t="t" r="r" b="b"/>
            <a:pathLst>
              <a:path w="3695007" h="3695070">
                <a:moveTo>
                  <a:pt x="0" y="0"/>
                </a:moveTo>
                <a:lnTo>
                  <a:pt x="3695007" y="0"/>
                </a:lnTo>
                <a:lnTo>
                  <a:pt x="3695007" y="3695069"/>
                </a:lnTo>
                <a:lnTo>
                  <a:pt x="0" y="369506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grpSp>
        <p:nvGrpSpPr>
          <p:cNvPr id="28" name="Group 28"/>
          <p:cNvGrpSpPr/>
          <p:nvPr/>
        </p:nvGrpSpPr>
        <p:grpSpPr>
          <a:xfrm>
            <a:off x="9211896" y="3146485"/>
            <a:ext cx="2420173" cy="1149978"/>
            <a:chOff x="0" y="0"/>
            <a:chExt cx="4840345" cy="2299956"/>
          </a:xfrm>
        </p:grpSpPr>
        <p:sp>
          <p:nvSpPr>
            <p:cNvPr id="29" name="Freeform 29"/>
            <p:cNvSpPr/>
            <p:nvPr/>
          </p:nvSpPr>
          <p:spPr>
            <a:xfrm>
              <a:off x="0" y="0"/>
              <a:ext cx="4840345" cy="2299956"/>
            </a:xfrm>
            <a:custGeom>
              <a:avLst/>
              <a:gdLst/>
              <a:ahLst/>
              <a:cxnLst/>
              <a:rect l="l" t="t" r="r" b="b"/>
              <a:pathLst>
                <a:path w="4840345" h="2299956">
                  <a:moveTo>
                    <a:pt x="0" y="0"/>
                  </a:moveTo>
                  <a:lnTo>
                    <a:pt x="4840345" y="0"/>
                  </a:lnTo>
                  <a:lnTo>
                    <a:pt x="4840345" y="2299956"/>
                  </a:lnTo>
                  <a:lnTo>
                    <a:pt x="0" y="2299956"/>
                  </a:lnTo>
                  <a:lnTo>
                    <a:pt x="0" y="0"/>
                  </a:lnTo>
                  <a:close/>
                </a:path>
              </a:pathLst>
            </a:custGeom>
            <a:blipFill>
              <a:blip r:embed="rId5">
                <a:extLst>
                  <a:ext uri="{96DAC541-7B7A-43D3-8B79-37D633B846F1}">
                    <asvg:svgBlip xmlns:asvg="http://schemas.microsoft.com/office/drawing/2016/SVG/main" r:embed="rId6"/>
                  </a:ext>
                </a:extLst>
              </a:blip>
              <a:stretch>
                <a:fillRect t="-55228" b="-55228"/>
              </a:stretch>
            </a:blipFill>
          </p:spPr>
        </p:sp>
        <p:sp>
          <p:nvSpPr>
            <p:cNvPr id="30" name="TextBox 30"/>
            <p:cNvSpPr txBox="1"/>
            <p:nvPr/>
          </p:nvSpPr>
          <p:spPr>
            <a:xfrm>
              <a:off x="98032" y="84196"/>
              <a:ext cx="4644283" cy="2180084"/>
            </a:xfrm>
            <a:prstGeom prst="rect">
              <a:avLst/>
            </a:prstGeom>
          </p:spPr>
          <p:txBody>
            <a:bodyPr lIns="0" tIns="0" rIns="0" bIns="0" rtlCol="0" anchor="t">
              <a:spAutoFit/>
            </a:bodyPr>
            <a:lstStyle/>
            <a:p>
              <a:pPr>
                <a:lnSpc>
                  <a:spcPts val="1728"/>
                </a:lnSpc>
              </a:pPr>
              <a:r>
                <a:rPr lang="en-US" sz="1600" spc="-63">
                  <a:solidFill>
                    <a:srgbClr val="000000"/>
                  </a:solidFill>
                  <a:latin typeface="Open Sans 1"/>
                </a:rPr>
                <a:t>Target 2.b: Prevent agricultural trade restrictions, market distortions and export subsidies</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25000" lnSpcReduction="20000"/>
          </a:bodyPr>
          <a:lstStyle/>
          <a:p>
            <a:pPr>
              <a:defRPr/>
            </a:pPr>
            <a:fld id="{4133B0AC-9F8E-413B-91B0-4680E45A5701}" type="slidenum">
              <a:rPr lang="en-US" altLang="en-US" smtClean="0"/>
              <a:pPr>
                <a:defRPr/>
              </a:pPr>
              <a:t>4</a:t>
            </a:fld>
            <a:endParaRPr lang="en-US" altLang="en-US"/>
          </a:p>
        </p:txBody>
      </p:sp>
      <p:sp>
        <p:nvSpPr>
          <p:cNvPr id="3" name="Title 2"/>
          <p:cNvSpPr>
            <a:spLocks noGrp="1"/>
          </p:cNvSpPr>
          <p:nvPr>
            <p:ph type="title"/>
          </p:nvPr>
        </p:nvSpPr>
        <p:spPr>
          <a:xfrm>
            <a:off x="1262657" y="170484"/>
            <a:ext cx="7824192" cy="675770"/>
          </a:xfrm>
        </p:spPr>
        <p:txBody>
          <a:bodyPr>
            <a:normAutofit/>
          </a:bodyPr>
          <a:lstStyle/>
          <a:p>
            <a:r>
              <a:rPr lang="en-GB" sz="3600" b="1" dirty="0">
                <a:latin typeface="+mn-lt"/>
              </a:rPr>
              <a:t>Interaction of </a:t>
            </a:r>
            <a:r>
              <a:rPr lang="en-GB" sz="3600" b="1" dirty="0" err="1">
                <a:latin typeface="+mn-lt"/>
              </a:rPr>
              <a:t>PoU</a:t>
            </a:r>
            <a:r>
              <a:rPr lang="en-GB" sz="3600" b="1" dirty="0">
                <a:latin typeface="+mn-lt"/>
              </a:rPr>
              <a:t> with other indicators </a:t>
            </a:r>
            <a:endParaRPr lang="en-US" sz="3600" b="1" dirty="0">
              <a:latin typeface="+mn-lt"/>
            </a:endParaRPr>
          </a:p>
        </p:txBody>
      </p:sp>
      <p:graphicFrame>
        <p:nvGraphicFramePr>
          <p:cNvPr id="9" name="Diagram 8"/>
          <p:cNvGraphicFramePr/>
          <p:nvPr/>
        </p:nvGraphicFramePr>
        <p:xfrm>
          <a:off x="12469" y="980729"/>
          <a:ext cx="5536200" cy="5616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3" name="Straight Arrow Connector 12"/>
          <p:cNvCxnSpPr/>
          <p:nvPr/>
        </p:nvCxnSpPr>
        <p:spPr>
          <a:xfrm flipH="1" flipV="1">
            <a:off x="2430972" y="4373625"/>
            <a:ext cx="577273" cy="30479"/>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V="1">
            <a:off x="2357081" y="3352876"/>
            <a:ext cx="846976" cy="755306"/>
          </a:xfrm>
          <a:prstGeom prst="straightConnector1">
            <a:avLst/>
          </a:prstGeom>
          <a:ln w="57150">
            <a:solidFill>
              <a:srgbClr val="050D15"/>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480387" y="3068960"/>
            <a:ext cx="600364" cy="18473"/>
          </a:xfrm>
          <a:prstGeom prst="straightConnector1">
            <a:avLst/>
          </a:prstGeom>
          <a:ln w="57150" cmpd="sng">
            <a:solidFill>
              <a:srgbClr val="050D15"/>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9120" y="1249680"/>
            <a:ext cx="5425440" cy="369332"/>
          </a:xfrm>
          <a:prstGeom prst="rect">
            <a:avLst/>
          </a:prstGeom>
          <a:noFill/>
        </p:spPr>
        <p:txBody>
          <a:bodyPr wrap="square" rtlCol="0">
            <a:spAutoFit/>
          </a:bodyPr>
          <a:lstStyle/>
          <a:p>
            <a:endParaRPr lang="en-US" dirty="0"/>
          </a:p>
        </p:txBody>
      </p:sp>
      <p:sp>
        <p:nvSpPr>
          <p:cNvPr id="20" name="TextBox 19"/>
          <p:cNvSpPr txBox="1"/>
          <p:nvPr/>
        </p:nvSpPr>
        <p:spPr>
          <a:xfrm>
            <a:off x="5174753" y="914186"/>
            <a:ext cx="6768752" cy="461665"/>
          </a:xfrm>
          <a:prstGeom prst="rect">
            <a:avLst/>
          </a:prstGeom>
          <a:solidFill>
            <a:schemeClr val="accent2">
              <a:lumMod val="50000"/>
            </a:schemeClr>
          </a:solidFill>
        </p:spPr>
        <p:txBody>
          <a:bodyPr wrap="square" rtlCol="0">
            <a:spAutoFit/>
          </a:bodyPr>
          <a:lstStyle/>
          <a:p>
            <a:r>
              <a:rPr lang="en-GB" sz="2400" b="1" dirty="0">
                <a:solidFill>
                  <a:schemeClr val="bg1"/>
                </a:solidFill>
              </a:rPr>
              <a:t>Undernourishment is a measure of Hunger Index</a:t>
            </a:r>
            <a:endParaRPr lang="en-US" sz="2400" b="1" dirty="0">
              <a:solidFill>
                <a:schemeClr val="bg1"/>
              </a:solidFill>
            </a:endParaRPr>
          </a:p>
        </p:txBody>
      </p:sp>
      <p:cxnSp>
        <p:nvCxnSpPr>
          <p:cNvPr id="5" name="Straight Arrow Connector 4">
            <a:extLst>
              <a:ext uri="{FF2B5EF4-FFF2-40B4-BE49-F238E27FC236}">
                <a16:creationId xmlns:a16="http://schemas.microsoft.com/office/drawing/2014/main" id="{C83B6B7B-1D46-C9A1-A73A-4A8B940781CE}"/>
              </a:ext>
            </a:extLst>
          </p:cNvPr>
          <p:cNvCxnSpPr/>
          <p:nvPr/>
        </p:nvCxnSpPr>
        <p:spPr>
          <a:xfrm flipV="1">
            <a:off x="2063552" y="3230880"/>
            <a:ext cx="0" cy="75530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119F5A7F-11AC-D8BA-DC18-B56174E55072}"/>
              </a:ext>
            </a:extLst>
          </p:cNvPr>
          <p:cNvSpPr/>
          <p:nvPr/>
        </p:nvSpPr>
        <p:spPr>
          <a:xfrm>
            <a:off x="5777436" y="2924944"/>
            <a:ext cx="2232248" cy="1997346"/>
          </a:xfrm>
          <a:prstGeom prst="ellipse">
            <a:avLst/>
          </a:prstGeom>
          <a:solidFill>
            <a:schemeClr val="accent3">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cxnSp>
        <p:nvCxnSpPr>
          <p:cNvPr id="8" name="Straight Arrow Connector 7">
            <a:extLst>
              <a:ext uri="{FF2B5EF4-FFF2-40B4-BE49-F238E27FC236}">
                <a16:creationId xmlns:a16="http://schemas.microsoft.com/office/drawing/2014/main" id="{160EA04D-BDE9-3119-202F-C164E13EE93C}"/>
              </a:ext>
            </a:extLst>
          </p:cNvPr>
          <p:cNvCxnSpPr>
            <a:cxnSpLocks/>
          </p:cNvCxnSpPr>
          <p:nvPr/>
        </p:nvCxnSpPr>
        <p:spPr>
          <a:xfrm flipV="1">
            <a:off x="7979055" y="3230880"/>
            <a:ext cx="822620" cy="6927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Oval 10">
            <a:extLst>
              <a:ext uri="{FF2B5EF4-FFF2-40B4-BE49-F238E27FC236}">
                <a16:creationId xmlns:a16="http://schemas.microsoft.com/office/drawing/2014/main" id="{2F43C801-E4CE-42CA-AB5C-349E5E11C483}"/>
              </a:ext>
            </a:extLst>
          </p:cNvPr>
          <p:cNvSpPr/>
          <p:nvPr/>
        </p:nvSpPr>
        <p:spPr>
          <a:xfrm>
            <a:off x="7711047" y="1505962"/>
            <a:ext cx="3423657" cy="178548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30CDA4E-36BE-969F-9B29-D7E39EA965CA}"/>
              </a:ext>
            </a:extLst>
          </p:cNvPr>
          <p:cNvCxnSpPr/>
          <p:nvPr/>
        </p:nvCxnSpPr>
        <p:spPr>
          <a:xfrm flipV="1">
            <a:off x="9408368" y="3230880"/>
            <a:ext cx="144016" cy="990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021D6314-CC74-7EBD-C727-3041A3D47F48}"/>
              </a:ext>
            </a:extLst>
          </p:cNvPr>
          <p:cNvCxnSpPr>
            <a:cxnSpLocks/>
          </p:cNvCxnSpPr>
          <p:nvPr/>
        </p:nvCxnSpPr>
        <p:spPr>
          <a:xfrm flipH="1" flipV="1">
            <a:off x="10344375" y="3184833"/>
            <a:ext cx="720177" cy="8989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Oval 23">
            <a:extLst>
              <a:ext uri="{FF2B5EF4-FFF2-40B4-BE49-F238E27FC236}">
                <a16:creationId xmlns:a16="http://schemas.microsoft.com/office/drawing/2014/main" id="{192313BD-3507-394B-B635-804238FC85CB}"/>
              </a:ext>
            </a:extLst>
          </p:cNvPr>
          <p:cNvSpPr/>
          <p:nvPr/>
        </p:nvSpPr>
        <p:spPr>
          <a:xfrm>
            <a:off x="8315021" y="4241425"/>
            <a:ext cx="1932382" cy="196370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2898B04-494B-B67C-E3AD-C9C7AF1F8E70}"/>
              </a:ext>
            </a:extLst>
          </p:cNvPr>
          <p:cNvSpPr/>
          <p:nvPr/>
        </p:nvSpPr>
        <p:spPr>
          <a:xfrm>
            <a:off x="10560496" y="4083762"/>
            <a:ext cx="1436945" cy="170159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A63E1DB-A507-E0B7-5E24-411E1D0C4B26}"/>
              </a:ext>
            </a:extLst>
          </p:cNvPr>
          <p:cNvSpPr txBox="1"/>
          <p:nvPr/>
        </p:nvSpPr>
        <p:spPr>
          <a:xfrm>
            <a:off x="5880748" y="3584652"/>
            <a:ext cx="2012533" cy="369332"/>
          </a:xfrm>
          <a:prstGeom prst="rect">
            <a:avLst/>
          </a:prstGeom>
          <a:noFill/>
        </p:spPr>
        <p:txBody>
          <a:bodyPr wrap="square" rtlCol="0">
            <a:spAutoFit/>
          </a:bodyPr>
          <a:lstStyle/>
          <a:p>
            <a:r>
              <a:rPr lang="en-GB" sz="1800" b="1" dirty="0"/>
              <a:t>Undernourishment</a:t>
            </a:r>
            <a:endParaRPr lang="en-US" sz="1800" b="1" dirty="0"/>
          </a:p>
        </p:txBody>
      </p:sp>
      <p:sp>
        <p:nvSpPr>
          <p:cNvPr id="29" name="TextBox 28">
            <a:extLst>
              <a:ext uri="{FF2B5EF4-FFF2-40B4-BE49-F238E27FC236}">
                <a16:creationId xmlns:a16="http://schemas.microsoft.com/office/drawing/2014/main" id="{098BF1C9-E6EB-A668-769F-E37889556128}"/>
              </a:ext>
            </a:extLst>
          </p:cNvPr>
          <p:cNvSpPr txBox="1"/>
          <p:nvPr/>
        </p:nvSpPr>
        <p:spPr>
          <a:xfrm>
            <a:off x="7715649" y="2023062"/>
            <a:ext cx="3241422" cy="830997"/>
          </a:xfrm>
          <a:prstGeom prst="rect">
            <a:avLst/>
          </a:prstGeom>
          <a:noFill/>
        </p:spPr>
        <p:txBody>
          <a:bodyPr wrap="square" rtlCol="0">
            <a:spAutoFit/>
          </a:bodyPr>
          <a:lstStyle/>
          <a:p>
            <a:pPr algn="ctr"/>
            <a:r>
              <a:rPr lang="en-GB" b="1" dirty="0"/>
              <a:t>Global Hunger </a:t>
            </a:r>
          </a:p>
          <a:p>
            <a:pPr algn="ctr"/>
            <a:r>
              <a:rPr lang="en-GB" b="1" dirty="0"/>
              <a:t>Index</a:t>
            </a:r>
            <a:endParaRPr lang="en-US" b="1" dirty="0"/>
          </a:p>
        </p:txBody>
      </p:sp>
      <p:sp>
        <p:nvSpPr>
          <p:cNvPr id="30" name="TextBox 29">
            <a:extLst>
              <a:ext uri="{FF2B5EF4-FFF2-40B4-BE49-F238E27FC236}">
                <a16:creationId xmlns:a16="http://schemas.microsoft.com/office/drawing/2014/main" id="{6C4EB920-945D-41AC-713B-16A2B6FA6EDD}"/>
              </a:ext>
            </a:extLst>
          </p:cNvPr>
          <p:cNvSpPr txBox="1"/>
          <p:nvPr/>
        </p:nvSpPr>
        <p:spPr>
          <a:xfrm>
            <a:off x="8616280" y="4538895"/>
            <a:ext cx="1440160" cy="1323439"/>
          </a:xfrm>
          <a:prstGeom prst="rect">
            <a:avLst/>
          </a:prstGeom>
          <a:noFill/>
        </p:spPr>
        <p:txBody>
          <a:bodyPr wrap="square" rtlCol="0">
            <a:spAutoFit/>
          </a:bodyPr>
          <a:lstStyle/>
          <a:p>
            <a:r>
              <a:rPr lang="en-GB" sz="2000" b="1" dirty="0"/>
              <a:t>Nutrition Status: Stunting,</a:t>
            </a:r>
          </a:p>
          <a:p>
            <a:r>
              <a:rPr lang="en-GB" sz="2000" b="1" dirty="0"/>
              <a:t>Wasting</a:t>
            </a:r>
            <a:endParaRPr lang="en-US" sz="2000" b="1" dirty="0"/>
          </a:p>
        </p:txBody>
      </p:sp>
      <p:sp>
        <p:nvSpPr>
          <p:cNvPr id="31" name="TextBox 30">
            <a:extLst>
              <a:ext uri="{FF2B5EF4-FFF2-40B4-BE49-F238E27FC236}">
                <a16:creationId xmlns:a16="http://schemas.microsoft.com/office/drawing/2014/main" id="{5CAA2D42-6F85-070B-DFEE-9AE5A9597F16}"/>
              </a:ext>
            </a:extLst>
          </p:cNvPr>
          <p:cNvSpPr txBox="1"/>
          <p:nvPr/>
        </p:nvSpPr>
        <p:spPr>
          <a:xfrm>
            <a:off x="10704512" y="4538895"/>
            <a:ext cx="1152128" cy="923330"/>
          </a:xfrm>
          <a:prstGeom prst="rect">
            <a:avLst/>
          </a:prstGeom>
          <a:noFill/>
        </p:spPr>
        <p:txBody>
          <a:bodyPr wrap="square" rtlCol="0">
            <a:spAutoFit/>
          </a:bodyPr>
          <a:lstStyle/>
          <a:p>
            <a:r>
              <a:rPr lang="en-GB" sz="1800" b="1" dirty="0"/>
              <a:t>Under 5 Child Mortality</a:t>
            </a:r>
            <a:endParaRPr lang="en-US" sz="1800" b="1" dirty="0"/>
          </a:p>
        </p:txBody>
      </p:sp>
    </p:spTree>
    <p:extLst>
      <p:ext uri="{BB962C8B-B14F-4D97-AF65-F5344CB8AC3E}">
        <p14:creationId xmlns:p14="http://schemas.microsoft.com/office/powerpoint/2010/main" val="202914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1741" y="692696"/>
            <a:ext cx="11076709" cy="752475"/>
          </a:xfrm>
        </p:spPr>
        <p:txBody>
          <a:bodyPr/>
          <a:lstStyle/>
          <a:p>
            <a:r>
              <a:rPr lang="en-GB" b="1" dirty="0"/>
              <a:t>Undernourishment Estimation</a:t>
            </a:r>
            <a:endParaRPr lang="en-US" b="1" dirty="0"/>
          </a:p>
        </p:txBody>
      </p:sp>
      <p:sp>
        <p:nvSpPr>
          <p:cNvPr id="4" name="Isosceles Triangle 3">
            <a:extLst>
              <a:ext uri="{FF2B5EF4-FFF2-40B4-BE49-F238E27FC236}">
                <a16:creationId xmlns:a16="http://schemas.microsoft.com/office/drawing/2014/main" id="{6C3031BE-8671-24EB-F902-BCA1227AB15B}"/>
              </a:ext>
            </a:extLst>
          </p:cNvPr>
          <p:cNvSpPr/>
          <p:nvPr/>
        </p:nvSpPr>
        <p:spPr>
          <a:xfrm>
            <a:off x="0" y="1139366"/>
            <a:ext cx="5093252" cy="7999475"/>
          </a:xfrm>
          <a:prstGeom prst="triangl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6" name="Freeform: Shape 5">
            <a:extLst>
              <a:ext uri="{FF2B5EF4-FFF2-40B4-BE49-F238E27FC236}">
                <a16:creationId xmlns:a16="http://schemas.microsoft.com/office/drawing/2014/main" id="{765CCC2B-FD24-C04C-5023-DCA3C30221A7}"/>
              </a:ext>
            </a:extLst>
          </p:cNvPr>
          <p:cNvSpPr/>
          <p:nvPr/>
        </p:nvSpPr>
        <p:spPr>
          <a:xfrm>
            <a:off x="378240" y="1437901"/>
            <a:ext cx="5449871" cy="1893625"/>
          </a:xfrm>
          <a:custGeom>
            <a:avLst/>
            <a:gdLst>
              <a:gd name="connsiteX0" fmla="*/ 0 w 3310613"/>
              <a:gd name="connsiteY0" fmla="*/ 204159 h 1224928"/>
              <a:gd name="connsiteX1" fmla="*/ 204159 w 3310613"/>
              <a:gd name="connsiteY1" fmla="*/ 0 h 1224928"/>
              <a:gd name="connsiteX2" fmla="*/ 3106454 w 3310613"/>
              <a:gd name="connsiteY2" fmla="*/ 0 h 1224928"/>
              <a:gd name="connsiteX3" fmla="*/ 3310613 w 3310613"/>
              <a:gd name="connsiteY3" fmla="*/ 204159 h 1224928"/>
              <a:gd name="connsiteX4" fmla="*/ 3310613 w 3310613"/>
              <a:gd name="connsiteY4" fmla="*/ 1020769 h 1224928"/>
              <a:gd name="connsiteX5" fmla="*/ 3106454 w 3310613"/>
              <a:gd name="connsiteY5" fmla="*/ 1224928 h 1224928"/>
              <a:gd name="connsiteX6" fmla="*/ 204159 w 3310613"/>
              <a:gd name="connsiteY6" fmla="*/ 1224928 h 1224928"/>
              <a:gd name="connsiteX7" fmla="*/ 0 w 3310613"/>
              <a:gd name="connsiteY7" fmla="*/ 1020769 h 1224928"/>
              <a:gd name="connsiteX8" fmla="*/ 0 w 3310613"/>
              <a:gd name="connsiteY8" fmla="*/ 204159 h 12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0613" h="1224928">
                <a:moveTo>
                  <a:pt x="0" y="204159"/>
                </a:moveTo>
                <a:cubicBezTo>
                  <a:pt x="0" y="91405"/>
                  <a:pt x="91405" y="0"/>
                  <a:pt x="204159" y="0"/>
                </a:cubicBezTo>
                <a:lnTo>
                  <a:pt x="3106454" y="0"/>
                </a:lnTo>
                <a:cubicBezTo>
                  <a:pt x="3219208" y="0"/>
                  <a:pt x="3310613" y="91405"/>
                  <a:pt x="3310613" y="204159"/>
                </a:cubicBezTo>
                <a:lnTo>
                  <a:pt x="3310613" y="1020769"/>
                </a:lnTo>
                <a:cubicBezTo>
                  <a:pt x="3310613" y="1133523"/>
                  <a:pt x="3219208" y="1224928"/>
                  <a:pt x="3106454" y="1224928"/>
                </a:cubicBezTo>
                <a:lnTo>
                  <a:pt x="204159" y="1224928"/>
                </a:lnTo>
                <a:cubicBezTo>
                  <a:pt x="91405" y="1224928"/>
                  <a:pt x="0" y="1133523"/>
                  <a:pt x="0" y="1020769"/>
                </a:cubicBezTo>
                <a:lnTo>
                  <a:pt x="0" y="20415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376" tIns="128376" rIns="128376" bIns="128376" numCol="1" spcCol="1270" anchor="ctr" anchorCtr="0">
            <a:noAutofit/>
          </a:bodyPr>
          <a:lstStyle/>
          <a:p>
            <a:pPr marL="0" lvl="0" indent="0" algn="ctr" defTabSz="800100" rtl="0">
              <a:lnSpc>
                <a:spcPct val="90000"/>
              </a:lnSpc>
              <a:spcBef>
                <a:spcPct val="0"/>
              </a:spcBef>
              <a:spcAft>
                <a:spcPct val="35000"/>
              </a:spcAft>
              <a:buNone/>
            </a:pPr>
            <a:r>
              <a:rPr lang="en-GB" kern="1200" dirty="0"/>
              <a:t>Undernourishment - Insufficient food to meet Dietary Energy Requirement (DER) </a:t>
            </a:r>
            <a:endParaRPr lang="en-US" kern="1200" dirty="0"/>
          </a:p>
        </p:txBody>
      </p:sp>
      <p:sp>
        <p:nvSpPr>
          <p:cNvPr id="7" name="Freeform: Shape 6">
            <a:extLst>
              <a:ext uri="{FF2B5EF4-FFF2-40B4-BE49-F238E27FC236}">
                <a16:creationId xmlns:a16="http://schemas.microsoft.com/office/drawing/2014/main" id="{B872F7ED-14EB-0B7A-BD81-9C7FC170B7FE}"/>
              </a:ext>
            </a:extLst>
          </p:cNvPr>
          <p:cNvSpPr/>
          <p:nvPr/>
        </p:nvSpPr>
        <p:spPr>
          <a:xfrm>
            <a:off x="407368" y="3037650"/>
            <a:ext cx="5449871" cy="1893625"/>
          </a:xfrm>
          <a:custGeom>
            <a:avLst/>
            <a:gdLst>
              <a:gd name="connsiteX0" fmla="*/ 0 w 3310613"/>
              <a:gd name="connsiteY0" fmla="*/ 204159 h 1224928"/>
              <a:gd name="connsiteX1" fmla="*/ 204159 w 3310613"/>
              <a:gd name="connsiteY1" fmla="*/ 0 h 1224928"/>
              <a:gd name="connsiteX2" fmla="*/ 3106454 w 3310613"/>
              <a:gd name="connsiteY2" fmla="*/ 0 h 1224928"/>
              <a:gd name="connsiteX3" fmla="*/ 3310613 w 3310613"/>
              <a:gd name="connsiteY3" fmla="*/ 204159 h 1224928"/>
              <a:gd name="connsiteX4" fmla="*/ 3310613 w 3310613"/>
              <a:gd name="connsiteY4" fmla="*/ 1020769 h 1224928"/>
              <a:gd name="connsiteX5" fmla="*/ 3106454 w 3310613"/>
              <a:gd name="connsiteY5" fmla="*/ 1224928 h 1224928"/>
              <a:gd name="connsiteX6" fmla="*/ 204159 w 3310613"/>
              <a:gd name="connsiteY6" fmla="*/ 1224928 h 1224928"/>
              <a:gd name="connsiteX7" fmla="*/ 0 w 3310613"/>
              <a:gd name="connsiteY7" fmla="*/ 1020769 h 1224928"/>
              <a:gd name="connsiteX8" fmla="*/ 0 w 3310613"/>
              <a:gd name="connsiteY8" fmla="*/ 204159 h 12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0613" h="1224928">
                <a:moveTo>
                  <a:pt x="0" y="204159"/>
                </a:moveTo>
                <a:cubicBezTo>
                  <a:pt x="0" y="91405"/>
                  <a:pt x="91405" y="0"/>
                  <a:pt x="204159" y="0"/>
                </a:cubicBezTo>
                <a:lnTo>
                  <a:pt x="3106454" y="0"/>
                </a:lnTo>
                <a:cubicBezTo>
                  <a:pt x="3219208" y="0"/>
                  <a:pt x="3310613" y="91405"/>
                  <a:pt x="3310613" y="204159"/>
                </a:cubicBezTo>
                <a:lnTo>
                  <a:pt x="3310613" y="1020769"/>
                </a:lnTo>
                <a:cubicBezTo>
                  <a:pt x="3310613" y="1133523"/>
                  <a:pt x="3219208" y="1224928"/>
                  <a:pt x="3106454" y="1224928"/>
                </a:cubicBezTo>
                <a:lnTo>
                  <a:pt x="204159" y="1224928"/>
                </a:lnTo>
                <a:cubicBezTo>
                  <a:pt x="91405" y="1224928"/>
                  <a:pt x="0" y="1133523"/>
                  <a:pt x="0" y="1020769"/>
                </a:cubicBezTo>
                <a:lnTo>
                  <a:pt x="0" y="20415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376" tIns="128376" rIns="128376" bIns="128376" numCol="1" spcCol="1270" anchor="ctr" anchorCtr="0">
            <a:noAutofit/>
          </a:bodyPr>
          <a:lstStyle/>
          <a:p>
            <a:pPr marL="0" lvl="0" indent="0" algn="ctr" defTabSz="800100" rtl="0">
              <a:lnSpc>
                <a:spcPct val="90000"/>
              </a:lnSpc>
              <a:spcBef>
                <a:spcPct val="0"/>
              </a:spcBef>
              <a:spcAft>
                <a:spcPct val="35000"/>
              </a:spcAft>
              <a:buNone/>
            </a:pPr>
            <a:r>
              <a:rPr lang="en-GB" kern="1200" dirty="0"/>
              <a:t>Undernourishment rate = proportion of individuals in a population with DEC below the individuals’ respective DER </a:t>
            </a:r>
            <a:endParaRPr lang="en-US" kern="1200" dirty="0"/>
          </a:p>
        </p:txBody>
      </p:sp>
      <p:sp>
        <p:nvSpPr>
          <p:cNvPr id="8" name="Freeform: Shape 7">
            <a:extLst>
              <a:ext uri="{FF2B5EF4-FFF2-40B4-BE49-F238E27FC236}">
                <a16:creationId xmlns:a16="http://schemas.microsoft.com/office/drawing/2014/main" id="{F6287644-0FC5-23C7-1E97-5C268CBF2C20}"/>
              </a:ext>
            </a:extLst>
          </p:cNvPr>
          <p:cNvSpPr/>
          <p:nvPr/>
        </p:nvSpPr>
        <p:spPr>
          <a:xfrm>
            <a:off x="378241" y="4771821"/>
            <a:ext cx="5508126" cy="1893625"/>
          </a:xfrm>
          <a:custGeom>
            <a:avLst/>
            <a:gdLst>
              <a:gd name="connsiteX0" fmla="*/ 0 w 3310613"/>
              <a:gd name="connsiteY0" fmla="*/ 204159 h 1224928"/>
              <a:gd name="connsiteX1" fmla="*/ 204159 w 3310613"/>
              <a:gd name="connsiteY1" fmla="*/ 0 h 1224928"/>
              <a:gd name="connsiteX2" fmla="*/ 3106454 w 3310613"/>
              <a:gd name="connsiteY2" fmla="*/ 0 h 1224928"/>
              <a:gd name="connsiteX3" fmla="*/ 3310613 w 3310613"/>
              <a:gd name="connsiteY3" fmla="*/ 204159 h 1224928"/>
              <a:gd name="connsiteX4" fmla="*/ 3310613 w 3310613"/>
              <a:gd name="connsiteY4" fmla="*/ 1020769 h 1224928"/>
              <a:gd name="connsiteX5" fmla="*/ 3106454 w 3310613"/>
              <a:gd name="connsiteY5" fmla="*/ 1224928 h 1224928"/>
              <a:gd name="connsiteX6" fmla="*/ 204159 w 3310613"/>
              <a:gd name="connsiteY6" fmla="*/ 1224928 h 1224928"/>
              <a:gd name="connsiteX7" fmla="*/ 0 w 3310613"/>
              <a:gd name="connsiteY7" fmla="*/ 1020769 h 1224928"/>
              <a:gd name="connsiteX8" fmla="*/ 0 w 3310613"/>
              <a:gd name="connsiteY8" fmla="*/ 204159 h 12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0613" h="1224928">
                <a:moveTo>
                  <a:pt x="0" y="204159"/>
                </a:moveTo>
                <a:cubicBezTo>
                  <a:pt x="0" y="91405"/>
                  <a:pt x="91405" y="0"/>
                  <a:pt x="204159" y="0"/>
                </a:cubicBezTo>
                <a:lnTo>
                  <a:pt x="3106454" y="0"/>
                </a:lnTo>
                <a:cubicBezTo>
                  <a:pt x="3219208" y="0"/>
                  <a:pt x="3310613" y="91405"/>
                  <a:pt x="3310613" y="204159"/>
                </a:cubicBezTo>
                <a:lnTo>
                  <a:pt x="3310613" y="1020769"/>
                </a:lnTo>
                <a:cubicBezTo>
                  <a:pt x="3310613" y="1133523"/>
                  <a:pt x="3219208" y="1224928"/>
                  <a:pt x="3106454" y="1224928"/>
                </a:cubicBezTo>
                <a:lnTo>
                  <a:pt x="204159" y="1224928"/>
                </a:lnTo>
                <a:cubicBezTo>
                  <a:pt x="91405" y="1224928"/>
                  <a:pt x="0" y="1133523"/>
                  <a:pt x="0" y="1020769"/>
                </a:cubicBezTo>
                <a:lnTo>
                  <a:pt x="0" y="20415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376" tIns="128376" rIns="128376" bIns="128376" numCol="1" spcCol="1270" anchor="ctr" anchorCtr="0">
            <a:noAutofit/>
          </a:bodyPr>
          <a:lstStyle/>
          <a:p>
            <a:pPr marL="0" lvl="0" indent="0" algn="ctr" defTabSz="800100" rtl="0">
              <a:lnSpc>
                <a:spcPct val="90000"/>
              </a:lnSpc>
              <a:spcBef>
                <a:spcPct val="0"/>
              </a:spcBef>
              <a:spcAft>
                <a:spcPct val="35000"/>
              </a:spcAft>
              <a:buNone/>
            </a:pPr>
            <a:r>
              <a:rPr lang="en-GB" kern="1200" dirty="0"/>
              <a:t>DEC is</a:t>
            </a:r>
            <a:r>
              <a:rPr lang="en-GB" sz="1600" kern="1200" dirty="0"/>
              <a:t> </a:t>
            </a:r>
            <a:r>
              <a:rPr lang="en-GB" kern="1200" dirty="0"/>
              <a:t>derived</a:t>
            </a:r>
            <a:r>
              <a:rPr lang="en-GB" sz="1600" kern="1200" dirty="0"/>
              <a:t> </a:t>
            </a:r>
            <a:r>
              <a:rPr lang="en-GB" kern="1200" dirty="0"/>
              <a:t>from consumption data  - collected in national consumption/expenditure surveys</a:t>
            </a:r>
            <a:endParaRPr lang="en-US" kern="1200" dirty="0"/>
          </a:p>
        </p:txBody>
      </p:sp>
      <p:pic>
        <p:nvPicPr>
          <p:cNvPr id="12"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033" y="1645920"/>
            <a:ext cx="5508126" cy="420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754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33003" t="35280" r="21203" b="6223"/>
          <a:stretch/>
        </p:blipFill>
        <p:spPr bwMode="auto">
          <a:xfrm>
            <a:off x="5087888" y="1649020"/>
            <a:ext cx="7104112" cy="526298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96039" y="1595021"/>
            <a:ext cx="4886880" cy="5262979"/>
          </a:xfrm>
          <a:prstGeom prst="rect">
            <a:avLst/>
          </a:prstGeom>
        </p:spPr>
        <p:txBody>
          <a:bodyPr wrap="square">
            <a:spAutoFit/>
          </a:bodyPr>
          <a:lstStyle/>
          <a:p>
            <a:pPr marL="342900" indent="-342900">
              <a:buFont typeface="Arial" panose="020B0604020202020204" pitchFamily="34" charset="0"/>
              <a:buChar char="•"/>
            </a:pPr>
            <a:r>
              <a:rPr lang="en-US" dirty="0">
                <a:solidFill>
                  <a:schemeClr val="bg1"/>
                </a:solidFill>
                <a:latin typeface="Calibri" panose="020F0502020204030204" pitchFamily="34" charset="0"/>
              </a:rPr>
              <a:t>The estimation of the undernourished in a population cannot be viewed as a simple accounting exercise of counting the individuals in the households with DEC &lt; DER. </a:t>
            </a:r>
          </a:p>
          <a:p>
            <a:pPr marL="952485" lvl="1" indent="-342900">
              <a:buFont typeface="Arial" panose="020B0604020202020204" pitchFamily="34" charset="0"/>
              <a:buChar char="•"/>
            </a:pPr>
            <a:r>
              <a:rPr lang="en-US" dirty="0">
                <a:solidFill>
                  <a:schemeClr val="bg1"/>
                </a:solidFill>
                <a:latin typeface="Calibri" panose="020F0502020204030204" pitchFamily="34" charset="0"/>
              </a:rPr>
              <a:t>It is a </a:t>
            </a:r>
            <a:r>
              <a:rPr lang="en-US" b="1" dirty="0">
                <a:solidFill>
                  <a:schemeClr val="bg1"/>
                </a:solidFill>
                <a:latin typeface="Calibri" panose="020F0502020204030204" pitchFamily="34" charset="0"/>
              </a:rPr>
              <a:t>probability distribution framework</a:t>
            </a:r>
          </a:p>
          <a:p>
            <a:pPr marL="342900" indent="-342900">
              <a:buFont typeface="Arial" panose="020B0604020202020204" pitchFamily="34" charset="0"/>
              <a:buChar char="•"/>
            </a:pPr>
            <a:endParaRPr lang="en-US" b="1" dirty="0">
              <a:solidFill>
                <a:schemeClr val="bg1"/>
              </a:solidFill>
              <a:latin typeface="Calibri" panose="020F0502020204030204" pitchFamily="34" charset="0"/>
            </a:endParaRPr>
          </a:p>
          <a:p>
            <a:pPr marL="342900" indent="-342900">
              <a:buFont typeface="Arial" panose="020B0604020202020204" pitchFamily="34" charset="0"/>
              <a:buChar char="•"/>
            </a:pPr>
            <a:r>
              <a:rPr lang="en-US" dirty="0">
                <a:solidFill>
                  <a:schemeClr val="bg1"/>
                </a:solidFill>
              </a:rPr>
              <a:t>Undernourishment is extreme form of food insecurity</a:t>
            </a:r>
          </a:p>
          <a:p>
            <a:pPr marL="952485" lvl="1" indent="-342900">
              <a:buFont typeface="Arial" panose="020B0604020202020204" pitchFamily="34" charset="0"/>
              <a:buChar char="•"/>
            </a:pPr>
            <a:r>
              <a:rPr lang="en-US" b="1" dirty="0">
                <a:solidFill>
                  <a:schemeClr val="bg1"/>
                </a:solidFill>
              </a:rPr>
              <a:t>A</a:t>
            </a:r>
            <a:r>
              <a:rPr lang="en-US" dirty="0">
                <a:solidFill>
                  <a:schemeClr val="bg1"/>
                </a:solidFill>
              </a:rPr>
              <a:t>rising when even the mere caloric supply is inadequate to cover basic needs</a:t>
            </a:r>
            <a:endParaRPr lang="en-US" dirty="0"/>
          </a:p>
        </p:txBody>
      </p:sp>
      <p:sp>
        <p:nvSpPr>
          <p:cNvPr id="3" name="Title 2"/>
          <p:cNvSpPr>
            <a:spLocks noGrp="1"/>
          </p:cNvSpPr>
          <p:nvPr>
            <p:ph type="title"/>
          </p:nvPr>
        </p:nvSpPr>
        <p:spPr/>
        <p:txBody>
          <a:bodyPr/>
          <a:lstStyle/>
          <a:p>
            <a:endParaRPr lang="en-US" dirty="0"/>
          </a:p>
        </p:txBody>
      </p:sp>
      <p:sp>
        <p:nvSpPr>
          <p:cNvPr id="6" name="Rectangle 5"/>
          <p:cNvSpPr/>
          <p:nvPr/>
        </p:nvSpPr>
        <p:spPr>
          <a:xfrm>
            <a:off x="2999656" y="941134"/>
            <a:ext cx="6643935" cy="707886"/>
          </a:xfrm>
          <a:prstGeom prst="rect">
            <a:avLst/>
          </a:prstGeom>
        </p:spPr>
        <p:txBody>
          <a:bodyPr wrap="none">
            <a:spAutoFit/>
          </a:bodyPr>
          <a:lstStyle/>
          <a:p>
            <a:r>
              <a:rPr lang="en-GB" sz="4000" b="1" dirty="0">
                <a:solidFill>
                  <a:schemeClr val="bg1"/>
                </a:solidFill>
              </a:rPr>
              <a:t>Undernourishment Estimation</a:t>
            </a:r>
            <a:endParaRPr lang="en-US" sz="4000" dirty="0">
              <a:solidFill>
                <a:schemeClr val="bg1"/>
              </a:solidFill>
            </a:endParaRPr>
          </a:p>
        </p:txBody>
      </p:sp>
    </p:spTree>
    <p:extLst>
      <p:ext uri="{BB962C8B-B14F-4D97-AF65-F5344CB8AC3E}">
        <p14:creationId xmlns:p14="http://schemas.microsoft.com/office/powerpoint/2010/main" val="189599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799856" y="390463"/>
            <a:ext cx="10797309" cy="635806"/>
          </a:xfrm>
        </p:spPr>
        <p:txBody>
          <a:bodyPr>
            <a:normAutofit fontScale="90000"/>
          </a:bodyPr>
          <a:lstStyle/>
          <a:p>
            <a:r>
              <a:rPr lang="en-GB" sz="4000" b="1" dirty="0">
                <a:latin typeface="+mn-lt"/>
              </a:rPr>
              <a:t>2023 SOFI Report Key Findings</a:t>
            </a:r>
            <a:endParaRPr lang="en-US" altLang="en-US" sz="4000" b="1" dirty="0">
              <a:latin typeface="+mn-lt"/>
            </a:endParaRPr>
          </a:p>
        </p:txBody>
      </p:sp>
      <p:sp>
        <p:nvSpPr>
          <p:cNvPr id="4" name="Slide Number Placeholder 3"/>
          <p:cNvSpPr>
            <a:spLocks noGrp="1"/>
          </p:cNvSpPr>
          <p:nvPr>
            <p:ph type="sldNum" sz="quarter" idx="12"/>
          </p:nvPr>
        </p:nvSpPr>
        <p:spPr/>
        <p:txBody>
          <a:bodyPr>
            <a:normAutofit fontScale="25000" lnSpcReduction="20000"/>
          </a:bodyPr>
          <a:lstStyle/>
          <a:p>
            <a:pPr>
              <a:defRPr/>
            </a:pPr>
            <a:fld id="{772C2304-E29D-4EB0-BD47-60D6A37F9A26}" type="slidenum">
              <a:rPr lang="en-US" altLang="en-US" smtClean="0"/>
              <a:pPr>
                <a:defRPr/>
              </a:pPr>
              <a:t>7</a:t>
            </a:fld>
            <a:endParaRPr lang="en-US" altLang="en-US"/>
          </a:p>
        </p:txBody>
      </p:sp>
      <p:graphicFrame>
        <p:nvGraphicFramePr>
          <p:cNvPr id="7" name="Diagram 6"/>
          <p:cNvGraphicFramePr/>
          <p:nvPr>
            <p:extLst>
              <p:ext uri="{D42A27DB-BD31-4B8C-83A1-F6EECF244321}">
                <p14:modId xmlns:p14="http://schemas.microsoft.com/office/powerpoint/2010/main" val="488303576"/>
              </p:ext>
            </p:extLst>
          </p:nvPr>
        </p:nvGraphicFramePr>
        <p:xfrm>
          <a:off x="263352" y="1196752"/>
          <a:ext cx="11665296"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3587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620687"/>
            <a:ext cx="11358879" cy="72009"/>
          </a:xfrm>
        </p:spPr>
        <p:txBody>
          <a:bodyPr>
            <a:noAutofit/>
          </a:bodyPr>
          <a:lstStyle/>
          <a:p>
            <a:pPr algn="ctr"/>
            <a:r>
              <a:rPr lang="en-GB" sz="2400" b="1" dirty="0">
                <a:solidFill>
                  <a:schemeClr val="bg1"/>
                </a:solidFill>
                <a:latin typeface="+mn-lt"/>
              </a:rPr>
              <a:t>			</a:t>
            </a:r>
            <a:br>
              <a:rPr lang="en-GB" sz="2400" b="1" dirty="0">
                <a:solidFill>
                  <a:schemeClr val="bg1"/>
                </a:solidFill>
                <a:latin typeface="+mn-lt"/>
              </a:rPr>
            </a:br>
            <a:br>
              <a:rPr lang="en-GB" sz="2400" b="1" dirty="0">
                <a:solidFill>
                  <a:schemeClr val="bg1"/>
                </a:solidFill>
                <a:latin typeface="+mn-lt"/>
              </a:rPr>
            </a:br>
            <a:r>
              <a:rPr lang="en-GB" sz="2400" b="1" dirty="0">
                <a:solidFill>
                  <a:schemeClr val="bg1"/>
                </a:solidFill>
                <a:latin typeface="+mn-lt"/>
              </a:rPr>
              <a:t>	</a:t>
            </a:r>
            <a:r>
              <a:rPr lang="en-GB" sz="3200" b="1" dirty="0">
                <a:solidFill>
                  <a:schemeClr val="bg1"/>
                </a:solidFill>
                <a:latin typeface="+mn-lt"/>
              </a:rPr>
              <a:t>Key Highlights from the 2023 SOFI Report</a:t>
            </a:r>
            <a:endParaRPr lang="en-US" sz="2400" b="1" dirty="0">
              <a:solidFill>
                <a:schemeClr val="bg1"/>
              </a:solidFill>
              <a:latin typeface="+mn-lt"/>
            </a:endParaRPr>
          </a:p>
        </p:txBody>
      </p:sp>
      <p:pic>
        <p:nvPicPr>
          <p:cNvPr id="1026" name="Picture 2" descr="https://unstats.un.org/sdgs/report/2023/img/goal2-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672" y="1844824"/>
            <a:ext cx="8917306" cy="48965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4320" y="1916832"/>
            <a:ext cx="2725336" cy="2677656"/>
          </a:xfrm>
          <a:prstGeom prst="rect">
            <a:avLst/>
          </a:prstGeom>
        </p:spPr>
        <p:txBody>
          <a:bodyPr wrap="square">
            <a:spAutoFit/>
          </a:bodyPr>
          <a:lstStyle/>
          <a:p>
            <a:r>
              <a:rPr lang="en-GB" b="1" dirty="0">
                <a:solidFill>
                  <a:schemeClr val="bg1"/>
                </a:solidFill>
              </a:rPr>
              <a:t>2023 Prevalence of Undernourishment: Sub-Saharan Africa persistently experiencing high </a:t>
            </a:r>
            <a:r>
              <a:rPr lang="en-GB" b="1" dirty="0" err="1">
                <a:solidFill>
                  <a:schemeClr val="bg1"/>
                </a:solidFill>
              </a:rPr>
              <a:t>PoU</a:t>
            </a:r>
            <a:r>
              <a:rPr lang="en-GB" b="1" dirty="0">
                <a:solidFill>
                  <a:schemeClr val="bg1"/>
                </a:solidFill>
              </a:rPr>
              <a:t> compared to other regions</a:t>
            </a:r>
            <a:endParaRPr lang="en-US" dirty="0">
              <a:solidFill>
                <a:schemeClr val="bg1"/>
              </a:solidFill>
            </a:endParaRPr>
          </a:p>
        </p:txBody>
      </p:sp>
    </p:spTree>
    <p:extLst>
      <p:ext uri="{BB962C8B-B14F-4D97-AF65-F5344CB8AC3E}">
        <p14:creationId xmlns:p14="http://schemas.microsoft.com/office/powerpoint/2010/main" val="2673277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1488867"/>
            <a:ext cx="9145016" cy="742315"/>
          </a:xfrm>
        </p:spPr>
        <p:txBody>
          <a:bodyPr/>
          <a:lstStyle/>
          <a:p>
            <a:r>
              <a:rPr lang="en-GB" b="1" dirty="0">
                <a:solidFill>
                  <a:schemeClr val="bg1"/>
                </a:solidFill>
                <a:latin typeface="+mn-lt"/>
              </a:rPr>
              <a:t>Zambia Undernourishment Trends</a:t>
            </a:r>
            <a:endParaRPr lang="en-US" b="1" dirty="0">
              <a:solidFill>
                <a:schemeClr val="bg1"/>
              </a:solidFill>
              <a:latin typeface="+mn-lt"/>
            </a:endParaRPr>
          </a:p>
        </p:txBody>
      </p:sp>
      <p:graphicFrame>
        <p:nvGraphicFramePr>
          <p:cNvPr id="4" name="Chart 3"/>
          <p:cNvGraphicFramePr>
            <a:graphicFrameLocks/>
          </p:cNvGraphicFramePr>
          <p:nvPr>
            <p:extLst>
              <p:ext uri="{D42A27DB-BD31-4B8C-83A1-F6EECF244321}">
                <p14:modId xmlns:p14="http://schemas.microsoft.com/office/powerpoint/2010/main" val="2538965108"/>
              </p:ext>
            </p:extLst>
          </p:nvPr>
        </p:nvGraphicFramePr>
        <p:xfrm>
          <a:off x="836984" y="2204864"/>
          <a:ext cx="10515600" cy="45811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5906"/>
      </p:ext>
    </p:extLst>
  </p:cSld>
  <p:clrMapOvr>
    <a:masterClrMapping/>
  </p:clrMapOvr>
</p:sld>
</file>

<file path=ppt/theme/theme1.xml><?xml version="1.0" encoding="utf-8"?>
<a:theme xmlns:a="http://schemas.openxmlformats.org/drawingml/2006/main" name="COVER - Option 1">
  <a:themeElements>
    <a:clrScheme name="FAO 1">
      <a:dk1>
        <a:srgbClr val="000000"/>
      </a:dk1>
      <a:lt1>
        <a:srgbClr val="FFFFFF"/>
      </a:lt1>
      <a:dk2>
        <a:srgbClr val="44546A"/>
      </a:dk2>
      <a:lt2>
        <a:srgbClr val="E7E6E6"/>
      </a:lt2>
      <a:accent1>
        <a:srgbClr val="5791C8"/>
      </a:accent1>
      <a:accent2>
        <a:srgbClr val="1A648C"/>
      </a:accent2>
      <a:accent3>
        <a:srgbClr val="508931"/>
      </a:accent3>
      <a:accent4>
        <a:srgbClr val="EF781F"/>
      </a:accent4>
      <a:accent5>
        <a:srgbClr val="AB957B"/>
      </a:accent5>
      <a:accent6>
        <a:srgbClr val="A81E3B"/>
      </a:accent6>
      <a:hlink>
        <a:srgbClr val="5791C8"/>
      </a:hlink>
      <a:folHlink>
        <a:srgbClr val="79797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DB053A3-3BB8-401B-9DD5-3BEB4F951177}" vid="{EE51B268-34A3-44F1-87D1-B490D2F37773}"/>
    </a:ext>
  </a:extLst>
</a:theme>
</file>

<file path=ppt/theme/theme2.xml><?xml version="1.0" encoding="utf-8"?>
<a:theme xmlns:a="http://schemas.openxmlformats.org/drawingml/2006/main" name="COVER - Option 2">
  <a:themeElements>
    <a:clrScheme name="FAO 1">
      <a:dk1>
        <a:srgbClr val="000000"/>
      </a:dk1>
      <a:lt1>
        <a:srgbClr val="FFFFFF"/>
      </a:lt1>
      <a:dk2>
        <a:srgbClr val="44546A"/>
      </a:dk2>
      <a:lt2>
        <a:srgbClr val="E7E6E6"/>
      </a:lt2>
      <a:accent1>
        <a:srgbClr val="5791C8"/>
      </a:accent1>
      <a:accent2>
        <a:srgbClr val="1A648C"/>
      </a:accent2>
      <a:accent3>
        <a:srgbClr val="508931"/>
      </a:accent3>
      <a:accent4>
        <a:srgbClr val="EF781F"/>
      </a:accent4>
      <a:accent5>
        <a:srgbClr val="AB957B"/>
      </a:accent5>
      <a:accent6>
        <a:srgbClr val="A81E3B"/>
      </a:accent6>
      <a:hlink>
        <a:srgbClr val="5791C8"/>
      </a:hlink>
      <a:folHlink>
        <a:srgbClr val="79797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DB053A3-3BB8-401B-9DD5-3BEB4F951177}" vid="{FB2249EA-BD9D-4F62-8742-93AE8DB17D6D}"/>
    </a:ext>
  </a:extLst>
</a:theme>
</file>

<file path=ppt/theme/theme3.xml><?xml version="1.0" encoding="utf-8"?>
<a:theme xmlns:a="http://schemas.openxmlformats.org/drawingml/2006/main" name="COVER - Option 3">
  <a:themeElements>
    <a:clrScheme name="FAO 1">
      <a:dk1>
        <a:srgbClr val="000000"/>
      </a:dk1>
      <a:lt1>
        <a:srgbClr val="FFFFFF"/>
      </a:lt1>
      <a:dk2>
        <a:srgbClr val="44546A"/>
      </a:dk2>
      <a:lt2>
        <a:srgbClr val="E7E6E6"/>
      </a:lt2>
      <a:accent1>
        <a:srgbClr val="5791C8"/>
      </a:accent1>
      <a:accent2>
        <a:srgbClr val="1A648C"/>
      </a:accent2>
      <a:accent3>
        <a:srgbClr val="508931"/>
      </a:accent3>
      <a:accent4>
        <a:srgbClr val="EF781F"/>
      </a:accent4>
      <a:accent5>
        <a:srgbClr val="AB957B"/>
      </a:accent5>
      <a:accent6>
        <a:srgbClr val="A81E3B"/>
      </a:accent6>
      <a:hlink>
        <a:srgbClr val="5791C8"/>
      </a:hlink>
      <a:folHlink>
        <a:srgbClr val="79797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DB053A3-3BB8-401B-9DD5-3BEB4F951177}" vid="{A6C26202-D83A-4350-9F2C-DCA94E31282B}"/>
    </a:ext>
  </a:extLst>
</a:theme>
</file>

<file path=ppt/theme/theme4.xml><?xml version="1.0" encoding="utf-8"?>
<a:theme xmlns:a="http://schemas.openxmlformats.org/drawingml/2006/main" name="Main screen">
  <a:themeElements>
    <a:clrScheme name="FAO 1">
      <a:dk1>
        <a:srgbClr val="000000"/>
      </a:dk1>
      <a:lt1>
        <a:srgbClr val="FFFFFF"/>
      </a:lt1>
      <a:dk2>
        <a:srgbClr val="44546A"/>
      </a:dk2>
      <a:lt2>
        <a:srgbClr val="E7E6E6"/>
      </a:lt2>
      <a:accent1>
        <a:srgbClr val="5791C8"/>
      </a:accent1>
      <a:accent2>
        <a:srgbClr val="1A648C"/>
      </a:accent2>
      <a:accent3>
        <a:srgbClr val="508931"/>
      </a:accent3>
      <a:accent4>
        <a:srgbClr val="EF781F"/>
      </a:accent4>
      <a:accent5>
        <a:srgbClr val="AB957B"/>
      </a:accent5>
      <a:accent6>
        <a:srgbClr val="A81E3B"/>
      </a:accent6>
      <a:hlink>
        <a:srgbClr val="5791C8"/>
      </a:hlink>
      <a:folHlink>
        <a:srgbClr val="79797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DB053A3-3BB8-401B-9DD5-3BEB4F951177}" vid="{B17D3341-B23B-4F61-B11F-DF2835639626}"/>
    </a:ext>
  </a:extLst>
</a:theme>
</file>

<file path=ppt/theme/theme5.xml><?xml version="1.0" encoding="utf-8"?>
<a:theme xmlns:a="http://schemas.openxmlformats.org/drawingml/2006/main" name="Internal screen">
  <a:themeElements>
    <a:clrScheme name="FAO 1">
      <a:dk1>
        <a:srgbClr val="000000"/>
      </a:dk1>
      <a:lt1>
        <a:srgbClr val="FFFFFF"/>
      </a:lt1>
      <a:dk2>
        <a:srgbClr val="44546A"/>
      </a:dk2>
      <a:lt2>
        <a:srgbClr val="E7E6E6"/>
      </a:lt2>
      <a:accent1>
        <a:srgbClr val="5791C8"/>
      </a:accent1>
      <a:accent2>
        <a:srgbClr val="1A648C"/>
      </a:accent2>
      <a:accent3>
        <a:srgbClr val="508931"/>
      </a:accent3>
      <a:accent4>
        <a:srgbClr val="EF781F"/>
      </a:accent4>
      <a:accent5>
        <a:srgbClr val="AB957B"/>
      </a:accent5>
      <a:accent6>
        <a:srgbClr val="A81E3B"/>
      </a:accent6>
      <a:hlink>
        <a:srgbClr val="5791C8"/>
      </a:hlink>
      <a:folHlink>
        <a:srgbClr val="79797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6" id="{CDB053A3-3BB8-401B-9DD5-3BEB4F951177}" vid="{CA50E983-32E2-42B4-BEB8-0A937A4A845B}"/>
    </a:ext>
  </a:extLst>
</a:theme>
</file>

<file path=ppt/theme/theme6.xml><?xml version="1.0" encoding="utf-8"?>
<a:theme xmlns:a="http://schemas.openxmlformats.org/drawingml/2006/main" name="Final screen">
  <a:themeElements>
    <a:clrScheme name="FAO 1">
      <a:dk1>
        <a:srgbClr val="000000"/>
      </a:dk1>
      <a:lt1>
        <a:srgbClr val="FFFFFF"/>
      </a:lt1>
      <a:dk2>
        <a:srgbClr val="44546A"/>
      </a:dk2>
      <a:lt2>
        <a:srgbClr val="E7E6E6"/>
      </a:lt2>
      <a:accent1>
        <a:srgbClr val="5791C8"/>
      </a:accent1>
      <a:accent2>
        <a:srgbClr val="1A648C"/>
      </a:accent2>
      <a:accent3>
        <a:srgbClr val="508931"/>
      </a:accent3>
      <a:accent4>
        <a:srgbClr val="EF781F"/>
      </a:accent4>
      <a:accent5>
        <a:srgbClr val="AB957B"/>
      </a:accent5>
      <a:accent6>
        <a:srgbClr val="A81E3B"/>
      </a:accent6>
      <a:hlink>
        <a:srgbClr val="5791C8"/>
      </a:hlink>
      <a:folHlink>
        <a:srgbClr val="79797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DB053A3-3BB8-401B-9DD5-3BEB4F951177}" vid="{7BF4C26F-FB21-44EF-B9A9-A3355C3DC1C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33BBE870AF59F4BA930895B94EB8692" ma:contentTypeVersion="14" ma:contentTypeDescription="Creare un nuovo documento." ma:contentTypeScope="" ma:versionID="8489fb544604501c1b55f8905921e9c8">
  <xsd:schema xmlns:xsd="http://www.w3.org/2001/XMLSchema" xmlns:xs="http://www.w3.org/2001/XMLSchema" xmlns:p="http://schemas.microsoft.com/office/2006/metadata/properties" xmlns:ns3="da6f23ef-0842-4b53-9848-469d9b052f9a" xmlns:ns4="a0ceda6e-9f94-4b13-8df9-4e1c02970938" targetNamespace="http://schemas.microsoft.com/office/2006/metadata/properties" ma:root="true" ma:fieldsID="19c9d93cd1c2a1d635c16d2dc906a76f" ns3:_="" ns4:_="">
    <xsd:import namespace="da6f23ef-0842-4b53-9848-469d9b052f9a"/>
    <xsd:import namespace="a0ceda6e-9f94-4b13-8df9-4e1c0297093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6f23ef-0842-4b53-9848-469d9b052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ceda6e-9f94-4b13-8df9-4e1c02970938" elementFormDefault="qualified">
    <xsd:import namespace="http://schemas.microsoft.com/office/2006/documentManagement/types"/>
    <xsd:import namespace="http://schemas.microsoft.com/office/infopath/2007/PartnerControls"/>
    <xsd:element name="SharedWithUsers" ma:index="16"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Condiviso con dettagli" ma:internalName="SharedWithDetails" ma:readOnly="true">
      <xsd:simpleType>
        <xsd:restriction base="dms:Note">
          <xsd:maxLength value="255"/>
        </xsd:restriction>
      </xsd:simpleType>
    </xsd:element>
    <xsd:element name="SharingHintHash" ma:index="18"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3C1D49-1DE4-40BD-A304-67E0A079DE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6f23ef-0842-4b53-9848-469d9b052f9a"/>
    <ds:schemaRef ds:uri="a0ceda6e-9f94-4b13-8df9-4e1c029709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7D6E9B-5D26-4766-B035-13FA946D2854}">
  <ds:schemaRefs>
    <ds:schemaRef ds:uri="http://schemas.microsoft.com/sharepoint/v3/contenttype/forms"/>
  </ds:schemaRefs>
</ds:datastoreItem>
</file>

<file path=customXml/itemProps3.xml><?xml version="1.0" encoding="utf-8"?>
<ds:datastoreItem xmlns:ds="http://schemas.openxmlformats.org/officeDocument/2006/customXml" ds:itemID="{8B6D1CDB-15D1-4C85-BFBF-7D1270C6F64A}">
  <ds:schemaRefs>
    <ds:schemaRef ds:uri="http://purl.org/dc/terms/"/>
    <ds:schemaRef ds:uri="http://schemas.microsoft.com/office/2006/documentManagement/types"/>
    <ds:schemaRef ds:uri="http://purl.org/dc/dcmitype/"/>
    <ds:schemaRef ds:uri="http://schemas.microsoft.com/office/infopath/2007/PartnerControls"/>
    <ds:schemaRef ds:uri="a0ceda6e-9f94-4b13-8df9-4e1c02970938"/>
    <ds:schemaRef ds:uri="http://purl.org/dc/elements/1.1/"/>
    <ds:schemaRef ds:uri="http://schemas.microsoft.com/office/2006/metadata/properties"/>
    <ds:schemaRef ds:uri="http://schemas.openxmlformats.org/package/2006/metadata/core-properties"/>
    <ds:schemaRef ds:uri="da6f23ef-0842-4b53-9848-469d9b052f9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FAO_PPT_template_16_9</Template>
  <TotalTime>23038</TotalTime>
  <Words>649</Words>
  <Application>Microsoft Office PowerPoint</Application>
  <PresentationFormat>Widescreen</PresentationFormat>
  <Paragraphs>65</Paragraphs>
  <Slides>11</Slides>
  <Notes>0</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11</vt:i4>
      </vt:variant>
    </vt:vector>
  </HeadingPairs>
  <TitlesOfParts>
    <vt:vector size="26" baseType="lpstr">
      <vt:lpstr>.AppleSystemUIFont</vt:lpstr>
      <vt:lpstr>Arial</vt:lpstr>
      <vt:lpstr>Calibri</vt:lpstr>
      <vt:lpstr>Calibri Light</vt:lpstr>
      <vt:lpstr>Georgia</vt:lpstr>
      <vt:lpstr>Open Sans 1</vt:lpstr>
      <vt:lpstr>Open Sans 1 Bold</vt:lpstr>
      <vt:lpstr>Open Sans 2 Bold</vt:lpstr>
      <vt:lpstr>Wingdings</vt:lpstr>
      <vt:lpstr>COVER - Option 1</vt:lpstr>
      <vt:lpstr>COVER - Option 2</vt:lpstr>
      <vt:lpstr>COVER - Option 3</vt:lpstr>
      <vt:lpstr>Main screen</vt:lpstr>
      <vt:lpstr>Internal screen</vt:lpstr>
      <vt:lpstr>Final screen</vt:lpstr>
      <vt:lpstr>State of Food Security and Nutrition in the World:   Prevalence of Undernourishment</vt:lpstr>
      <vt:lpstr>PowerPoint Presentation</vt:lpstr>
      <vt:lpstr>PowerPoint Presentation</vt:lpstr>
      <vt:lpstr>Interaction of PoU with other indicators </vt:lpstr>
      <vt:lpstr>Undernourishment Estimation</vt:lpstr>
      <vt:lpstr>PowerPoint Presentation</vt:lpstr>
      <vt:lpstr>2023 SOFI Report Key Findings</vt:lpstr>
      <vt:lpstr>      Key Highlights from the 2023 SOFI Report</vt:lpstr>
      <vt:lpstr>Zambia Undernourishment Trends</vt:lpstr>
      <vt:lpstr>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Jennifer Gacich</dc:creator>
  <cp:keywords/>
  <dc:description/>
  <cp:lastModifiedBy>John Manda</cp:lastModifiedBy>
  <cp:revision>117</cp:revision>
  <cp:lastPrinted>2018-12-10T09:55:32Z</cp:lastPrinted>
  <dcterms:created xsi:type="dcterms:W3CDTF">2022-01-28T10:11:54Z</dcterms:created>
  <dcterms:modified xsi:type="dcterms:W3CDTF">2023-09-13T06:12:52Z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0x010100C33BBE870AF59F4BA930895B94EB8692</vt:lpwstr>
  </property>
  <property fmtid="{D5CDD505-2E9C-101B-9397-08002B2CF9AE}" pid="3" name="_dlc_DocIdItemGuid">
    <vt:lpwstr>2b97710e-f571-49d3-b24f-8a77402fddbd</vt:lpwstr>
  </property>
  <property fmtid="{D5CDD505-2E9C-101B-9397-08002B2CF9AE}" pid="4" name="TaxKeyword">
    <vt:lpwstr/>
  </property>
  <property fmtid="{D5CDD505-2E9C-101B-9397-08002B2CF9AE}" pid="5" name="FAO Tags">
    <vt:lpwstr/>
  </property>
</Properties>
</file>