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4"/>
  </p:notesMasterIdLst>
  <p:sldIdLst>
    <p:sldId id="256" r:id="rId2"/>
    <p:sldId id="257" r:id="rId3"/>
    <p:sldId id="258" r:id="rId4"/>
    <p:sldId id="259" r:id="rId5"/>
    <p:sldId id="260" r:id="rId6"/>
    <p:sldId id="261" r:id="rId7"/>
    <p:sldId id="262" r:id="rId8"/>
    <p:sldId id="263" r:id="rId9"/>
    <p:sldId id="264" r:id="rId10"/>
    <p:sldId id="265" r:id="rId11"/>
    <p:sldId id="266" r:id="rId12"/>
    <p:sldId id="369" r:id="rId13"/>
    <p:sldId id="268" r:id="rId14"/>
    <p:sldId id="269" r:id="rId15"/>
    <p:sldId id="270" r:id="rId16"/>
    <p:sldId id="271" r:id="rId17"/>
    <p:sldId id="272" r:id="rId18"/>
    <p:sldId id="273" r:id="rId19"/>
    <p:sldId id="274" r:id="rId20"/>
    <p:sldId id="393" r:id="rId21"/>
    <p:sldId id="276" r:id="rId22"/>
    <p:sldId id="368" r:id="rId23"/>
    <p:sldId id="278" r:id="rId24"/>
    <p:sldId id="279" r:id="rId25"/>
    <p:sldId id="280" r:id="rId26"/>
    <p:sldId id="281" r:id="rId27"/>
    <p:sldId id="282" r:id="rId28"/>
    <p:sldId id="283" r:id="rId29"/>
    <p:sldId id="284" r:id="rId30"/>
    <p:sldId id="285" r:id="rId31"/>
    <p:sldId id="286" r:id="rId32"/>
    <p:sldId id="387" r:id="rId33"/>
    <p:sldId id="388" r:id="rId34"/>
    <p:sldId id="389" r:id="rId35"/>
    <p:sldId id="390" r:id="rId36"/>
    <p:sldId id="386" r:id="rId37"/>
    <p:sldId id="372" r:id="rId38"/>
    <p:sldId id="410" r:id="rId39"/>
    <p:sldId id="409" r:id="rId40"/>
    <p:sldId id="373" r:id="rId41"/>
    <p:sldId id="408" r:id="rId42"/>
    <p:sldId id="376" r:id="rId43"/>
    <p:sldId id="407" r:id="rId44"/>
    <p:sldId id="382" r:id="rId45"/>
    <p:sldId id="383" r:id="rId46"/>
    <p:sldId id="384" r:id="rId47"/>
    <p:sldId id="385" r:id="rId48"/>
    <p:sldId id="305" r:id="rId49"/>
    <p:sldId id="306" r:id="rId50"/>
    <p:sldId id="307" r:id="rId51"/>
    <p:sldId id="308" r:id="rId52"/>
    <p:sldId id="391" r:id="rId53"/>
    <p:sldId id="392" r:id="rId54"/>
    <p:sldId id="309" r:id="rId55"/>
    <p:sldId id="310" r:id="rId56"/>
    <p:sldId id="311" r:id="rId57"/>
    <p:sldId id="315" r:id="rId58"/>
    <p:sldId id="394" r:id="rId59"/>
    <p:sldId id="395" r:id="rId60"/>
    <p:sldId id="396" r:id="rId61"/>
    <p:sldId id="397" r:id="rId62"/>
    <p:sldId id="398" r:id="rId63"/>
    <p:sldId id="399" r:id="rId64"/>
    <p:sldId id="319" r:id="rId65"/>
    <p:sldId id="321" r:id="rId66"/>
    <p:sldId id="322" r:id="rId67"/>
    <p:sldId id="323" r:id="rId68"/>
    <p:sldId id="325" r:id="rId69"/>
    <p:sldId id="326" r:id="rId70"/>
    <p:sldId id="327" r:id="rId71"/>
    <p:sldId id="331" r:id="rId72"/>
    <p:sldId id="332" r:id="rId73"/>
    <p:sldId id="333" r:id="rId74"/>
    <p:sldId id="334" r:id="rId75"/>
    <p:sldId id="335" r:id="rId76"/>
    <p:sldId id="320" r:id="rId77"/>
    <p:sldId id="402" r:id="rId78"/>
    <p:sldId id="403" r:id="rId79"/>
    <p:sldId id="404" r:id="rId80"/>
    <p:sldId id="401" r:id="rId81"/>
    <p:sldId id="341" r:id="rId82"/>
    <p:sldId id="342" r:id="rId83"/>
    <p:sldId id="343" r:id="rId84"/>
    <p:sldId id="350" r:id="rId85"/>
    <p:sldId id="351" r:id="rId86"/>
    <p:sldId id="337" r:id="rId87"/>
    <p:sldId id="338" r:id="rId88"/>
    <p:sldId id="339" r:id="rId89"/>
    <p:sldId id="406" r:id="rId90"/>
    <p:sldId id="344" r:id="rId91"/>
    <p:sldId id="345" r:id="rId92"/>
    <p:sldId id="346" r:id="rId93"/>
    <p:sldId id="347" r:id="rId94"/>
    <p:sldId id="348" r:id="rId95"/>
    <p:sldId id="349"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405" r:id="rId110"/>
    <p:sldId id="365" r:id="rId111"/>
    <p:sldId id="366" r:id="rId112"/>
    <p:sldId id="367" r:id="rId113"/>
  </p:sldIdLst>
  <p:sldSz cx="9144000" cy="6858000" type="screen4x3"/>
  <p:notesSz cx="7010400" cy="9296400"/>
  <p:embeddedFontLst>
    <p:embeddedFont>
      <p:font typeface="Calibri" panose="020F0502020204030204" pitchFamily="34" charset="0"/>
      <p:regular r:id="rId115"/>
      <p:bold r:id="rId116"/>
      <p:italic r:id="rId117"/>
      <p:boldItalic r:id="rId118"/>
    </p:embeddedFont>
    <p:embeddedFont>
      <p:font typeface="Gill Sans" panose="020B0604020202020204" charset="0"/>
      <p:regular r:id="rId119"/>
      <p:bold r:id="rId120"/>
    </p:embeddedFont>
    <p:embeddedFont>
      <p:font typeface="Gill Sans Nova" panose="020B0604020202020204" charset="0"/>
      <p:regular r:id="rId121"/>
      <p:bold r:id="rId122"/>
      <p:italic r:id="rId123"/>
      <p:boldItalic r:id="rId1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and outline" id="{1FF81E84-6227-406D-9181-BC53F34FF28C}">
          <p14:sldIdLst>
            <p14:sldId id="256"/>
            <p14:sldId id="257"/>
          </p14:sldIdLst>
        </p14:section>
        <p14:section name="background" id="{9FB2B00F-CD11-4C4D-9D35-ABA36E2B855D}">
          <p14:sldIdLst>
            <p14:sldId id="258"/>
            <p14:sldId id="259"/>
            <p14:sldId id="260"/>
            <p14:sldId id="261"/>
            <p14:sldId id="262"/>
            <p14:sldId id="263"/>
          </p14:sldIdLst>
        </p14:section>
        <p14:section name="methodology" id="{B01E956C-91C8-44D2-B7C3-9FB077A8DCA8}">
          <p14:sldIdLst>
            <p14:sldId id="264"/>
            <p14:sldId id="265"/>
            <p14:sldId id="266"/>
            <p14:sldId id="369"/>
            <p14:sldId id="268"/>
            <p14:sldId id="269"/>
            <p14:sldId id="270"/>
            <p14:sldId id="271"/>
            <p14:sldId id="272"/>
            <p14:sldId id="273"/>
            <p14:sldId id="274"/>
          </p14:sldIdLst>
        </p14:section>
        <p14:section name="FINDINGS" id="{A3D7D53F-1A49-472A-BC0D-5A9867800442}">
          <p14:sldIdLst>
            <p14:sldId id="393"/>
          </p14:sldIdLst>
        </p14:section>
        <p14:section name="Findings:  nutritional status" id="{2DACE920-C09A-4EB0-A21F-75CBEF1D7FB7}">
          <p14:sldIdLst>
            <p14:sldId id="276"/>
            <p14:sldId id="368"/>
            <p14:sldId id="278"/>
            <p14:sldId id="279"/>
            <p14:sldId id="280"/>
            <p14:sldId id="281"/>
            <p14:sldId id="282"/>
            <p14:sldId id="283"/>
            <p14:sldId id="284"/>
            <p14:sldId id="285"/>
            <p14:sldId id="286"/>
            <p14:sldId id="387"/>
            <p14:sldId id="388"/>
            <p14:sldId id="389"/>
            <p14:sldId id="390"/>
          </p14:sldIdLst>
        </p14:section>
        <p14:section name="Findings:  Coverage of GRZ nutrition interventions" id="{1965CEAF-E9C8-44C2-8224-376640926073}">
          <p14:sldIdLst>
            <p14:sldId id="386"/>
            <p14:sldId id="372"/>
            <p14:sldId id="410"/>
            <p14:sldId id="409"/>
            <p14:sldId id="373"/>
            <p14:sldId id="408"/>
            <p14:sldId id="376"/>
            <p14:sldId id="407"/>
          </p14:sldIdLst>
        </p14:section>
        <p14:section name="Findings - Child Feeding" id="{0DCD4C3B-D1B1-432C-A162-B4A71DB549E7}">
          <p14:sldIdLst>
            <p14:sldId id="382"/>
            <p14:sldId id="383"/>
            <p14:sldId id="384"/>
            <p14:sldId id="385"/>
            <p14:sldId id="305"/>
            <p14:sldId id="306"/>
            <p14:sldId id="307"/>
            <p14:sldId id="308"/>
            <p14:sldId id="391"/>
            <p14:sldId id="392"/>
          </p14:sldIdLst>
        </p14:section>
        <p14:section name="Findings:  FP, diarrhoea Rx" id="{E40561EA-01FF-49E8-B12F-E8EFEA88F2E7}">
          <p14:sldIdLst>
            <p14:sldId id="309"/>
            <p14:sldId id="310"/>
            <p14:sldId id="311"/>
            <p14:sldId id="315"/>
            <p14:sldId id="394"/>
            <p14:sldId id="395"/>
            <p14:sldId id="396"/>
            <p14:sldId id="397"/>
            <p14:sldId id="398"/>
            <p14:sldId id="399"/>
          </p14:sldIdLst>
        </p14:section>
        <p14:section name="Findings:  WASH" id="{41D6F8EB-AC39-4483-9C56-C03E676DD80D}">
          <p14:sldIdLst>
            <p14:sldId id="319"/>
            <p14:sldId id="321"/>
            <p14:sldId id="322"/>
            <p14:sldId id="323"/>
            <p14:sldId id="325"/>
            <p14:sldId id="326"/>
            <p14:sldId id="327"/>
            <p14:sldId id="331"/>
            <p14:sldId id="332"/>
            <p14:sldId id="333"/>
            <p14:sldId id="334"/>
            <p14:sldId id="335"/>
            <p14:sldId id="320"/>
            <p14:sldId id="402"/>
            <p14:sldId id="403"/>
            <p14:sldId id="404"/>
          </p14:sldIdLst>
        </p14:section>
        <p14:section name="Findings:  Obj 1 - IR 1 sufficient food" id="{2A6FDDAF-DCDE-4240-B9A6-F3D4833B2F39}">
          <p14:sldIdLst>
            <p14:sldId id="401"/>
            <p14:sldId id="341"/>
            <p14:sldId id="342"/>
            <p14:sldId id="343"/>
            <p14:sldId id="350"/>
            <p14:sldId id="351"/>
            <p14:sldId id="337"/>
            <p14:sldId id="338"/>
            <p14:sldId id="339"/>
            <p14:sldId id="406"/>
            <p14:sldId id="344"/>
            <p14:sldId id="345"/>
            <p14:sldId id="346"/>
            <p14:sldId id="347"/>
            <p14:sldId id="348"/>
            <p14:sldId id="349"/>
          </p14:sldIdLst>
        </p14:section>
        <p14:section name="Qualitative" id="{124083BF-9BD4-4BB7-A1F9-092A74E79C83}">
          <p14:sldIdLst>
            <p14:sldId id="352"/>
            <p14:sldId id="353"/>
            <p14:sldId id="354"/>
            <p14:sldId id="355"/>
            <p14:sldId id="356"/>
            <p14:sldId id="357"/>
            <p14:sldId id="358"/>
            <p14:sldId id="359"/>
            <p14:sldId id="360"/>
            <p14:sldId id="361"/>
            <p14:sldId id="362"/>
            <p14:sldId id="363"/>
            <p14:sldId id="364"/>
          </p14:sldIdLst>
        </p14:section>
        <p14:section name="Closing" id="{668C7C8E-AFB9-4D92-8105-C09C7BB5D3FD}">
          <p14:sldIdLst>
            <p14:sldId id="405"/>
            <p14:sldId id="365"/>
            <p14:sldId id="366"/>
            <p14:sldId id="367"/>
          </p14:sldIdLst>
        </p14:section>
      </p14:sectionLst>
    </p:ext>
    <p:ext uri="{EFAFB233-063F-42B5-8137-9DF3F51BA10A}">
      <p15:sldGuideLst xmlns:p15="http://schemas.microsoft.com/office/powerpoint/2012/main" xmlns="">
        <p15:guide id="1" orient="horz" pos="4107">
          <p15:clr>
            <a:srgbClr val="A4A3A4"/>
          </p15:clr>
        </p15:guide>
        <p15:guide id="2" orient="horz" pos="3716">
          <p15:clr>
            <a:srgbClr val="A4A3A4"/>
          </p15:clr>
        </p15:guide>
        <p15:guide id="3" orient="horz" pos="773">
          <p15:clr>
            <a:srgbClr val="A4A3A4"/>
          </p15:clr>
        </p15:guide>
        <p15:guide id="4" orient="horz" pos="2160">
          <p15:clr>
            <a:srgbClr val="A4A3A4"/>
          </p15:clr>
        </p15:guide>
        <p15:guide id="5" orient="horz" pos="927">
          <p15:clr>
            <a:srgbClr val="A4A3A4"/>
          </p15:clr>
        </p15:guide>
        <p15:guide id="6" orient="horz" pos="3857">
          <p15:clr>
            <a:srgbClr val="A4A3A4"/>
          </p15:clr>
        </p15:guide>
        <p15:guide id="7" pos="5471">
          <p15:clr>
            <a:srgbClr val="A4A3A4"/>
          </p15:clr>
        </p15:guide>
        <p15:guide id="8" pos="5149">
          <p15:clr>
            <a:srgbClr val="A4A3A4"/>
          </p15:clr>
        </p15:guide>
        <p15:guide id="9" pos="290">
          <p15:clr>
            <a:srgbClr val="A4A3A4"/>
          </p15:clr>
        </p15:guide>
        <p15:guide id="10" pos="607">
          <p15:clr>
            <a:srgbClr val="A4A3A4"/>
          </p15:clr>
        </p15:guide>
        <p15:guide id="11" pos="736">
          <p15:clr>
            <a:srgbClr val="A4A3A4"/>
          </p15:clr>
        </p15:guide>
        <p15:guide id="12" pos="1048">
          <p15:clr>
            <a:srgbClr val="A4A3A4"/>
          </p15:clr>
        </p15:guide>
        <p15:guide id="13" pos="1176">
          <p15:clr>
            <a:srgbClr val="A4A3A4"/>
          </p15:clr>
        </p15:guide>
        <p15:guide id="14" pos="1488">
          <p15:clr>
            <a:srgbClr val="A4A3A4"/>
          </p15:clr>
        </p15:guide>
        <p15:guide id="15" pos="1615">
          <p15:clr>
            <a:srgbClr val="A4A3A4"/>
          </p15:clr>
        </p15:guide>
        <p15:guide id="16" pos="1934">
          <p15:clr>
            <a:srgbClr val="A4A3A4"/>
          </p15:clr>
        </p15:guide>
        <p15:guide id="17" pos="2057">
          <p15:clr>
            <a:srgbClr val="A4A3A4"/>
          </p15:clr>
        </p15:guide>
        <p15:guide id="18" pos="2375">
          <p15:clr>
            <a:srgbClr val="A4A3A4"/>
          </p15:clr>
        </p15:guide>
        <p15:guide id="19" pos="2501">
          <p15:clr>
            <a:srgbClr val="A4A3A4"/>
          </p15:clr>
        </p15:guide>
        <p15:guide id="20" pos="2815">
          <p15:clr>
            <a:srgbClr val="A4A3A4"/>
          </p15:clr>
        </p15:guide>
        <p15:guide id="21" pos="2941">
          <p15:clr>
            <a:srgbClr val="A4A3A4"/>
          </p15:clr>
        </p15:guide>
        <p15:guide id="22" pos="3255">
          <p15:clr>
            <a:srgbClr val="A4A3A4"/>
          </p15:clr>
        </p15:guide>
        <p15:guide id="23" pos="3383">
          <p15:clr>
            <a:srgbClr val="A4A3A4"/>
          </p15:clr>
        </p15:guide>
        <p15:guide id="24" pos="3701">
          <p15:clr>
            <a:srgbClr val="A4A3A4"/>
          </p15:clr>
        </p15:guide>
        <p15:guide id="25" pos="3823">
          <p15:clr>
            <a:srgbClr val="A4A3A4"/>
          </p15:clr>
        </p15:guide>
        <p15:guide id="26" pos="4141">
          <p15:clr>
            <a:srgbClr val="A4A3A4"/>
          </p15:clr>
        </p15:guide>
        <p15:guide id="27" pos="4269">
          <p15:clr>
            <a:srgbClr val="A4A3A4"/>
          </p15:clr>
        </p15:guide>
        <p15:guide id="28" pos="4581">
          <p15:clr>
            <a:srgbClr val="A4A3A4"/>
          </p15:clr>
        </p15:guide>
        <p15:guide id="29" pos="4709">
          <p15:clr>
            <a:srgbClr val="A4A3A4"/>
          </p15:clr>
        </p15:guide>
        <p15:guide id="30" pos="502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5" roundtripDataSignature="AMtx7mhujay3EoeqE/NkrjEDbkyomDgl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Burrows" initials="" lastIdx="18" clrIdx="0"/>
  <p:cmAuthor id="1" name="Patricia Sakala" initials="PS" lastIdx="24" clrIdx="1">
    <p:extLst/>
  </p:cmAuthor>
  <p:cmAuthor id="2" name="Edna Berhane" initials="EB" lastIdx="7" clrIdx="2">
    <p:extLst/>
  </p:cmAuthor>
  <p:cmAuthor id="3" name="Mary Pat Selvaggio" initials="MPS" lastIdx="9" clrIdx="3">
    <p:extLst/>
  </p:cmAuthor>
  <p:cmAuthor id="4" name="Carole Metekoua" initials="CM"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51DB5F1-1D7C-441B-B2F7-409DD43D117B}">
  <a:tblStyle styleId="{A51DB5F1-1D7C-441B-B2F7-409DD43D117B}"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F1F5"/>
          </a:solidFill>
        </a:fill>
      </a:tcStyle>
    </a:wholeTbl>
    <a:band1H>
      <a:tcTxStyle/>
      <a:tcStyle>
        <a:tcBdr/>
        <a:fill>
          <a:solidFill>
            <a:srgbClr val="CEE2EA"/>
          </a:solidFill>
        </a:fill>
      </a:tcStyle>
    </a:band1H>
    <a:band2H>
      <a:tcTxStyle/>
      <a:tcStyle>
        <a:tcBdr/>
      </a:tcStyle>
    </a:band2H>
    <a:band1V>
      <a:tcTxStyle/>
      <a:tcStyle>
        <a:tcBdr/>
        <a:fill>
          <a:solidFill>
            <a:srgbClr val="CEE2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F1F5"/>
          </a:solidFill>
        </a:fill>
      </a:tcStyle>
    </a:lastRow>
    <a:seCell>
      <a:tcTxStyle/>
      <a:tcStyle>
        <a:tcBdr/>
      </a:tcStyle>
    </a:seCell>
    <a:swCell>
      <a:tcTxStyle/>
      <a:tcStyle>
        <a:tcBdr/>
      </a:tcStyle>
    </a:swCell>
    <a:firstRow>
      <a:tcTxStyle b="on" i="off"/>
      <a:tcStyle>
        <a:tcBdr/>
        <a:fill>
          <a:solidFill>
            <a:srgbClr val="E8F1F5"/>
          </a:solidFill>
        </a:fill>
      </a:tcStyle>
    </a:firstRow>
    <a:neCell>
      <a:tcTxStyle/>
      <a:tcStyle>
        <a:tcBdr/>
      </a:tcStyle>
    </a:neCell>
    <a:nwCell>
      <a:tcTxStyle/>
      <a:tcStyle>
        <a:tcBdr/>
      </a:tcStyle>
    </a:nwCell>
  </a:tblStyle>
  <a:tblStyle styleId="{59A01469-2C78-4124-A9A4-C4595FB9C716}" styleName="Table_1">
    <a:wholeTbl>
      <a:tcTxStyle b="off" i="off">
        <a:font>
          <a:latin typeface="Arial"/>
          <a:ea typeface="Arial"/>
          <a:cs typeface="Arial"/>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FDEEE8"/>
          </a:solidFill>
        </a:fill>
      </a:tcStyle>
    </a:lastRow>
    <a:seCell>
      <a:tcTxStyle/>
      <a:tcStyle>
        <a:tcBdr/>
      </a:tcStyle>
    </a:seCell>
    <a:swCell>
      <a:tcTxStyle/>
      <a:tcStyle>
        <a:tcBdr/>
      </a:tcStyle>
    </a:swCell>
    <a:firstRow>
      <a:tcTxStyle b="on" i="off"/>
      <a:tcStyle>
        <a:tcBdr/>
        <a:fill>
          <a:solidFill>
            <a:srgbClr val="FDEEE8"/>
          </a:solidFill>
        </a:fill>
      </a:tcStyle>
    </a:firstRow>
    <a:neCell>
      <a:tcTxStyle/>
      <a:tcStyle>
        <a:tcBdr/>
      </a:tcStyle>
    </a:neCell>
    <a:nwCell>
      <a:tcTxStyle/>
      <a:tcStyle>
        <a:tcBdr/>
      </a:tcStyle>
    </a:nwCell>
  </a:tblStyle>
  <a:tblStyle styleId="{FD11B8A2-D12A-4076-BBAC-32FC5ADEFDF8}"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AEA"/>
          </a:solidFill>
        </a:fill>
      </a:tcStyle>
    </a:wholeTbl>
    <a:band1H>
      <a:tcTxStyle/>
      <a:tcStyle>
        <a:tcBdr/>
        <a:fill>
          <a:solidFill>
            <a:srgbClr val="D2D2D2"/>
          </a:solidFill>
        </a:fill>
      </a:tcStyle>
    </a:band1H>
    <a:band2H>
      <a:tcTxStyle/>
      <a:tcStyle>
        <a:tcBdr/>
      </a:tcStyle>
    </a:band2H>
    <a:band1V>
      <a:tcTxStyle/>
      <a:tcStyle>
        <a:tcBdr/>
        <a:fill>
          <a:solidFill>
            <a:srgbClr val="D2D2D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48" autoAdjust="0"/>
    <p:restoredTop sz="85455" autoAdjust="0"/>
  </p:normalViewPr>
  <p:slideViewPr>
    <p:cSldViewPr snapToGrid="0">
      <p:cViewPr>
        <p:scale>
          <a:sx n="70" d="100"/>
          <a:sy n="70" d="100"/>
        </p:scale>
        <p:origin x="-528" y="-186"/>
      </p:cViewPr>
      <p:guideLst>
        <p:guide orient="horz" pos="4107"/>
        <p:guide orient="horz" pos="3716"/>
        <p:guide orient="horz" pos="773"/>
        <p:guide orient="horz" pos="2160"/>
        <p:guide orient="horz" pos="927"/>
        <p:guide orient="horz" pos="3857"/>
        <p:guide pos="5471"/>
        <p:guide pos="5149"/>
        <p:guide pos="290"/>
        <p:guide pos="607"/>
        <p:guide pos="736"/>
        <p:guide pos="1048"/>
        <p:guide pos="1176"/>
        <p:guide pos="1488"/>
        <p:guide pos="1615"/>
        <p:guide pos="1934"/>
        <p:guide pos="2057"/>
        <p:guide pos="2375"/>
        <p:guide pos="2501"/>
        <p:guide pos="2815"/>
        <p:guide pos="2941"/>
        <p:guide pos="3255"/>
        <p:guide pos="3383"/>
        <p:guide pos="3701"/>
        <p:guide pos="3823"/>
        <p:guide pos="4141"/>
        <p:guide pos="4269"/>
        <p:guide pos="4581"/>
        <p:guide pos="4709"/>
        <p:guide pos="5021"/>
      </p:guideLst>
    </p:cSldViewPr>
  </p:slideViewPr>
  <p:notesTextViewPr>
    <p:cViewPr>
      <p:scale>
        <a:sx n="1" d="1"/>
        <a:sy n="1" d="1"/>
      </p:scale>
      <p:origin x="0" y="0"/>
    </p:cViewPr>
  </p:notesTextViewPr>
  <p:sorterViewPr>
    <p:cViewPr varScale="1">
      <p:scale>
        <a:sx n="1" d="1"/>
        <a:sy n="1" d="1"/>
      </p:scale>
      <p:origin x="0" y="-176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3.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9.fntdata"/><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font" Target="fonts/font4.fntdata"/><Relationship Id="rId12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2.fntdata"/><Relationship Id="rId124" Type="http://schemas.openxmlformats.org/officeDocument/2006/relationships/font" Target="fonts/font10.fntdata"/><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font" Target="fonts/font5.fntdata"/><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8.fntdata"/><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6.fntdata"/><Relationship Id="rId125"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arypat\Desktop\Convergence\worksheet%20for%20summary%20report%20convergence%20v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US">
                <a:latin typeface="Calibri" panose="020F0502020204030204" pitchFamily="34" charset="0"/>
                <a:cs typeface="Calibri" panose="020F0502020204030204" pitchFamily="34" charset="0"/>
              </a:rPr>
              <a:t>Mean no. nutrition-specific interventions given to the child, either directly</a:t>
            </a:r>
            <a:r>
              <a:rPr lang="en-US" baseline="0">
                <a:latin typeface="Calibri" panose="020F0502020204030204" pitchFamily="34" charset="0"/>
                <a:cs typeface="Calibri" panose="020F0502020204030204" pitchFamily="34" charset="0"/>
              </a:rPr>
              <a:t> or indirectly through the mother </a:t>
            </a:r>
            <a:endParaRPr lang="en-US">
              <a:latin typeface="Calibri" panose="020F0502020204030204" pitchFamily="34" charset="0"/>
              <a:cs typeface="Calibri" panose="020F0502020204030204" pitchFamily="34" charset="0"/>
            </a:endParaRPr>
          </a:p>
        </c:rich>
      </c:tx>
      <c:overlay val="0"/>
      <c:spPr>
        <a:noFill/>
        <a:ln>
          <a:noFill/>
        </a:ln>
        <a:effectLst/>
      </c:spPr>
    </c:title>
    <c:autoTitleDeleted val="0"/>
    <c:view3D>
      <c:rotX val="0"/>
      <c:rotY val="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826921025115766E-2"/>
          <c:y val="0.15378668575518969"/>
          <c:w val="0.92258613884646534"/>
          <c:h val="0.68944842396267869"/>
        </c:manualLayout>
      </c:layout>
      <c:bar3DChart>
        <c:barDir val="col"/>
        <c:grouping val="standard"/>
        <c:varyColors val="0"/>
        <c:ser>
          <c:idx val="1"/>
          <c:order val="0"/>
          <c:tx>
            <c:strRef>
              <c:f>'Nutrition Specific'!$D$77</c:f>
              <c:strCache>
                <c:ptCount val="1"/>
                <c:pt idx="0">
                  <c:v>Mean no. interventions received </c:v>
                </c:pt>
              </c:strCache>
            </c:strRef>
          </c:tx>
          <c:spPr>
            <a:solidFill>
              <a:schemeClr val="accent6">
                <a:lumMod val="60000"/>
                <a:lumOff val="40000"/>
              </a:schemeClr>
            </a:solidFill>
            <a:ln>
              <a:noFill/>
            </a:ln>
            <a:effectLst/>
            <a:sp3d/>
          </c:spPr>
          <c:invertIfNegative val="0"/>
          <c:dLbls>
            <c:dLbl>
              <c:idx val="0"/>
              <c:layout>
                <c:manualLayout>
                  <c:x val="0"/>
                  <c:y val="8.510638297872333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1F0-4013-892D-50802847BC84}"/>
                </c:ext>
              </c:extLst>
            </c:dLbl>
            <c:dLbl>
              <c:idx val="1"/>
              <c:layout>
                <c:manualLayout>
                  <c:x val="2.7100271002709528E-3"/>
                  <c:y val="9.726443768996953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1F0-4013-892D-50802847BC84}"/>
                </c:ext>
              </c:extLst>
            </c:dLbl>
            <c:dLbl>
              <c:idx val="2"/>
              <c:layout>
                <c:manualLayout>
                  <c:x val="-9.9366512452838974E-17"/>
                  <c:y val="8.915906788247213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1F0-4013-892D-50802847BC84}"/>
                </c:ext>
              </c:extLst>
            </c:dLbl>
            <c:dLbl>
              <c:idx val="3"/>
              <c:layout>
                <c:manualLayout>
                  <c:x val="2.7100271002708041E-3"/>
                  <c:y val="8.915906788247206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1F0-4013-892D-50802847BC8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'Nutrition Specific'!$B$78:$B$81</c:f>
              <c:strCache>
                <c:ptCount val="4"/>
                <c:pt idx="0">
                  <c:v>0-5 months
(8 interventions) </c:v>
                </c:pt>
                <c:pt idx="1">
                  <c:v>6-11 months 
(9 interventions) </c:v>
                </c:pt>
                <c:pt idx="2">
                  <c:v>12-17 months
(10 interventions)</c:v>
                </c:pt>
                <c:pt idx="3">
                  <c:v>18-23 months
(10 interventions) </c:v>
                </c:pt>
              </c:strCache>
            </c:strRef>
          </c:cat>
          <c:val>
            <c:numRef>
              <c:f>'Nutrition Specific'!$D$78:$D$81</c:f>
              <c:numCache>
                <c:formatCode>General</c:formatCode>
                <c:ptCount val="4"/>
                <c:pt idx="0">
                  <c:v>5.51</c:v>
                </c:pt>
                <c:pt idx="1">
                  <c:v>6.51</c:v>
                </c:pt>
                <c:pt idx="2">
                  <c:v>6.99</c:v>
                </c:pt>
                <c:pt idx="3">
                  <c:v>7.08</c:v>
                </c:pt>
              </c:numCache>
            </c:numRef>
          </c:val>
          <c:extLst xmlns:c16r2="http://schemas.microsoft.com/office/drawing/2015/06/chart" xmlns:c15="http://schemas.microsoft.com/office/drawing/2012/chart">
            <c:ext xmlns:c16="http://schemas.microsoft.com/office/drawing/2014/chart" uri="{C3380CC4-5D6E-409C-BE32-E72D297353CC}">
              <c16:uniqueId val="{00000004-21F0-4013-892D-50802847BC84}"/>
            </c:ext>
          </c:extLst>
        </c:ser>
        <c:ser>
          <c:idx val="2"/>
          <c:order val="1"/>
          <c:tx>
            <c:strRef>
              <c:f>'Nutrition Specific'!$E$77</c:f>
              <c:strCache>
                <c:ptCount val="1"/>
                <c:pt idx="0">
                  <c:v>Expected No. Interventions</c:v>
                </c:pt>
              </c:strCache>
            </c:strRef>
          </c:tx>
          <c:spPr>
            <a:solidFill>
              <a:schemeClr val="accent3"/>
            </a:solidFill>
            <a:ln>
              <a:noFill/>
            </a:ln>
            <a:effectLst/>
            <a:sp3d/>
          </c:spPr>
          <c:invertIfNegative val="0"/>
          <c:dLbls>
            <c:dLbl>
              <c:idx val="0"/>
              <c:layout>
                <c:manualLayout>
                  <c:x val="-2.4841628113209743E-17"/>
                  <c:y val="9.061488673139166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1F0-4013-892D-50802847BC84}"/>
                </c:ext>
              </c:extLst>
            </c:dLbl>
            <c:dLbl>
              <c:idx val="1"/>
              <c:layout>
                <c:manualLayout>
                  <c:x val="-4.9683256226419487E-17"/>
                  <c:y val="8.6299892125134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1F0-4013-892D-50802847BC84}"/>
                </c:ext>
              </c:extLst>
            </c:dLbl>
            <c:dLbl>
              <c:idx val="2"/>
              <c:layout>
                <c:manualLayout>
                  <c:x val="0"/>
                  <c:y val="8.6299892125134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1F0-4013-892D-50802847BC84}"/>
                </c:ext>
              </c:extLst>
            </c:dLbl>
            <c:dLbl>
              <c:idx val="3"/>
              <c:layout>
                <c:manualLayout>
                  <c:x val="0"/>
                  <c:y val="8.198489751887802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1F0-4013-892D-50802847BC84}"/>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'Nutrition Specific'!$B$78:$B$81</c:f>
              <c:strCache>
                <c:ptCount val="4"/>
                <c:pt idx="0">
                  <c:v>0-5 months
(8 interventions) </c:v>
                </c:pt>
                <c:pt idx="1">
                  <c:v>6-11 months 
(9 interventions) </c:v>
                </c:pt>
                <c:pt idx="2">
                  <c:v>12-17 months
(10 interventions)</c:v>
                </c:pt>
                <c:pt idx="3">
                  <c:v>18-23 months
(10 interventions) </c:v>
                </c:pt>
              </c:strCache>
            </c:strRef>
          </c:cat>
          <c:val>
            <c:numRef>
              <c:f>'Nutrition Specific'!$E$78:$E$81</c:f>
              <c:numCache>
                <c:formatCode>General</c:formatCode>
                <c:ptCount val="4"/>
                <c:pt idx="0">
                  <c:v>8</c:v>
                </c:pt>
                <c:pt idx="1">
                  <c:v>9</c:v>
                </c:pt>
                <c:pt idx="2">
                  <c:v>10</c:v>
                </c:pt>
                <c:pt idx="3">
                  <c:v>10</c:v>
                </c:pt>
              </c:numCache>
            </c:numRef>
          </c:val>
          <c:extLst xmlns:c16r2="http://schemas.microsoft.com/office/drawing/2015/06/chart">
            <c:ext xmlns:c16="http://schemas.microsoft.com/office/drawing/2014/chart" uri="{C3380CC4-5D6E-409C-BE32-E72D297353CC}">
              <c16:uniqueId val="{00000009-21F0-4013-892D-50802847BC84}"/>
            </c:ext>
          </c:extLst>
        </c:ser>
        <c:dLbls>
          <c:showLegendKey val="0"/>
          <c:showVal val="1"/>
          <c:showCatName val="0"/>
          <c:showSerName val="0"/>
          <c:showPercent val="0"/>
          <c:showBubbleSize val="0"/>
        </c:dLbls>
        <c:gapWidth val="150"/>
        <c:shape val="box"/>
        <c:axId val="107709184"/>
        <c:axId val="107710720"/>
        <c:axId val="107733440"/>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'Nutrition Specific'!$C$77</c15:sqref>
                        </c15:formulaRef>
                      </c:ext>
                    </c:extLst>
                    <c:strCache>
                      <c:ptCount val="1"/>
                      <c:pt idx="0">
                        <c:v>Percent of Children receiving all interventions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ZM"/>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'Nutrition Specific'!$B$78:$B$81</c15:sqref>
                        </c15:formulaRef>
                      </c:ext>
                    </c:extLst>
                    <c:strCache>
                      <c:ptCount val="4"/>
                      <c:pt idx="0">
                        <c:v>0-5 months
(8 interventions) </c:v>
                      </c:pt>
                      <c:pt idx="1">
                        <c:v>6-11 months 
(9 interventions) </c:v>
                      </c:pt>
                      <c:pt idx="2">
                        <c:v>12-17 months
(10 interventions)</c:v>
                      </c:pt>
                      <c:pt idx="3">
                        <c:v>18-23 months
(10 interventions) </c:v>
                      </c:pt>
                    </c:strCache>
                  </c:strRef>
                </c:cat>
                <c:val>
                  <c:numRef>
                    <c:extLst>
                      <c:ext uri="{02D57815-91ED-43cb-92C2-25804820EDAC}">
                        <c15:formulaRef>
                          <c15:sqref>'Nutrition Specific'!$C$78:$C$81</c15:sqref>
                        </c15:formulaRef>
                      </c:ext>
                    </c:extLst>
                    <c:numCache>
                      <c:formatCode>0.0%</c:formatCode>
                      <c:ptCount val="4"/>
                      <c:pt idx="0" formatCode="0%">
                        <c:v>9.2499999999999999E-2</c:v>
                      </c:pt>
                      <c:pt idx="1">
                        <c:v>0.10199999999999999</c:v>
                      </c:pt>
                      <c:pt idx="2">
                        <c:v>8.5999999999999993E-2</c:v>
                      </c:pt>
                      <c:pt idx="3">
                        <c:v>0.115</c:v>
                      </c:pt>
                    </c:numCache>
                  </c:numRef>
                </c:val>
                <c:extLst>
                  <c:ext xmlns:c16="http://schemas.microsoft.com/office/drawing/2014/chart" uri="{C3380CC4-5D6E-409C-BE32-E72D297353CC}">
                    <c16:uniqueId val="{0000000A-21F0-4013-892D-50802847BC84}"/>
                  </c:ext>
                </c:extLst>
              </c15:ser>
            </c15:filteredBarSeries>
          </c:ext>
        </c:extLst>
      </c:bar3DChart>
      <c:catAx>
        <c:axId val="10770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107710720"/>
        <c:crosses val="autoZero"/>
        <c:auto val="1"/>
        <c:lblAlgn val="ctr"/>
        <c:lblOffset val="100"/>
        <c:noMultiLvlLbl val="0"/>
      </c:catAx>
      <c:valAx>
        <c:axId val="107710720"/>
        <c:scaling>
          <c:orientation val="minMax"/>
          <c:max val="12"/>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107709184"/>
        <c:crosses val="autoZero"/>
        <c:crossBetween val="between"/>
        <c:majorUnit val="3"/>
      </c:valAx>
      <c:serAx>
        <c:axId val="107733440"/>
        <c:scaling>
          <c:orientation val="minMax"/>
        </c:scaling>
        <c:delete val="1"/>
        <c:axPos val="b"/>
        <c:majorTickMark val="out"/>
        <c:minorTickMark val="none"/>
        <c:tickLblPos val="nextTo"/>
        <c:crossAx val="107710720"/>
        <c:crosses val="autoZero"/>
      </c:serAx>
      <c:spPr>
        <a:noFill/>
        <a:ln>
          <a:noFill/>
        </a:ln>
        <a:effectLst/>
      </c:spPr>
    </c:plotArea>
    <c:legend>
      <c:legendPos val="r"/>
      <c:layout>
        <c:manualLayout>
          <c:xMode val="edge"/>
          <c:yMode val="edge"/>
          <c:x val="0.11998960289326382"/>
          <c:y val="0.86206205415545623"/>
          <c:w val="0.78622327790973867"/>
          <c:h val="9.2796660463630096E-2"/>
        </c:manualLayout>
      </c:layout>
      <c:overlay val="1"/>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248304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 2013 SC4CCM/JSI, Courtesy of Photoshare</a:t>
            </a:r>
            <a:endParaRPr/>
          </a:p>
        </p:txBody>
      </p:sp>
      <p:sp>
        <p:nvSpPr>
          <p:cNvPr id="300" name="Google Shape;300;p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9399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06" name="Google Shape;406;p1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94086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10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58" name="Google Shape;1358;p10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51186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p10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5" name="Google Shape;1365;p10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b="0"/>
          </a:p>
        </p:txBody>
      </p:sp>
      <p:sp>
        <p:nvSpPr>
          <p:cNvPr id="1366" name="Google Shape;1366;p10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106</a:t>
            </a:fld>
            <a:endParaRPr/>
          </a:p>
        </p:txBody>
      </p:sp>
    </p:spTree>
    <p:extLst>
      <p:ext uri="{BB962C8B-B14F-4D97-AF65-F5344CB8AC3E}">
        <p14:creationId xmlns:p14="http://schemas.microsoft.com/office/powerpoint/2010/main" val="19355557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p10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4" name="Google Shape;1374;p108: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Notes:</a:t>
            </a:r>
            <a:endParaRPr/>
          </a:p>
          <a:p>
            <a:pPr marL="0" lvl="0" indent="0" algn="l" rtl="0">
              <a:spcBef>
                <a:spcPts val="0"/>
              </a:spcBef>
              <a:spcAft>
                <a:spcPts val="0"/>
              </a:spcAft>
              <a:buNone/>
            </a:pPr>
            <a:r>
              <a:rPr lang="en-US"/>
              <a:t>One respondent identified lack of partner support for Vit A supplementation</a:t>
            </a:r>
            <a:endParaRPr sz="2400"/>
          </a:p>
          <a:p>
            <a:pPr marL="0" lvl="0" indent="0" algn="l" rtl="0">
              <a:spcBef>
                <a:spcPts val="0"/>
              </a:spcBef>
              <a:spcAft>
                <a:spcPts val="0"/>
              </a:spcAft>
              <a:buNone/>
            </a:pPr>
            <a:r>
              <a:rPr lang="en-US" i="1"/>
              <a:t>‘Inadequate sensitization in that is mainly focused on mothers because they are the one who visit health facilities. The male folk attach little importance to the program because they lack information on the importance of such programs to support their spouses.’ - Cop-4-Ag-2-M</a:t>
            </a:r>
            <a:endParaRPr/>
          </a:p>
          <a:p>
            <a:pPr marL="0" lvl="0" indent="0" algn="l" rtl="0">
              <a:spcBef>
                <a:spcPts val="0"/>
              </a:spcBef>
              <a:spcAft>
                <a:spcPts val="0"/>
              </a:spcAft>
              <a:buNone/>
            </a:pPr>
            <a:endParaRPr i="1"/>
          </a:p>
          <a:p>
            <a:pPr marL="0" lvl="0" indent="0" algn="l" rtl="0">
              <a:spcBef>
                <a:spcPts val="0"/>
              </a:spcBef>
              <a:spcAft>
                <a:spcPts val="0"/>
              </a:spcAft>
              <a:buNone/>
            </a:pPr>
            <a:r>
              <a:rPr lang="en-US"/>
              <a:t>respondents identified distance to health facilities as a barrier to Vitamin A and IFA supplementation</a:t>
            </a:r>
            <a:endParaRPr/>
          </a:p>
          <a:p>
            <a:pPr marL="0" lvl="0" indent="0" algn="l" rtl="0">
              <a:spcBef>
                <a:spcPts val="0"/>
              </a:spcBef>
              <a:spcAft>
                <a:spcPts val="0"/>
              </a:spcAft>
              <a:buNone/>
            </a:pPr>
            <a:r>
              <a:rPr lang="en-US"/>
              <a:t>respondents listed traditional norms and inconsistent supplies were also barriers to IFA</a:t>
            </a:r>
            <a:endParaRPr/>
          </a:p>
          <a:p>
            <a:pPr marL="0" lvl="0" indent="0" algn="l" rtl="0">
              <a:spcBef>
                <a:spcPts val="0"/>
              </a:spcBef>
              <a:spcAft>
                <a:spcPts val="0"/>
              </a:spcAft>
              <a:buNone/>
            </a:pPr>
            <a:r>
              <a:rPr lang="en-US" i="1"/>
              <a:t>Traditional norms hamper the success of implementing the iron/folic acid supplementation Muc-4-CD-1-M </a:t>
            </a:r>
            <a:endParaRPr/>
          </a:p>
          <a:p>
            <a:pPr marL="0" lvl="0" indent="0" algn="l" rtl="0">
              <a:spcBef>
                <a:spcPts val="0"/>
              </a:spcBef>
              <a:spcAft>
                <a:spcPts val="0"/>
              </a:spcAft>
              <a:buNone/>
            </a:pPr>
            <a:endParaRPr/>
          </a:p>
        </p:txBody>
      </p:sp>
      <p:sp>
        <p:nvSpPr>
          <p:cNvPr id="1375" name="Google Shape;1375;p108: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107</a:t>
            </a:fld>
            <a:endParaRPr/>
          </a:p>
        </p:txBody>
      </p:sp>
    </p:spTree>
    <p:extLst>
      <p:ext uri="{BB962C8B-B14F-4D97-AF65-F5344CB8AC3E}">
        <p14:creationId xmlns:p14="http://schemas.microsoft.com/office/powerpoint/2010/main" val="3855070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10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82" name="Google Shape;1382;p10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6945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11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9" name="Google Shape;1389;p1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90" name="Google Shape;1390;p110: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110</a:t>
            </a:fld>
            <a:endParaRPr/>
          </a:p>
        </p:txBody>
      </p:sp>
    </p:spTree>
    <p:extLst>
      <p:ext uri="{BB962C8B-B14F-4D97-AF65-F5344CB8AC3E}">
        <p14:creationId xmlns:p14="http://schemas.microsoft.com/office/powerpoint/2010/main" val="17195883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11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98" name="Google Shape;1398;p11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548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1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05" name="Google Shape;1405;p11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83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35" name="Google Shape;435;p1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51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63" name="Google Shape;463;p1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542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73" name="Google Shape;473;p1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2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04" name="Google Shape;504;p1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48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11" name="Google Shape;511;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850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29" name="Google Shape;529;p1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10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Number interviewed by district by region), gender, age ranges mean median and ranges of age of household head) and main economic activity pie chart)</a:t>
            </a:r>
            <a:endParaRPr/>
          </a:p>
        </p:txBody>
      </p:sp>
      <p:sp>
        <p:nvSpPr>
          <p:cNvPr id="537" name="Google Shape;537;p1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14456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47" name="Google Shape;547;p1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019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55" name="Google Shape;555;p1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83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12" name="Google Shape;312;p2: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726624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64" name="Google Shape;564;p20: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088808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2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72" name="Google Shape;572;p2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58314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90" name="Google Shape;590;p2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831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07" name="Google Shape;607;p2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0807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15" name="Google Shape;615;p2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149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23" name="Google Shape;623;p2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553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2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31" name="Google Shape;631;p2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1335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44" name="Google Shape;644;p2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998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64" name="Google Shape;664;p2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614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72" name="Google Shape;672;p3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12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20" name="Google Shape;320;p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354005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80" name="Google Shape;680;p3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86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4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48" name="Google Shape;848;p4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983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55" name="Google Shape;855;p4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3047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4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62" name="Google Shape;862;p4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8121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4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70" name="Google Shape;870;p4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785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41" name="Google Shape;741;p3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8709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760" name="Google Shape;760;p3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689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4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04" name="Google Shape;804;p4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4971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4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There is a difference with deworming services although it's not in the direction we would have expected... Stunted children seem to have received more deworming services than the "normal growth" children...</a:t>
            </a:r>
            <a:endParaRPr dirty="0"/>
          </a:p>
          <a:p>
            <a:pPr marL="0" lvl="0" indent="0" algn="l" rtl="0">
              <a:spcBef>
                <a:spcPts val="0"/>
              </a:spcBef>
              <a:spcAft>
                <a:spcPts val="0"/>
              </a:spcAft>
              <a:buNone/>
            </a:pPr>
            <a:endParaRPr dirty="0"/>
          </a:p>
        </p:txBody>
      </p:sp>
      <p:sp>
        <p:nvSpPr>
          <p:cNvPr id="778" name="Google Shape;778;p4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2169933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2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72" name="Google Shape;572;p2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178016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27" name="Google Shape;327;p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958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3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Indicators 2, 4, 19, 20, 21</a:t>
            </a:r>
            <a:endParaRPr/>
          </a:p>
        </p:txBody>
      </p:sp>
      <p:sp>
        <p:nvSpPr>
          <p:cNvPr id="697" name="Google Shape;697;p3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3405678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3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Indicators 2, 4, 19, 20, 21</a:t>
            </a:r>
            <a:endParaRPr/>
          </a:p>
        </p:txBody>
      </p:sp>
      <p:sp>
        <p:nvSpPr>
          <p:cNvPr id="717" name="Google Shape;717;p3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2079523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726" name="Google Shape;726;p3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1649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5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00" name="Google Shape;900;p5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355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5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07" name="Google Shape;907;p5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4560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5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5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Indicators 2, 4, 19, 20, 21</a:t>
            </a:r>
            <a:endParaRPr/>
          </a:p>
        </p:txBody>
      </p:sp>
      <p:sp>
        <p:nvSpPr>
          <p:cNvPr id="915" name="Google Shape;915;p52: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4805936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5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23" name="Google Shape;923;p5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6915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4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85" name="Google Shape;885;p4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19831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4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92" name="Google Shape;892;p4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49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5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31" name="Google Shape;931;p5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05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38" name="Google Shape;338;p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772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38" name="Google Shape;938;p5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638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5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46" name="Google Shape;946;p5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6605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6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p6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79" name="Google Shape;979;p60: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57</a:t>
            </a:fld>
            <a:endParaRPr/>
          </a:p>
        </p:txBody>
      </p:sp>
    </p:spTree>
    <p:extLst>
      <p:ext uri="{BB962C8B-B14F-4D97-AF65-F5344CB8AC3E}">
        <p14:creationId xmlns:p14="http://schemas.microsoft.com/office/powerpoint/2010/main" val="38091535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5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5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Indicators 2, 4, 19, 20, 21</a:t>
            </a:r>
            <a:endParaRPr/>
          </a:p>
        </p:txBody>
      </p:sp>
      <p:sp>
        <p:nvSpPr>
          <p:cNvPr id="955" name="Google Shape;955;p5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10885024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5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63" name="Google Shape;963;p5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12478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5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70" name="Google Shape;970;p5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485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6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86" name="Google Shape;986;p6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0685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6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994" name="Google Shape;994;p6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5406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6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003" name="Google Shape;1003;p6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6976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6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6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12" name="Google Shape;1012;p64: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63752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8" name="Google Shape;348;p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2452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6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28" name="Google Shape;1028;p6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3165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6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35" name="Google Shape;1035;p6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28439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6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43" name="Google Shape;1043;p6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1541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7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p7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Indicators 24, 25, 26, 30, 31, 32</a:t>
            </a:r>
            <a:endParaRPr/>
          </a:p>
        </p:txBody>
      </p:sp>
      <p:sp>
        <p:nvSpPr>
          <p:cNvPr id="1061" name="Google Shape;1061;p70: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68</a:t>
            </a:fld>
            <a:endParaRPr/>
          </a:p>
        </p:txBody>
      </p:sp>
    </p:spTree>
    <p:extLst>
      <p:ext uri="{BB962C8B-B14F-4D97-AF65-F5344CB8AC3E}">
        <p14:creationId xmlns:p14="http://schemas.microsoft.com/office/powerpoint/2010/main" val="3170313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7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69" name="Google Shape;1069;p7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6614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7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7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Indicators 24, 25, 26, 30, 31, 32</a:t>
            </a:r>
            <a:endParaRPr/>
          </a:p>
        </p:txBody>
      </p:sp>
      <p:sp>
        <p:nvSpPr>
          <p:cNvPr id="1077" name="Google Shape;1077;p72: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70</a:t>
            </a:fld>
            <a:endParaRPr/>
          </a:p>
        </p:txBody>
      </p:sp>
    </p:spTree>
    <p:extLst>
      <p:ext uri="{BB962C8B-B14F-4D97-AF65-F5344CB8AC3E}">
        <p14:creationId xmlns:p14="http://schemas.microsoft.com/office/powerpoint/2010/main" val="5617287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7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111" name="Google Shape;1111;p7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7083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7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7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Indicators 24, 25, 26, 30, 31, 32</a:t>
            </a:r>
            <a:endParaRPr/>
          </a:p>
        </p:txBody>
      </p:sp>
      <p:sp>
        <p:nvSpPr>
          <p:cNvPr id="1120" name="Google Shape;1120;p77: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72</a:t>
            </a:fld>
            <a:endParaRPr/>
          </a:p>
        </p:txBody>
      </p:sp>
    </p:spTree>
    <p:extLst>
      <p:ext uri="{BB962C8B-B14F-4D97-AF65-F5344CB8AC3E}">
        <p14:creationId xmlns:p14="http://schemas.microsoft.com/office/powerpoint/2010/main" val="18849241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7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28" name="Google Shape;1128;p7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0904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7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35" name="Google Shape;1135;p7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55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56" name="Google Shape;356;p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2462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8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45" name="Google Shape;1145;p8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9316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6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6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Indicators 24, 25, 26, 30, 31, 32</a:t>
            </a:r>
            <a:endParaRPr/>
          </a:p>
        </p:txBody>
      </p:sp>
      <p:sp>
        <p:nvSpPr>
          <p:cNvPr id="1020" name="Google Shape;1020;p6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76</a:t>
            </a:fld>
            <a:endParaRPr/>
          </a:p>
        </p:txBody>
      </p:sp>
    </p:spTree>
    <p:extLst>
      <p:ext uri="{BB962C8B-B14F-4D97-AF65-F5344CB8AC3E}">
        <p14:creationId xmlns:p14="http://schemas.microsoft.com/office/powerpoint/2010/main" val="9439346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7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86" name="Google Shape;1086;p7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5025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7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3" name="Google Shape;1093;p7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Indicators 24, 25, 26, 30, 31, 32</a:t>
            </a:r>
            <a:endParaRPr/>
          </a:p>
        </p:txBody>
      </p:sp>
      <p:sp>
        <p:nvSpPr>
          <p:cNvPr id="1094" name="Google Shape;1094;p74: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78</a:t>
            </a:fld>
            <a:endParaRPr/>
          </a:p>
        </p:txBody>
      </p:sp>
    </p:spTree>
    <p:extLst>
      <p:ext uri="{BB962C8B-B14F-4D97-AF65-F5344CB8AC3E}">
        <p14:creationId xmlns:p14="http://schemas.microsoft.com/office/powerpoint/2010/main" val="25603839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7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7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Indicators 24, 25, 26, 30, 31, 32</a:t>
            </a:r>
            <a:endParaRPr/>
          </a:p>
        </p:txBody>
      </p:sp>
      <p:sp>
        <p:nvSpPr>
          <p:cNvPr id="1103" name="Google Shape;1103;p75: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79</a:t>
            </a:fld>
            <a:endParaRPr/>
          </a:p>
        </p:txBody>
      </p:sp>
    </p:spTree>
    <p:extLst>
      <p:ext uri="{BB962C8B-B14F-4D97-AF65-F5344CB8AC3E}">
        <p14:creationId xmlns:p14="http://schemas.microsoft.com/office/powerpoint/2010/main" val="33989891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2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72" name="Google Shape;572;p21: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80</a:t>
            </a:fld>
            <a:endParaRPr/>
          </a:p>
        </p:txBody>
      </p:sp>
    </p:spTree>
    <p:extLst>
      <p:ext uri="{BB962C8B-B14F-4D97-AF65-F5344CB8AC3E}">
        <p14:creationId xmlns:p14="http://schemas.microsoft.com/office/powerpoint/2010/main" val="26959561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8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02" name="Google Shape;1202;p8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5155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8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09" name="Google Shape;1209;p8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8362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8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7" name="Google Shape;1217;p8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1446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9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74" name="Google Shape;1274;p9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0406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8: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64" name="Google Shape;364;p8: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2511874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9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82" name="Google Shape;1282;p9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8487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8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71" name="Google Shape;1171;p8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1830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8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79" name="Google Shape;1179;p8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05987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p8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87" name="Google Shape;1187;p8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2661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8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194" name="Google Shape;1194;p8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3916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8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25" name="Google Shape;1225;p8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5373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9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33" name="Google Shape;1233;p9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641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9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41" name="Google Shape;1241;p9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7260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9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49" name="Google Shape;1249;p9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5868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9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257" name="Google Shape;1257;p9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579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9: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99" name="Google Shape;399;p9: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0175619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9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65" name="Google Shape;1265;p9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7373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9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90" name="Google Shape;1290;p9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9944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9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7" name="Google Shape;1297;p98: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Participants were from 9 districts/7 provinces – interviewed and asked open and close-ended questions about their experiences</a:t>
            </a:r>
            <a:endParaRPr/>
          </a:p>
          <a:p>
            <a:pPr marL="0" lvl="0" indent="0" algn="l" rtl="0">
              <a:spcBef>
                <a:spcPts val="0"/>
              </a:spcBef>
              <a:spcAft>
                <a:spcPts val="0"/>
              </a:spcAft>
              <a:buNone/>
            </a:pPr>
            <a:r>
              <a:rPr lang="en-US"/>
              <a:t>Close ended questions were summarized, we did not examine statistical significance because of the small sample and qualitative nature of this research </a:t>
            </a:r>
            <a:endParaRPr/>
          </a:p>
        </p:txBody>
      </p:sp>
      <p:sp>
        <p:nvSpPr>
          <p:cNvPr id="1298" name="Google Shape;1298;p98: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97</a:t>
            </a:fld>
            <a:endParaRPr/>
          </a:p>
        </p:txBody>
      </p:sp>
    </p:spTree>
    <p:extLst>
      <p:ext uri="{BB962C8B-B14F-4D97-AF65-F5344CB8AC3E}">
        <p14:creationId xmlns:p14="http://schemas.microsoft.com/office/powerpoint/2010/main" val="25275692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p9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05" name="Google Shape;1305;p9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6377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10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13" name="Google Shape;1313;p10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8198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01: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20" name="Google Shape;1320;p10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4949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0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28" name="Google Shape;1328;p10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775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10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p10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Note 4 respondents in Phase 1 and 9 respondents in Phase 2 didn’t know</a:t>
            </a:r>
            <a:endParaRPr dirty="0"/>
          </a:p>
        </p:txBody>
      </p:sp>
      <p:sp>
        <p:nvSpPr>
          <p:cNvPr id="1336" name="Google Shape;1336;p103:notes"/>
          <p:cNvSpPr txBox="1">
            <a:spLocks noGrp="1"/>
          </p:cNvSpPr>
          <p:nvPr>
            <p:ph type="sldNum" idx="12"/>
          </p:nvPr>
        </p:nvSpPr>
        <p:spPr>
          <a:xfrm>
            <a:off x="3970938"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102</a:t>
            </a:fld>
            <a:endParaRPr/>
          </a:p>
        </p:txBody>
      </p:sp>
    </p:spTree>
    <p:extLst>
      <p:ext uri="{BB962C8B-B14F-4D97-AF65-F5344CB8AC3E}">
        <p14:creationId xmlns:p14="http://schemas.microsoft.com/office/powerpoint/2010/main" val="15011855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10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43" name="Google Shape;1343;p10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66434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10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51" name="Google Shape;1351;p10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716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
        <p:cNvGrpSpPr/>
        <p:nvPr/>
      </p:nvGrpSpPr>
      <p:grpSpPr>
        <a:xfrm>
          <a:off x="0" y="0"/>
          <a:ext cx="0" cy="0"/>
          <a:chOff x="0" y="0"/>
          <a:chExt cx="0" cy="0"/>
        </a:xfrm>
      </p:grpSpPr>
      <p:sp>
        <p:nvSpPr>
          <p:cNvPr id="18" name="Google Shape;18;p114"/>
          <p:cNvSpPr txBox="1">
            <a:spLocks noGrp="1"/>
          </p:cNvSpPr>
          <p:nvPr>
            <p:ph type="ctrTitle"/>
          </p:nvPr>
        </p:nvSpPr>
        <p:spPr>
          <a:xfrm>
            <a:off x="381740" y="268642"/>
            <a:ext cx="3676661" cy="1889289"/>
          </a:xfrm>
          <a:prstGeom prst="rect">
            <a:avLst/>
          </a:prstGeom>
          <a:noFill/>
          <a:ln>
            <a:noFill/>
          </a:ln>
        </p:spPr>
        <p:txBody>
          <a:bodyPr spcFirstLastPara="1" wrap="square" lIns="36000" tIns="36000" rIns="36000" bIns="0" anchor="b" anchorCtr="0">
            <a:noAutofit/>
          </a:bodyPr>
          <a:lstStyle>
            <a:lvl1pPr lvl="0" algn="l">
              <a:lnSpc>
                <a:spcPct val="100000"/>
              </a:lnSpc>
              <a:spcBef>
                <a:spcPts val="0"/>
              </a:spcBef>
              <a:spcAft>
                <a:spcPts val="0"/>
              </a:spcAft>
              <a:buClr>
                <a:schemeClr val="dk2"/>
              </a:buClr>
              <a:buSzPts val="3600"/>
              <a:buFont typeface="Gill Sans"/>
              <a:buNone/>
              <a:defRPr sz="3600">
                <a:solidFill>
                  <a:schemeClr val="dk2"/>
                </a:solidFill>
                <a:latin typeface="Gill Sans Nova" panose="020B0602020104020203" pitchFamily="34" charset="0"/>
                <a:ea typeface="Gill Sans Nova" panose="020B0602020104020203" pitchFamily="34" charset="0"/>
                <a:cs typeface="Gill Sans Nova" panose="020B0602020104020203" pitchFamily="34" charset="0"/>
                <a:sym typeface="Gill Sans"/>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14"/>
          <p:cNvSpPr txBox="1">
            <a:spLocks noGrp="1"/>
          </p:cNvSpPr>
          <p:nvPr>
            <p:ph type="subTitle" idx="1"/>
          </p:nvPr>
        </p:nvSpPr>
        <p:spPr>
          <a:xfrm>
            <a:off x="381740" y="2259034"/>
            <a:ext cx="3676661" cy="1553216"/>
          </a:xfrm>
          <a:prstGeom prst="rect">
            <a:avLst/>
          </a:prstGeom>
          <a:noFill/>
          <a:ln>
            <a:noFill/>
          </a:ln>
        </p:spPr>
        <p:txBody>
          <a:bodyPr spcFirstLastPara="1" wrap="square" lIns="36000" tIns="36000" rIns="36000" bIns="0" anchor="t" anchorCtr="0">
            <a:noAutofit/>
          </a:bodyPr>
          <a:lstStyle>
            <a:lvl1pPr marR="0" lvl="0" algn="l" rtl="0">
              <a:lnSpc>
                <a:spcPct val="100000"/>
              </a:lnSpc>
              <a:spcBef>
                <a:spcPts val="300"/>
              </a:spcBef>
              <a:spcAft>
                <a:spcPts val="0"/>
              </a:spcAft>
              <a:buClr>
                <a:schemeClr val="dk2"/>
              </a:buClr>
              <a:buSzPts val="3000"/>
              <a:buFont typeface="Noto Sans Symbols"/>
              <a:buNone/>
              <a:defRPr sz="3000" b="1" i="0" u="none" strike="noStrike" cap="none">
                <a:solidFill>
                  <a:schemeClr val="dk1"/>
                </a:solidFill>
                <a:latin typeface="Gill Sans Nova" panose="020B0602020104020203" pitchFamily="34" charset="0"/>
                <a:ea typeface="Gill Sans Nova" panose="020B0602020104020203" pitchFamily="34" charset="0"/>
                <a:cs typeface="Gill Sans Nova" panose="020B0602020104020203" pitchFamily="34" charset="0"/>
                <a:sym typeface="Gill Sans"/>
              </a:defRPr>
            </a:lvl1pPr>
            <a:lvl2pPr marR="0" lvl="1" algn="ctr" rtl="0">
              <a:lnSpc>
                <a:spcPct val="110000"/>
              </a:lnSpc>
              <a:spcBef>
                <a:spcPts val="100"/>
              </a:spcBef>
              <a:spcAft>
                <a:spcPts val="0"/>
              </a:spcAft>
              <a:buClr>
                <a:schemeClr val="dk2"/>
              </a:buClr>
              <a:buSzPts val="1600"/>
              <a:buFont typeface="Noto Sans Symbols"/>
              <a:buNone/>
              <a:defRPr sz="1600" b="0" i="0" u="none" strike="noStrike" cap="none">
                <a:solidFill>
                  <a:srgbClr val="888888"/>
                </a:solidFill>
                <a:latin typeface="Arial"/>
                <a:ea typeface="Arial"/>
                <a:cs typeface="Arial"/>
                <a:sym typeface="Arial"/>
              </a:defRPr>
            </a:lvl2pPr>
            <a:lvl3pPr marR="0" lvl="2" algn="ctr" rtl="0">
              <a:lnSpc>
                <a:spcPct val="110000"/>
              </a:lnSpc>
              <a:spcBef>
                <a:spcPts val="100"/>
              </a:spcBef>
              <a:spcAft>
                <a:spcPts val="0"/>
              </a:spcAft>
              <a:buClr>
                <a:schemeClr val="accent2"/>
              </a:buClr>
              <a:buSzPts val="1400"/>
              <a:buFont typeface="Merriweather Sans"/>
              <a:buNone/>
              <a:defRPr sz="1400" b="0" i="0" u="none" strike="noStrike" cap="none">
                <a:solidFill>
                  <a:srgbClr val="888888"/>
                </a:solidFill>
                <a:latin typeface="Arial"/>
                <a:ea typeface="Arial"/>
                <a:cs typeface="Arial"/>
                <a:sym typeface="Arial"/>
              </a:defRPr>
            </a:lvl3pPr>
            <a:lvl4pPr marR="0" lvl="3"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R="0" lvl="4"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20" name="Google Shape;20;p114"/>
          <p:cNvSpPr/>
          <p:nvPr/>
        </p:nvSpPr>
        <p:spPr>
          <a:xfrm>
            <a:off x="7829515" y="5259881"/>
            <a:ext cx="1156644" cy="8515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 name="Google Shape;21;p114"/>
          <p:cNvSpPr>
            <a:spLocks noGrp="1"/>
          </p:cNvSpPr>
          <p:nvPr>
            <p:ph type="pic" idx="2"/>
          </p:nvPr>
        </p:nvSpPr>
        <p:spPr>
          <a:xfrm>
            <a:off x="4227580" y="-13176"/>
            <a:ext cx="4897949" cy="4922398"/>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3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1pPr>
            <a:lvl2pPr marR="0" lvl="1" algn="l" rtl="0">
              <a:lnSpc>
                <a:spcPct val="110000"/>
              </a:lnSpc>
              <a:spcBef>
                <a:spcPts val="3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R="0" lvl="2" algn="l" rtl="0">
              <a:lnSpc>
                <a:spcPct val="110000"/>
              </a:lnSpc>
              <a:spcBef>
                <a:spcPts val="100"/>
              </a:spcBef>
              <a:spcAft>
                <a:spcPts val="0"/>
              </a:spcAft>
              <a:buClr>
                <a:schemeClr val="accent2"/>
              </a:buClr>
              <a:buSzPts val="1400"/>
              <a:buFont typeface="Merriweather Sans"/>
              <a:buChar char="–"/>
              <a:defRPr sz="1400" b="0" i="0" u="none" strike="noStrike" cap="none">
                <a:solidFill>
                  <a:schemeClr val="dk1"/>
                </a:solidFill>
                <a:latin typeface="Arial"/>
                <a:ea typeface="Arial"/>
                <a:cs typeface="Arial"/>
                <a:sym typeface="Arial"/>
              </a:defRPr>
            </a:lvl3pPr>
            <a:lvl4pPr marR="0" lvl="3"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2" name="Google Shape;22;p114"/>
          <p:cNvSpPr txBox="1">
            <a:spLocks noGrp="1"/>
          </p:cNvSpPr>
          <p:nvPr>
            <p:ph type="body" idx="3"/>
          </p:nvPr>
        </p:nvSpPr>
        <p:spPr>
          <a:xfrm>
            <a:off x="7820049" y="5268779"/>
            <a:ext cx="1156644" cy="842647"/>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10000"/>
              </a:lnSpc>
              <a:spcBef>
                <a:spcPts val="300"/>
              </a:spcBef>
              <a:spcAft>
                <a:spcPts val="0"/>
              </a:spcAft>
              <a:buClr>
                <a:schemeClr val="dk2"/>
              </a:buClr>
              <a:buSzPts val="1200"/>
              <a:buFont typeface="Noto Sans Symbols"/>
              <a:buNone/>
              <a:defRPr sz="1200" b="1" i="0" u="none" strike="noStrike" cap="none">
                <a:solidFill>
                  <a:schemeClr val="lt1"/>
                </a:solidFill>
                <a:latin typeface="Gill Sans Nova" panose="020B0602020104020203" pitchFamily="34" charset="0"/>
                <a:ea typeface="Gill Sans Nova" panose="020B0602020104020203" pitchFamily="34" charset="0"/>
                <a:cs typeface="Arial"/>
                <a:sym typeface="Arial"/>
              </a:defRPr>
            </a:lvl1pPr>
            <a:lvl2pPr marL="914400" marR="0" lvl="1" indent="-330200" algn="l" rtl="0">
              <a:lnSpc>
                <a:spcPct val="110000"/>
              </a:lnSpc>
              <a:spcBef>
                <a:spcPts val="3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110000"/>
              </a:lnSpc>
              <a:spcBef>
                <a:spcPts val="100"/>
              </a:spcBef>
              <a:spcAft>
                <a:spcPts val="0"/>
              </a:spcAft>
              <a:buClr>
                <a:schemeClr val="accent2"/>
              </a:buClr>
              <a:buSzPts val="1400"/>
              <a:buFont typeface="Merriweather Sans"/>
              <a:buChar char="–"/>
              <a:defRPr sz="1400" b="0" i="0" u="none" strike="noStrike" cap="none">
                <a:solidFill>
                  <a:schemeClr val="dk1"/>
                </a:solidFill>
                <a:latin typeface="Arial"/>
                <a:ea typeface="Arial"/>
                <a:cs typeface="Arial"/>
                <a:sym typeface="Arial"/>
              </a:defRPr>
            </a:lvl3pPr>
            <a:lvl4pPr marL="1828800" marR="0" lvl="3"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3" name="Google Shape;23;p114"/>
          <p:cNvSpPr/>
          <p:nvPr/>
        </p:nvSpPr>
        <p:spPr>
          <a:xfrm>
            <a:off x="100080" y="3860737"/>
            <a:ext cx="4127500" cy="2299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C0C0C"/>
              </a:solidFill>
              <a:latin typeface="Arial"/>
              <a:ea typeface="Arial"/>
              <a:cs typeface="Arial"/>
              <a:sym typeface="Arial"/>
            </a:endParaRPr>
          </a:p>
        </p:txBody>
      </p:sp>
      <p:sp>
        <p:nvSpPr>
          <p:cNvPr id="24" name="Google Shape;24;p114"/>
          <p:cNvSpPr txBox="1">
            <a:spLocks noGrp="1"/>
          </p:cNvSpPr>
          <p:nvPr>
            <p:ph type="body" idx="4"/>
          </p:nvPr>
        </p:nvSpPr>
        <p:spPr>
          <a:xfrm>
            <a:off x="384308" y="3944266"/>
            <a:ext cx="3674093" cy="2167160"/>
          </a:xfrm>
          <a:prstGeom prst="rect">
            <a:avLst/>
          </a:prstGeom>
          <a:noFill/>
          <a:ln>
            <a:noFill/>
          </a:ln>
        </p:spPr>
        <p:txBody>
          <a:bodyPr spcFirstLastPara="1" wrap="square" lIns="0" tIns="0" rIns="36000" bIns="0" anchor="t" anchorCtr="0">
            <a:normAutofit/>
          </a:bodyPr>
          <a:lstStyle>
            <a:lvl1pPr marL="0" marR="0" lvl="0" indent="0" algn="l" rtl="0">
              <a:lnSpc>
                <a:spcPct val="100000"/>
              </a:lnSpc>
              <a:spcBef>
                <a:spcPts val="0"/>
              </a:spcBef>
              <a:spcAft>
                <a:spcPts val="0"/>
              </a:spcAft>
              <a:buClr>
                <a:schemeClr val="dk2"/>
              </a:buClr>
              <a:buSzPts val="2800"/>
              <a:buFont typeface="Noto Sans Symbols"/>
              <a:buNone/>
              <a:defRPr sz="2800" b="0" i="0" u="none" strike="noStrike" cap="none">
                <a:solidFill>
                  <a:srgbClr val="0C0C0C"/>
                </a:solidFill>
                <a:latin typeface="Gill Sans Nova" panose="020B0602020104020203" pitchFamily="34" charset="0"/>
                <a:ea typeface="Gill Sans Nova" panose="020B0602020104020203" pitchFamily="34" charset="0"/>
                <a:cs typeface="Gill Sans Nova" panose="020B0602020104020203" pitchFamily="34" charset="0"/>
                <a:sym typeface="Gill Sans"/>
              </a:defRPr>
            </a:lvl1pPr>
            <a:lvl2pPr marL="914400" marR="0" lvl="1" indent="-330200" algn="l" rtl="0">
              <a:lnSpc>
                <a:spcPct val="110000"/>
              </a:lnSpc>
              <a:spcBef>
                <a:spcPts val="3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110000"/>
              </a:lnSpc>
              <a:spcBef>
                <a:spcPts val="100"/>
              </a:spcBef>
              <a:spcAft>
                <a:spcPts val="0"/>
              </a:spcAft>
              <a:buClr>
                <a:schemeClr val="accent2"/>
              </a:buClr>
              <a:buSzPts val="1400"/>
              <a:buFont typeface="Merriweather Sans"/>
              <a:buChar char="–"/>
              <a:defRPr sz="1400" b="0" i="0" u="none" strike="noStrike" cap="none">
                <a:solidFill>
                  <a:schemeClr val="dk1"/>
                </a:solidFill>
                <a:latin typeface="Arial"/>
                <a:ea typeface="Arial"/>
                <a:cs typeface="Arial"/>
                <a:sym typeface="Arial"/>
              </a:defRPr>
            </a:lvl3pPr>
            <a:lvl4pPr marL="1828800" marR="0" lvl="3"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_diff sizes" userDrawn="1">
  <p:cSld name="1_Two Content_diff sizes">
    <p:spTree>
      <p:nvGrpSpPr>
        <p:cNvPr id="1" name="Shape 115"/>
        <p:cNvGrpSpPr/>
        <p:nvPr/>
      </p:nvGrpSpPr>
      <p:grpSpPr>
        <a:xfrm>
          <a:off x="0" y="0"/>
          <a:ext cx="0" cy="0"/>
          <a:chOff x="0" y="0"/>
          <a:chExt cx="0" cy="0"/>
        </a:xfrm>
      </p:grpSpPr>
      <p:sp>
        <p:nvSpPr>
          <p:cNvPr id="117" name="Google Shape;117;p125"/>
          <p:cNvSpPr txBox="1">
            <a:spLocks noGrp="1"/>
          </p:cNvSpPr>
          <p:nvPr>
            <p:ph type="sldNum" idx="12"/>
          </p:nvPr>
        </p:nvSpPr>
        <p:spPr>
          <a:xfrm>
            <a:off x="8765293" y="6491768"/>
            <a:ext cx="356512"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8" name="Google Shape;118;p125"/>
          <p:cNvGrpSpPr/>
          <p:nvPr/>
        </p:nvGrpSpPr>
        <p:grpSpPr>
          <a:xfrm>
            <a:off x="8608259" y="-1276"/>
            <a:ext cx="534641" cy="457200"/>
            <a:chOff x="7804191" y="0"/>
            <a:chExt cx="1339809" cy="1145743"/>
          </a:xfrm>
        </p:grpSpPr>
        <p:sp>
          <p:nvSpPr>
            <p:cNvPr id="119" name="Google Shape;119;p125"/>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0" name="Google Shape;120;p125"/>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 name="Google Shape;121;p125"/>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22" name="Google Shape;122;p125"/>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800"/>
              <a:buFont typeface="Gill Sans"/>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Content Placeholder 2"/>
          <p:cNvSpPr>
            <a:spLocks noGrp="1"/>
          </p:cNvSpPr>
          <p:nvPr>
            <p:ph sz="quarter" idx="13"/>
          </p:nvPr>
        </p:nvSpPr>
        <p:spPr>
          <a:xfrm>
            <a:off x="454025" y="1180729"/>
            <a:ext cx="3088165" cy="4962895"/>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op and Bottom Content" userDrawn="1">
  <p:cSld name="1_Top and Bottom Content">
    <p:spTree>
      <p:nvGrpSpPr>
        <p:cNvPr id="1" name="Shape 124"/>
        <p:cNvGrpSpPr/>
        <p:nvPr/>
      </p:nvGrpSpPr>
      <p:grpSpPr>
        <a:xfrm>
          <a:off x="0" y="0"/>
          <a:ext cx="0" cy="0"/>
          <a:chOff x="0" y="0"/>
          <a:chExt cx="0" cy="0"/>
        </a:xfrm>
      </p:grpSpPr>
      <p:sp>
        <p:nvSpPr>
          <p:cNvPr id="127" name="Google Shape;127;p126"/>
          <p:cNvSpPr txBox="1">
            <a:spLocks noGrp="1"/>
          </p:cNvSpPr>
          <p:nvPr>
            <p:ph type="sldNum" idx="12"/>
          </p:nvPr>
        </p:nvSpPr>
        <p:spPr>
          <a:xfrm>
            <a:off x="8786388" y="6491768"/>
            <a:ext cx="356512"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8" name="Google Shape;128;p126"/>
          <p:cNvGrpSpPr/>
          <p:nvPr/>
        </p:nvGrpSpPr>
        <p:grpSpPr>
          <a:xfrm>
            <a:off x="8608259" y="-1276"/>
            <a:ext cx="534641" cy="457200"/>
            <a:chOff x="7804191" y="0"/>
            <a:chExt cx="1339809" cy="1145743"/>
          </a:xfrm>
        </p:grpSpPr>
        <p:sp>
          <p:nvSpPr>
            <p:cNvPr id="129" name="Google Shape;129;p126"/>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126"/>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126"/>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32" name="Google Shape;132;p126"/>
          <p:cNvSpPr txBox="1"/>
          <p:nvPr/>
        </p:nvSpPr>
        <p:spPr>
          <a:xfrm>
            <a:off x="457198" y="182878"/>
            <a:ext cx="8151061" cy="7137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400"/>
              <a:buFont typeface="Gill Sans"/>
              <a:buNone/>
            </a:pPr>
            <a:endParaRPr sz="2400" b="1">
              <a:solidFill>
                <a:schemeClr val="dk2"/>
              </a:solidFill>
              <a:latin typeface="Gill Sans Nova" panose="020B0602020104020203" pitchFamily="34" charset="0"/>
              <a:ea typeface="Gill Sans"/>
              <a:cs typeface="Gill Sans"/>
              <a:sym typeface="Gill Sans"/>
            </a:endParaRPr>
          </a:p>
        </p:txBody>
      </p:sp>
      <p:sp>
        <p:nvSpPr>
          <p:cNvPr id="133" name="Google Shape;133;p126"/>
          <p:cNvSpPr txBox="1">
            <a:spLocks noGrp="1"/>
          </p:cNvSpPr>
          <p:nvPr>
            <p:ph type="title"/>
          </p:nvPr>
        </p:nvSpPr>
        <p:spPr>
          <a:xfrm>
            <a:off x="456791"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Content Placeholder 2"/>
          <p:cNvSpPr>
            <a:spLocks noGrp="1"/>
          </p:cNvSpPr>
          <p:nvPr>
            <p:ph sz="quarter" idx="13"/>
          </p:nvPr>
        </p:nvSpPr>
        <p:spPr>
          <a:xfrm>
            <a:off x="454026" y="1079045"/>
            <a:ext cx="8153826" cy="1016085"/>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sz="quarter" idx="14"/>
          </p:nvPr>
        </p:nvSpPr>
        <p:spPr>
          <a:xfrm>
            <a:off x="454026" y="2277556"/>
            <a:ext cx="8153826" cy="3919057"/>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op and Bottom Content" preserve="1" userDrawn="1">
  <p:cSld name="1_Bottom and Top ">
    <p:spTree>
      <p:nvGrpSpPr>
        <p:cNvPr id="1" name="Shape 124"/>
        <p:cNvGrpSpPr/>
        <p:nvPr/>
      </p:nvGrpSpPr>
      <p:grpSpPr>
        <a:xfrm>
          <a:off x="0" y="0"/>
          <a:ext cx="0" cy="0"/>
          <a:chOff x="0" y="0"/>
          <a:chExt cx="0" cy="0"/>
        </a:xfrm>
      </p:grpSpPr>
      <p:sp>
        <p:nvSpPr>
          <p:cNvPr id="127" name="Google Shape;127;p126"/>
          <p:cNvSpPr txBox="1">
            <a:spLocks noGrp="1"/>
          </p:cNvSpPr>
          <p:nvPr>
            <p:ph type="sldNum" idx="12"/>
          </p:nvPr>
        </p:nvSpPr>
        <p:spPr>
          <a:xfrm>
            <a:off x="8786388" y="6491768"/>
            <a:ext cx="356512"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8" name="Google Shape;128;p126"/>
          <p:cNvGrpSpPr/>
          <p:nvPr/>
        </p:nvGrpSpPr>
        <p:grpSpPr>
          <a:xfrm>
            <a:off x="8608259" y="-1276"/>
            <a:ext cx="534641" cy="457200"/>
            <a:chOff x="7804191" y="0"/>
            <a:chExt cx="1339809" cy="1145743"/>
          </a:xfrm>
        </p:grpSpPr>
        <p:sp>
          <p:nvSpPr>
            <p:cNvPr id="129" name="Google Shape;129;p126"/>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126"/>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126"/>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32" name="Google Shape;132;p126"/>
          <p:cNvSpPr txBox="1"/>
          <p:nvPr/>
        </p:nvSpPr>
        <p:spPr>
          <a:xfrm>
            <a:off x="457198" y="182878"/>
            <a:ext cx="8151061" cy="7137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400"/>
              <a:buFont typeface="Gill Sans"/>
              <a:buNone/>
            </a:pPr>
            <a:endParaRPr sz="2400" b="1">
              <a:solidFill>
                <a:schemeClr val="dk2"/>
              </a:solidFill>
              <a:latin typeface="Gill Sans Nova" panose="020B0602020104020203" pitchFamily="34" charset="0"/>
              <a:ea typeface="Gill Sans"/>
              <a:cs typeface="Gill Sans"/>
              <a:sym typeface="Gill Sans"/>
            </a:endParaRPr>
          </a:p>
        </p:txBody>
      </p:sp>
      <p:sp>
        <p:nvSpPr>
          <p:cNvPr id="133" name="Google Shape;133;p126"/>
          <p:cNvSpPr txBox="1">
            <a:spLocks noGrp="1"/>
          </p:cNvSpPr>
          <p:nvPr>
            <p:ph type="title"/>
          </p:nvPr>
        </p:nvSpPr>
        <p:spPr>
          <a:xfrm>
            <a:off x="456791"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Content Placeholder 2"/>
          <p:cNvSpPr>
            <a:spLocks noGrp="1"/>
          </p:cNvSpPr>
          <p:nvPr>
            <p:ph sz="quarter" idx="13"/>
          </p:nvPr>
        </p:nvSpPr>
        <p:spPr>
          <a:xfrm>
            <a:off x="454026" y="1079044"/>
            <a:ext cx="8153826" cy="3599487"/>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sz="quarter" idx="14"/>
          </p:nvPr>
        </p:nvSpPr>
        <p:spPr>
          <a:xfrm>
            <a:off x="454026" y="4935984"/>
            <a:ext cx="8153826" cy="1260629"/>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70457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Thirds One Third Exhibit" userDrawn="1">
  <p:cSld name="Two Thirds One Third Exhibit">
    <p:spTree>
      <p:nvGrpSpPr>
        <p:cNvPr id="1" name="Shape 143"/>
        <p:cNvGrpSpPr/>
        <p:nvPr/>
      </p:nvGrpSpPr>
      <p:grpSpPr>
        <a:xfrm>
          <a:off x="0" y="0"/>
          <a:ext cx="0" cy="0"/>
          <a:chOff x="0" y="0"/>
          <a:chExt cx="0" cy="0"/>
        </a:xfrm>
      </p:grpSpPr>
      <p:sp>
        <p:nvSpPr>
          <p:cNvPr id="144" name="Google Shape;144;p128"/>
          <p:cNvSpPr txBox="1">
            <a:spLocks noGrp="1"/>
          </p:cNvSpPr>
          <p:nvPr>
            <p:ph type="body" idx="1"/>
          </p:nvPr>
        </p:nvSpPr>
        <p:spPr>
          <a:xfrm>
            <a:off x="454025" y="1092200"/>
            <a:ext cx="5421313" cy="379413"/>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00"/>
              </a:spcBef>
              <a:spcAft>
                <a:spcPts val="0"/>
              </a:spcAft>
              <a:buClr>
                <a:schemeClr val="dk2"/>
              </a:buClr>
              <a:buSzPts val="1200"/>
              <a:buFont typeface="Noto Sans Symbols"/>
              <a:buNone/>
              <a:defRPr sz="1800" b="1" i="0" u="none" strike="noStrike" cap="none">
                <a:solidFill>
                  <a:schemeClr val="dk2"/>
                </a:solidFill>
                <a:latin typeface="Gill Sans Nova" panose="020B0602020104020203" pitchFamily="34" charset="0"/>
                <a:ea typeface="Gill Sans Nova" panose="020B0602020104020203" pitchFamily="34" charset="0"/>
                <a:cs typeface="Arial"/>
                <a:sym typeface="Arial"/>
              </a:defRPr>
            </a:lvl1pPr>
            <a:lvl2pPr marL="914400" marR="0" lvl="1" indent="-330200" algn="l" rtl="0">
              <a:lnSpc>
                <a:spcPct val="110000"/>
              </a:lnSpc>
              <a:spcBef>
                <a:spcPts val="3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110000"/>
              </a:lnSpc>
              <a:spcBef>
                <a:spcPts val="100"/>
              </a:spcBef>
              <a:spcAft>
                <a:spcPts val="0"/>
              </a:spcAft>
              <a:buClr>
                <a:schemeClr val="accent2"/>
              </a:buClr>
              <a:buSzPts val="1400"/>
              <a:buFont typeface="Merriweather Sans"/>
              <a:buChar char="–"/>
              <a:defRPr sz="1400" b="0" i="0" u="none" strike="noStrike" cap="none">
                <a:solidFill>
                  <a:schemeClr val="dk1"/>
                </a:solidFill>
                <a:latin typeface="Arial"/>
                <a:ea typeface="Arial"/>
                <a:cs typeface="Arial"/>
                <a:sym typeface="Arial"/>
              </a:defRPr>
            </a:lvl3pPr>
            <a:lvl4pPr marL="1828800" marR="0" lvl="3"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5" name="Google Shape;145;p128"/>
          <p:cNvSpPr txBox="1">
            <a:spLocks noGrp="1"/>
          </p:cNvSpPr>
          <p:nvPr>
            <p:ph type="body" idx="2"/>
          </p:nvPr>
        </p:nvSpPr>
        <p:spPr>
          <a:xfrm>
            <a:off x="6069014" y="1092200"/>
            <a:ext cx="2616200" cy="379413"/>
          </a:xfrm>
          <a:prstGeom prst="rect">
            <a:avLst/>
          </a:prstGeom>
          <a:noFill/>
          <a:ln>
            <a:noFill/>
          </a:ln>
        </p:spPr>
        <p:txBody>
          <a:bodyPr spcFirstLastPara="1" wrap="square" lIns="91425" tIns="45700" rIns="91425" bIns="45700" anchor="t" anchorCtr="0">
            <a:noAutofit/>
          </a:bodyPr>
          <a:lstStyle>
            <a:lvl1pPr marL="0" marR="0" lvl="0" indent="-228600" algn="l" rtl="0">
              <a:lnSpc>
                <a:spcPct val="100000"/>
              </a:lnSpc>
              <a:spcBef>
                <a:spcPts val="300"/>
              </a:spcBef>
              <a:spcAft>
                <a:spcPts val="0"/>
              </a:spcAft>
              <a:buClr>
                <a:schemeClr val="dk2"/>
              </a:buClr>
              <a:buSzPts val="1200"/>
              <a:buFont typeface="Noto Sans Symbols"/>
              <a:buNone/>
              <a:defRPr sz="1800" b="1" i="0" u="none" strike="noStrike" cap="none">
                <a:solidFill>
                  <a:schemeClr val="dk2"/>
                </a:solidFill>
                <a:latin typeface="Gill Sans Nova" panose="020B0602020104020203" pitchFamily="34" charset="0"/>
                <a:ea typeface="Gill Sans Nova" panose="020B0602020104020203" pitchFamily="34" charset="0"/>
                <a:cs typeface="Arial"/>
                <a:sym typeface="Arial"/>
              </a:defRPr>
            </a:lvl1pPr>
            <a:lvl2pPr marL="914400" marR="0" lvl="1" indent="-330200" algn="l" rtl="0">
              <a:lnSpc>
                <a:spcPct val="110000"/>
              </a:lnSpc>
              <a:spcBef>
                <a:spcPts val="3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110000"/>
              </a:lnSpc>
              <a:spcBef>
                <a:spcPts val="100"/>
              </a:spcBef>
              <a:spcAft>
                <a:spcPts val="0"/>
              </a:spcAft>
              <a:buClr>
                <a:schemeClr val="accent2"/>
              </a:buClr>
              <a:buSzPts val="1400"/>
              <a:buFont typeface="Merriweather Sans"/>
              <a:buChar char="–"/>
              <a:defRPr sz="1400" b="0" i="0" u="none" strike="noStrike" cap="none">
                <a:solidFill>
                  <a:schemeClr val="dk1"/>
                </a:solidFill>
                <a:latin typeface="Arial"/>
                <a:ea typeface="Arial"/>
                <a:cs typeface="Arial"/>
                <a:sym typeface="Arial"/>
              </a:defRPr>
            </a:lvl3pPr>
            <a:lvl4pPr marL="1828800" marR="0" lvl="3"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8" name="Google Shape;148;p128"/>
          <p:cNvSpPr txBox="1">
            <a:spLocks noGrp="1"/>
          </p:cNvSpPr>
          <p:nvPr>
            <p:ph type="sldNum" idx="12"/>
          </p:nvPr>
        </p:nvSpPr>
        <p:spPr>
          <a:xfrm>
            <a:off x="8787488" y="6513164"/>
            <a:ext cx="356512"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9" name="Google Shape;149;p128"/>
          <p:cNvCxnSpPr/>
          <p:nvPr/>
        </p:nvCxnSpPr>
        <p:spPr>
          <a:xfrm>
            <a:off x="457199" y="1086168"/>
            <a:ext cx="5421314" cy="0"/>
          </a:xfrm>
          <a:prstGeom prst="straightConnector1">
            <a:avLst/>
          </a:prstGeom>
          <a:noFill/>
          <a:ln w="9525" cap="flat" cmpd="sng">
            <a:solidFill>
              <a:schemeClr val="accent1"/>
            </a:solidFill>
            <a:prstDash val="solid"/>
            <a:round/>
            <a:headEnd type="none" w="sm" len="sm"/>
            <a:tailEnd type="none" w="sm" len="sm"/>
          </a:ln>
        </p:spPr>
      </p:cxnSp>
      <p:cxnSp>
        <p:nvCxnSpPr>
          <p:cNvPr id="150" name="Google Shape;150;p128"/>
          <p:cNvCxnSpPr/>
          <p:nvPr/>
        </p:nvCxnSpPr>
        <p:spPr>
          <a:xfrm>
            <a:off x="6061076" y="1086168"/>
            <a:ext cx="2616201" cy="0"/>
          </a:xfrm>
          <a:prstGeom prst="straightConnector1">
            <a:avLst/>
          </a:prstGeom>
          <a:noFill/>
          <a:ln w="9525" cap="flat" cmpd="sng">
            <a:solidFill>
              <a:schemeClr val="accent1"/>
            </a:solidFill>
            <a:prstDash val="solid"/>
            <a:round/>
            <a:headEnd type="none" w="sm" len="sm"/>
            <a:tailEnd type="none" w="sm" len="sm"/>
          </a:ln>
        </p:spPr>
      </p:cxnSp>
      <p:grpSp>
        <p:nvGrpSpPr>
          <p:cNvPr id="151" name="Google Shape;151;p128"/>
          <p:cNvGrpSpPr/>
          <p:nvPr/>
        </p:nvGrpSpPr>
        <p:grpSpPr>
          <a:xfrm>
            <a:off x="8608259" y="-1276"/>
            <a:ext cx="534641" cy="457200"/>
            <a:chOff x="7804191" y="0"/>
            <a:chExt cx="1339809" cy="1145743"/>
          </a:xfrm>
        </p:grpSpPr>
        <p:sp>
          <p:nvSpPr>
            <p:cNvPr id="152" name="Google Shape;152;p128"/>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128"/>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128"/>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55" name="Google Shape;155;p128"/>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800"/>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Content Placeholder 2"/>
          <p:cNvSpPr>
            <a:spLocks noGrp="1"/>
          </p:cNvSpPr>
          <p:nvPr>
            <p:ph sz="quarter" idx="13"/>
          </p:nvPr>
        </p:nvSpPr>
        <p:spPr>
          <a:xfrm>
            <a:off x="454026" y="1532895"/>
            <a:ext cx="5421312" cy="4512798"/>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Content Placeholder 2"/>
          <p:cNvSpPr>
            <a:spLocks noGrp="1"/>
          </p:cNvSpPr>
          <p:nvPr>
            <p:ph sz="quarter" idx="14"/>
          </p:nvPr>
        </p:nvSpPr>
        <p:spPr>
          <a:xfrm>
            <a:off x="6069013" y="1532895"/>
            <a:ext cx="2615871" cy="4512798"/>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wo Content with Lg box" userDrawn="1">
  <p:cSld name="2_Two Content with Lg box">
    <p:spTree>
      <p:nvGrpSpPr>
        <p:cNvPr id="1" name="Shape 156"/>
        <p:cNvGrpSpPr/>
        <p:nvPr/>
      </p:nvGrpSpPr>
      <p:grpSpPr>
        <a:xfrm>
          <a:off x="0" y="0"/>
          <a:ext cx="0" cy="0"/>
          <a:chOff x="0" y="0"/>
          <a:chExt cx="0" cy="0"/>
        </a:xfrm>
      </p:grpSpPr>
      <p:sp>
        <p:nvSpPr>
          <p:cNvPr id="157" name="Google Shape;157;p129"/>
          <p:cNvSpPr txBox="1">
            <a:spLocks noGrp="1"/>
          </p:cNvSpPr>
          <p:nvPr>
            <p:ph type="title"/>
          </p:nvPr>
        </p:nvSpPr>
        <p:spPr>
          <a:xfrm>
            <a:off x="457198" y="302674"/>
            <a:ext cx="2705102" cy="384977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800"/>
              <a:buFont typeface="Gill Sans"/>
              <a:buNone/>
              <a:defRPr b="0">
                <a:latin typeface="Gill Sans Nova" panose="020B0602020104020203" pitchFamily="34" charset="0"/>
                <a:ea typeface="Gill Sans Nova" panose="020B0602020104020203" pitchFamily="34" charset="0"/>
                <a:cs typeface="Gill Sans Nova" panose="020B0602020104020203" pitchFamily="34" charset="0"/>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9" name="Google Shape;159;p129"/>
          <p:cNvSpPr txBox="1">
            <a:spLocks noGrp="1"/>
          </p:cNvSpPr>
          <p:nvPr>
            <p:ph type="sldNum" idx="12"/>
          </p:nvPr>
        </p:nvSpPr>
        <p:spPr>
          <a:xfrm>
            <a:off x="8765293" y="6491768"/>
            <a:ext cx="356512"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 name="Google Shape;161;p129"/>
          <p:cNvGrpSpPr/>
          <p:nvPr/>
        </p:nvGrpSpPr>
        <p:grpSpPr>
          <a:xfrm>
            <a:off x="8608259" y="-1276"/>
            <a:ext cx="534641" cy="457200"/>
            <a:chOff x="7804191" y="0"/>
            <a:chExt cx="1339809" cy="1145743"/>
          </a:xfrm>
        </p:grpSpPr>
        <p:sp>
          <p:nvSpPr>
            <p:cNvPr id="162" name="Google Shape;162;p129"/>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 name="Google Shape;163;p129"/>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129"/>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0" name="Content Placeholder 2"/>
          <p:cNvSpPr>
            <a:spLocks noGrp="1"/>
          </p:cNvSpPr>
          <p:nvPr>
            <p:ph sz="quarter" idx="13"/>
          </p:nvPr>
        </p:nvSpPr>
        <p:spPr>
          <a:xfrm>
            <a:off x="3340606" y="302673"/>
            <a:ext cx="5421312" cy="5831656"/>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p:cNvSpPr>
            <a:spLocks noGrp="1"/>
          </p:cNvSpPr>
          <p:nvPr>
            <p:ph sz="quarter" idx="14"/>
          </p:nvPr>
        </p:nvSpPr>
        <p:spPr>
          <a:xfrm>
            <a:off x="454026" y="4229077"/>
            <a:ext cx="2708274" cy="1816615"/>
          </a:xfrm>
          <a:prstGeom prst="rect">
            <a:avLst/>
          </a:prstGeom>
        </p:spPr>
        <p:txBody>
          <a:bodyPr/>
          <a:lstStyle>
            <a:lvl1pPr marL="266700" indent="-266700">
              <a:buFont typeface="Arial" panose="020B0604020202020204" pitchFamily="34" charset="0"/>
              <a:buChar char="•"/>
              <a:defRPr sz="2000">
                <a:latin typeface="Gill Sans Nova" panose="020B0602020104020203" pitchFamily="34" charset="0"/>
              </a:defRPr>
            </a:lvl1pPr>
            <a:lvl2pPr marL="541338" indent="-274638" defTabSz="630238">
              <a:buFont typeface="Arial" panose="020B0604020202020204" pitchFamily="34" charset="0"/>
              <a:buChar char="•"/>
              <a:defRPr sz="1600">
                <a:latin typeface="Gill Sans Nova" panose="020B0602020104020203" pitchFamily="34" charset="0"/>
              </a:defRPr>
            </a:lvl2pPr>
            <a:lvl3pPr marL="808038" indent="-266700">
              <a:buFont typeface="Arial" panose="020B0604020202020204" pitchFamily="34" charset="0"/>
              <a:buChar char="•"/>
              <a:defRPr sz="14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65"/>
        <p:cNvGrpSpPr/>
        <p:nvPr/>
      </p:nvGrpSpPr>
      <p:grpSpPr>
        <a:xfrm>
          <a:off x="0" y="0"/>
          <a:ext cx="0" cy="0"/>
          <a:chOff x="0" y="0"/>
          <a:chExt cx="0" cy="0"/>
        </a:xfrm>
      </p:grpSpPr>
      <p:sp>
        <p:nvSpPr>
          <p:cNvPr id="166" name="Google Shape;166;p130"/>
          <p:cNvSpPr txBox="1">
            <a:spLocks noGrp="1"/>
          </p:cNvSpPr>
          <p:nvPr>
            <p:ph type="title"/>
          </p:nvPr>
        </p:nvSpPr>
        <p:spPr>
          <a:xfrm>
            <a:off x="454025" y="386080"/>
            <a:ext cx="5144135" cy="2561273"/>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3600"/>
              <a:buFont typeface="Gill Sans"/>
              <a:buNone/>
              <a:defRPr sz="3600" b="1" cap="none">
                <a:solidFill>
                  <a:schemeClr val="dk2"/>
                </a:solidFill>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130"/>
          <p:cNvSpPr/>
          <p:nvPr/>
        </p:nvSpPr>
        <p:spPr>
          <a:xfrm>
            <a:off x="4206240" y="3271520"/>
            <a:ext cx="1653064" cy="164432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130"/>
          <p:cNvSpPr/>
          <p:nvPr/>
        </p:nvSpPr>
        <p:spPr>
          <a:xfrm>
            <a:off x="5859304" y="4915841"/>
            <a:ext cx="805656" cy="801395"/>
          </a:xfrm>
          <a:prstGeom prst="rect">
            <a:avLst/>
          </a:prstGeom>
          <a:solidFill>
            <a:srgbClr val="7685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130"/>
          <p:cNvSpPr/>
          <p:nvPr/>
        </p:nvSpPr>
        <p:spPr>
          <a:xfrm>
            <a:off x="5859304" y="1"/>
            <a:ext cx="3284696" cy="327152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 name="Google Shape;170;p130"/>
          <p:cNvSpPr txBox="1">
            <a:spLocks noGrp="1"/>
          </p:cNvSpPr>
          <p:nvPr>
            <p:ph type="subTitle" idx="1"/>
          </p:nvPr>
        </p:nvSpPr>
        <p:spPr>
          <a:xfrm>
            <a:off x="454025" y="3271520"/>
            <a:ext cx="3489023" cy="1644321"/>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300"/>
              </a:spcBef>
              <a:spcAft>
                <a:spcPts val="0"/>
              </a:spcAft>
              <a:buClr>
                <a:schemeClr val="dk2"/>
              </a:buClr>
              <a:buSzPts val="1800"/>
              <a:buFont typeface="Noto Sans Symbols"/>
              <a:buNone/>
              <a:defRPr sz="1800" b="0" i="0" u="none" strike="noStrike" cap="none">
                <a:solidFill>
                  <a:schemeClr val="dk1"/>
                </a:solidFill>
                <a:latin typeface="Gill Sans Nova" panose="020B0602020104020203" pitchFamily="34" charset="0"/>
                <a:ea typeface="Gill Sans Nova" panose="020B0602020104020203" pitchFamily="34" charset="0"/>
                <a:cs typeface="Arial"/>
                <a:sym typeface="Arial"/>
              </a:defRPr>
            </a:lvl1pPr>
            <a:lvl2pPr marR="0" lvl="1" algn="ctr" rtl="0">
              <a:lnSpc>
                <a:spcPct val="110000"/>
              </a:lnSpc>
              <a:spcBef>
                <a:spcPts val="300"/>
              </a:spcBef>
              <a:spcAft>
                <a:spcPts val="0"/>
              </a:spcAft>
              <a:buClr>
                <a:schemeClr val="dk2"/>
              </a:buClr>
              <a:buSzPts val="1600"/>
              <a:buFont typeface="Noto Sans Symbols"/>
              <a:buNone/>
              <a:defRPr sz="1600" b="0" i="0" u="none" strike="noStrike" cap="none">
                <a:solidFill>
                  <a:srgbClr val="888888"/>
                </a:solidFill>
                <a:latin typeface="Arial"/>
                <a:ea typeface="Arial"/>
                <a:cs typeface="Arial"/>
                <a:sym typeface="Arial"/>
              </a:defRPr>
            </a:lvl2pPr>
            <a:lvl3pPr marR="0" lvl="2" algn="ctr" rtl="0">
              <a:lnSpc>
                <a:spcPct val="110000"/>
              </a:lnSpc>
              <a:spcBef>
                <a:spcPts val="100"/>
              </a:spcBef>
              <a:spcAft>
                <a:spcPts val="0"/>
              </a:spcAft>
              <a:buClr>
                <a:schemeClr val="accent2"/>
              </a:buClr>
              <a:buSzPts val="1400"/>
              <a:buFont typeface="Merriweather Sans"/>
              <a:buNone/>
              <a:defRPr sz="1400" b="0" i="0" u="none" strike="noStrike" cap="none">
                <a:solidFill>
                  <a:srgbClr val="888888"/>
                </a:solidFill>
                <a:latin typeface="Arial"/>
                <a:ea typeface="Arial"/>
                <a:cs typeface="Arial"/>
                <a:sym typeface="Arial"/>
              </a:defRPr>
            </a:lvl3pPr>
            <a:lvl4pPr marR="0" lvl="3"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R="0" lvl="4"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userDrawn="1">
  <p:cSld name="Agenda">
    <p:spTree>
      <p:nvGrpSpPr>
        <p:cNvPr id="1" name="Shape 134"/>
        <p:cNvGrpSpPr/>
        <p:nvPr/>
      </p:nvGrpSpPr>
      <p:grpSpPr>
        <a:xfrm>
          <a:off x="0" y="0"/>
          <a:ext cx="0" cy="0"/>
          <a:chOff x="0" y="0"/>
          <a:chExt cx="0" cy="0"/>
        </a:xfrm>
      </p:grpSpPr>
      <p:sp>
        <p:nvSpPr>
          <p:cNvPr id="135" name="Google Shape;135;p127"/>
          <p:cNvSpPr txBox="1">
            <a:spLocks noGrp="1"/>
          </p:cNvSpPr>
          <p:nvPr>
            <p:ph type="sldNum" idx="12"/>
          </p:nvPr>
        </p:nvSpPr>
        <p:spPr>
          <a:xfrm>
            <a:off x="8767715" y="6503502"/>
            <a:ext cx="356512"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8" name="Google Shape;138;p127"/>
          <p:cNvGrpSpPr/>
          <p:nvPr/>
        </p:nvGrpSpPr>
        <p:grpSpPr>
          <a:xfrm>
            <a:off x="8608259" y="-1276"/>
            <a:ext cx="534641" cy="457200"/>
            <a:chOff x="7804191" y="0"/>
            <a:chExt cx="1339809" cy="1145743"/>
          </a:xfrm>
        </p:grpSpPr>
        <p:sp>
          <p:nvSpPr>
            <p:cNvPr id="139" name="Google Shape;139;p127"/>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Google Shape;140;p127"/>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127"/>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42" name="Google Shape;142;p127"/>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800"/>
              <a:buFont typeface="Gill Sans"/>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Content Placeholder 2"/>
          <p:cNvSpPr>
            <a:spLocks noGrp="1"/>
          </p:cNvSpPr>
          <p:nvPr>
            <p:ph sz="quarter" idx="13"/>
          </p:nvPr>
        </p:nvSpPr>
        <p:spPr>
          <a:xfrm>
            <a:off x="454026" y="1225118"/>
            <a:ext cx="8153826" cy="4798061"/>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2000">
                <a:latin typeface="Gill Sans Nova" panose="020B0602020104020203" pitchFamily="34" charset="0"/>
              </a:defRPr>
            </a:lvl2pPr>
            <a:lvl3pPr marL="808038" indent="-266700">
              <a:buFont typeface="Arial" panose="020B0604020202020204" pitchFamily="34" charset="0"/>
              <a:buChar char="•"/>
              <a:defRPr sz="18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7010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NoImage">
  <p:cSld name="Section Header NoImage">
    <p:spTree>
      <p:nvGrpSpPr>
        <p:cNvPr id="1" name="Shape 108"/>
        <p:cNvGrpSpPr/>
        <p:nvPr/>
      </p:nvGrpSpPr>
      <p:grpSpPr>
        <a:xfrm>
          <a:off x="0" y="0"/>
          <a:ext cx="0" cy="0"/>
          <a:chOff x="0" y="0"/>
          <a:chExt cx="0" cy="0"/>
        </a:xfrm>
      </p:grpSpPr>
      <p:sp>
        <p:nvSpPr>
          <p:cNvPr id="109" name="Google Shape;109;p124"/>
          <p:cNvSpPr txBox="1">
            <a:spLocks noGrp="1"/>
          </p:cNvSpPr>
          <p:nvPr>
            <p:ph type="title"/>
          </p:nvPr>
        </p:nvSpPr>
        <p:spPr>
          <a:xfrm>
            <a:off x="454025" y="386080"/>
            <a:ext cx="5144135" cy="2561273"/>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4000"/>
              <a:buFont typeface="Gill Sans"/>
              <a:buNone/>
              <a:defRPr sz="4000" b="1" cap="none">
                <a:solidFill>
                  <a:schemeClr val="dk2"/>
                </a:solidFill>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0" name="Google Shape;110;p124"/>
          <p:cNvSpPr txBox="1">
            <a:spLocks noGrp="1"/>
          </p:cNvSpPr>
          <p:nvPr>
            <p:ph type="sldNum" idx="12"/>
          </p:nvPr>
        </p:nvSpPr>
        <p:spPr>
          <a:xfrm>
            <a:off x="8787488" y="6513164"/>
            <a:ext cx="356512"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124"/>
          <p:cNvSpPr/>
          <p:nvPr/>
        </p:nvSpPr>
        <p:spPr>
          <a:xfrm>
            <a:off x="4206240" y="3271520"/>
            <a:ext cx="1653064" cy="164432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124"/>
          <p:cNvSpPr/>
          <p:nvPr/>
        </p:nvSpPr>
        <p:spPr>
          <a:xfrm>
            <a:off x="5859304" y="4915841"/>
            <a:ext cx="805656" cy="801395"/>
          </a:xfrm>
          <a:prstGeom prst="rect">
            <a:avLst/>
          </a:prstGeom>
          <a:solidFill>
            <a:srgbClr val="7685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124"/>
          <p:cNvSpPr/>
          <p:nvPr/>
        </p:nvSpPr>
        <p:spPr>
          <a:xfrm>
            <a:off x="5859304" y="1"/>
            <a:ext cx="3284696" cy="327152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 name="Google Shape;114;p124"/>
          <p:cNvSpPr txBox="1">
            <a:spLocks noGrp="1"/>
          </p:cNvSpPr>
          <p:nvPr>
            <p:ph type="subTitle" idx="1"/>
          </p:nvPr>
        </p:nvSpPr>
        <p:spPr>
          <a:xfrm>
            <a:off x="454025" y="3271520"/>
            <a:ext cx="3489023" cy="1644321"/>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300"/>
              </a:spcBef>
              <a:spcAft>
                <a:spcPts val="0"/>
              </a:spcAft>
              <a:buClr>
                <a:schemeClr val="dk2"/>
              </a:buClr>
              <a:buSzPts val="2400"/>
              <a:buFont typeface="Noto Sans Symbols"/>
              <a:buNone/>
              <a:defRPr sz="2400" b="0" i="0" u="none" strike="noStrike" cap="none">
                <a:solidFill>
                  <a:schemeClr val="dk1"/>
                </a:solidFill>
                <a:latin typeface="Gill Sans Nova" panose="020B0602020104020203" pitchFamily="34" charset="0"/>
                <a:ea typeface="Gill Sans Nova" panose="020B0602020104020203" pitchFamily="34" charset="0"/>
                <a:cs typeface="Arial"/>
                <a:sym typeface="Arial"/>
              </a:defRPr>
            </a:lvl1pPr>
            <a:lvl2pPr marR="0" lvl="1" algn="ctr" rtl="0">
              <a:lnSpc>
                <a:spcPct val="110000"/>
              </a:lnSpc>
              <a:spcBef>
                <a:spcPts val="300"/>
              </a:spcBef>
              <a:spcAft>
                <a:spcPts val="0"/>
              </a:spcAft>
              <a:buClr>
                <a:schemeClr val="dk2"/>
              </a:buClr>
              <a:buSzPts val="1600"/>
              <a:buFont typeface="Noto Sans Symbols"/>
              <a:buNone/>
              <a:defRPr sz="1600" b="0" i="0" u="none" strike="noStrike" cap="none">
                <a:solidFill>
                  <a:srgbClr val="888888"/>
                </a:solidFill>
                <a:latin typeface="Arial"/>
                <a:ea typeface="Arial"/>
                <a:cs typeface="Arial"/>
                <a:sym typeface="Arial"/>
              </a:defRPr>
            </a:lvl2pPr>
            <a:lvl3pPr marR="0" lvl="2" algn="ctr" rtl="0">
              <a:lnSpc>
                <a:spcPct val="110000"/>
              </a:lnSpc>
              <a:spcBef>
                <a:spcPts val="100"/>
              </a:spcBef>
              <a:spcAft>
                <a:spcPts val="0"/>
              </a:spcAft>
              <a:buClr>
                <a:schemeClr val="accent2"/>
              </a:buClr>
              <a:buSzPts val="1400"/>
              <a:buFont typeface="Merriweather Sans"/>
              <a:buNone/>
              <a:defRPr sz="1400" b="0" i="0" u="none" strike="noStrike" cap="none">
                <a:solidFill>
                  <a:srgbClr val="888888"/>
                </a:solidFill>
                <a:latin typeface="Arial"/>
                <a:ea typeface="Arial"/>
                <a:cs typeface="Arial"/>
                <a:sym typeface="Arial"/>
              </a:defRPr>
            </a:lvl3pPr>
            <a:lvl4pPr marR="0" lvl="3"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R="0" lvl="4"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484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5"/>
        <p:cNvGrpSpPr/>
        <p:nvPr/>
      </p:nvGrpSpPr>
      <p:grpSpPr>
        <a:xfrm>
          <a:off x="0" y="0"/>
          <a:ext cx="0" cy="0"/>
          <a:chOff x="0" y="0"/>
          <a:chExt cx="0" cy="0"/>
        </a:xfrm>
      </p:grpSpPr>
      <p:sp>
        <p:nvSpPr>
          <p:cNvPr id="26" name="Google Shape;26;p115"/>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800"/>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8" name="Google Shape;28;p115"/>
          <p:cNvGrpSpPr/>
          <p:nvPr/>
        </p:nvGrpSpPr>
        <p:grpSpPr>
          <a:xfrm>
            <a:off x="8608259" y="-1276"/>
            <a:ext cx="534642" cy="457200"/>
            <a:chOff x="7804189" y="0"/>
            <a:chExt cx="1339811" cy="1145743"/>
          </a:xfrm>
        </p:grpSpPr>
        <p:sp>
          <p:nvSpPr>
            <p:cNvPr id="29" name="Google Shape;29;p115"/>
            <p:cNvSpPr/>
            <p:nvPr/>
          </p:nvSpPr>
          <p:spPr>
            <a:xfrm>
              <a:off x="7804189" y="569671"/>
              <a:ext cx="192024" cy="1920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0;p115"/>
            <p:cNvSpPr/>
            <p:nvPr/>
          </p:nvSpPr>
          <p:spPr>
            <a:xfrm>
              <a:off x="7996211" y="761696"/>
              <a:ext cx="386089" cy="3840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115"/>
            <p:cNvSpPr/>
            <p:nvPr/>
          </p:nvSpPr>
          <p:spPr>
            <a:xfrm>
              <a:off x="8382305" y="0"/>
              <a:ext cx="761695" cy="76169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32" name="Google Shape;32;p115"/>
          <p:cNvSpPr txBox="1">
            <a:spLocks noGrp="1"/>
          </p:cNvSpPr>
          <p:nvPr>
            <p:ph type="sldNum" idx="12"/>
          </p:nvPr>
        </p:nvSpPr>
        <p:spPr>
          <a:xfrm>
            <a:off x="8838950" y="6573463"/>
            <a:ext cx="303949" cy="27076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 name="Content Placeholder 2"/>
          <p:cNvSpPr>
            <a:spLocks noGrp="1"/>
          </p:cNvSpPr>
          <p:nvPr>
            <p:ph sz="quarter" idx="13"/>
          </p:nvPr>
        </p:nvSpPr>
        <p:spPr>
          <a:xfrm>
            <a:off x="454025" y="1162975"/>
            <a:ext cx="8154234" cy="4980650"/>
          </a:xfrm>
          <a:prstGeom prst="rect">
            <a:avLst/>
          </a:prstGeom>
        </p:spPr>
        <p:txBody>
          <a:bodyPr/>
          <a:lstStyle>
            <a:lvl1pPr marL="266700" indent="-266700">
              <a:spcAft>
                <a:spcPts val="600"/>
              </a:spcAft>
              <a:buFont typeface="Arial" panose="020B0604020202020204" pitchFamily="34" charset="0"/>
              <a:buChar char="•"/>
              <a:defRPr sz="2800">
                <a:latin typeface="Gill Sans Nova" panose="020B0602020104020203" pitchFamily="34" charset="0"/>
              </a:defRPr>
            </a:lvl1pPr>
            <a:lvl2pPr marL="541338" indent="-274638" defTabSz="630238">
              <a:spcAft>
                <a:spcPts val="600"/>
              </a:spcAft>
              <a:buFont typeface="Gill Sans Nova" panose="020B0602020104020203" pitchFamily="34" charset="0"/>
              <a:buChar char="–"/>
              <a:defRPr sz="2400">
                <a:latin typeface="Gill Sans Nova" panose="020B0602020104020203" pitchFamily="34" charset="0"/>
              </a:defRPr>
            </a:lvl2pPr>
            <a:lvl3pPr marL="808038" indent="-266700">
              <a:spcAft>
                <a:spcPts val="600"/>
              </a:spcAft>
              <a:buFont typeface="Courier New" panose="02070309020205020404" pitchFamily="49" charset="0"/>
              <a:buChar char="o"/>
              <a:defRPr sz="20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userDrawn="1">
  <p:cSld name="Content-Qual">
    <p:spTree>
      <p:nvGrpSpPr>
        <p:cNvPr id="1" name="Shape 25"/>
        <p:cNvGrpSpPr/>
        <p:nvPr/>
      </p:nvGrpSpPr>
      <p:grpSpPr>
        <a:xfrm>
          <a:off x="0" y="0"/>
          <a:ext cx="0" cy="0"/>
          <a:chOff x="0" y="0"/>
          <a:chExt cx="0" cy="0"/>
        </a:xfrm>
      </p:grpSpPr>
      <p:sp>
        <p:nvSpPr>
          <p:cNvPr id="26" name="Google Shape;26;p115"/>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800"/>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8" name="Google Shape;28;p115"/>
          <p:cNvGrpSpPr/>
          <p:nvPr/>
        </p:nvGrpSpPr>
        <p:grpSpPr>
          <a:xfrm>
            <a:off x="8608259" y="-1276"/>
            <a:ext cx="534642" cy="457200"/>
            <a:chOff x="7804189" y="0"/>
            <a:chExt cx="1339811" cy="1145743"/>
          </a:xfrm>
        </p:grpSpPr>
        <p:sp>
          <p:nvSpPr>
            <p:cNvPr id="29" name="Google Shape;29;p115"/>
            <p:cNvSpPr/>
            <p:nvPr/>
          </p:nvSpPr>
          <p:spPr>
            <a:xfrm>
              <a:off x="7804189" y="569671"/>
              <a:ext cx="192024" cy="1920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0;p115"/>
            <p:cNvSpPr/>
            <p:nvPr/>
          </p:nvSpPr>
          <p:spPr>
            <a:xfrm>
              <a:off x="7996211" y="761696"/>
              <a:ext cx="386089" cy="3840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115"/>
            <p:cNvSpPr/>
            <p:nvPr/>
          </p:nvSpPr>
          <p:spPr>
            <a:xfrm>
              <a:off x="8382305" y="0"/>
              <a:ext cx="761695" cy="76169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32" name="Google Shape;32;p115"/>
          <p:cNvSpPr txBox="1">
            <a:spLocks noGrp="1"/>
          </p:cNvSpPr>
          <p:nvPr>
            <p:ph type="sldNum" idx="12"/>
          </p:nvPr>
        </p:nvSpPr>
        <p:spPr>
          <a:xfrm>
            <a:off x="8838950" y="6573463"/>
            <a:ext cx="303949" cy="27076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 name="Content Placeholder 2"/>
          <p:cNvSpPr>
            <a:spLocks noGrp="1"/>
          </p:cNvSpPr>
          <p:nvPr>
            <p:ph sz="quarter" idx="13"/>
          </p:nvPr>
        </p:nvSpPr>
        <p:spPr>
          <a:xfrm>
            <a:off x="454025" y="1162975"/>
            <a:ext cx="8154234" cy="4980650"/>
          </a:xfrm>
          <a:prstGeom prst="rect">
            <a:avLst/>
          </a:prstGeom>
        </p:spPr>
        <p:txBody>
          <a:bodyPr/>
          <a:lstStyle>
            <a:lvl1pPr marL="266700" indent="-266700">
              <a:spcAft>
                <a:spcPts val="600"/>
              </a:spcAft>
              <a:buFont typeface="Arial" panose="020B0604020202020204" pitchFamily="34" charset="0"/>
              <a:buChar char="•"/>
              <a:defRPr sz="2800">
                <a:latin typeface="Gill Sans Nova" panose="020B0602020104020203" pitchFamily="34" charset="0"/>
              </a:defRPr>
            </a:lvl1pPr>
            <a:lvl2pPr marL="541338" indent="-274638" defTabSz="630238">
              <a:spcAft>
                <a:spcPts val="600"/>
              </a:spcAft>
              <a:buFont typeface="Gill Sans Nova" panose="020B0602020104020203" pitchFamily="34" charset="0"/>
              <a:buChar char="–"/>
              <a:defRPr sz="2400">
                <a:latin typeface="Gill Sans Nova" panose="020B0602020104020203" pitchFamily="34" charset="0"/>
              </a:defRPr>
            </a:lvl2pPr>
            <a:lvl3pPr marL="541338" indent="0">
              <a:spcAft>
                <a:spcPts val="600"/>
              </a:spcAft>
              <a:buFont typeface="Courier New" panose="02070309020205020404" pitchFamily="49" charset="0"/>
              <a:buNone/>
              <a:defRPr sz="2000" i="1">
                <a:solidFill>
                  <a:srgbClr val="0070C0"/>
                </a:solidFill>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4047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Bold Blue">
  <p:cSld name="Section Header Bold Blue">
    <p:spTree>
      <p:nvGrpSpPr>
        <p:cNvPr id="1" name="Shape 33"/>
        <p:cNvGrpSpPr/>
        <p:nvPr/>
      </p:nvGrpSpPr>
      <p:grpSpPr>
        <a:xfrm>
          <a:off x="0" y="0"/>
          <a:ext cx="0" cy="0"/>
          <a:chOff x="0" y="0"/>
          <a:chExt cx="0" cy="0"/>
        </a:xfrm>
      </p:grpSpPr>
      <p:sp>
        <p:nvSpPr>
          <p:cNvPr id="34" name="Google Shape;34;p116"/>
          <p:cNvSpPr/>
          <p:nvPr/>
        </p:nvSpPr>
        <p:spPr>
          <a:xfrm>
            <a:off x="0" y="1"/>
            <a:ext cx="9144000" cy="592666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116"/>
          <p:cNvSpPr/>
          <p:nvPr/>
        </p:nvSpPr>
        <p:spPr>
          <a:xfrm>
            <a:off x="460375" y="922339"/>
            <a:ext cx="5137785" cy="3413440"/>
          </a:xfrm>
          <a:prstGeom prst="rect">
            <a:avLst/>
          </a:prstGeom>
          <a:solidFill>
            <a:schemeClr val="lt1"/>
          </a:solidFill>
          <a:ln>
            <a:noFill/>
          </a:ln>
        </p:spPr>
        <p:txBody>
          <a:bodyPr spcFirstLastPara="1" wrap="square" lIns="0" tIns="36000" rIns="0" bIns="360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grpSp>
        <p:nvGrpSpPr>
          <p:cNvPr id="36" name="Google Shape;36;p116"/>
          <p:cNvGrpSpPr/>
          <p:nvPr/>
        </p:nvGrpSpPr>
        <p:grpSpPr>
          <a:xfrm>
            <a:off x="8065436" y="1"/>
            <a:ext cx="1078564" cy="922338"/>
            <a:chOff x="7804191" y="0"/>
            <a:chExt cx="1339809" cy="1145743"/>
          </a:xfrm>
        </p:grpSpPr>
        <p:sp>
          <p:nvSpPr>
            <p:cNvPr id="37" name="Google Shape;37;p116"/>
            <p:cNvSpPr/>
            <p:nvPr/>
          </p:nvSpPr>
          <p:spPr>
            <a:xfrm>
              <a:off x="7804191" y="569671"/>
              <a:ext cx="192024" cy="1920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 name="Google Shape;38;p116"/>
            <p:cNvSpPr/>
            <p:nvPr/>
          </p:nvSpPr>
          <p:spPr>
            <a:xfrm>
              <a:off x="7996215" y="761695"/>
              <a:ext cx="386090" cy="3840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 name="Google Shape;39;p116"/>
            <p:cNvSpPr/>
            <p:nvPr/>
          </p:nvSpPr>
          <p:spPr>
            <a:xfrm>
              <a:off x="8382305" y="0"/>
              <a:ext cx="761695" cy="76169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40" name="Google Shape;40;p116"/>
          <p:cNvSpPr txBox="1">
            <a:spLocks noGrp="1"/>
          </p:cNvSpPr>
          <p:nvPr>
            <p:ph type="sldNum" idx="12"/>
          </p:nvPr>
        </p:nvSpPr>
        <p:spPr>
          <a:xfrm>
            <a:off x="8783531" y="6561140"/>
            <a:ext cx="356512" cy="284233"/>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116"/>
          <p:cNvSpPr txBox="1">
            <a:spLocks noGrp="1"/>
          </p:cNvSpPr>
          <p:nvPr>
            <p:ph type="title"/>
          </p:nvPr>
        </p:nvSpPr>
        <p:spPr>
          <a:xfrm>
            <a:off x="696104" y="1254642"/>
            <a:ext cx="4689544" cy="2172139"/>
          </a:xfrm>
          <a:prstGeom prst="rect">
            <a:avLst/>
          </a:prstGeom>
          <a:noFill/>
          <a:ln>
            <a:noFill/>
          </a:ln>
        </p:spPr>
        <p:txBody>
          <a:bodyPr spcFirstLastPara="1" wrap="square" lIns="0" tIns="36000" rIns="0" bIns="36000" anchor="b" anchorCtr="0">
            <a:noAutofit/>
          </a:bodyPr>
          <a:lstStyle>
            <a:lvl1pPr lvl="0" algn="l">
              <a:lnSpc>
                <a:spcPct val="100000"/>
              </a:lnSpc>
              <a:spcBef>
                <a:spcPts val="0"/>
              </a:spcBef>
              <a:spcAft>
                <a:spcPts val="0"/>
              </a:spcAft>
              <a:buClr>
                <a:schemeClr val="dk2"/>
              </a:buClr>
              <a:buSzPts val="3600"/>
              <a:buFont typeface="Gill Sans"/>
              <a:buNone/>
              <a:defRPr sz="3600" b="1" cap="none">
                <a:solidFill>
                  <a:schemeClr val="dk2"/>
                </a:solidFill>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116"/>
          <p:cNvSpPr txBox="1">
            <a:spLocks noGrp="1"/>
          </p:cNvSpPr>
          <p:nvPr>
            <p:ph type="subTitle" idx="1"/>
          </p:nvPr>
        </p:nvSpPr>
        <p:spPr>
          <a:xfrm>
            <a:off x="696104" y="3533313"/>
            <a:ext cx="4689544" cy="802466"/>
          </a:xfrm>
          <a:prstGeom prst="rect">
            <a:avLst/>
          </a:prstGeom>
          <a:noFill/>
          <a:ln>
            <a:noFill/>
          </a:ln>
        </p:spPr>
        <p:txBody>
          <a:bodyPr spcFirstLastPara="1" wrap="square" lIns="0" tIns="36000" rIns="0" bIns="36000" anchor="t" anchorCtr="0">
            <a:normAutofit/>
          </a:bodyPr>
          <a:lstStyle>
            <a:lvl1pPr marR="0" lvl="0" algn="l" rtl="0">
              <a:lnSpc>
                <a:spcPct val="110000"/>
              </a:lnSpc>
              <a:spcBef>
                <a:spcPts val="300"/>
              </a:spcBef>
              <a:spcAft>
                <a:spcPts val="0"/>
              </a:spcAft>
              <a:buClr>
                <a:schemeClr val="dk2"/>
              </a:buClr>
              <a:buSzPts val="2000"/>
              <a:buFont typeface="Noto Sans Symbols"/>
              <a:buNone/>
              <a:defRPr sz="2000" b="0" i="0" u="none" strike="noStrike" cap="none">
                <a:solidFill>
                  <a:schemeClr val="dk1"/>
                </a:solidFill>
                <a:latin typeface="Gill Sans Nova" panose="020B0602020104020203" pitchFamily="34" charset="0"/>
                <a:ea typeface="Gill Sans Nova" panose="020B0602020104020203" pitchFamily="34" charset="0"/>
                <a:cs typeface="Gill Sans Nova" panose="020B0602020104020203" pitchFamily="34" charset="0"/>
                <a:sym typeface="Gill Sans"/>
              </a:defRPr>
            </a:lvl1pPr>
            <a:lvl2pPr marR="0" lvl="1" algn="ctr" rtl="0">
              <a:lnSpc>
                <a:spcPct val="110000"/>
              </a:lnSpc>
              <a:spcBef>
                <a:spcPts val="300"/>
              </a:spcBef>
              <a:spcAft>
                <a:spcPts val="0"/>
              </a:spcAft>
              <a:buClr>
                <a:schemeClr val="dk2"/>
              </a:buClr>
              <a:buSzPts val="1600"/>
              <a:buFont typeface="Noto Sans Symbols"/>
              <a:buNone/>
              <a:defRPr sz="1600" b="0" i="0" u="none" strike="noStrike" cap="none">
                <a:solidFill>
                  <a:srgbClr val="888888"/>
                </a:solidFill>
                <a:latin typeface="Arial"/>
                <a:ea typeface="Arial"/>
                <a:cs typeface="Arial"/>
                <a:sym typeface="Arial"/>
              </a:defRPr>
            </a:lvl2pPr>
            <a:lvl3pPr marR="0" lvl="2" algn="ctr" rtl="0">
              <a:lnSpc>
                <a:spcPct val="110000"/>
              </a:lnSpc>
              <a:spcBef>
                <a:spcPts val="100"/>
              </a:spcBef>
              <a:spcAft>
                <a:spcPts val="0"/>
              </a:spcAft>
              <a:buClr>
                <a:schemeClr val="accent2"/>
              </a:buClr>
              <a:buSzPts val="1400"/>
              <a:buFont typeface="Merriweather Sans"/>
              <a:buNone/>
              <a:defRPr sz="1400" b="0" i="0" u="none" strike="noStrike" cap="none">
                <a:solidFill>
                  <a:srgbClr val="888888"/>
                </a:solidFill>
                <a:latin typeface="Arial"/>
                <a:ea typeface="Arial"/>
                <a:cs typeface="Arial"/>
                <a:sym typeface="Arial"/>
              </a:defRPr>
            </a:lvl3pPr>
            <a:lvl4pPr marR="0" lvl="3"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R="0" lvl="4" algn="ctr" rtl="0">
              <a:lnSpc>
                <a:spcPct val="110000"/>
              </a:lnSpc>
              <a:spcBef>
                <a:spcPts val="1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117"/>
          <p:cNvSpPr txBox="1">
            <a:spLocks noGrp="1"/>
          </p:cNvSpPr>
          <p:nvPr>
            <p:ph type="sldNum" idx="12"/>
          </p:nvPr>
        </p:nvSpPr>
        <p:spPr>
          <a:xfrm>
            <a:off x="8838950" y="6573463"/>
            <a:ext cx="303949" cy="27076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5" name="Google Shape;45;p117"/>
          <p:cNvGrpSpPr/>
          <p:nvPr/>
        </p:nvGrpSpPr>
        <p:grpSpPr>
          <a:xfrm>
            <a:off x="8608259" y="-1276"/>
            <a:ext cx="534641" cy="457200"/>
            <a:chOff x="7804191" y="0"/>
            <a:chExt cx="1339809" cy="1145743"/>
          </a:xfrm>
        </p:grpSpPr>
        <p:sp>
          <p:nvSpPr>
            <p:cNvPr id="46" name="Google Shape;46;p117"/>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 name="Google Shape;47;p117"/>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117"/>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49" name="Google Shape;49;p117"/>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800"/>
              <a:buFont typeface="Gill Sans"/>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no bullets" userDrawn="1">
  <p:cSld name="1_Title and Content no bullets">
    <p:spTree>
      <p:nvGrpSpPr>
        <p:cNvPr id="1" name="Shape 50"/>
        <p:cNvGrpSpPr/>
        <p:nvPr/>
      </p:nvGrpSpPr>
      <p:grpSpPr>
        <a:xfrm>
          <a:off x="0" y="0"/>
          <a:ext cx="0" cy="0"/>
          <a:chOff x="0" y="0"/>
          <a:chExt cx="0" cy="0"/>
        </a:xfrm>
      </p:grpSpPr>
      <p:grpSp>
        <p:nvGrpSpPr>
          <p:cNvPr id="52" name="Google Shape;52;p118"/>
          <p:cNvGrpSpPr/>
          <p:nvPr/>
        </p:nvGrpSpPr>
        <p:grpSpPr>
          <a:xfrm>
            <a:off x="8608259" y="-1276"/>
            <a:ext cx="534642" cy="457200"/>
            <a:chOff x="7804189" y="0"/>
            <a:chExt cx="1339811" cy="1145743"/>
          </a:xfrm>
        </p:grpSpPr>
        <p:sp>
          <p:nvSpPr>
            <p:cNvPr id="53" name="Google Shape;53;p118"/>
            <p:cNvSpPr/>
            <p:nvPr/>
          </p:nvSpPr>
          <p:spPr>
            <a:xfrm>
              <a:off x="7804189" y="569671"/>
              <a:ext cx="192024" cy="1920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Google Shape;54;p118"/>
            <p:cNvSpPr/>
            <p:nvPr/>
          </p:nvSpPr>
          <p:spPr>
            <a:xfrm>
              <a:off x="7996211" y="761696"/>
              <a:ext cx="386089" cy="3840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 name="Google Shape;55;p118"/>
            <p:cNvSpPr/>
            <p:nvPr/>
          </p:nvSpPr>
          <p:spPr>
            <a:xfrm>
              <a:off x="8382305" y="0"/>
              <a:ext cx="761695" cy="76169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56" name="Google Shape;56;p118"/>
          <p:cNvSpPr txBox="1">
            <a:spLocks noGrp="1"/>
          </p:cNvSpPr>
          <p:nvPr>
            <p:ph type="sldNum" idx="12"/>
          </p:nvPr>
        </p:nvSpPr>
        <p:spPr>
          <a:xfrm>
            <a:off x="8838950" y="6573463"/>
            <a:ext cx="303949" cy="270769"/>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18"/>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800"/>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 name="Content Placeholder 2"/>
          <p:cNvSpPr>
            <a:spLocks noGrp="1"/>
          </p:cNvSpPr>
          <p:nvPr>
            <p:ph sz="quarter" idx="13"/>
          </p:nvPr>
        </p:nvSpPr>
        <p:spPr>
          <a:xfrm>
            <a:off x="454025" y="1225118"/>
            <a:ext cx="8154234" cy="4918507"/>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Exhibit" userDrawn="1">
  <p:cSld name="Two Exhibit">
    <p:spTree>
      <p:nvGrpSpPr>
        <p:cNvPr id="1" name="Shape 77"/>
        <p:cNvGrpSpPr/>
        <p:nvPr/>
      </p:nvGrpSpPr>
      <p:grpSpPr>
        <a:xfrm>
          <a:off x="0" y="0"/>
          <a:ext cx="0" cy="0"/>
          <a:chOff x="0" y="0"/>
          <a:chExt cx="0" cy="0"/>
        </a:xfrm>
      </p:grpSpPr>
      <p:sp>
        <p:nvSpPr>
          <p:cNvPr id="79" name="Google Shape;79;p121"/>
          <p:cNvSpPr txBox="1">
            <a:spLocks noGrp="1"/>
          </p:cNvSpPr>
          <p:nvPr>
            <p:ph type="sldNum" idx="12"/>
          </p:nvPr>
        </p:nvSpPr>
        <p:spPr>
          <a:xfrm>
            <a:off x="8761918" y="6456438"/>
            <a:ext cx="356512"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0" name="Google Shape;80;p121"/>
          <p:cNvCxnSpPr/>
          <p:nvPr/>
        </p:nvCxnSpPr>
        <p:spPr>
          <a:xfrm>
            <a:off x="457199" y="1073468"/>
            <a:ext cx="4011614" cy="0"/>
          </a:xfrm>
          <a:prstGeom prst="straightConnector1">
            <a:avLst/>
          </a:prstGeom>
          <a:noFill/>
          <a:ln w="9525" cap="flat" cmpd="sng">
            <a:solidFill>
              <a:schemeClr val="accent1"/>
            </a:solidFill>
            <a:prstDash val="solid"/>
            <a:round/>
            <a:headEnd type="none" w="sm" len="sm"/>
            <a:tailEnd type="none" w="sm" len="sm"/>
          </a:ln>
        </p:spPr>
      </p:cxnSp>
      <p:cxnSp>
        <p:nvCxnSpPr>
          <p:cNvPr id="81" name="Google Shape;81;p121"/>
          <p:cNvCxnSpPr/>
          <p:nvPr/>
        </p:nvCxnSpPr>
        <p:spPr>
          <a:xfrm>
            <a:off x="4667249" y="1073468"/>
            <a:ext cx="4011614" cy="0"/>
          </a:xfrm>
          <a:prstGeom prst="straightConnector1">
            <a:avLst/>
          </a:prstGeom>
          <a:noFill/>
          <a:ln w="9525" cap="flat" cmpd="sng">
            <a:solidFill>
              <a:schemeClr val="accent1"/>
            </a:solidFill>
            <a:prstDash val="solid"/>
            <a:round/>
            <a:headEnd type="none" w="sm" len="sm"/>
            <a:tailEnd type="none" w="sm" len="sm"/>
          </a:ln>
        </p:spPr>
      </p:cxnSp>
      <p:sp>
        <p:nvSpPr>
          <p:cNvPr id="82" name="Google Shape;82;p121"/>
          <p:cNvSpPr txBox="1">
            <a:spLocks noGrp="1"/>
          </p:cNvSpPr>
          <p:nvPr>
            <p:ph type="body" idx="2"/>
          </p:nvPr>
        </p:nvSpPr>
        <p:spPr>
          <a:xfrm>
            <a:off x="454025" y="1079500"/>
            <a:ext cx="4011613" cy="392113"/>
          </a:xfrm>
          <a:prstGeom prst="rect">
            <a:avLst/>
          </a:prstGeom>
          <a:noFill/>
          <a:ln>
            <a:noFill/>
          </a:ln>
        </p:spPr>
        <p:txBody>
          <a:bodyPr spcFirstLastPara="1" wrap="square" lIns="91425" tIns="36000" rIns="91425" bIns="36000" anchor="t" anchorCtr="0">
            <a:noAutofit/>
          </a:bodyPr>
          <a:lstStyle>
            <a:lvl1pPr marL="457200" marR="0" lvl="0" indent="-228600" algn="l" rtl="0">
              <a:lnSpc>
                <a:spcPct val="100000"/>
              </a:lnSpc>
              <a:spcBef>
                <a:spcPts val="0"/>
              </a:spcBef>
              <a:spcAft>
                <a:spcPts val="0"/>
              </a:spcAft>
              <a:buClr>
                <a:schemeClr val="dk2"/>
              </a:buClr>
              <a:buSzPts val="1800"/>
              <a:buFont typeface="Noto Sans Symbols"/>
              <a:buNone/>
              <a:defRPr sz="2000" b="0" i="0" u="none" strike="noStrike" cap="small">
                <a:solidFill>
                  <a:schemeClr val="dk2"/>
                </a:solidFill>
                <a:latin typeface="Gill Sans Nova" panose="020B0602020104020203" pitchFamily="34" charset="0"/>
                <a:ea typeface="Gill Sans Nova" panose="020B0602020104020203" pitchFamily="34" charset="0"/>
                <a:cs typeface="Gill Sans Nova" panose="020B0602020104020203" pitchFamily="34" charset="0"/>
                <a:sym typeface="Gill Sans"/>
              </a:defRPr>
            </a:lvl1pPr>
            <a:lvl2pPr marL="914400" marR="0" lvl="1" indent="-330200" algn="l" rtl="0">
              <a:lnSpc>
                <a:spcPct val="110000"/>
              </a:lnSpc>
              <a:spcBef>
                <a:spcPts val="3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110000"/>
              </a:lnSpc>
              <a:spcBef>
                <a:spcPts val="100"/>
              </a:spcBef>
              <a:spcAft>
                <a:spcPts val="0"/>
              </a:spcAft>
              <a:buClr>
                <a:schemeClr val="accent2"/>
              </a:buClr>
              <a:buSzPts val="1400"/>
              <a:buFont typeface="Merriweather Sans"/>
              <a:buChar char="–"/>
              <a:defRPr sz="1400" b="0" i="0" u="none" strike="noStrike" cap="none">
                <a:solidFill>
                  <a:schemeClr val="dk1"/>
                </a:solidFill>
                <a:latin typeface="Arial"/>
                <a:ea typeface="Arial"/>
                <a:cs typeface="Arial"/>
                <a:sym typeface="Arial"/>
              </a:defRPr>
            </a:lvl3pPr>
            <a:lvl4pPr marL="1828800" marR="0" lvl="3"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83" name="Google Shape;83;p121"/>
          <p:cNvSpPr txBox="1">
            <a:spLocks noGrp="1"/>
          </p:cNvSpPr>
          <p:nvPr>
            <p:ph type="body" idx="3"/>
          </p:nvPr>
        </p:nvSpPr>
        <p:spPr>
          <a:xfrm>
            <a:off x="4675186" y="1079500"/>
            <a:ext cx="4011613" cy="392113"/>
          </a:xfrm>
          <a:prstGeom prst="rect">
            <a:avLst/>
          </a:prstGeom>
          <a:noFill/>
          <a:ln>
            <a:noFill/>
          </a:ln>
        </p:spPr>
        <p:txBody>
          <a:bodyPr spcFirstLastPara="1" wrap="square" lIns="91425" tIns="36000" rIns="91425" bIns="36000" anchor="t" anchorCtr="0">
            <a:noAutofit/>
          </a:bodyPr>
          <a:lstStyle>
            <a:lvl1pPr marL="457200" marR="0" lvl="0" indent="-228600" algn="l" rtl="0">
              <a:lnSpc>
                <a:spcPct val="100000"/>
              </a:lnSpc>
              <a:spcBef>
                <a:spcPts val="0"/>
              </a:spcBef>
              <a:spcAft>
                <a:spcPts val="0"/>
              </a:spcAft>
              <a:buClr>
                <a:schemeClr val="dk2"/>
              </a:buClr>
              <a:buSzPts val="1800"/>
              <a:buFont typeface="Noto Sans Symbols"/>
              <a:buNone/>
              <a:defRPr sz="2000" b="0" i="0" u="none" strike="noStrike" cap="small">
                <a:solidFill>
                  <a:schemeClr val="dk2"/>
                </a:solidFill>
                <a:latin typeface="Gill Sans Nova" panose="020B0602020104020203" pitchFamily="34" charset="0"/>
                <a:ea typeface="Gill Sans Nova" panose="020B0602020104020203" pitchFamily="34" charset="0"/>
                <a:cs typeface="Gill Sans Nova" panose="020B0602020104020203" pitchFamily="34" charset="0"/>
                <a:sym typeface="Gill Sans"/>
              </a:defRPr>
            </a:lvl1pPr>
            <a:lvl2pPr marL="914400" marR="0" lvl="1" indent="-330200" algn="l" rtl="0">
              <a:lnSpc>
                <a:spcPct val="110000"/>
              </a:lnSpc>
              <a:spcBef>
                <a:spcPts val="3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110000"/>
              </a:lnSpc>
              <a:spcBef>
                <a:spcPts val="100"/>
              </a:spcBef>
              <a:spcAft>
                <a:spcPts val="0"/>
              </a:spcAft>
              <a:buClr>
                <a:schemeClr val="accent2"/>
              </a:buClr>
              <a:buSzPts val="1400"/>
              <a:buFont typeface="Merriweather Sans"/>
              <a:buChar char="–"/>
              <a:defRPr sz="1400" b="0" i="0" u="none" strike="noStrike" cap="none">
                <a:solidFill>
                  <a:schemeClr val="dk1"/>
                </a:solidFill>
                <a:latin typeface="Arial"/>
                <a:ea typeface="Arial"/>
                <a:cs typeface="Arial"/>
                <a:sym typeface="Arial"/>
              </a:defRPr>
            </a:lvl3pPr>
            <a:lvl4pPr marL="1828800" marR="0" lvl="3"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10000"/>
              </a:lnSpc>
              <a:spcBef>
                <a:spcPts val="1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85" name="Google Shape;85;p121"/>
          <p:cNvGrpSpPr/>
          <p:nvPr/>
        </p:nvGrpSpPr>
        <p:grpSpPr>
          <a:xfrm>
            <a:off x="8608259" y="-1276"/>
            <a:ext cx="534641" cy="457200"/>
            <a:chOff x="7804191" y="0"/>
            <a:chExt cx="1339809" cy="1145743"/>
          </a:xfrm>
        </p:grpSpPr>
        <p:sp>
          <p:nvSpPr>
            <p:cNvPr id="86" name="Google Shape;86;p121"/>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121"/>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121"/>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89" name="Google Shape;89;p121"/>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800"/>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 name="Content Placeholder 2"/>
          <p:cNvSpPr>
            <a:spLocks noGrp="1"/>
          </p:cNvSpPr>
          <p:nvPr>
            <p:ph sz="quarter" idx="13"/>
          </p:nvPr>
        </p:nvSpPr>
        <p:spPr>
          <a:xfrm>
            <a:off x="454025" y="1660525"/>
            <a:ext cx="4011613" cy="4483100"/>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6" name="Content Placeholder 2"/>
          <p:cNvSpPr>
            <a:spLocks noGrp="1"/>
          </p:cNvSpPr>
          <p:nvPr>
            <p:ph sz="quarter" idx="14"/>
          </p:nvPr>
        </p:nvSpPr>
        <p:spPr>
          <a:xfrm>
            <a:off x="4675186" y="1655326"/>
            <a:ext cx="4011613" cy="4483100"/>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userDrawn="1">
  <p:cSld name="1_Two Content">
    <p:spTree>
      <p:nvGrpSpPr>
        <p:cNvPr id="1" name="Shape 90"/>
        <p:cNvGrpSpPr/>
        <p:nvPr/>
      </p:nvGrpSpPr>
      <p:grpSpPr>
        <a:xfrm>
          <a:off x="0" y="0"/>
          <a:ext cx="0" cy="0"/>
          <a:chOff x="0" y="0"/>
          <a:chExt cx="0" cy="0"/>
        </a:xfrm>
      </p:grpSpPr>
      <p:sp>
        <p:nvSpPr>
          <p:cNvPr id="92" name="Google Shape;92;p122"/>
          <p:cNvSpPr txBox="1">
            <a:spLocks noGrp="1"/>
          </p:cNvSpPr>
          <p:nvPr>
            <p:ph type="sldNum" idx="12"/>
          </p:nvPr>
        </p:nvSpPr>
        <p:spPr>
          <a:xfrm>
            <a:off x="8765293" y="6491768"/>
            <a:ext cx="356512"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4" name="Google Shape;94;p122"/>
          <p:cNvGrpSpPr/>
          <p:nvPr/>
        </p:nvGrpSpPr>
        <p:grpSpPr>
          <a:xfrm>
            <a:off x="8608259" y="-1276"/>
            <a:ext cx="534641" cy="457200"/>
            <a:chOff x="7804191" y="0"/>
            <a:chExt cx="1339809" cy="1145743"/>
          </a:xfrm>
        </p:grpSpPr>
        <p:sp>
          <p:nvSpPr>
            <p:cNvPr id="95" name="Google Shape;95;p122"/>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122"/>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 name="Google Shape;97;p122"/>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98" name="Google Shape;98;p122"/>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800"/>
              <a:buFont typeface="Gill Sans"/>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Content Placeholder 2"/>
          <p:cNvSpPr>
            <a:spLocks noGrp="1"/>
          </p:cNvSpPr>
          <p:nvPr>
            <p:ph sz="quarter" idx="13"/>
          </p:nvPr>
        </p:nvSpPr>
        <p:spPr>
          <a:xfrm>
            <a:off x="454025" y="1188102"/>
            <a:ext cx="4011613" cy="4955523"/>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p:cNvSpPr>
            <a:spLocks noGrp="1"/>
          </p:cNvSpPr>
          <p:nvPr>
            <p:ph sz="quarter" idx="14"/>
          </p:nvPr>
        </p:nvSpPr>
        <p:spPr>
          <a:xfrm>
            <a:off x="4673272" y="1200568"/>
            <a:ext cx="4011613" cy="4955523"/>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Arial" panose="020B0604020202020204"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_diff sizes" userDrawn="1">
  <p:cSld name="Two Content_diff sizes">
    <p:spTree>
      <p:nvGrpSpPr>
        <p:cNvPr id="1" name="Shape 99"/>
        <p:cNvGrpSpPr/>
        <p:nvPr/>
      </p:nvGrpSpPr>
      <p:grpSpPr>
        <a:xfrm>
          <a:off x="0" y="0"/>
          <a:ext cx="0" cy="0"/>
          <a:chOff x="0" y="0"/>
          <a:chExt cx="0" cy="0"/>
        </a:xfrm>
      </p:grpSpPr>
      <p:sp>
        <p:nvSpPr>
          <p:cNvPr id="101" name="Google Shape;101;p123"/>
          <p:cNvSpPr txBox="1">
            <a:spLocks noGrp="1"/>
          </p:cNvSpPr>
          <p:nvPr>
            <p:ph type="sldNum" idx="12"/>
          </p:nvPr>
        </p:nvSpPr>
        <p:spPr>
          <a:xfrm>
            <a:off x="8765293" y="6491768"/>
            <a:ext cx="356512"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03" name="Google Shape;103;p123"/>
          <p:cNvGrpSpPr/>
          <p:nvPr/>
        </p:nvGrpSpPr>
        <p:grpSpPr>
          <a:xfrm>
            <a:off x="8608259" y="-1276"/>
            <a:ext cx="534641" cy="457200"/>
            <a:chOff x="7804191" y="0"/>
            <a:chExt cx="1339809" cy="1145743"/>
          </a:xfrm>
        </p:grpSpPr>
        <p:sp>
          <p:nvSpPr>
            <p:cNvPr id="104" name="Google Shape;104;p123"/>
            <p:cNvSpPr/>
            <p:nvPr/>
          </p:nvSpPr>
          <p:spPr>
            <a:xfrm>
              <a:off x="7804191" y="569671"/>
              <a:ext cx="192024" cy="1920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 name="Google Shape;105;p123"/>
            <p:cNvSpPr/>
            <p:nvPr/>
          </p:nvSpPr>
          <p:spPr>
            <a:xfrm>
              <a:off x="7996215" y="761695"/>
              <a:ext cx="386090" cy="38404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23"/>
            <p:cNvSpPr/>
            <p:nvPr/>
          </p:nvSpPr>
          <p:spPr>
            <a:xfrm>
              <a:off x="8382305" y="0"/>
              <a:ext cx="761695" cy="76169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grpSp>
      <p:sp>
        <p:nvSpPr>
          <p:cNvPr id="107" name="Google Shape;107;p123"/>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800"/>
              <a:buFont typeface="Gill Sans"/>
              <a:buNone/>
              <a:defRPr>
                <a:latin typeface="Gill Sans Nova" panose="020B06020201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Content Placeholder 2"/>
          <p:cNvSpPr>
            <a:spLocks noGrp="1"/>
          </p:cNvSpPr>
          <p:nvPr>
            <p:ph sz="quarter" idx="13"/>
          </p:nvPr>
        </p:nvSpPr>
        <p:spPr>
          <a:xfrm>
            <a:off x="454026" y="1079045"/>
            <a:ext cx="2431218" cy="5064580"/>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Gill Sans Nova" panose="020B0602020104020203"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p:cNvSpPr>
            <a:spLocks noGrp="1"/>
          </p:cNvSpPr>
          <p:nvPr>
            <p:ph sz="quarter" idx="14"/>
          </p:nvPr>
        </p:nvSpPr>
        <p:spPr>
          <a:xfrm>
            <a:off x="3107184" y="1079045"/>
            <a:ext cx="5577701" cy="5064580"/>
          </a:xfrm>
          <a:prstGeom prst="rect">
            <a:avLst/>
          </a:prstGeom>
        </p:spPr>
        <p:txBody>
          <a:bodyPr/>
          <a:lstStyle>
            <a:lvl1pPr marL="266700" indent="-266700">
              <a:buFont typeface="Arial" panose="020B0604020202020204" pitchFamily="34" charset="0"/>
              <a:buChar char="•"/>
              <a:defRPr sz="2400">
                <a:latin typeface="Gill Sans Nova" panose="020B0602020104020203" pitchFamily="34" charset="0"/>
              </a:defRPr>
            </a:lvl1pPr>
            <a:lvl2pPr marL="541338" indent="-274638" defTabSz="630238">
              <a:buFont typeface="Gill Sans Nova" panose="020B0602020104020203" pitchFamily="34" charset="0"/>
              <a:buChar char="–"/>
              <a:defRPr sz="1800">
                <a:latin typeface="Gill Sans Nova" panose="020B0602020104020203" pitchFamily="34" charset="0"/>
              </a:defRPr>
            </a:lvl2pPr>
            <a:lvl3pPr marL="808038" indent="-266700">
              <a:buFont typeface="Arial" panose="020B0604020202020204" pitchFamily="34" charset="0"/>
              <a:buChar char="•"/>
              <a:defRPr sz="1600">
                <a:latin typeface="Gill Sans Nova" panose="020B0602020104020203" pitchFamily="34" charset="0"/>
              </a:defRPr>
            </a:lvl3pPr>
            <a:lvl4pPr marL="342900" indent="-342900">
              <a:buFont typeface="Arial" panose="020B0604020202020204" pitchFamily="34" charset="0"/>
              <a:buChar char="•"/>
              <a:defRPr sz="2000">
                <a:latin typeface="Gill Sans Nova" panose="020B0602020104020203" pitchFamily="34" charset="0"/>
              </a:defRPr>
            </a:lvl4pPr>
            <a:lvl5pPr marL="342900" indent="-342900">
              <a:buFont typeface="Arial" panose="020B0604020202020204" pitchFamily="34" charset="0"/>
              <a:buChar char="•"/>
              <a:defRPr sz="2000">
                <a:latin typeface="Gill Sans Nova" panose="020B0602020104020203"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3"/>
          <p:cNvSpPr txBox="1">
            <a:spLocks noGrp="1"/>
          </p:cNvSpPr>
          <p:nvPr>
            <p:ph type="title"/>
          </p:nvPr>
        </p:nvSpPr>
        <p:spPr>
          <a:xfrm>
            <a:off x="457198" y="259078"/>
            <a:ext cx="8229601" cy="71374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2800"/>
              <a:buFont typeface="Gill Sans"/>
              <a:buNone/>
              <a:defRPr sz="2800" b="1" i="0" u="none" strike="noStrike" cap="none">
                <a:solidFill>
                  <a:schemeClr val="dk2"/>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13"/>
          <p:cNvSpPr txBox="1">
            <a:spLocks noGrp="1"/>
          </p:cNvSpPr>
          <p:nvPr>
            <p:ph type="sldNum" idx="12"/>
          </p:nvPr>
        </p:nvSpPr>
        <p:spPr>
          <a:xfrm>
            <a:off x="8787488" y="6513164"/>
            <a:ext cx="356512"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000" b="0" i="0" u="none" strike="noStrike" cap="none">
                <a:solidFill>
                  <a:srgbClr val="768591"/>
                </a:solidFill>
                <a:latin typeface="Arial"/>
                <a:ea typeface="Arial"/>
                <a:cs typeface="Arial"/>
                <a:sym typeface="Arial"/>
              </a:defRPr>
            </a:lvl1pPr>
            <a:lvl2pPr marL="0" marR="0" lvl="1" indent="0" algn="r" rtl="0">
              <a:spcBef>
                <a:spcPts val="0"/>
              </a:spcBef>
              <a:buNone/>
              <a:defRPr sz="1000" b="0" i="0" u="none" strike="noStrike" cap="none">
                <a:solidFill>
                  <a:srgbClr val="768591"/>
                </a:solidFill>
                <a:latin typeface="Arial"/>
                <a:ea typeface="Arial"/>
                <a:cs typeface="Arial"/>
                <a:sym typeface="Arial"/>
              </a:defRPr>
            </a:lvl2pPr>
            <a:lvl3pPr marL="0" marR="0" lvl="2" indent="0" algn="r" rtl="0">
              <a:spcBef>
                <a:spcPts val="0"/>
              </a:spcBef>
              <a:buNone/>
              <a:defRPr sz="1000" b="0" i="0" u="none" strike="noStrike" cap="none">
                <a:solidFill>
                  <a:srgbClr val="768591"/>
                </a:solidFill>
                <a:latin typeface="Arial"/>
                <a:ea typeface="Arial"/>
                <a:cs typeface="Arial"/>
                <a:sym typeface="Arial"/>
              </a:defRPr>
            </a:lvl3pPr>
            <a:lvl4pPr marL="0" marR="0" lvl="3" indent="0" algn="r" rtl="0">
              <a:spcBef>
                <a:spcPts val="0"/>
              </a:spcBef>
              <a:buNone/>
              <a:defRPr sz="1000" b="0" i="0" u="none" strike="noStrike" cap="none">
                <a:solidFill>
                  <a:srgbClr val="768591"/>
                </a:solidFill>
                <a:latin typeface="Arial"/>
                <a:ea typeface="Arial"/>
                <a:cs typeface="Arial"/>
                <a:sym typeface="Arial"/>
              </a:defRPr>
            </a:lvl4pPr>
            <a:lvl5pPr marL="0" marR="0" lvl="4" indent="0" algn="r" rtl="0">
              <a:spcBef>
                <a:spcPts val="0"/>
              </a:spcBef>
              <a:buNone/>
              <a:defRPr sz="1000" b="0" i="0" u="none" strike="noStrike" cap="none">
                <a:solidFill>
                  <a:srgbClr val="768591"/>
                </a:solidFill>
                <a:latin typeface="Arial"/>
                <a:ea typeface="Arial"/>
                <a:cs typeface="Arial"/>
                <a:sym typeface="Arial"/>
              </a:defRPr>
            </a:lvl5pPr>
            <a:lvl6pPr marL="0" marR="0" lvl="5" indent="0" algn="r" rtl="0">
              <a:spcBef>
                <a:spcPts val="0"/>
              </a:spcBef>
              <a:buNone/>
              <a:defRPr sz="1000" b="0" i="0" u="none" strike="noStrike" cap="none">
                <a:solidFill>
                  <a:srgbClr val="768591"/>
                </a:solidFill>
                <a:latin typeface="Arial"/>
                <a:ea typeface="Arial"/>
                <a:cs typeface="Arial"/>
                <a:sym typeface="Arial"/>
              </a:defRPr>
            </a:lvl6pPr>
            <a:lvl7pPr marL="0" marR="0" lvl="6" indent="0" algn="r" rtl="0">
              <a:spcBef>
                <a:spcPts val="0"/>
              </a:spcBef>
              <a:buNone/>
              <a:defRPr sz="1000" b="0" i="0" u="none" strike="noStrike" cap="none">
                <a:solidFill>
                  <a:srgbClr val="768591"/>
                </a:solidFill>
                <a:latin typeface="Arial"/>
                <a:ea typeface="Arial"/>
                <a:cs typeface="Arial"/>
                <a:sym typeface="Arial"/>
              </a:defRPr>
            </a:lvl7pPr>
            <a:lvl8pPr marL="0" marR="0" lvl="7" indent="0" algn="r" rtl="0">
              <a:spcBef>
                <a:spcPts val="0"/>
              </a:spcBef>
              <a:buNone/>
              <a:defRPr sz="1000" b="0" i="0" u="none" strike="noStrike" cap="none">
                <a:solidFill>
                  <a:srgbClr val="768591"/>
                </a:solidFill>
                <a:latin typeface="Arial"/>
                <a:ea typeface="Arial"/>
                <a:cs typeface="Arial"/>
                <a:sym typeface="Arial"/>
              </a:defRPr>
            </a:lvl8pPr>
            <a:lvl9pPr marL="0" marR="0" lvl="8" indent="0" algn="r" rtl="0">
              <a:spcBef>
                <a:spcPts val="0"/>
              </a:spcBef>
              <a:buNone/>
              <a:defRPr sz="1000" b="0" i="0" u="none" strike="noStrike" cap="none">
                <a:solidFill>
                  <a:srgbClr val="7685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2" name="Google Shape;12;p113"/>
          <p:cNvGrpSpPr/>
          <p:nvPr/>
        </p:nvGrpSpPr>
        <p:grpSpPr>
          <a:xfrm>
            <a:off x="148245" y="6369719"/>
            <a:ext cx="8538554" cy="432000"/>
            <a:chOff x="148245" y="6369719"/>
            <a:chExt cx="8538554" cy="432000"/>
          </a:xfrm>
        </p:grpSpPr>
        <p:pic>
          <p:nvPicPr>
            <p:cNvPr id="13" name="Google Shape;13;p113"/>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8110799" y="6477719"/>
              <a:ext cx="576000" cy="288000"/>
            </a:xfrm>
            <a:prstGeom prst="rect">
              <a:avLst/>
            </a:prstGeom>
            <a:noFill/>
            <a:ln>
              <a:noFill/>
            </a:ln>
          </p:spPr>
        </p:pic>
        <p:pic>
          <p:nvPicPr>
            <p:cNvPr id="14" name="Google Shape;14;p113"/>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148245" y="6405719"/>
              <a:ext cx="1955782" cy="360000"/>
            </a:xfrm>
            <a:prstGeom prst="rect">
              <a:avLst/>
            </a:prstGeom>
            <a:noFill/>
            <a:ln>
              <a:noFill/>
            </a:ln>
          </p:spPr>
        </p:pic>
        <p:pic>
          <p:nvPicPr>
            <p:cNvPr id="15" name="Google Shape;15;p113" descr="NFNC Logo"/>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4571998" y="6369719"/>
              <a:ext cx="396942" cy="432000"/>
            </a:xfrm>
            <a:prstGeom prst="rect">
              <a:avLst/>
            </a:prstGeom>
            <a:noFill/>
            <a:ln>
              <a:noFill/>
            </a:ln>
          </p:spPr>
        </p:pic>
        <p:pic>
          <p:nvPicPr>
            <p:cNvPr id="16" name="Google Shape;16;p113"/>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3888632" y="6369719"/>
              <a:ext cx="404658" cy="43200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7" r:id="rId3"/>
    <p:sldLayoutId id="2147483651" r:id="rId4"/>
    <p:sldLayoutId id="2147483652" r:id="rId5"/>
    <p:sldLayoutId id="2147483653" r:id="rId6"/>
    <p:sldLayoutId id="2147483656" r:id="rId7"/>
    <p:sldLayoutId id="2147483657" r:id="rId8"/>
    <p:sldLayoutId id="2147483658" r:id="rId9"/>
    <p:sldLayoutId id="2147483660" r:id="rId10"/>
    <p:sldLayoutId id="2147483661" r:id="rId11"/>
    <p:sldLayoutId id="2147483666" r:id="rId12"/>
    <p:sldLayoutId id="2147483663" r:id="rId13"/>
    <p:sldLayoutId id="2147483664" r:id="rId14"/>
    <p:sldLayoutId id="2147483665" r:id="rId15"/>
    <p:sldLayoutId id="2147483668" r:id="rId16"/>
    <p:sldLayoutId id="214748366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Nova" panose="020B0602020104020203" pitchFamily="34" charset="0"/>
          <a:ea typeface="Gill Sans Nova" panose="020B06020201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hyperlink" Target="http://www.nfnc.org.zm/"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
          <p:cNvSpPr txBox="1">
            <a:spLocks noGrp="1"/>
          </p:cNvSpPr>
          <p:nvPr>
            <p:ph type="ctrTitle"/>
          </p:nvPr>
        </p:nvSpPr>
        <p:spPr/>
        <p:txBody>
          <a:bodyPr/>
          <a:lstStyle/>
          <a:p>
            <a:pPr lvl="0"/>
            <a:r>
              <a:rPr lang="en-US"/>
              <a:t/>
            </a:r>
            <a:br>
              <a:rPr lang="en-US"/>
            </a:br>
            <a:r>
              <a:rPr lang="en-US"/>
              <a:t>2019 SUN National Conference</a:t>
            </a:r>
            <a:endParaRPr lang="en-US" dirty="0"/>
          </a:p>
        </p:txBody>
      </p:sp>
      <p:sp>
        <p:nvSpPr>
          <p:cNvPr id="303" name="Google Shape;303;p1"/>
          <p:cNvSpPr txBox="1">
            <a:spLocks noGrp="1"/>
          </p:cNvSpPr>
          <p:nvPr>
            <p:ph type="subTitle" idx="1"/>
          </p:nvPr>
        </p:nvSpPr>
        <p:spPr/>
        <p:txBody>
          <a:bodyPr/>
          <a:lstStyle/>
          <a:p>
            <a:pPr lvl="0"/>
            <a:r>
              <a:rPr lang="en-US"/>
              <a:t>MCDP II Baseline Survey Results </a:t>
            </a:r>
            <a:endParaRPr lang="en-US" dirty="0"/>
          </a:p>
        </p:txBody>
      </p:sp>
      <p:pic>
        <p:nvPicPr>
          <p:cNvPr id="308" name="Google Shape;308;p1"/>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l="4388" r="4388"/>
          <a:stretch/>
        </p:blipFill>
        <p:spPr/>
      </p:pic>
      <p:sp>
        <p:nvSpPr>
          <p:cNvPr id="304" name="Google Shape;304;p1"/>
          <p:cNvSpPr txBox="1">
            <a:spLocks noGrp="1"/>
          </p:cNvSpPr>
          <p:nvPr>
            <p:ph type="body" idx="3"/>
          </p:nvPr>
        </p:nvSpPr>
        <p:spPr>
          <a:xfrm>
            <a:off x="7820049" y="5268779"/>
            <a:ext cx="1156644" cy="842647"/>
          </a:xfrm>
        </p:spPr>
        <p:txBody>
          <a:bodyPr lIns="0" tIns="0" rIns="0" bIns="0" anchor="ctr" anchorCtr="1">
            <a:normAutofit/>
          </a:bodyPr>
          <a:lstStyle/>
          <a:p>
            <a:pPr marL="0" indent="0"/>
            <a:r>
              <a:rPr lang="en-US" sz="1100" dirty="0"/>
              <a:t>31 October</a:t>
            </a:r>
            <a:br>
              <a:rPr lang="en-US" sz="1100" dirty="0"/>
            </a:br>
            <a:r>
              <a:rPr lang="en-US" sz="1100" dirty="0"/>
              <a:t>2019</a:t>
            </a:r>
          </a:p>
        </p:txBody>
      </p:sp>
      <p:sp>
        <p:nvSpPr>
          <p:cNvPr id="305" name="Google Shape;305;p1"/>
          <p:cNvSpPr txBox="1">
            <a:spLocks noGrp="1"/>
          </p:cNvSpPr>
          <p:nvPr>
            <p:ph type="body" idx="4"/>
          </p:nvPr>
        </p:nvSpPr>
        <p:spPr/>
        <p:txBody>
          <a:bodyPr/>
          <a:lstStyle/>
          <a:p>
            <a:pPr lvl="0"/>
            <a:r>
              <a:rPr lang="en-US"/>
              <a:t>Intercontinental Hotel </a:t>
            </a:r>
          </a:p>
          <a:p>
            <a:pPr lvl="0"/>
            <a:r>
              <a:rPr lang="en-US"/>
              <a:t>Lusaka, Zambia</a:t>
            </a:r>
          </a:p>
          <a:p>
            <a:pPr lvl="0"/>
            <a:endParaRPr lang="en-US" dirty="0"/>
          </a:p>
        </p:txBody>
      </p:sp>
      <p:sp>
        <p:nvSpPr>
          <p:cNvPr id="307" name="Google Shape;307;p1"/>
          <p:cNvSpPr txBox="1"/>
          <p:nvPr/>
        </p:nvSpPr>
        <p:spPr>
          <a:xfrm>
            <a:off x="4318155" y="4951145"/>
            <a:ext cx="4080216" cy="27571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00" b="0" i="0" u="none" strike="noStrike" cap="none" dirty="0">
                <a:solidFill>
                  <a:schemeClr val="dk1"/>
                </a:solidFill>
                <a:latin typeface="Gill Sans Nova" panose="020B0602020104020203" pitchFamily="34" charset="0"/>
                <a:sym typeface="Arial"/>
              </a:rPr>
              <a:t>SUN LE data collector and respondent.  Courtesy of SUN LE staff</a:t>
            </a:r>
            <a:endParaRPr sz="800" dirty="0">
              <a:solidFill>
                <a:schemeClr val="dk1"/>
              </a:solidFill>
              <a:latin typeface="Gill Sans Nova" panose="020B0602020104020203"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27" name="Google Shape;427;p10"/>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408" name="Google Shape;408;p10"/>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800"/>
              <a:buFont typeface="Gill Sans"/>
              <a:buNone/>
            </a:pPr>
            <a:r>
              <a:rPr lang="en-US" dirty="0"/>
              <a:t>Study Design:  Household Survey</a:t>
            </a:r>
            <a:endParaRPr dirty="0"/>
          </a:p>
        </p:txBody>
      </p:sp>
      <p:grpSp>
        <p:nvGrpSpPr>
          <p:cNvPr id="409" name="Google Shape;409;p10"/>
          <p:cNvGrpSpPr/>
          <p:nvPr/>
        </p:nvGrpSpPr>
        <p:grpSpPr>
          <a:xfrm>
            <a:off x="1055803" y="1069688"/>
            <a:ext cx="6382060" cy="4708528"/>
            <a:chOff x="25403" y="2888"/>
            <a:chExt cx="6864977" cy="5060253"/>
          </a:xfrm>
        </p:grpSpPr>
        <p:sp>
          <p:nvSpPr>
            <p:cNvPr id="410" name="Google Shape;410;p10"/>
            <p:cNvSpPr/>
            <p:nvPr/>
          </p:nvSpPr>
          <p:spPr>
            <a:xfrm>
              <a:off x="1794660" y="2815176"/>
              <a:ext cx="530777" cy="648523"/>
            </a:xfrm>
            <a:custGeom>
              <a:avLst/>
              <a:gdLst/>
              <a:ahLst/>
              <a:cxnLst/>
              <a:rect l="l" t="t" r="r" b="b"/>
              <a:pathLst>
                <a:path w="120000" h="120000" extrusionOk="0">
                  <a:moveTo>
                    <a:pt x="0" y="0"/>
                  </a:moveTo>
                  <a:lnTo>
                    <a:pt x="0" y="120000"/>
                  </a:lnTo>
                  <a:lnTo>
                    <a:pt x="120000" y="120000"/>
                  </a:lnTo>
                </a:path>
              </a:pathLst>
            </a:custGeom>
            <a:noFill/>
            <a:ln w="25400" cap="flat" cmpd="sng">
              <a:solidFill>
                <a:schemeClr val="accent1"/>
              </a:solidFill>
              <a:prstDash val="solid"/>
              <a:round/>
              <a:headEnd type="none" w="sm" len="sm"/>
              <a:tailEnd type="none" w="sm" len="sm"/>
            </a:ln>
          </p:spPr>
        </p:sp>
        <p:sp>
          <p:nvSpPr>
            <p:cNvPr id="411" name="Google Shape;411;p10"/>
            <p:cNvSpPr/>
            <p:nvPr/>
          </p:nvSpPr>
          <p:spPr>
            <a:xfrm>
              <a:off x="3563917" y="1708787"/>
              <a:ext cx="637247" cy="701226"/>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F79543"/>
              </a:solidFill>
              <a:prstDash val="solid"/>
              <a:round/>
              <a:headEnd type="none" w="sm" len="sm"/>
              <a:tailEnd type="none" w="sm" len="sm"/>
            </a:ln>
          </p:spPr>
        </p:sp>
        <p:sp>
          <p:nvSpPr>
            <p:cNvPr id="412" name="Google Shape;412;p10"/>
            <p:cNvSpPr/>
            <p:nvPr/>
          </p:nvSpPr>
          <p:spPr>
            <a:xfrm>
              <a:off x="4201164" y="1708787"/>
              <a:ext cx="1418624" cy="2403435"/>
            </a:xfrm>
            <a:custGeom>
              <a:avLst/>
              <a:gdLst/>
              <a:ahLst/>
              <a:cxnLst/>
              <a:rect l="l" t="t" r="r" b="b"/>
              <a:pathLst>
                <a:path w="120000" h="120000" extrusionOk="0">
                  <a:moveTo>
                    <a:pt x="0" y="0"/>
                  </a:moveTo>
                  <a:lnTo>
                    <a:pt x="0" y="112609"/>
                  </a:lnTo>
                  <a:lnTo>
                    <a:pt x="120000" y="112609"/>
                  </a:lnTo>
                  <a:lnTo>
                    <a:pt x="120000" y="120000"/>
                  </a:lnTo>
                </a:path>
              </a:pathLst>
            </a:custGeom>
            <a:noFill/>
            <a:ln w="25400" cap="flat" cmpd="sng">
              <a:solidFill>
                <a:srgbClr val="F79543"/>
              </a:solidFill>
              <a:prstDash val="solid"/>
              <a:round/>
              <a:headEnd type="none" w="sm" len="sm"/>
              <a:tailEnd type="none" w="sm" len="sm"/>
            </a:ln>
          </p:spPr>
        </p:sp>
        <p:sp>
          <p:nvSpPr>
            <p:cNvPr id="413" name="Google Shape;413;p10"/>
            <p:cNvSpPr/>
            <p:nvPr/>
          </p:nvSpPr>
          <p:spPr>
            <a:xfrm>
              <a:off x="2782540" y="1708787"/>
              <a:ext cx="1418624" cy="2403435"/>
            </a:xfrm>
            <a:custGeom>
              <a:avLst/>
              <a:gdLst/>
              <a:ahLst/>
              <a:cxnLst/>
              <a:rect l="l" t="t" r="r" b="b"/>
              <a:pathLst>
                <a:path w="120000" h="120000" extrusionOk="0">
                  <a:moveTo>
                    <a:pt x="120000" y="0"/>
                  </a:moveTo>
                  <a:lnTo>
                    <a:pt x="120000" y="112609"/>
                  </a:lnTo>
                  <a:lnTo>
                    <a:pt x="0" y="112609"/>
                  </a:lnTo>
                  <a:lnTo>
                    <a:pt x="0" y="120000"/>
                  </a:lnTo>
                </a:path>
              </a:pathLst>
            </a:custGeom>
            <a:noFill/>
            <a:ln w="25400" cap="flat" cmpd="sng">
              <a:solidFill>
                <a:srgbClr val="F79543"/>
              </a:solidFill>
              <a:prstDash val="solid"/>
              <a:round/>
              <a:headEnd type="none" w="sm" len="sm"/>
              <a:tailEnd type="none" w="sm" len="sm"/>
            </a:ln>
          </p:spPr>
        </p:sp>
        <p:sp>
          <p:nvSpPr>
            <p:cNvPr id="414" name="Google Shape;414;p10"/>
            <p:cNvSpPr/>
            <p:nvPr/>
          </p:nvSpPr>
          <p:spPr>
            <a:xfrm>
              <a:off x="4155444" y="707805"/>
              <a:ext cx="91440" cy="296065"/>
            </a:xfrm>
            <a:custGeom>
              <a:avLst/>
              <a:gdLst/>
              <a:ahLst/>
              <a:cxnLst/>
              <a:rect l="l" t="t" r="r" b="b"/>
              <a:pathLst>
                <a:path w="120000" h="120000" extrusionOk="0">
                  <a:moveTo>
                    <a:pt x="60000" y="0"/>
                  </a:moveTo>
                  <a:lnTo>
                    <a:pt x="60000" y="120000"/>
                  </a:lnTo>
                </a:path>
              </a:pathLst>
            </a:custGeom>
            <a:noFill/>
            <a:ln w="25400" cap="flat" cmpd="sng">
              <a:solidFill>
                <a:srgbClr val="49ACC5"/>
              </a:solidFill>
              <a:prstDash val="solid"/>
              <a:round/>
              <a:headEnd type="none" w="sm" len="sm"/>
              <a:tailEnd type="none" w="sm" len="sm"/>
            </a:ln>
          </p:spPr>
        </p:sp>
        <p:sp>
          <p:nvSpPr>
            <p:cNvPr id="415" name="Google Shape;415;p10"/>
            <p:cNvSpPr/>
            <p:nvPr/>
          </p:nvSpPr>
          <p:spPr>
            <a:xfrm>
              <a:off x="2492065" y="2888"/>
              <a:ext cx="3418198" cy="704916"/>
            </a:xfrm>
            <a:prstGeom prst="rect">
              <a:avLst/>
            </a:prstGeom>
            <a:solidFill>
              <a:srgbClr val="9CBFE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16" name="Google Shape;416;p10"/>
            <p:cNvSpPr txBox="1"/>
            <p:nvPr/>
          </p:nvSpPr>
          <p:spPr>
            <a:xfrm>
              <a:off x="2492065" y="2888"/>
              <a:ext cx="3418198" cy="704916"/>
            </a:xfrm>
            <a:prstGeom prst="rect">
              <a:avLst/>
            </a:prstGeom>
            <a:noFill/>
            <a:ln>
              <a:noFill/>
            </a:ln>
          </p:spPr>
          <p:txBody>
            <a:bodyPr spcFirstLastPara="1" wrap="square" lIns="10150" tIns="10150" rIns="10150" bIns="10150" anchor="ctr" anchorCtr="0">
              <a:noAutofit/>
            </a:bodyPr>
            <a:lstStyle/>
            <a:p>
              <a:pPr lvl="0" algn="ctr">
                <a:lnSpc>
                  <a:spcPct val="90000"/>
                </a:lnSpc>
                <a:buClr>
                  <a:schemeClr val="dk1"/>
                </a:buClr>
                <a:buSzPts val="1600"/>
              </a:pPr>
              <a:r>
                <a:rPr lang="en-US" dirty="0">
                  <a:solidFill>
                    <a:schemeClr val="dk1"/>
                  </a:solidFill>
                  <a:latin typeface="Gill Sans Nova" panose="020B0602020104020203" pitchFamily="34" charset="0"/>
                </a:rPr>
                <a:t>30 districts purposively selected (MCDPII)</a:t>
              </a:r>
              <a:endParaRPr dirty="0">
                <a:solidFill>
                  <a:schemeClr val="dk1"/>
                </a:solidFill>
                <a:latin typeface="Gill Sans Nova" panose="020B0602020104020203" pitchFamily="34" charset="0"/>
                <a:sym typeface="Arial"/>
              </a:endParaRPr>
            </a:p>
          </p:txBody>
        </p:sp>
        <p:sp>
          <p:nvSpPr>
            <p:cNvPr id="417" name="Google Shape;417;p10"/>
            <p:cNvSpPr/>
            <p:nvPr/>
          </p:nvSpPr>
          <p:spPr>
            <a:xfrm>
              <a:off x="2656029" y="1003870"/>
              <a:ext cx="3090271" cy="704916"/>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18" name="Google Shape;418;p10"/>
            <p:cNvSpPr txBox="1"/>
            <p:nvPr/>
          </p:nvSpPr>
          <p:spPr>
            <a:xfrm>
              <a:off x="2656029" y="1003870"/>
              <a:ext cx="3090271" cy="70491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b="0" i="0" dirty="0">
                  <a:solidFill>
                    <a:schemeClr val="lt1"/>
                  </a:solidFill>
                  <a:latin typeface="Gill Sans Nova" panose="020B0602020104020203" pitchFamily="34" charset="0"/>
                  <a:sym typeface="Arial"/>
                </a:rPr>
                <a:t>10 SEAs randomly selected using PPS from each district (n=300)</a:t>
              </a:r>
              <a:endParaRPr dirty="0">
                <a:solidFill>
                  <a:schemeClr val="lt1"/>
                </a:solidFill>
                <a:latin typeface="Gill Sans Nova" panose="020B0602020104020203" pitchFamily="34" charset="0"/>
                <a:sym typeface="Arial"/>
              </a:endParaRPr>
            </a:p>
          </p:txBody>
        </p:sp>
        <p:sp>
          <p:nvSpPr>
            <p:cNvPr id="419" name="Google Shape;419;p10"/>
            <p:cNvSpPr/>
            <p:nvPr/>
          </p:nvSpPr>
          <p:spPr>
            <a:xfrm>
              <a:off x="1511949" y="4112223"/>
              <a:ext cx="2541183" cy="950918"/>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20" name="Google Shape;420;p10"/>
            <p:cNvSpPr txBox="1"/>
            <p:nvPr/>
          </p:nvSpPr>
          <p:spPr>
            <a:xfrm>
              <a:off x="1511949" y="4112223"/>
              <a:ext cx="2541183" cy="950918"/>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b="0" i="0">
                  <a:solidFill>
                    <a:schemeClr val="lt1"/>
                  </a:solidFill>
                  <a:latin typeface="Gill Sans Nova" panose="020B0602020104020203" pitchFamily="34" charset="0"/>
                  <a:sym typeface="Arial"/>
                </a:rPr>
                <a:t>25 households per SEA  randomly selected  </a:t>
              </a:r>
              <a:endParaRPr>
                <a:latin typeface="Gill Sans Nova" panose="020B0602020104020203" pitchFamily="34" charset="0"/>
              </a:endParaRPr>
            </a:p>
            <a:p>
              <a:pPr marL="0" marR="0" lvl="0" indent="0" algn="ctr" rtl="0">
                <a:lnSpc>
                  <a:spcPct val="90000"/>
                </a:lnSpc>
                <a:spcBef>
                  <a:spcPts val="560"/>
                </a:spcBef>
                <a:spcAft>
                  <a:spcPts val="0"/>
                </a:spcAft>
                <a:buClr>
                  <a:schemeClr val="lt1"/>
                </a:buClr>
                <a:buSzPts val="1600"/>
                <a:buFont typeface="Arial"/>
                <a:buNone/>
              </a:pPr>
              <a:r>
                <a:rPr lang="en-US" b="0" i="0">
                  <a:solidFill>
                    <a:schemeClr val="lt1"/>
                  </a:solidFill>
                  <a:latin typeface="Gill Sans Nova" panose="020B0602020104020203" pitchFamily="34" charset="0"/>
                  <a:sym typeface="Arial"/>
                </a:rPr>
                <a:t>( n=7501)</a:t>
              </a:r>
              <a:endParaRPr>
                <a:solidFill>
                  <a:schemeClr val="lt1"/>
                </a:solidFill>
                <a:latin typeface="Gill Sans Nova" panose="020B0602020104020203" pitchFamily="34" charset="0"/>
                <a:sym typeface="Arial"/>
              </a:endParaRPr>
            </a:p>
          </p:txBody>
        </p:sp>
        <p:sp>
          <p:nvSpPr>
            <p:cNvPr id="421" name="Google Shape;421;p10"/>
            <p:cNvSpPr/>
            <p:nvPr/>
          </p:nvSpPr>
          <p:spPr>
            <a:xfrm>
              <a:off x="4349197" y="4112223"/>
              <a:ext cx="2541183" cy="918224"/>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22" name="Google Shape;422;p10"/>
            <p:cNvSpPr txBox="1"/>
            <p:nvPr/>
          </p:nvSpPr>
          <p:spPr>
            <a:xfrm>
              <a:off x="4349197" y="4112223"/>
              <a:ext cx="2541183" cy="91822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dirty="0">
                  <a:solidFill>
                    <a:schemeClr val="lt1"/>
                  </a:solidFill>
                  <a:latin typeface="Gill Sans Nova" panose="020B0602020104020203" pitchFamily="34" charset="0"/>
                  <a:sym typeface="Arial"/>
                </a:rPr>
                <a:t>Data collection App randomly selected 1 child (&lt;24 months) &amp; Mother/Caregivers per HH</a:t>
              </a:r>
              <a:endParaRPr dirty="0">
                <a:solidFill>
                  <a:schemeClr val="lt1"/>
                </a:solidFill>
                <a:latin typeface="Gill Sans Nova" panose="020B0602020104020203" pitchFamily="34" charset="0"/>
                <a:sym typeface="Arial"/>
              </a:endParaRPr>
            </a:p>
          </p:txBody>
        </p:sp>
        <p:sp>
          <p:nvSpPr>
            <p:cNvPr id="423" name="Google Shape;423;p10"/>
            <p:cNvSpPr/>
            <p:nvPr/>
          </p:nvSpPr>
          <p:spPr>
            <a:xfrm>
              <a:off x="25403" y="2004852"/>
              <a:ext cx="3538513" cy="810323"/>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24" name="Google Shape;424;p10"/>
            <p:cNvSpPr txBox="1"/>
            <p:nvPr/>
          </p:nvSpPr>
          <p:spPr>
            <a:xfrm>
              <a:off x="25403" y="2004852"/>
              <a:ext cx="3538513" cy="810323"/>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dirty="0">
                  <a:solidFill>
                    <a:schemeClr val="lt1"/>
                  </a:solidFill>
                  <a:latin typeface="Gill Sans Nova" panose="020B0602020104020203" pitchFamily="34" charset="0"/>
                  <a:sym typeface="Arial"/>
                </a:rPr>
                <a:t>Households with children below 24 months in selected 10 SEAs listed (n=11,498) </a:t>
              </a:r>
              <a:endParaRPr dirty="0">
                <a:solidFill>
                  <a:schemeClr val="lt1"/>
                </a:solidFill>
                <a:latin typeface="Gill Sans Nova" panose="020B0602020104020203" pitchFamily="34" charset="0"/>
                <a:sym typeface="Arial"/>
              </a:endParaRPr>
            </a:p>
          </p:txBody>
        </p:sp>
        <p:sp>
          <p:nvSpPr>
            <p:cNvPr id="425" name="Google Shape;425;p10"/>
            <p:cNvSpPr/>
            <p:nvPr/>
          </p:nvSpPr>
          <p:spPr>
            <a:xfrm>
              <a:off x="2325437" y="3111241"/>
              <a:ext cx="1727695" cy="704916"/>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26" name="Google Shape;426;p10"/>
            <p:cNvSpPr txBox="1"/>
            <p:nvPr/>
          </p:nvSpPr>
          <p:spPr>
            <a:xfrm>
              <a:off x="2325437" y="3111240"/>
              <a:ext cx="1727695" cy="704916"/>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dirty="0">
                  <a:solidFill>
                    <a:schemeClr val="lt1"/>
                  </a:solidFill>
                  <a:latin typeface="Gill Sans Nova" panose="020B0602020104020203" pitchFamily="34" charset="0"/>
                  <a:sym typeface="Arial"/>
                </a:rPr>
                <a:t>Selection interval used to select HHs</a:t>
              </a:r>
              <a:endParaRPr dirty="0">
                <a:solidFill>
                  <a:schemeClr val="lt1"/>
                </a:solidFill>
                <a:latin typeface="Gill Sans Nova" panose="020B0602020104020203" pitchFamily="34" charset="0"/>
                <a:sym typeface="Arial"/>
              </a:endParaRPr>
            </a:p>
          </p:txBody>
        </p:sp>
      </p:grpSp>
      <p:sp>
        <p:nvSpPr>
          <p:cNvPr id="429" name="Google Shape;429;p10"/>
          <p:cNvSpPr txBox="1"/>
          <p:nvPr/>
        </p:nvSpPr>
        <p:spPr>
          <a:xfrm>
            <a:off x="7605928" y="1188056"/>
            <a:ext cx="940904" cy="3723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Stage I</a:t>
            </a:r>
            <a:endParaRPr sz="1600">
              <a:solidFill>
                <a:schemeClr val="dk1"/>
              </a:solidFill>
              <a:latin typeface="Arial"/>
              <a:ea typeface="Arial"/>
              <a:cs typeface="Arial"/>
              <a:sym typeface="Arial"/>
            </a:endParaRPr>
          </a:p>
        </p:txBody>
      </p:sp>
      <p:sp>
        <p:nvSpPr>
          <p:cNvPr id="430" name="Google Shape;430;p10"/>
          <p:cNvSpPr txBox="1"/>
          <p:nvPr/>
        </p:nvSpPr>
        <p:spPr>
          <a:xfrm>
            <a:off x="7605928" y="2191354"/>
            <a:ext cx="940904" cy="3723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Stage II</a:t>
            </a:r>
            <a:endParaRPr sz="1600">
              <a:solidFill>
                <a:schemeClr val="dk1"/>
              </a:solidFill>
              <a:latin typeface="Arial"/>
              <a:ea typeface="Arial"/>
              <a:cs typeface="Arial"/>
              <a:sym typeface="Arial"/>
            </a:endParaRPr>
          </a:p>
        </p:txBody>
      </p:sp>
      <p:sp>
        <p:nvSpPr>
          <p:cNvPr id="431" name="Google Shape;431;p10"/>
          <p:cNvSpPr txBox="1"/>
          <p:nvPr/>
        </p:nvSpPr>
        <p:spPr>
          <a:xfrm>
            <a:off x="7605928" y="3194652"/>
            <a:ext cx="940904" cy="3723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Stage III</a:t>
            </a:r>
            <a:endParaRPr sz="1600">
              <a:solidFill>
                <a:schemeClr val="dk1"/>
              </a:solidFill>
              <a:latin typeface="Arial"/>
              <a:ea typeface="Arial"/>
              <a:cs typeface="Arial"/>
              <a:sym typeface="Arial"/>
            </a:endParaRPr>
          </a:p>
        </p:txBody>
      </p:sp>
      <p:sp>
        <p:nvSpPr>
          <p:cNvPr id="432" name="Google Shape;432;p10"/>
          <p:cNvSpPr txBox="1"/>
          <p:nvPr/>
        </p:nvSpPr>
        <p:spPr>
          <a:xfrm>
            <a:off x="7663833" y="5405829"/>
            <a:ext cx="940904" cy="3723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Stage IV</a:t>
            </a:r>
            <a:endParaRPr sz="1600">
              <a:solidFill>
                <a:schemeClr val="dk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3" name="Google Shape;1323;p101"/>
          <p:cNvSpPr txBox="1">
            <a:spLocks noGrp="1"/>
          </p:cNvSpPr>
          <p:nvPr>
            <p:ph type="sldNum" idx="12"/>
          </p:nvPr>
        </p:nvSpPr>
        <p:spPr/>
        <p:txBody>
          <a:bodyPr/>
          <a:lstStyle/>
          <a:p>
            <a:pPr lvl="0"/>
            <a:fld id="{00000000-1234-1234-1234-123412341234}" type="slidenum">
              <a:rPr lang="en-US" smtClean="0"/>
              <a:pPr lvl="0"/>
              <a:t>100</a:t>
            </a:fld>
            <a:endParaRPr lang="en-US"/>
          </a:p>
        </p:txBody>
      </p:sp>
      <p:sp>
        <p:nvSpPr>
          <p:cNvPr id="1325" name="Google Shape;1325;p101"/>
          <p:cNvSpPr txBox="1">
            <a:spLocks noGrp="1"/>
          </p:cNvSpPr>
          <p:nvPr>
            <p:ph type="title"/>
          </p:nvPr>
        </p:nvSpPr>
        <p:spPr/>
        <p:txBody>
          <a:bodyPr>
            <a:normAutofit fontScale="90000"/>
          </a:bodyPr>
          <a:lstStyle/>
          <a:p>
            <a:pPr lvl="0"/>
            <a:r>
              <a:rPr lang="en-US" dirty="0"/>
              <a:t>Respondent impressions of nutrition policies and support</a:t>
            </a:r>
          </a:p>
        </p:txBody>
      </p:sp>
      <p:sp>
        <p:nvSpPr>
          <p:cNvPr id="1324" name="Google Shape;1324;p101"/>
          <p:cNvSpPr txBox="1">
            <a:spLocks noGrp="1"/>
          </p:cNvSpPr>
          <p:nvPr>
            <p:ph type="body" idx="13"/>
          </p:nvPr>
        </p:nvSpPr>
        <p:spPr/>
        <p:txBody>
          <a:bodyPr>
            <a:normAutofit fontScale="85000" lnSpcReduction="10000"/>
          </a:bodyPr>
          <a:lstStyle/>
          <a:p>
            <a:pPr lvl="0">
              <a:lnSpc>
                <a:spcPct val="120000"/>
              </a:lnSpc>
            </a:pPr>
            <a:r>
              <a:rPr lang="en-US" dirty="0"/>
              <a:t>SUN 1 respondents were more likely to say that</a:t>
            </a:r>
          </a:p>
          <a:p>
            <a:pPr lvl="1">
              <a:lnSpc>
                <a:spcPct val="120000"/>
              </a:lnSpc>
            </a:pPr>
            <a:r>
              <a:rPr lang="en-US" dirty="0"/>
              <a:t>There is political support for nutrition</a:t>
            </a:r>
          </a:p>
          <a:p>
            <a:pPr lvl="1">
              <a:lnSpc>
                <a:spcPct val="120000"/>
              </a:lnSpc>
            </a:pPr>
            <a:r>
              <a:rPr lang="en-US" dirty="0"/>
              <a:t>Nutrition policies / guidelines / operating procedures  / advocacy materials are available</a:t>
            </a:r>
          </a:p>
          <a:p>
            <a:pPr lvl="0">
              <a:lnSpc>
                <a:spcPct val="120000"/>
              </a:lnSpc>
            </a:pPr>
            <a:r>
              <a:rPr lang="en-US" dirty="0"/>
              <a:t>About half of respondents feel the national nutrition program has a clear vision</a:t>
            </a:r>
          </a:p>
        </p:txBody>
      </p:sp>
      <p:pic>
        <p:nvPicPr>
          <p:cNvPr id="6" name="Content Placeholder 5"/>
          <p:cNvPicPr>
            <a:picLocks noGrp="1" noChangeAspect="1"/>
          </p:cNvPicPr>
          <p:nvPr>
            <p:ph sz="quarter" idx="14"/>
          </p:nvPr>
        </p:nvPicPr>
        <p:blipFill>
          <a:blip r:embed="rId3"/>
          <a:stretch>
            <a:fillRect/>
          </a:stretch>
        </p:blipFill>
        <p:spPr>
          <a:xfrm>
            <a:off x="3412497" y="1079500"/>
            <a:ext cx="4966957" cy="5064125"/>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02"/>
          <p:cNvSpPr txBox="1">
            <a:spLocks noGrp="1"/>
          </p:cNvSpPr>
          <p:nvPr>
            <p:ph type="title"/>
          </p:nvPr>
        </p:nvSpPr>
        <p:spPr/>
        <p:txBody>
          <a:bodyPr/>
          <a:lstStyle/>
          <a:p>
            <a:pPr lvl="0"/>
            <a:r>
              <a:rPr lang="en-US"/>
              <a:t>Political Support for Nutrition Program</a:t>
            </a:r>
          </a:p>
        </p:txBody>
      </p:sp>
      <p:sp>
        <p:nvSpPr>
          <p:cNvPr id="1332" name="Google Shape;1332;p102"/>
          <p:cNvSpPr txBox="1">
            <a:spLocks noGrp="1"/>
          </p:cNvSpPr>
          <p:nvPr>
            <p:ph type="sldNum" idx="12"/>
          </p:nvPr>
        </p:nvSpPr>
        <p:spPr/>
        <p:txBody>
          <a:bodyPr/>
          <a:lstStyle/>
          <a:p>
            <a:pPr lvl="0"/>
            <a:fld id="{00000000-1234-1234-1234-123412341234}" type="slidenum">
              <a:rPr lang="en-US" smtClean="0"/>
              <a:pPr lvl="0"/>
              <a:t>101</a:t>
            </a:fld>
            <a:endParaRPr lang="en-US"/>
          </a:p>
        </p:txBody>
      </p:sp>
      <p:sp>
        <p:nvSpPr>
          <p:cNvPr id="1331" name="Google Shape;1331;p102"/>
          <p:cNvSpPr txBox="1">
            <a:spLocks noGrp="1"/>
          </p:cNvSpPr>
          <p:nvPr>
            <p:ph sz="quarter" idx="13"/>
          </p:nvPr>
        </p:nvSpPr>
        <p:spPr/>
        <p:txBody>
          <a:bodyPr>
            <a:normAutofit fontScale="85000" lnSpcReduction="20000"/>
          </a:bodyPr>
          <a:lstStyle/>
          <a:p>
            <a:pPr lvl="0"/>
            <a:r>
              <a:rPr lang="en-US" dirty="0"/>
              <a:t>Reasons for choosing "a lot of support:"</a:t>
            </a:r>
          </a:p>
          <a:p>
            <a:pPr lvl="1"/>
            <a:r>
              <a:rPr lang="en-US" dirty="0"/>
              <a:t>High level advocacy and support</a:t>
            </a:r>
          </a:p>
          <a:p>
            <a:pPr lvl="2"/>
            <a:r>
              <a:rPr lang="en-US" dirty="0"/>
              <a:t>“High government officials like the vice president, DCs and counselor are advocating for nutritional activities national wide.” 	– Health Official, Phase 1 </a:t>
            </a:r>
          </a:p>
          <a:p>
            <a:pPr lvl="0"/>
            <a:r>
              <a:rPr lang="en-US" dirty="0"/>
              <a:t>Reasons for choosing "some support:"</a:t>
            </a:r>
          </a:p>
          <a:p>
            <a:pPr lvl="1"/>
            <a:r>
              <a:rPr lang="en-US" dirty="0"/>
              <a:t>Lack of sustained financial support</a:t>
            </a:r>
          </a:p>
          <a:p>
            <a:pPr lvl="1"/>
            <a:r>
              <a:rPr lang="en-US" dirty="0"/>
              <a:t>Limited funding for nutrition-specific programs compared to other programs</a:t>
            </a:r>
          </a:p>
          <a:p>
            <a:pPr lvl="2"/>
            <a:r>
              <a:rPr lang="en-US" dirty="0"/>
              <a:t>“Most of the </a:t>
            </a:r>
            <a:r>
              <a:rPr lang="en-US" dirty="0" err="1"/>
              <a:t>programmes</a:t>
            </a:r>
            <a:r>
              <a:rPr lang="en-US" dirty="0"/>
              <a:t> that deal with nutrition receive less funding and attention.”   – Community Development and Social Services Official, Phase 2</a:t>
            </a:r>
          </a:p>
          <a:p>
            <a:pPr lvl="0"/>
            <a:r>
              <a:rPr lang="en-US" dirty="0"/>
              <a:t>Reasons for choosing "no support:"</a:t>
            </a:r>
          </a:p>
          <a:p>
            <a:pPr lvl="1"/>
            <a:r>
              <a:rPr lang="en-US" dirty="0"/>
              <a:t>Limited support given to Ministry of Agriculture </a:t>
            </a:r>
          </a:p>
          <a:p>
            <a:pPr lvl="3"/>
            <a:r>
              <a:rPr lang="en-US" dirty="0"/>
              <a:t>“Ministry of Agriculture receives very little support if any.”   – Agriculture Official, Phase 2</a:t>
            </a:r>
          </a:p>
          <a:p>
            <a:pPr lvl="1"/>
            <a:r>
              <a:rPr lang="en-US" dirty="0"/>
              <a:t>Room for improvement in government policies around nutrition</a:t>
            </a:r>
          </a:p>
          <a:p>
            <a:pPr lvl="2"/>
            <a:r>
              <a:rPr lang="en-US" dirty="0"/>
              <a:t>“There is more that the political support can do that would promote productivity, production, consumption, nutrition, and health services.” – NGO Official, Phase 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103"/>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800"/>
              <a:buFont typeface="Gill Sans"/>
              <a:buNone/>
            </a:pPr>
            <a:r>
              <a:rPr lang="en-US"/>
              <a:t>Successes from SUN 1.0 (1000 MCDP)</a:t>
            </a:r>
            <a:endParaRPr/>
          </a:p>
        </p:txBody>
      </p:sp>
      <p:sp>
        <p:nvSpPr>
          <p:cNvPr id="1339" name="Google Shape;1339;p103"/>
          <p:cNvSpPr txBox="1">
            <a:spLocks noGrp="1"/>
          </p:cNvSpPr>
          <p:nvPr>
            <p:ph type="body" idx="4294967295"/>
          </p:nvPr>
        </p:nvSpPr>
        <p:spPr>
          <a:xfrm>
            <a:off x="457199" y="1066800"/>
            <a:ext cx="8229600" cy="5066031"/>
          </a:xfrm>
          <a:prstGeom prst="rect">
            <a:avLst/>
          </a:prstGeom>
          <a:noFill/>
          <a:ln>
            <a:noFill/>
          </a:ln>
        </p:spPr>
        <p:txBody>
          <a:bodyPr spcFirstLastPara="1" wrap="square" lIns="0" tIns="45700" rIns="0" bIns="45700" anchor="t" anchorCtr="0">
            <a:normAutofit lnSpcReduction="10000"/>
          </a:bodyPr>
          <a:lstStyle/>
          <a:p>
            <a:pPr marL="169863" lvl="0" indent="-169863" algn="l" rtl="0">
              <a:spcAft>
                <a:spcPts val="600"/>
              </a:spcAft>
              <a:buSzPts val="1960"/>
              <a:buChar char="▪"/>
            </a:pPr>
            <a:r>
              <a:rPr lang="en-US" sz="1960" dirty="0"/>
              <a:t>Effective implementation of nutrition-specific and -sensitive programs /  activities (Phase 1 and 2)</a:t>
            </a:r>
            <a:endParaRPr dirty="0"/>
          </a:p>
          <a:p>
            <a:pPr marL="541338" lvl="2">
              <a:spcAft>
                <a:spcPts val="600"/>
              </a:spcAft>
              <a:buSzPts val="1679"/>
            </a:pPr>
            <a:r>
              <a:rPr lang="en-US" sz="1700" i="1" dirty="0">
                <a:solidFill>
                  <a:srgbClr val="0070C0"/>
                </a:solidFill>
                <a:latin typeface="Gill Sans Nova" panose="020B0602020104020203" pitchFamily="34" charset="0"/>
              </a:rPr>
              <a:t>"WASH activities were implemented, volunteers were trained, boreholes were rehabilitated; seed stocks were bought, and reporting and monitoring were good." 	-Provincial local government officer</a:t>
            </a:r>
            <a:endParaRPr sz="1700" i="1" dirty="0">
              <a:solidFill>
                <a:srgbClr val="0070C0"/>
              </a:solidFill>
              <a:latin typeface="Gill Sans Nova" panose="020B0602020104020203" pitchFamily="34" charset="0"/>
            </a:endParaRPr>
          </a:p>
          <a:p>
            <a:pPr marL="169863" lvl="0" indent="-169863" algn="l" rtl="0">
              <a:spcAft>
                <a:spcPts val="600"/>
              </a:spcAft>
              <a:buSzPts val="1960"/>
              <a:buChar char="▪"/>
            </a:pPr>
            <a:r>
              <a:rPr lang="en-US" sz="1960" dirty="0"/>
              <a:t>Increased coordination for nutrition activities (Phase 1)</a:t>
            </a:r>
            <a:endParaRPr dirty="0"/>
          </a:p>
          <a:p>
            <a:pPr marL="541338" lvl="2">
              <a:spcAft>
                <a:spcPts val="600"/>
              </a:spcAft>
              <a:buSzPts val="1679"/>
            </a:pPr>
            <a:r>
              <a:rPr lang="en-US" sz="1700" i="1" dirty="0">
                <a:solidFill>
                  <a:srgbClr val="0070C0"/>
                </a:solidFill>
                <a:latin typeface="Gill Sans Nova" panose="020B0602020104020203" pitchFamily="34" charset="0"/>
              </a:rPr>
              <a:t>"Planning and implementation of SUN activities was very good. The multi-sectoral approach to nutrition was excellent.” 	-District Health Official 1</a:t>
            </a:r>
            <a:endParaRPr sz="1700" i="1" dirty="0">
              <a:solidFill>
                <a:srgbClr val="0070C0"/>
              </a:solidFill>
              <a:latin typeface="Gill Sans Nova" panose="020B0602020104020203" pitchFamily="34" charset="0"/>
            </a:endParaRPr>
          </a:p>
          <a:p>
            <a:pPr marL="169863" lvl="0" indent="-169863" algn="l" rtl="0">
              <a:spcAft>
                <a:spcPts val="600"/>
              </a:spcAft>
              <a:buSzPts val="1960"/>
              <a:buChar char="▪"/>
            </a:pPr>
            <a:r>
              <a:rPr lang="en-US" sz="1960" dirty="0"/>
              <a:t>Changes in households’ nutrition and WASH behaviors (Phases 1 &amp; 2)</a:t>
            </a:r>
            <a:endParaRPr dirty="0"/>
          </a:p>
          <a:p>
            <a:pPr marL="541338" lvl="2">
              <a:spcAft>
                <a:spcPts val="600"/>
              </a:spcAft>
              <a:buSzPts val="1679"/>
            </a:pPr>
            <a:r>
              <a:rPr lang="en-US" sz="1700" i="1" dirty="0">
                <a:solidFill>
                  <a:srgbClr val="0070C0"/>
                </a:solidFill>
                <a:latin typeface="Gill Sans Nova" panose="020B0602020104020203" pitchFamily="34" charset="0"/>
              </a:rPr>
              <a:t>“Households have learnt and adopted the production of high nutrient foods”  	-Provincial Agriculture Official </a:t>
            </a:r>
            <a:endParaRPr sz="1700" i="1" dirty="0">
              <a:solidFill>
                <a:srgbClr val="0070C0"/>
              </a:solidFill>
              <a:latin typeface="Gill Sans Nova" panose="020B0602020104020203" pitchFamily="34" charset="0"/>
            </a:endParaRPr>
          </a:p>
          <a:p>
            <a:pPr marL="169863" lvl="0" indent="-169863" algn="l" rtl="0">
              <a:spcAft>
                <a:spcPts val="600"/>
              </a:spcAft>
              <a:buSzPts val="1960"/>
              <a:buChar char="▪"/>
            </a:pPr>
            <a:r>
              <a:rPr lang="en-US" sz="1960" dirty="0"/>
              <a:t>Increased reach and scale of nutrition programs (Phase 1)</a:t>
            </a:r>
            <a:endParaRPr dirty="0"/>
          </a:p>
          <a:p>
            <a:pPr marL="541338" lvl="2">
              <a:spcAft>
                <a:spcPts val="600"/>
              </a:spcAft>
              <a:buSzPts val="1679"/>
            </a:pPr>
            <a:r>
              <a:rPr lang="en-US" sz="1700" i="1" dirty="0">
                <a:solidFill>
                  <a:srgbClr val="0070C0"/>
                </a:solidFill>
                <a:latin typeface="Gill Sans Nova" panose="020B0602020104020203" pitchFamily="34" charset="0"/>
              </a:rPr>
              <a:t>“Information disseminated on the importance of child nutrition; scaling up to other communities from 12 to 22 communities " 	-District Education Official </a:t>
            </a:r>
            <a:endParaRPr sz="1700" i="1" dirty="0">
              <a:solidFill>
                <a:srgbClr val="0070C0"/>
              </a:solidFill>
              <a:latin typeface="Gill Sans Nova" panose="020B0602020104020203" pitchFamily="34" charset="0"/>
            </a:endParaRPr>
          </a:p>
          <a:p>
            <a:pPr marL="169863" lvl="0" indent="-169863" algn="l" rtl="0">
              <a:spcAft>
                <a:spcPts val="600"/>
              </a:spcAft>
              <a:buSzPts val="1960"/>
              <a:buChar char="▪"/>
            </a:pPr>
            <a:r>
              <a:rPr lang="en-US" sz="1960" dirty="0"/>
              <a:t>However, several respondents from both phases said they did not know of any successes (Phase 1: 4/21 and Phase 2: 10/31)</a:t>
            </a:r>
            <a:endParaRPr dirty="0"/>
          </a:p>
          <a:p>
            <a:pPr marL="169863" lvl="0" indent="-45402" algn="l" rtl="0">
              <a:spcAft>
                <a:spcPts val="600"/>
              </a:spcAft>
              <a:buSzPts val="1960"/>
              <a:buNone/>
            </a:pPr>
            <a:endParaRPr sz="1960" dirty="0"/>
          </a:p>
        </p:txBody>
      </p:sp>
      <p:sp>
        <p:nvSpPr>
          <p:cNvPr id="1340" name="Google Shape;1340;p103"/>
          <p:cNvSpPr txBox="1">
            <a:spLocks noGrp="1"/>
          </p:cNvSpPr>
          <p:nvPr>
            <p:ph type="sldNum" idx="12"/>
          </p:nvPr>
        </p:nvSpPr>
        <p:spPr>
          <a:xfrm>
            <a:off x="8838950" y="6573463"/>
            <a:ext cx="303949" cy="27076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6" name="Google Shape;1346;p104"/>
          <p:cNvSpPr txBox="1">
            <a:spLocks noGrp="1"/>
          </p:cNvSpPr>
          <p:nvPr>
            <p:ph type="sldNum" idx="12"/>
          </p:nvPr>
        </p:nvSpPr>
        <p:spPr/>
        <p:txBody>
          <a:bodyPr/>
          <a:lstStyle/>
          <a:p>
            <a:pPr lvl="0"/>
            <a:fld id="{00000000-1234-1234-1234-123412341234}" type="slidenum">
              <a:rPr lang="en-US" smtClean="0"/>
              <a:pPr lvl="0"/>
              <a:t>103</a:t>
            </a:fld>
            <a:endParaRPr lang="en-US"/>
          </a:p>
        </p:txBody>
      </p:sp>
      <p:sp>
        <p:nvSpPr>
          <p:cNvPr id="1347" name="Google Shape;1347;p104"/>
          <p:cNvSpPr txBox="1">
            <a:spLocks noGrp="1"/>
          </p:cNvSpPr>
          <p:nvPr>
            <p:ph type="title"/>
          </p:nvPr>
        </p:nvSpPr>
        <p:spPr/>
        <p:txBody>
          <a:bodyPr/>
          <a:lstStyle/>
          <a:p>
            <a:pPr lvl="0"/>
            <a:r>
              <a:rPr lang="en-US"/>
              <a:t>Areas for improvement</a:t>
            </a:r>
          </a:p>
        </p:txBody>
      </p:sp>
      <p:sp>
        <p:nvSpPr>
          <p:cNvPr id="1345" name="Google Shape;1345;p104"/>
          <p:cNvSpPr txBox="1">
            <a:spLocks noGrp="1"/>
          </p:cNvSpPr>
          <p:nvPr>
            <p:ph type="body" idx="13"/>
          </p:nvPr>
        </p:nvSpPr>
        <p:spPr>
          <a:xfrm>
            <a:off x="454025" y="1187450"/>
            <a:ext cx="4011613" cy="4956175"/>
          </a:xfrm>
        </p:spPr>
        <p:txBody>
          <a:bodyPr>
            <a:noAutofit/>
          </a:bodyPr>
          <a:lstStyle/>
          <a:p>
            <a:pPr marL="0" indent="0">
              <a:spcAft>
                <a:spcPts val="600"/>
              </a:spcAft>
              <a:buNone/>
            </a:pPr>
            <a:r>
              <a:rPr lang="en-US" sz="1800" i="1" dirty="0">
                <a:solidFill>
                  <a:srgbClr val="0070C0"/>
                </a:solidFill>
              </a:rPr>
              <a:t>“Funding was only made available to the districts and nothing to the provinces.” -</a:t>
            </a:r>
            <a:r>
              <a:rPr lang="en-US" sz="1800" dirty="0">
                <a:solidFill>
                  <a:srgbClr val="0070C0"/>
                </a:solidFill>
              </a:rPr>
              <a:t>Provincial Education Official</a:t>
            </a:r>
          </a:p>
          <a:p>
            <a:pPr marL="0" indent="0">
              <a:spcAft>
                <a:spcPts val="600"/>
              </a:spcAft>
              <a:buNone/>
            </a:pPr>
            <a:r>
              <a:rPr lang="en-US" sz="1800" i="1" dirty="0">
                <a:solidFill>
                  <a:srgbClr val="0070C0"/>
                </a:solidFill>
              </a:rPr>
              <a:t>“Feedback and responses where minimal from coordination office.”</a:t>
            </a:r>
            <a:r>
              <a:rPr lang="en-US" sz="1800" dirty="0">
                <a:solidFill>
                  <a:srgbClr val="0070C0"/>
                </a:solidFill>
              </a:rPr>
              <a:t> -District Agriculture Official</a:t>
            </a:r>
          </a:p>
          <a:p>
            <a:pPr marL="0" indent="0">
              <a:spcAft>
                <a:spcPts val="600"/>
              </a:spcAft>
              <a:buNone/>
            </a:pPr>
            <a:r>
              <a:rPr lang="en-US" sz="1800" i="1" dirty="0">
                <a:solidFill>
                  <a:srgbClr val="0070C0"/>
                </a:solidFill>
              </a:rPr>
              <a:t>“It would have been more effective if a bottom-up approach was used as opposed to top-down approach which hindered the flow of resources at grassroots”  </a:t>
            </a:r>
            <a:r>
              <a:rPr lang="en-US" sz="1800" dirty="0">
                <a:solidFill>
                  <a:srgbClr val="0070C0"/>
                </a:solidFill>
              </a:rPr>
              <a:t>-District Agriculture Official</a:t>
            </a:r>
          </a:p>
          <a:p>
            <a:pPr marL="0" indent="0">
              <a:spcAft>
                <a:spcPts val="600"/>
              </a:spcAft>
              <a:buNone/>
            </a:pPr>
            <a:r>
              <a:rPr lang="en-US" sz="1800" i="1" dirty="0">
                <a:solidFill>
                  <a:srgbClr val="0070C0"/>
                </a:solidFill>
              </a:rPr>
              <a:t>“Appoint officers to specifically be involved in SUN so that it is easy to monitor programs, as opposed to having general players”.  	  </a:t>
            </a:r>
            <a:r>
              <a:rPr lang="en-US" sz="1800" dirty="0">
                <a:solidFill>
                  <a:srgbClr val="0070C0"/>
                </a:solidFill>
              </a:rPr>
              <a:t>-District Local Government Official</a:t>
            </a:r>
          </a:p>
          <a:p>
            <a:pPr marL="0" lvl="0" indent="0">
              <a:spcAft>
                <a:spcPts val="600"/>
              </a:spcAft>
              <a:buNone/>
            </a:pPr>
            <a:endParaRPr lang="en-US" sz="1800" dirty="0">
              <a:solidFill>
                <a:srgbClr val="0070C0"/>
              </a:solidFill>
            </a:endParaRPr>
          </a:p>
        </p:txBody>
      </p:sp>
      <p:pic>
        <p:nvPicPr>
          <p:cNvPr id="6" name="Content Placeholder 5"/>
          <p:cNvPicPr>
            <a:picLocks noGrp="1" noChangeAspect="1"/>
          </p:cNvPicPr>
          <p:nvPr>
            <p:ph sz="quarter" idx="14"/>
          </p:nvPr>
        </p:nvPicPr>
        <p:blipFill>
          <a:blip r:embed="rId3"/>
          <a:stretch>
            <a:fillRect/>
          </a:stretch>
        </p:blipFill>
        <p:spPr>
          <a:xfrm>
            <a:off x="4960829" y="1200150"/>
            <a:ext cx="3437154" cy="4956175"/>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05"/>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C0C0C"/>
              </a:buClr>
              <a:buSzPts val="2800"/>
              <a:buFont typeface="Gill Sans"/>
              <a:buNone/>
            </a:pPr>
            <a:r>
              <a:rPr lang="en-US">
                <a:solidFill>
                  <a:srgbClr val="0C0C0C"/>
                </a:solidFill>
                <a:latin typeface="Gill Sans"/>
                <a:ea typeface="Gill Sans"/>
                <a:cs typeface="Gill Sans"/>
                <a:sym typeface="Gill Sans"/>
              </a:rPr>
              <a:t>Funding needed to reduce stunting</a:t>
            </a:r>
            <a:endParaRPr/>
          </a:p>
        </p:txBody>
      </p:sp>
      <p:sp>
        <p:nvSpPr>
          <p:cNvPr id="1354" name="Google Shape;1354;p105"/>
          <p:cNvSpPr txBox="1">
            <a:spLocks noGrp="1"/>
          </p:cNvSpPr>
          <p:nvPr>
            <p:ph type="sldNum" idx="12"/>
          </p:nvPr>
        </p:nvSpPr>
        <p:spPr>
          <a:xfrm>
            <a:off x="8838950" y="6573463"/>
            <a:ext cx="303949" cy="27076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104</a:t>
            </a:fld>
            <a:endParaRPr/>
          </a:p>
        </p:txBody>
      </p:sp>
      <p:graphicFrame>
        <p:nvGraphicFramePr>
          <p:cNvPr id="1355" name="Google Shape;1355;p105"/>
          <p:cNvGraphicFramePr/>
          <p:nvPr>
            <p:extLst>
              <p:ext uri="{D42A27DB-BD31-4B8C-83A1-F6EECF244321}">
                <p14:modId xmlns:p14="http://schemas.microsoft.com/office/powerpoint/2010/main" val="3444652451"/>
              </p:ext>
            </p:extLst>
          </p:nvPr>
        </p:nvGraphicFramePr>
        <p:xfrm>
          <a:off x="457197" y="1650782"/>
          <a:ext cx="8151075" cy="2270810"/>
        </p:xfrm>
        <a:graphic>
          <a:graphicData uri="http://schemas.openxmlformats.org/drawingml/2006/table">
            <a:tbl>
              <a:tblPr firstRow="1" bandRow="1">
                <a:noFill/>
                <a:tableStyleId>{FD11B8A2-D12A-4076-BBAC-32FC5ADEFDF8}</a:tableStyleId>
              </a:tblPr>
              <a:tblGrid>
                <a:gridCol w="5711775">
                  <a:extLst>
                    <a:ext uri="{9D8B030D-6E8A-4147-A177-3AD203B41FA5}">
                      <a16:colId xmlns:a16="http://schemas.microsoft.com/office/drawing/2014/main" xmlns="" val="20000"/>
                    </a:ext>
                  </a:extLst>
                </a:gridCol>
                <a:gridCol w="1196625">
                  <a:extLst>
                    <a:ext uri="{9D8B030D-6E8A-4147-A177-3AD203B41FA5}">
                      <a16:colId xmlns:a16="http://schemas.microsoft.com/office/drawing/2014/main" xmlns="" val="20001"/>
                    </a:ext>
                  </a:extLst>
                </a:gridCol>
                <a:gridCol w="1242675">
                  <a:extLst>
                    <a:ext uri="{9D8B030D-6E8A-4147-A177-3AD203B41FA5}">
                      <a16:colId xmlns:a16="http://schemas.microsoft.com/office/drawing/2014/main" xmlns="" val="20002"/>
                    </a:ext>
                  </a:extLst>
                </a:gridCol>
              </a:tblGrid>
              <a:tr h="370850">
                <a:tc>
                  <a:txBody>
                    <a:bodyPr/>
                    <a:lstStyle/>
                    <a:p>
                      <a:pPr marL="0" marR="0" lvl="0" indent="0" algn="l" rtl="0">
                        <a:spcBef>
                          <a:spcPts val="0"/>
                        </a:spcBef>
                        <a:spcAft>
                          <a:spcPts val="0"/>
                        </a:spcAft>
                        <a:buNone/>
                      </a:pPr>
                      <a:r>
                        <a:rPr lang="en-US" sz="1600" dirty="0">
                          <a:solidFill>
                            <a:schemeClr val="bg1"/>
                          </a:solidFill>
                        </a:rPr>
                        <a:t>Funding for….</a:t>
                      </a:r>
                      <a:endParaRPr dirty="0">
                        <a:solidFill>
                          <a:schemeClr val="bg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chemeClr val="bg1"/>
                          </a:solidFill>
                        </a:rPr>
                        <a:t>Sun 1.0 districts</a:t>
                      </a:r>
                      <a:endParaRPr dirty="0">
                        <a:solidFill>
                          <a:schemeClr val="bg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dirty="0">
                          <a:solidFill>
                            <a:schemeClr val="bg1"/>
                          </a:solidFill>
                        </a:rPr>
                        <a:t>Sun 2.0 districts</a:t>
                      </a:r>
                      <a:endParaRPr dirty="0">
                        <a:solidFill>
                          <a:schemeClr val="bg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r>
                        <a:rPr lang="en-US" sz="1600">
                          <a:solidFill>
                            <a:schemeClr val="dk1"/>
                          </a:solidFill>
                        </a:rPr>
                        <a:t>Improved nutrition resources accountability</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a:solidFill>
                            <a:srgbClr val="000000"/>
                          </a:solidFill>
                          <a:latin typeface="Arial"/>
                          <a:ea typeface="Arial"/>
                          <a:cs typeface="Arial"/>
                          <a:sym typeface="Arial"/>
                        </a:rPr>
                        <a:t>46%</a:t>
                      </a:r>
                      <a:endParaRPr/>
                    </a:p>
                  </a:txBody>
                  <a:tcPr marL="3175" marR="3175" marT="31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a:solidFill>
                            <a:srgbClr val="000000"/>
                          </a:solidFill>
                          <a:latin typeface="Arial"/>
                          <a:ea typeface="Arial"/>
                          <a:cs typeface="Arial"/>
                          <a:sym typeface="Arial"/>
                        </a:rPr>
                        <a:t>54%</a:t>
                      </a:r>
                      <a:endParaRPr/>
                    </a:p>
                  </a:txBody>
                  <a:tcPr marL="3175" marR="3175" marT="31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r>
                        <a:rPr lang="en-US" sz="160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Increased</a:t>
                      </a:r>
                      <a:r>
                        <a:rPr lang="en-US" sz="160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n</a:t>
                      </a:r>
                      <a:r>
                        <a:rPr lang="en-US" sz="160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utrition</a:t>
                      </a:r>
                      <a:r>
                        <a:rPr lang="en-US" sz="1600">
                          <a:solidFill>
                            <a:schemeClr val="dk1"/>
                          </a:solidFil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services</a:t>
                      </a:r>
                      <a:endParaRPr sz="160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a:solidFill>
                            <a:srgbClr val="000000"/>
                          </a:solidFill>
                          <a:latin typeface="Arial"/>
                          <a:ea typeface="Arial"/>
                          <a:cs typeface="Arial"/>
                          <a:sym typeface="Arial"/>
                        </a:rPr>
                        <a:t>36%</a:t>
                      </a:r>
                      <a:endParaRPr/>
                    </a:p>
                  </a:txBody>
                  <a:tcPr marL="3175" marR="3175" marT="31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a:solidFill>
                            <a:srgbClr val="000000"/>
                          </a:solidFill>
                          <a:latin typeface="Arial"/>
                          <a:ea typeface="Arial"/>
                          <a:cs typeface="Arial"/>
                          <a:sym typeface="Arial"/>
                        </a:rPr>
                        <a:t>64%</a:t>
                      </a:r>
                      <a:endParaRPr/>
                    </a:p>
                  </a:txBody>
                  <a:tcPr marL="3175" marR="3175" marT="31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r>
                        <a:rPr lang="en-US" sz="1600">
                          <a:solidFill>
                            <a:schemeClr val="dk1"/>
                          </a:solidFill>
                        </a:rPr>
                        <a:t>Increased nutrition staffing at the service delivery point.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a:solidFill>
                            <a:srgbClr val="000000"/>
                          </a:solidFill>
                          <a:latin typeface="Arial"/>
                          <a:ea typeface="Arial"/>
                          <a:cs typeface="Arial"/>
                          <a:sym typeface="Arial"/>
                        </a:rPr>
                        <a:t>42%</a:t>
                      </a:r>
                      <a:endParaRPr/>
                    </a:p>
                  </a:txBody>
                  <a:tcPr marL="3175" marR="3175" marT="31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a:solidFill>
                            <a:srgbClr val="000000"/>
                          </a:solidFill>
                          <a:latin typeface="Arial"/>
                          <a:ea typeface="Arial"/>
                          <a:cs typeface="Arial"/>
                          <a:sym typeface="Arial"/>
                        </a:rPr>
                        <a:t>58%</a:t>
                      </a:r>
                      <a:endParaRPr/>
                    </a:p>
                  </a:txBody>
                  <a:tcPr marL="3175" marR="3175" marT="31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3"/>
                  </a:ext>
                </a:extLst>
              </a:tr>
              <a:tr h="370850">
                <a:tc>
                  <a:txBody>
                    <a:bodyPr/>
                    <a:lstStyle/>
                    <a:p>
                      <a:pPr marL="0" marR="0" lvl="0" indent="0" algn="l" rtl="0">
                        <a:spcBef>
                          <a:spcPts val="0"/>
                        </a:spcBef>
                        <a:spcAft>
                          <a:spcPts val="0"/>
                        </a:spcAft>
                        <a:buNone/>
                      </a:pPr>
                      <a:r>
                        <a:rPr lang="en-US" sz="1600">
                          <a:solidFill>
                            <a:schemeClr val="dk1"/>
                          </a:solidFill>
                        </a:rPr>
                        <a:t>Improved targeting of funds to specific vulnerable groups. (i.e. children and women)</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a:solidFill>
                            <a:srgbClr val="000000"/>
                          </a:solidFill>
                          <a:latin typeface="Arial"/>
                          <a:ea typeface="Arial"/>
                          <a:cs typeface="Arial"/>
                          <a:sym typeface="Arial"/>
                        </a:rPr>
                        <a:t>44%</a:t>
                      </a:r>
                      <a:endParaRPr/>
                    </a:p>
                  </a:txBody>
                  <a:tcPr marL="3175" marR="3175" marT="31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a:solidFill>
                            <a:srgbClr val="000000"/>
                          </a:solidFill>
                          <a:latin typeface="Arial"/>
                          <a:ea typeface="Arial"/>
                          <a:cs typeface="Arial"/>
                          <a:sym typeface="Arial"/>
                        </a:rPr>
                        <a:t>56%</a:t>
                      </a:r>
                      <a:endParaRPr/>
                    </a:p>
                  </a:txBody>
                  <a:tcPr marL="3175" marR="3175" marT="317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06"/>
          <p:cNvSpPr txBox="1">
            <a:spLocks noGrp="1"/>
          </p:cNvSpPr>
          <p:nvPr>
            <p:ph type="title"/>
          </p:nvPr>
        </p:nvSpPr>
        <p:spPr/>
        <p:txBody>
          <a:bodyPr/>
          <a:lstStyle/>
          <a:p>
            <a:pPr lvl="0"/>
            <a:r>
              <a:rPr lang="en-US"/>
              <a:t>Elaborating on ways that MCDP-I could have been better implemented</a:t>
            </a:r>
          </a:p>
        </p:txBody>
      </p:sp>
      <p:sp>
        <p:nvSpPr>
          <p:cNvPr id="1362" name="Google Shape;1362;p106"/>
          <p:cNvSpPr txBox="1">
            <a:spLocks noGrp="1"/>
          </p:cNvSpPr>
          <p:nvPr>
            <p:ph type="sldNum" idx="12"/>
          </p:nvPr>
        </p:nvSpPr>
        <p:spPr/>
        <p:txBody>
          <a:bodyPr/>
          <a:lstStyle/>
          <a:p>
            <a:pPr lvl="0"/>
            <a:fld id="{00000000-1234-1234-1234-123412341234}" type="slidenum">
              <a:rPr lang="en-US" smtClean="0"/>
              <a:pPr lvl="0"/>
              <a:t>105</a:t>
            </a:fld>
            <a:endParaRPr lang="en-US"/>
          </a:p>
        </p:txBody>
      </p:sp>
      <p:sp>
        <p:nvSpPr>
          <p:cNvPr id="1361" name="Google Shape;1361;p106"/>
          <p:cNvSpPr txBox="1">
            <a:spLocks noGrp="1"/>
          </p:cNvSpPr>
          <p:nvPr>
            <p:ph type="body" idx="13"/>
          </p:nvPr>
        </p:nvSpPr>
        <p:spPr>
          <a:xfrm>
            <a:off x="454025" y="1163638"/>
            <a:ext cx="8154988" cy="4979987"/>
          </a:xfrm>
        </p:spPr>
        <p:txBody>
          <a:bodyPr>
            <a:normAutofit fontScale="92500"/>
          </a:bodyPr>
          <a:lstStyle/>
          <a:p>
            <a:pPr lvl="0"/>
            <a:r>
              <a:rPr lang="en-US" dirty="0"/>
              <a:t>Coordination of Service Delivery</a:t>
            </a:r>
          </a:p>
          <a:p>
            <a:pPr marL="266700" lvl="1" indent="0">
              <a:buNone/>
            </a:pPr>
            <a:r>
              <a:rPr lang="en-US" i="1" dirty="0">
                <a:solidFill>
                  <a:srgbClr val="0070C0"/>
                </a:solidFill>
              </a:rPr>
              <a:t>“Lack of coordination from implementing partners means beneficiaries don’t receive the full package” </a:t>
            </a:r>
            <a:r>
              <a:rPr lang="en-US" dirty="0"/>
              <a:t>- Agricultural Official, Phase 1</a:t>
            </a:r>
          </a:p>
          <a:p>
            <a:pPr lvl="0"/>
            <a:r>
              <a:rPr lang="en-US" dirty="0"/>
              <a:t>Funding Flows</a:t>
            </a:r>
          </a:p>
          <a:p>
            <a:pPr marL="266700" lvl="1" indent="0">
              <a:buNone/>
            </a:pPr>
            <a:r>
              <a:rPr lang="en-US" i="1" dirty="0">
                <a:solidFill>
                  <a:srgbClr val="0070C0"/>
                </a:solidFill>
              </a:rPr>
              <a:t>“Late disbursements mean insufficient time to expend funds.”   </a:t>
            </a:r>
            <a:r>
              <a:rPr lang="en-US" dirty="0"/>
              <a:t>-Community Development and Social Services Official, Phase 1</a:t>
            </a:r>
          </a:p>
          <a:p>
            <a:pPr lvl="0"/>
            <a:r>
              <a:rPr lang="en-US" dirty="0"/>
              <a:t>Other  </a:t>
            </a:r>
          </a:p>
          <a:p>
            <a:pPr marL="266700" lvl="1" indent="0">
              <a:buNone/>
            </a:pPr>
            <a:r>
              <a:rPr lang="en-US" i="1" dirty="0">
                <a:solidFill>
                  <a:srgbClr val="0070C0"/>
                </a:solidFill>
              </a:rPr>
              <a:t>“Coordinators </a:t>
            </a:r>
            <a:r>
              <a:rPr lang="en-US" i="1" dirty="0" err="1">
                <a:solidFill>
                  <a:srgbClr val="0070C0"/>
                </a:solidFill>
              </a:rPr>
              <a:t>personalised</a:t>
            </a:r>
            <a:r>
              <a:rPr lang="en-US" i="1" dirty="0">
                <a:solidFill>
                  <a:srgbClr val="0070C0"/>
                </a:solidFill>
              </a:rPr>
              <a:t> the project by being selective in who they involved.”   </a:t>
            </a:r>
            <a:r>
              <a:rPr lang="en-US" dirty="0"/>
              <a:t>-Community Development and Social Services Official, Phase 1</a:t>
            </a:r>
          </a:p>
          <a:p>
            <a:pPr marL="266700" lvl="1" indent="0">
              <a:buNone/>
            </a:pPr>
            <a:r>
              <a:rPr lang="en-US" i="1" dirty="0">
                <a:solidFill>
                  <a:srgbClr val="0070C0"/>
                </a:solidFill>
              </a:rPr>
              <a:t>“Need </a:t>
            </a:r>
            <a:r>
              <a:rPr lang="en-US" i="1" dirty="0" err="1">
                <a:solidFill>
                  <a:srgbClr val="0070C0"/>
                </a:solidFill>
              </a:rPr>
              <a:t>decentralised</a:t>
            </a:r>
            <a:r>
              <a:rPr lang="en-US" i="1" dirty="0">
                <a:solidFill>
                  <a:srgbClr val="0070C0"/>
                </a:solidFill>
              </a:rPr>
              <a:t> trainings, decision making, and implementation”  </a:t>
            </a:r>
            <a:br>
              <a:rPr lang="en-US" i="1" dirty="0">
                <a:solidFill>
                  <a:srgbClr val="0070C0"/>
                </a:solidFill>
              </a:rPr>
            </a:br>
            <a:r>
              <a:rPr lang="en-US" dirty="0"/>
              <a:t>-Health Official, Phase 2</a:t>
            </a:r>
          </a:p>
          <a:p>
            <a:pPr lvl="0"/>
            <a:endParaRPr lang="en-US" dirty="0"/>
          </a:p>
          <a:p>
            <a:pPr lvl="0"/>
            <a:endParaRPr lang="en-US" dirty="0"/>
          </a:p>
          <a:p>
            <a:pPr lvl="0"/>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107"/>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106</a:t>
            </a:fld>
            <a:endParaRPr/>
          </a:p>
        </p:txBody>
      </p:sp>
      <p:sp>
        <p:nvSpPr>
          <p:cNvPr id="1369" name="Google Shape;1369;p10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800"/>
              <a:buFont typeface="Gill Sans"/>
              <a:buNone/>
            </a:pPr>
            <a:r>
              <a:rPr lang="en-US" dirty="0"/>
              <a:t>Respondent ratings of nutrition interventions (%)</a:t>
            </a:r>
            <a:endParaRPr dirty="0"/>
          </a:p>
        </p:txBody>
      </p:sp>
      <p:sp>
        <p:nvSpPr>
          <p:cNvPr id="1370" name="Google Shape;1370;p107"/>
          <p:cNvSpPr/>
          <p:nvPr/>
        </p:nvSpPr>
        <p:spPr>
          <a:xfrm>
            <a:off x="-5785987" y="-501"/>
            <a:ext cx="20312726"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7" name="Picture 6"/>
          <p:cNvPicPr>
            <a:picLocks noChangeAspect="1"/>
          </p:cNvPicPr>
          <p:nvPr/>
        </p:nvPicPr>
        <p:blipFill>
          <a:blip r:embed="rId3"/>
          <a:stretch>
            <a:fillRect/>
          </a:stretch>
        </p:blipFill>
        <p:spPr>
          <a:xfrm>
            <a:off x="606208" y="798348"/>
            <a:ext cx="7931583" cy="5261304"/>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108"/>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2"/>
              </a:buClr>
              <a:buSzPts val="2520"/>
              <a:buFont typeface="Gill Sans"/>
              <a:buNone/>
            </a:pPr>
            <a:r>
              <a:rPr lang="en-US" sz="2520" dirty="0"/>
              <a:t>Facilitators and Barriers to implementing nutrition interventions</a:t>
            </a:r>
            <a:endParaRPr dirty="0"/>
          </a:p>
        </p:txBody>
      </p:sp>
      <p:sp>
        <p:nvSpPr>
          <p:cNvPr id="1378" name="Google Shape;1378;p108"/>
          <p:cNvSpPr txBox="1">
            <a:spLocks noGrp="1"/>
          </p:cNvSpPr>
          <p:nvPr>
            <p:ph type="body" idx="4294967295"/>
          </p:nvPr>
        </p:nvSpPr>
        <p:spPr>
          <a:xfrm>
            <a:off x="457199" y="1066800"/>
            <a:ext cx="8229600" cy="5066031"/>
          </a:xfrm>
          <a:prstGeom prst="rect">
            <a:avLst/>
          </a:prstGeom>
          <a:noFill/>
          <a:ln>
            <a:noFill/>
          </a:ln>
        </p:spPr>
        <p:txBody>
          <a:bodyPr spcFirstLastPara="1" wrap="square" lIns="0" tIns="45700" rIns="0" bIns="45700" anchor="t" anchorCtr="0">
            <a:normAutofit lnSpcReduction="10000"/>
          </a:bodyPr>
          <a:lstStyle/>
          <a:p>
            <a:pPr marL="169863" lvl="0" indent="-169863" algn="l" rtl="0">
              <a:lnSpc>
                <a:spcPct val="100000"/>
              </a:lnSpc>
              <a:spcBef>
                <a:spcPts val="0"/>
              </a:spcBef>
              <a:spcAft>
                <a:spcPts val="300"/>
              </a:spcAft>
              <a:buSzPts val="1960"/>
              <a:buChar char="▪"/>
            </a:pPr>
            <a:r>
              <a:rPr lang="en-US" sz="1960" dirty="0"/>
              <a:t>IFA supplementation, vitamin A supplementation, growth monitoring and promotion, and exclusive breastfeeding rated good or excellent by most respondents</a:t>
            </a:r>
            <a:endParaRPr dirty="0"/>
          </a:p>
          <a:p>
            <a:pPr marL="169863" lvl="0" indent="-169863" algn="l" rtl="0">
              <a:lnSpc>
                <a:spcPct val="100000"/>
              </a:lnSpc>
              <a:spcBef>
                <a:spcPts val="0"/>
              </a:spcBef>
              <a:spcAft>
                <a:spcPts val="300"/>
              </a:spcAft>
              <a:buSzPts val="1960"/>
              <a:buChar char="▪"/>
            </a:pPr>
            <a:r>
              <a:rPr lang="en-US" sz="1960" dirty="0"/>
              <a:t>Community sensitization was frequently mentioned as a facilitator</a:t>
            </a:r>
            <a:endParaRPr dirty="0"/>
          </a:p>
          <a:p>
            <a:pPr marL="266700" lvl="1" indent="0" algn="l" rtl="0">
              <a:lnSpc>
                <a:spcPct val="100000"/>
              </a:lnSpc>
              <a:spcBef>
                <a:spcPts val="0"/>
              </a:spcBef>
              <a:spcAft>
                <a:spcPts val="300"/>
              </a:spcAft>
              <a:buSzPts val="1679"/>
              <a:buNone/>
            </a:pPr>
            <a:r>
              <a:rPr lang="en-US" sz="1679" i="1" dirty="0">
                <a:solidFill>
                  <a:srgbClr val="0070C0"/>
                </a:solidFill>
              </a:rPr>
              <a:t>The MOH has serious campaign on breastfeeding especially with the coming of SUN project</a:t>
            </a:r>
            <a:r>
              <a:rPr lang="en-US" sz="1679" dirty="0">
                <a:solidFill>
                  <a:srgbClr val="0070C0"/>
                </a:solidFill>
              </a:rPr>
              <a:t> 	</a:t>
            </a:r>
            <a:r>
              <a:rPr lang="en-US" sz="1679" dirty="0"/>
              <a:t>-District Local Government Official</a:t>
            </a:r>
            <a:endParaRPr dirty="0"/>
          </a:p>
          <a:p>
            <a:pPr marL="266700" lvl="1" indent="0" algn="l" rtl="0">
              <a:lnSpc>
                <a:spcPct val="100000"/>
              </a:lnSpc>
              <a:spcBef>
                <a:spcPts val="0"/>
              </a:spcBef>
              <a:spcAft>
                <a:spcPts val="300"/>
              </a:spcAft>
              <a:buSzPts val="1679"/>
              <a:buNone/>
            </a:pPr>
            <a:r>
              <a:rPr lang="en-US" sz="1679" i="1" dirty="0">
                <a:solidFill>
                  <a:srgbClr val="0070C0"/>
                </a:solidFill>
              </a:rPr>
              <a:t>Training community based volunteers who facilitate door to door campaigns (IFA supplementation) helps a lot. </a:t>
            </a:r>
            <a:r>
              <a:rPr lang="en-US" sz="1679" dirty="0"/>
              <a:t>-Provincial NGO staff</a:t>
            </a:r>
            <a:endParaRPr dirty="0"/>
          </a:p>
          <a:p>
            <a:pPr marL="169863" lvl="0" indent="-169863" algn="l" rtl="0">
              <a:lnSpc>
                <a:spcPct val="100000"/>
              </a:lnSpc>
              <a:spcBef>
                <a:spcPts val="0"/>
              </a:spcBef>
              <a:spcAft>
                <a:spcPts val="300"/>
              </a:spcAft>
              <a:buSzPts val="1960"/>
              <a:buChar char="▪"/>
            </a:pPr>
            <a:r>
              <a:rPr lang="en-US" sz="196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Traditional norms</a:t>
            </a:r>
            <a:r>
              <a:rPr lang="en-US" sz="1960" dirty="0"/>
              <a:t> were listed as a barrier to many nutrition practices </a:t>
            </a:r>
            <a:endParaRPr dirty="0"/>
          </a:p>
          <a:p>
            <a:pPr marL="266700" lvl="1" indent="0" algn="l" rtl="0">
              <a:lnSpc>
                <a:spcPct val="100000"/>
              </a:lnSpc>
              <a:spcBef>
                <a:spcPts val="0"/>
              </a:spcBef>
              <a:spcAft>
                <a:spcPts val="300"/>
              </a:spcAft>
              <a:buSzPts val="1679"/>
              <a:buNone/>
            </a:pPr>
            <a:r>
              <a:rPr lang="en-US" sz="1679" i="1" dirty="0">
                <a:solidFill>
                  <a:srgbClr val="0070C0"/>
                </a:solidFill>
              </a:rPr>
              <a:t>Traditional norms hamper the success of implementing IFA supplementation </a:t>
            </a:r>
            <a:r>
              <a:rPr lang="en-US" sz="1679" dirty="0">
                <a:solidFill>
                  <a:srgbClr val="0070C0"/>
                </a:solidFill>
              </a:rPr>
              <a:t> </a:t>
            </a:r>
            <a:r>
              <a:rPr lang="en-US" sz="1679" dirty="0"/>
              <a:t>- Provincial CDSS Official</a:t>
            </a:r>
            <a:endParaRPr dirty="0"/>
          </a:p>
          <a:p>
            <a:pPr marL="169863" lvl="0" indent="-169863" algn="l" rtl="0">
              <a:lnSpc>
                <a:spcPct val="100000"/>
              </a:lnSpc>
              <a:spcBef>
                <a:spcPts val="0"/>
              </a:spcBef>
              <a:spcAft>
                <a:spcPts val="300"/>
              </a:spcAft>
              <a:buSzPts val="1960"/>
              <a:buChar char="▪"/>
            </a:pPr>
            <a:r>
              <a:rPr lang="en-US" sz="1960" dirty="0"/>
              <a:t>Dietary diversity, nutrient dense crops, and WASH activities were rated as neutral or poor by many respondents</a:t>
            </a:r>
            <a:endParaRPr dirty="0"/>
          </a:p>
          <a:p>
            <a:pPr marL="266700" lvl="1" indent="0" algn="l" rtl="0">
              <a:lnSpc>
                <a:spcPct val="100000"/>
              </a:lnSpc>
              <a:spcBef>
                <a:spcPts val="0"/>
              </a:spcBef>
              <a:spcAft>
                <a:spcPts val="300"/>
              </a:spcAft>
              <a:buSzPts val="1679"/>
              <a:buNone/>
            </a:pPr>
            <a:r>
              <a:rPr lang="en-US" sz="1679" i="1" dirty="0">
                <a:solidFill>
                  <a:srgbClr val="0070C0"/>
                </a:solidFill>
              </a:rPr>
              <a:t>The water supply is very bad and access to clean water is still a big challenge in most parts of the district. standards are also not being followed when installing water points in communities."</a:t>
            </a:r>
            <a:r>
              <a:rPr lang="en-US" sz="1679" i="1" dirty="0"/>
              <a:t> 	</a:t>
            </a:r>
            <a:r>
              <a:rPr lang="en-US" sz="1679" dirty="0"/>
              <a:t>-District Education Official</a:t>
            </a:r>
            <a:endParaRPr dirty="0"/>
          </a:p>
          <a:p>
            <a:pPr marL="169863" lvl="0" indent="-169863" algn="l" rtl="0">
              <a:lnSpc>
                <a:spcPct val="100000"/>
              </a:lnSpc>
              <a:spcBef>
                <a:spcPts val="0"/>
              </a:spcBef>
              <a:spcAft>
                <a:spcPts val="300"/>
              </a:spcAft>
              <a:buSzPts val="1960"/>
              <a:buChar char="▪"/>
            </a:pPr>
            <a:r>
              <a:rPr lang="en-US" sz="1960" dirty="0"/>
              <a:t>Several respondents said they didn’t know about these activities</a:t>
            </a:r>
            <a:endParaRPr dirty="0"/>
          </a:p>
          <a:p>
            <a:pPr marL="169863" lvl="0" indent="-45402" algn="l" rtl="0">
              <a:lnSpc>
                <a:spcPct val="100000"/>
              </a:lnSpc>
              <a:spcBef>
                <a:spcPts val="0"/>
              </a:spcBef>
              <a:spcAft>
                <a:spcPts val="300"/>
              </a:spcAft>
              <a:buSzPts val="1960"/>
              <a:buNone/>
            </a:pPr>
            <a:endParaRPr sz="1960" dirty="0"/>
          </a:p>
        </p:txBody>
      </p:sp>
      <p:sp>
        <p:nvSpPr>
          <p:cNvPr id="1379" name="Google Shape;1379;p108"/>
          <p:cNvSpPr txBox="1">
            <a:spLocks noGrp="1"/>
          </p:cNvSpPr>
          <p:nvPr>
            <p:ph type="sldNum" idx="12"/>
          </p:nvPr>
        </p:nvSpPr>
        <p:spPr>
          <a:xfrm>
            <a:off x="8838950" y="6573463"/>
            <a:ext cx="303949" cy="27076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109"/>
          <p:cNvSpPr txBox="1">
            <a:spLocks noGrp="1"/>
          </p:cNvSpPr>
          <p:nvPr>
            <p:ph type="title"/>
          </p:nvPr>
        </p:nvSpPr>
        <p:spPr/>
        <p:txBody>
          <a:bodyPr/>
          <a:lstStyle/>
          <a:p>
            <a:pPr lvl="0"/>
            <a:r>
              <a:rPr lang="en-US" dirty="0"/>
              <a:t>KII Summary</a:t>
            </a:r>
          </a:p>
        </p:txBody>
      </p:sp>
      <p:sp>
        <p:nvSpPr>
          <p:cNvPr id="1386" name="Google Shape;1386;p109"/>
          <p:cNvSpPr txBox="1">
            <a:spLocks noGrp="1"/>
          </p:cNvSpPr>
          <p:nvPr>
            <p:ph type="sldNum" idx="12"/>
          </p:nvPr>
        </p:nvSpPr>
        <p:spPr/>
        <p:txBody>
          <a:bodyPr/>
          <a:lstStyle/>
          <a:p>
            <a:pPr lvl="0"/>
            <a:fld id="{00000000-1234-1234-1234-123412341234}" type="slidenum">
              <a:rPr lang="en-US" smtClean="0"/>
              <a:pPr lvl="0"/>
              <a:t>108</a:t>
            </a:fld>
            <a:endParaRPr lang="en-US"/>
          </a:p>
        </p:txBody>
      </p:sp>
      <p:sp>
        <p:nvSpPr>
          <p:cNvPr id="1385" name="Google Shape;1385;p109"/>
          <p:cNvSpPr txBox="1">
            <a:spLocks noGrp="1"/>
          </p:cNvSpPr>
          <p:nvPr>
            <p:ph type="body" idx="13"/>
          </p:nvPr>
        </p:nvSpPr>
        <p:spPr>
          <a:xfrm>
            <a:off x="454025" y="1163638"/>
            <a:ext cx="8154988" cy="4979987"/>
          </a:xfrm>
        </p:spPr>
        <p:txBody>
          <a:bodyPr/>
          <a:lstStyle/>
          <a:p>
            <a:pPr lvl="0"/>
            <a:r>
              <a:rPr lang="en-US" dirty="0"/>
              <a:t>Structures exist in SUN 1 districts</a:t>
            </a:r>
          </a:p>
          <a:p>
            <a:pPr lvl="1"/>
            <a:r>
              <a:rPr lang="en-US" dirty="0"/>
              <a:t>These districts are more aware of the management and implementation structures</a:t>
            </a:r>
          </a:p>
          <a:p>
            <a:pPr lvl="0"/>
            <a:r>
              <a:rPr lang="en-US" dirty="0"/>
              <a:t>There is need to improve coordination and service delivery mechanisms overall</a:t>
            </a:r>
          </a:p>
          <a:p>
            <a:pPr lvl="0"/>
            <a:r>
              <a:rPr lang="en-US" dirty="0"/>
              <a:t>Need to build structures for SUN 2 districts</a:t>
            </a:r>
          </a:p>
          <a:p>
            <a:pPr lvl="1"/>
            <a:endParaRPr lang="en-US" dirty="0"/>
          </a:p>
          <a:p>
            <a:pPr lvl="1"/>
            <a:endParaRPr lang="en-US" dirty="0"/>
          </a:p>
          <a:p>
            <a:pPr lvl="1"/>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109</a:t>
            </a:fld>
            <a:endParaRPr lang="en-US"/>
          </a:p>
        </p:txBody>
      </p:sp>
      <p:sp>
        <p:nvSpPr>
          <p:cNvPr id="6" name="Title 5"/>
          <p:cNvSpPr>
            <a:spLocks noGrp="1"/>
          </p:cNvSpPr>
          <p:nvPr>
            <p:ph type="title"/>
          </p:nvPr>
        </p:nvSpPr>
        <p:spPr/>
        <p:txBody>
          <a:bodyPr/>
          <a:lstStyle/>
          <a:p>
            <a:r>
              <a:rPr lang="en-ZA" dirty="0"/>
              <a:t>Closing </a:t>
            </a:r>
            <a:endParaRPr lang="en-GB" dirty="0"/>
          </a:p>
        </p:txBody>
      </p:sp>
      <p:sp>
        <p:nvSpPr>
          <p:cNvPr id="7" name="Subtitle 6"/>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6305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1"/>
          <p:cNvSpPr txBox="1">
            <a:spLocks noGrp="1"/>
          </p:cNvSpPr>
          <p:nvPr>
            <p:ph type="sldNum" idx="12"/>
          </p:nvPr>
        </p:nvSpPr>
        <p:spPr>
          <a:xfrm>
            <a:off x="8838950" y="6573463"/>
            <a:ext cx="303949" cy="27076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438" name="Google Shape;438;p11"/>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800"/>
              <a:buFont typeface="Gill Sans"/>
              <a:buNone/>
            </a:pPr>
            <a:r>
              <a:rPr lang="en-US"/>
              <a:t>Key Informant Interview Sampling (N= 66)</a:t>
            </a:r>
            <a:endParaRPr/>
          </a:p>
        </p:txBody>
      </p:sp>
      <p:sp>
        <p:nvSpPr>
          <p:cNvPr id="459" name="Google Shape;459;p11"/>
          <p:cNvSpPr txBox="1"/>
          <p:nvPr/>
        </p:nvSpPr>
        <p:spPr>
          <a:xfrm>
            <a:off x="646385" y="5305097"/>
            <a:ext cx="7961873" cy="64638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r>
              <a:rPr lang="en-US" sz="2000" b="1" dirty="0">
                <a:solidFill>
                  <a:schemeClr val="dk1"/>
                </a:solidFill>
                <a:latin typeface="Gill Sans Nova" panose="020B0602020104020203" pitchFamily="34" charset="0"/>
                <a:sym typeface="Arial"/>
              </a:rPr>
              <a:t>Provincial level:  </a:t>
            </a:r>
            <a:r>
              <a:rPr lang="en-US" sz="2000" dirty="0">
                <a:solidFill>
                  <a:schemeClr val="dk1"/>
                </a:solidFill>
                <a:latin typeface="Gill Sans Nova" panose="020B0602020104020203" pitchFamily="34" charset="0"/>
                <a:sym typeface="Arial"/>
              </a:rPr>
              <a:t>7 officers from key line ministries and 1 NGO staff interviewed from 3 provinces (n = 24) </a:t>
            </a:r>
            <a:endParaRPr sz="2000" dirty="0">
              <a:solidFill>
                <a:schemeClr val="dk1"/>
              </a:solidFill>
              <a:latin typeface="Gill Sans Nova" panose="020B0602020104020203" pitchFamily="34" charset="0"/>
              <a:sym typeface="Arial"/>
            </a:endParaRPr>
          </a:p>
        </p:txBody>
      </p:sp>
      <p:sp>
        <p:nvSpPr>
          <p:cNvPr id="460" name="Google Shape;460;p11"/>
          <p:cNvSpPr txBox="1"/>
          <p:nvPr/>
        </p:nvSpPr>
        <p:spPr>
          <a:xfrm>
            <a:off x="452673" y="1104901"/>
            <a:ext cx="2326741" cy="29838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b="1" dirty="0">
                <a:solidFill>
                  <a:schemeClr val="dk1"/>
                </a:solidFill>
                <a:latin typeface="Gill Sans Nova" panose="020B0602020104020203" pitchFamily="34" charset="0"/>
                <a:sym typeface="Arial"/>
              </a:rPr>
              <a:t>District level:</a:t>
            </a:r>
            <a:endParaRPr sz="2000" dirty="0">
              <a:solidFill>
                <a:schemeClr val="dk1"/>
              </a:solidFill>
              <a:latin typeface="Gill Sans Nova" panose="020B0602020104020203" pitchFamily="34" charset="0"/>
              <a:sym typeface="Arial"/>
            </a:endParaRPr>
          </a:p>
        </p:txBody>
      </p:sp>
      <p:pic>
        <p:nvPicPr>
          <p:cNvPr id="2" name="Picture 1"/>
          <p:cNvPicPr>
            <a:picLocks noChangeAspect="1"/>
          </p:cNvPicPr>
          <p:nvPr/>
        </p:nvPicPr>
        <p:blipFill>
          <a:blip r:embed="rId3"/>
          <a:stretch>
            <a:fillRect/>
          </a:stretch>
        </p:blipFill>
        <p:spPr>
          <a:xfrm>
            <a:off x="657740" y="1080173"/>
            <a:ext cx="8114479" cy="2097206"/>
          </a:xfrm>
          <a:prstGeom prst="rect">
            <a:avLst/>
          </a:prstGeom>
        </p:spPr>
      </p:pic>
      <p:pic>
        <p:nvPicPr>
          <p:cNvPr id="3" name="Picture 2"/>
          <p:cNvPicPr>
            <a:picLocks noChangeAspect="1"/>
          </p:cNvPicPr>
          <p:nvPr/>
        </p:nvPicPr>
        <p:blipFill>
          <a:blip r:embed="rId4"/>
          <a:stretch>
            <a:fillRect/>
          </a:stretch>
        </p:blipFill>
        <p:spPr>
          <a:xfrm>
            <a:off x="657740" y="3238374"/>
            <a:ext cx="8114479" cy="2066723"/>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110"/>
          <p:cNvSpPr txBox="1">
            <a:spLocks noGrp="1"/>
          </p:cNvSpPr>
          <p:nvPr>
            <p:ph type="title"/>
          </p:nvPr>
        </p:nvSpPr>
        <p:spPr>
          <a:xfrm>
            <a:off x="457198" y="302674"/>
            <a:ext cx="2705102" cy="495512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800"/>
              <a:buFont typeface="Gill Sans"/>
              <a:buNone/>
            </a:pPr>
            <a:r>
              <a:rPr lang="en-US"/>
              <a:t>Special thanks to the Indaba Agricultural Policy Research Institute (IAPRI) for their leadership in survey fieldwork and data cleaning as well as their contribution to report writing  </a:t>
            </a:r>
            <a:br>
              <a:rPr lang="en-US"/>
            </a:br>
            <a:endParaRPr/>
          </a:p>
        </p:txBody>
      </p:sp>
      <p:sp>
        <p:nvSpPr>
          <p:cNvPr id="1393" name="Google Shape;1393;p110"/>
          <p:cNvSpPr txBox="1">
            <a:spLocks noGrp="1"/>
          </p:cNvSpPr>
          <p:nvPr>
            <p:ph type="body" idx="4294967295"/>
          </p:nvPr>
        </p:nvSpPr>
        <p:spPr>
          <a:xfrm>
            <a:off x="3923931" y="5628444"/>
            <a:ext cx="4222126" cy="284083"/>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SzPts val="1400"/>
              <a:buNone/>
            </a:pPr>
            <a:r>
              <a:rPr lang="en-US" sz="1400"/>
              <a:t>An Eastern Province team with their Quality Controller</a:t>
            </a:r>
            <a:endParaRPr sz="1400"/>
          </a:p>
          <a:p>
            <a:pPr marL="169863" lvl="0" indent="-68263" algn="l" rtl="0">
              <a:lnSpc>
                <a:spcPct val="100000"/>
              </a:lnSpc>
              <a:spcBef>
                <a:spcPts val="600"/>
              </a:spcBef>
              <a:spcAft>
                <a:spcPts val="0"/>
              </a:spcAft>
              <a:buSzPts val="1600"/>
              <a:buNone/>
            </a:pPr>
            <a:endParaRPr sz="1600"/>
          </a:p>
        </p:txBody>
      </p:sp>
      <p:sp>
        <p:nvSpPr>
          <p:cNvPr id="1394" name="Google Shape;1394;p110"/>
          <p:cNvSpPr txBox="1">
            <a:spLocks noGrp="1"/>
          </p:cNvSpPr>
          <p:nvPr>
            <p:ph type="sldNum" idx="12"/>
          </p:nvPr>
        </p:nvSpPr>
        <p:spPr>
          <a:xfrm>
            <a:off x="8765293" y="6491768"/>
            <a:ext cx="356512"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110</a:t>
            </a:fld>
            <a:endParaRPr/>
          </a:p>
        </p:txBody>
      </p:sp>
      <p:pic>
        <p:nvPicPr>
          <p:cNvPr id="1395" name="Google Shape;1395;p110"/>
          <p:cNvPicPr preferRelativeResize="0">
            <a:picLocks noGrp="1"/>
          </p:cNvPicPr>
          <p:nvPr>
            <p:ph type="body" idx="4294967295"/>
          </p:nvPr>
        </p:nvPicPr>
        <p:blipFill rotWithShape="1">
          <a:blip r:embed="rId3" cstate="email">
            <a:alphaModFix/>
            <a:extLst>
              <a:ext uri="{28A0092B-C50C-407E-A947-70E740481C1C}">
                <a14:useLocalDpi xmlns:a14="http://schemas.microsoft.com/office/drawing/2010/main"/>
              </a:ext>
            </a:extLst>
          </a:blip>
          <a:srcRect/>
          <a:stretch/>
        </p:blipFill>
        <p:spPr>
          <a:xfrm>
            <a:off x="3923930" y="303214"/>
            <a:ext cx="4222127" cy="5263086"/>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11"/>
          <p:cNvSpPr txBox="1">
            <a:spLocks noGrp="1"/>
          </p:cNvSpPr>
          <p:nvPr>
            <p:ph type="title"/>
          </p:nvPr>
        </p:nvSpPr>
        <p:spPr/>
        <p:txBody>
          <a:bodyPr/>
          <a:lstStyle/>
          <a:p>
            <a:pPr lvl="0"/>
            <a:r>
              <a:rPr lang="en-US"/>
              <a:t>Additional Resources</a:t>
            </a:r>
          </a:p>
        </p:txBody>
      </p:sp>
      <p:sp>
        <p:nvSpPr>
          <p:cNvPr id="1402" name="Google Shape;1402;p111"/>
          <p:cNvSpPr txBox="1">
            <a:spLocks noGrp="1"/>
          </p:cNvSpPr>
          <p:nvPr>
            <p:ph type="sldNum" idx="12"/>
          </p:nvPr>
        </p:nvSpPr>
        <p:spPr/>
        <p:txBody>
          <a:bodyPr/>
          <a:lstStyle/>
          <a:p>
            <a:pPr lvl="0"/>
            <a:fld id="{00000000-1234-1234-1234-123412341234}" type="slidenum">
              <a:rPr lang="en-US" smtClean="0"/>
              <a:pPr lvl="0"/>
              <a:t>111</a:t>
            </a:fld>
            <a:endParaRPr lang="en-US"/>
          </a:p>
        </p:txBody>
      </p:sp>
      <p:sp>
        <p:nvSpPr>
          <p:cNvPr id="1401" name="Google Shape;1401;p111"/>
          <p:cNvSpPr txBox="1">
            <a:spLocks noGrp="1"/>
          </p:cNvSpPr>
          <p:nvPr>
            <p:ph type="body" idx="13"/>
          </p:nvPr>
        </p:nvSpPr>
        <p:spPr>
          <a:xfrm>
            <a:off x="454025" y="1163638"/>
            <a:ext cx="8154988" cy="4979987"/>
          </a:xfrm>
        </p:spPr>
        <p:txBody>
          <a:bodyPr/>
          <a:lstStyle/>
          <a:p>
            <a:pPr lvl="0"/>
            <a:endParaRPr lang="en-US" dirty="0"/>
          </a:p>
          <a:p>
            <a:pPr marL="0" lvl="0" indent="0">
              <a:buNone/>
            </a:pPr>
            <a:r>
              <a:rPr lang="en-US" dirty="0"/>
              <a:t>The full presentation and baseline survey report will be loaded on the NFNC website in 2020.</a:t>
            </a:r>
          </a:p>
          <a:p>
            <a:pPr marL="0" lvl="0" indent="0">
              <a:buNone/>
            </a:pPr>
            <a:r>
              <a:rPr lang="en-US" dirty="0">
                <a:hlinkClick r:id="rId3"/>
              </a:rPr>
              <a:t>http://www.nfnc.org.zm/</a:t>
            </a:r>
            <a:r>
              <a:rPr lang="en-US" dirty="0"/>
              <a:t>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12"/>
          <p:cNvSpPr txBox="1">
            <a:spLocks noGrp="1"/>
          </p:cNvSpPr>
          <p:nvPr>
            <p:ph type="title"/>
          </p:nvPr>
        </p:nvSpPr>
        <p:spPr>
          <a:xfrm>
            <a:off x="454025" y="386080"/>
            <a:ext cx="5144135" cy="256127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600"/>
              <a:buFont typeface="Gill Sans"/>
              <a:buNone/>
            </a:pPr>
            <a:r>
              <a:rPr lang="en-US" dirty="0"/>
              <a:t>Thank you!</a:t>
            </a:r>
            <a:br>
              <a:rPr lang="en-US" dirty="0"/>
            </a:br>
            <a:r>
              <a:rPr lang="en-US" dirty="0"/>
              <a:t/>
            </a:r>
            <a:br>
              <a:rPr lang="en-US" dirty="0"/>
            </a:br>
            <a:r>
              <a:rPr lang="en-US" dirty="0"/>
              <a:t>SUN LE Contact Details</a:t>
            </a:r>
            <a:endParaRPr dirty="0"/>
          </a:p>
        </p:txBody>
      </p:sp>
      <p:sp>
        <p:nvSpPr>
          <p:cNvPr id="1408" name="Google Shape;1408;p112"/>
          <p:cNvSpPr txBox="1">
            <a:spLocks noGrp="1"/>
          </p:cNvSpPr>
          <p:nvPr>
            <p:ph type="subTitle" idx="1"/>
          </p:nvPr>
        </p:nvSpPr>
        <p:spPr>
          <a:xfrm>
            <a:off x="454025" y="3271520"/>
            <a:ext cx="3489023" cy="164432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800"/>
              <a:buNone/>
            </a:pPr>
            <a:r>
              <a:rPr lang="en-US" dirty="0">
                <a:ea typeface="Calibri"/>
                <a:cs typeface="Calibri"/>
                <a:sym typeface="Calibri"/>
              </a:rPr>
              <a:t>Tel:  + 260-211-252-299 / 300</a:t>
            </a:r>
            <a:endParaRPr dirty="0"/>
          </a:p>
          <a:p>
            <a:pPr marL="0" lvl="0" indent="0" algn="l" rtl="0">
              <a:lnSpc>
                <a:spcPct val="110000"/>
              </a:lnSpc>
              <a:spcBef>
                <a:spcPts val="600"/>
              </a:spcBef>
              <a:spcAft>
                <a:spcPts val="0"/>
              </a:spcAft>
              <a:buSzPts val="1800"/>
              <a:buNone/>
            </a:pPr>
            <a:r>
              <a:rPr lang="en-US" dirty="0">
                <a:ea typeface="Calibri"/>
                <a:cs typeface="Calibri"/>
                <a:sym typeface="Calibri"/>
              </a:rPr>
              <a:t>Mobile:  +260-976-552-342 </a:t>
            </a:r>
            <a:endParaRPr dirty="0"/>
          </a:p>
          <a:p>
            <a:pPr marL="0" lvl="0" indent="0" algn="l" rtl="0">
              <a:lnSpc>
                <a:spcPct val="110000"/>
              </a:lnSpc>
              <a:spcBef>
                <a:spcPts val="600"/>
              </a:spcBef>
              <a:spcAft>
                <a:spcPts val="0"/>
              </a:spcAft>
              <a:buSzPts val="1800"/>
              <a:buNone/>
            </a:pPr>
            <a:r>
              <a:rPr lang="en-US" dirty="0">
                <a:ea typeface="Calibri"/>
                <a:cs typeface="Calibri"/>
                <a:sym typeface="Calibri"/>
              </a:rPr>
              <a:t>Email:  </a:t>
            </a:r>
            <a:r>
              <a:rPr lang="en-US" u="sng" dirty="0">
                <a:solidFill>
                  <a:schemeClr val="hlink"/>
                </a:solidFill>
                <a:ea typeface="Calibri"/>
                <a:cs typeface="Calibri"/>
                <a:sym typeface="Calibri"/>
              </a:rPr>
              <a:t>monyango@khulisa.co.zm</a:t>
            </a:r>
            <a:endParaRPr dirty="0">
              <a:ea typeface="Calibri"/>
              <a:cs typeface="Calibri"/>
              <a:sym typeface="Calibri"/>
            </a:endParaRPr>
          </a:p>
          <a:p>
            <a:pPr marL="0" lvl="0" indent="0" algn="l" rtl="0">
              <a:lnSpc>
                <a:spcPct val="110000"/>
              </a:lnSpc>
              <a:spcBef>
                <a:spcPts val="600"/>
              </a:spcBef>
              <a:spcAft>
                <a:spcPts val="0"/>
              </a:spcAft>
              <a:buSzPts val="1800"/>
              <a:buNone/>
            </a:pPr>
            <a:endParaRPr dirty="0">
              <a:ea typeface="Calibri"/>
              <a:cs typeface="Calibri"/>
              <a:sym typeface="Calibri"/>
            </a:endParaRPr>
          </a:p>
        </p:txBody>
      </p:sp>
      <p:sp>
        <p:nvSpPr>
          <p:cNvPr id="1409" name="Google Shape;1409;p112"/>
          <p:cNvSpPr txBox="1">
            <a:spLocks noGrp="1"/>
          </p:cNvSpPr>
          <p:nvPr>
            <p:ph type="sldNum" idx="4294967295"/>
          </p:nvPr>
        </p:nvSpPr>
        <p:spPr>
          <a:xfrm>
            <a:off x="8786813" y="6491288"/>
            <a:ext cx="357187"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12"/>
          <p:cNvSpPr txBox="1">
            <a:spLocks noGrp="1"/>
          </p:cNvSpPr>
          <p:nvPr>
            <p:ph type="sldNum" idx="12"/>
          </p:nvPr>
        </p:nvSpPr>
        <p:spPr/>
        <p:txBody>
          <a:bodyPr/>
          <a:lstStyle/>
          <a:p>
            <a:pPr lvl="0"/>
            <a:fld id="{00000000-1234-1234-1234-123412341234}" type="slidenum">
              <a:rPr lang="en-US" smtClean="0"/>
              <a:pPr lvl="0"/>
              <a:t>12</a:t>
            </a:fld>
            <a:endParaRPr lang="en-US"/>
          </a:p>
        </p:txBody>
      </p:sp>
      <p:sp>
        <p:nvSpPr>
          <p:cNvPr id="467" name="Google Shape;467;p12"/>
          <p:cNvSpPr txBox="1">
            <a:spLocks noGrp="1"/>
          </p:cNvSpPr>
          <p:nvPr>
            <p:ph type="body" idx="2"/>
          </p:nvPr>
        </p:nvSpPr>
        <p:spPr/>
        <p:txBody>
          <a:bodyPr/>
          <a:lstStyle/>
          <a:p>
            <a:pPr lvl="0"/>
            <a:r>
              <a:rPr lang="en-US" dirty="0"/>
              <a:t>Household Survey</a:t>
            </a:r>
          </a:p>
        </p:txBody>
      </p:sp>
      <p:sp>
        <p:nvSpPr>
          <p:cNvPr id="468" name="Google Shape;468;p12"/>
          <p:cNvSpPr txBox="1">
            <a:spLocks noGrp="1"/>
          </p:cNvSpPr>
          <p:nvPr>
            <p:ph type="body" idx="3"/>
          </p:nvPr>
        </p:nvSpPr>
        <p:spPr/>
        <p:txBody>
          <a:bodyPr/>
          <a:lstStyle/>
          <a:p>
            <a:pPr lvl="0"/>
            <a:r>
              <a:rPr lang="en-US"/>
              <a:t>Key Informant Interviews</a:t>
            </a:r>
          </a:p>
        </p:txBody>
      </p:sp>
      <p:sp>
        <p:nvSpPr>
          <p:cNvPr id="470" name="Google Shape;470;p12"/>
          <p:cNvSpPr txBox="1">
            <a:spLocks noGrp="1"/>
          </p:cNvSpPr>
          <p:nvPr>
            <p:ph type="title"/>
          </p:nvPr>
        </p:nvSpPr>
        <p:spPr/>
        <p:txBody>
          <a:bodyPr/>
          <a:lstStyle/>
          <a:p>
            <a:pPr lvl="0"/>
            <a:r>
              <a:rPr lang="en-US"/>
              <a:t>Data collection:  27 May-15 July 2019 </a:t>
            </a:r>
          </a:p>
        </p:txBody>
      </p:sp>
      <p:sp>
        <p:nvSpPr>
          <p:cNvPr id="465" name="Google Shape;465;p12"/>
          <p:cNvSpPr txBox="1">
            <a:spLocks noGrp="1"/>
          </p:cNvSpPr>
          <p:nvPr>
            <p:ph type="body" idx="13"/>
          </p:nvPr>
        </p:nvSpPr>
        <p:spPr/>
        <p:txBody>
          <a:bodyPr/>
          <a:lstStyle/>
          <a:p>
            <a:pPr lvl="0"/>
            <a:r>
              <a:rPr lang="en-US" dirty="0"/>
              <a:t>Structured questionnaire used to collect information </a:t>
            </a:r>
          </a:p>
          <a:p>
            <a:pPr lvl="0"/>
            <a:r>
              <a:rPr lang="en-US" dirty="0"/>
              <a:t>Collected electronically using tablet </a:t>
            </a:r>
          </a:p>
          <a:p>
            <a:pPr lvl="0"/>
            <a:r>
              <a:rPr lang="en-US" dirty="0"/>
              <a:t>Questionnaire programmed using Survey Solutions </a:t>
            </a:r>
          </a:p>
          <a:p>
            <a:pPr lvl="0"/>
            <a:r>
              <a:rPr lang="en-US" dirty="0"/>
              <a:t>Collected by 15 teams in the 30 districts.  </a:t>
            </a:r>
          </a:p>
          <a:p>
            <a:pPr lvl="0"/>
            <a:r>
              <a:rPr lang="en-US" dirty="0"/>
              <a:t>Each team =</a:t>
            </a:r>
          </a:p>
          <a:p>
            <a:pPr lvl="1"/>
            <a:r>
              <a:rPr lang="en-US" dirty="0"/>
              <a:t>5 Interviewers</a:t>
            </a:r>
          </a:p>
          <a:p>
            <a:pPr lvl="1"/>
            <a:r>
              <a:rPr lang="en-US" dirty="0"/>
              <a:t>1 Supervisor </a:t>
            </a:r>
          </a:p>
          <a:p>
            <a:pPr lvl="1"/>
            <a:r>
              <a:rPr lang="en-US" dirty="0"/>
              <a:t>1 Quality Controller </a:t>
            </a:r>
          </a:p>
          <a:p>
            <a:pPr lvl="0"/>
            <a:endParaRPr lang="en-US" dirty="0"/>
          </a:p>
        </p:txBody>
      </p:sp>
      <p:sp>
        <p:nvSpPr>
          <p:cNvPr id="469" name="Google Shape;469;p12"/>
          <p:cNvSpPr txBox="1">
            <a:spLocks noGrp="1"/>
          </p:cNvSpPr>
          <p:nvPr>
            <p:ph type="body" idx="14"/>
          </p:nvPr>
        </p:nvSpPr>
        <p:spPr/>
        <p:txBody>
          <a:bodyPr/>
          <a:lstStyle/>
          <a:p>
            <a:pPr lvl="0"/>
            <a:r>
              <a:rPr lang="en-US" dirty="0"/>
              <a:t>Semi-structured questionnaire used to collect data </a:t>
            </a:r>
          </a:p>
          <a:p>
            <a:pPr lvl="1"/>
            <a:r>
              <a:rPr lang="en-US" dirty="0"/>
              <a:t>Open ended </a:t>
            </a:r>
          </a:p>
          <a:p>
            <a:pPr lvl="1"/>
            <a:r>
              <a:rPr lang="en-US" dirty="0"/>
              <a:t>Likert scale questions administered</a:t>
            </a:r>
          </a:p>
          <a:p>
            <a:pPr lvl="0"/>
            <a:r>
              <a:rPr lang="en-US" dirty="0"/>
              <a:t>Collected electronically </a:t>
            </a:r>
          </a:p>
          <a:p>
            <a:pPr lvl="0"/>
            <a:r>
              <a:rPr lang="en-US" dirty="0"/>
              <a:t>Using </a:t>
            </a:r>
            <a:r>
              <a:rPr lang="en-US" dirty="0" err="1"/>
              <a:t>JotForm</a:t>
            </a:r>
            <a:r>
              <a:rPr lang="en-US" dirty="0"/>
              <a:t> App </a:t>
            </a:r>
          </a:p>
          <a:p>
            <a:pPr lvl="1"/>
            <a:r>
              <a:rPr lang="en-US" dirty="0"/>
              <a:t> Collected by Quality Controllers</a:t>
            </a:r>
          </a:p>
        </p:txBody>
      </p:sp>
    </p:spTree>
    <p:extLst>
      <p:ext uri="{BB962C8B-B14F-4D97-AF65-F5344CB8AC3E}">
        <p14:creationId xmlns:p14="http://schemas.microsoft.com/office/powerpoint/2010/main" val="88651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pSp>
        <p:nvGrpSpPr>
          <p:cNvPr id="475" name="Google Shape;475;p13"/>
          <p:cNvGrpSpPr/>
          <p:nvPr/>
        </p:nvGrpSpPr>
        <p:grpSpPr>
          <a:xfrm>
            <a:off x="457198" y="1278519"/>
            <a:ext cx="4011613" cy="4020323"/>
            <a:chOff x="0" y="641264"/>
            <a:chExt cx="4011613" cy="4020323"/>
          </a:xfrm>
        </p:grpSpPr>
        <p:sp>
          <p:nvSpPr>
            <p:cNvPr id="476" name="Google Shape;476;p13"/>
            <p:cNvSpPr/>
            <p:nvPr/>
          </p:nvSpPr>
          <p:spPr>
            <a:xfrm>
              <a:off x="0" y="641264"/>
              <a:ext cx="4011613" cy="1430145"/>
            </a:xfrm>
            <a:prstGeom prst="roundRect">
              <a:avLst>
                <a:gd name="adj" fmla="val 16667"/>
              </a:avLst>
            </a:prstGeom>
            <a:gradFill>
              <a:gsLst>
                <a:gs pos="0">
                  <a:srgbClr val="C5C5C5"/>
                </a:gs>
                <a:gs pos="35000">
                  <a:srgbClr val="D6D6D6"/>
                </a:gs>
                <a:gs pos="100000">
                  <a:srgbClr val="EFEFE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spAutoFit/>
            </a:bodyPr>
            <a:lstStyle/>
            <a:p>
              <a:pPr algn="ctr"/>
              <a:r>
                <a:rPr lang="en-US" sz="2400" dirty="0">
                  <a:solidFill>
                    <a:schemeClr val="dk1"/>
                  </a:solidFill>
                  <a:latin typeface="Gill Sans Nova" panose="020B0602020104020203" pitchFamily="34" charset="0"/>
                </a:rPr>
                <a:t>A five-tier quality control strategy was used to ensure high quality data</a:t>
              </a:r>
            </a:p>
          </p:txBody>
        </p:sp>
        <p:sp>
          <p:nvSpPr>
            <p:cNvPr id="478" name="Google Shape;478;p13"/>
            <p:cNvSpPr/>
            <p:nvPr/>
          </p:nvSpPr>
          <p:spPr>
            <a:xfrm>
              <a:off x="0" y="2306962"/>
              <a:ext cx="4011613" cy="2354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Gill Sans Nova" panose="020B0602020104020203" pitchFamily="34" charset="0"/>
              </a:endParaRPr>
            </a:p>
          </p:txBody>
        </p:sp>
        <p:sp>
          <p:nvSpPr>
            <p:cNvPr id="479" name="Google Shape;479;p13"/>
            <p:cNvSpPr txBox="1"/>
            <p:nvPr/>
          </p:nvSpPr>
          <p:spPr>
            <a:xfrm>
              <a:off x="0" y="2306962"/>
              <a:ext cx="4011613" cy="2354625"/>
            </a:xfrm>
            <a:prstGeom prst="rect">
              <a:avLst/>
            </a:prstGeom>
            <a:noFill/>
            <a:ln>
              <a:noFill/>
            </a:ln>
          </p:spPr>
          <p:txBody>
            <a:bodyPr spcFirstLastPara="1" wrap="square" lIns="127350" tIns="30475" rIns="170675" bIns="30475" anchor="t" anchorCtr="0">
              <a:noAutofit/>
            </a:bodyPr>
            <a:lstStyle/>
            <a:p>
              <a:pPr marL="228600" marR="0" lvl="1" indent="-22860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Gill Sans Nova" panose="020B0602020104020203" pitchFamily="34" charset="0"/>
                  <a:sym typeface="Arial"/>
                </a:rPr>
                <a:t>Questionnaires with problems were sent back to the previous level for correction, and were uploaded after correction </a:t>
              </a:r>
              <a:endParaRPr sz="2400" dirty="0">
                <a:latin typeface="Gill Sans Nova" panose="020B0602020104020203" pitchFamily="34" charset="0"/>
              </a:endParaRPr>
            </a:p>
            <a:p>
              <a:pPr marL="228600" marR="0" lvl="1" indent="-2286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Gill Sans Nova" panose="020B0602020104020203" pitchFamily="34" charset="0"/>
                  <a:sym typeface="Arial"/>
                </a:rPr>
                <a:t>Scales were calibrated every two days </a:t>
              </a:r>
              <a:endParaRPr sz="2400" dirty="0">
                <a:latin typeface="Gill Sans Nova" panose="020B0602020104020203" pitchFamily="34" charset="0"/>
              </a:endParaRPr>
            </a:p>
          </p:txBody>
        </p:sp>
      </p:grpSp>
      <p:sp>
        <p:nvSpPr>
          <p:cNvPr id="480" name="Google Shape;480;p13"/>
          <p:cNvSpPr txBox="1">
            <a:spLocks noGrp="1"/>
          </p:cNvSpPr>
          <p:nvPr>
            <p:ph type="sldNum" idx="12"/>
          </p:nvPr>
        </p:nvSpPr>
        <p:spPr/>
        <p:txBody>
          <a:bodyPr/>
          <a:lstStyle/>
          <a:p>
            <a:pPr lvl="0"/>
            <a:fld id="{00000000-1234-1234-1234-123412341234}" type="slidenum">
              <a:rPr lang="en-US" smtClean="0"/>
              <a:pPr lvl="0"/>
              <a:t>13</a:t>
            </a:fld>
            <a:endParaRPr lang="en-US"/>
          </a:p>
        </p:txBody>
      </p:sp>
      <p:sp>
        <p:nvSpPr>
          <p:cNvPr id="500" name="Google Shape;500;p13"/>
          <p:cNvSpPr txBox="1">
            <a:spLocks noGrp="1"/>
          </p:cNvSpPr>
          <p:nvPr>
            <p:ph type="title"/>
          </p:nvPr>
        </p:nvSpPr>
        <p:spPr/>
        <p:txBody>
          <a:bodyPr/>
          <a:lstStyle/>
          <a:p>
            <a:pPr lvl="0"/>
            <a:r>
              <a:rPr lang="en-US"/>
              <a:t>Data Quality Assurance – Data collection </a:t>
            </a:r>
          </a:p>
        </p:txBody>
      </p:sp>
      <p:grpSp>
        <p:nvGrpSpPr>
          <p:cNvPr id="481" name="Google Shape;481;p13"/>
          <p:cNvGrpSpPr/>
          <p:nvPr/>
        </p:nvGrpSpPr>
        <p:grpSpPr>
          <a:xfrm>
            <a:off x="5225252" y="1069892"/>
            <a:ext cx="3200447" cy="5061115"/>
            <a:chOff x="405582" y="3092"/>
            <a:chExt cx="3200447" cy="5061115"/>
          </a:xfrm>
        </p:grpSpPr>
        <p:sp>
          <p:nvSpPr>
            <p:cNvPr id="482" name="Google Shape;482;p13"/>
            <p:cNvSpPr/>
            <p:nvPr/>
          </p:nvSpPr>
          <p:spPr>
            <a:xfrm>
              <a:off x="405582" y="3092"/>
              <a:ext cx="3200447" cy="723016"/>
            </a:xfrm>
            <a:prstGeom prst="roundRect">
              <a:avLst>
                <a:gd name="adj" fmla="val 10000"/>
              </a:avLst>
            </a:prstGeom>
            <a:gradFill>
              <a:gsLst>
                <a:gs pos="0">
                  <a:srgbClr val="99EAFF"/>
                </a:gs>
                <a:gs pos="35000">
                  <a:srgbClr val="B8F1FF"/>
                </a:gs>
                <a:gs pos="100000">
                  <a:srgbClr val="E2FB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lgn="ctr"/>
              <a:r>
                <a:rPr lang="en-US" sz="1800" dirty="0">
                  <a:solidFill>
                    <a:schemeClr val="dk1"/>
                  </a:solidFill>
                  <a:latin typeface="Gill Sans Nova" panose="020B0602020104020203" pitchFamily="34" charset="0"/>
                </a:rPr>
                <a:t>Enumerator after interview </a:t>
              </a:r>
            </a:p>
          </p:txBody>
        </p:sp>
        <p:sp>
          <p:nvSpPr>
            <p:cNvPr id="484" name="Google Shape;484;p13"/>
            <p:cNvSpPr/>
            <p:nvPr/>
          </p:nvSpPr>
          <p:spPr>
            <a:xfrm rot="5400000">
              <a:off x="1870240" y="744184"/>
              <a:ext cx="271131" cy="325357"/>
            </a:xfrm>
            <a:prstGeom prst="rightArrow">
              <a:avLst>
                <a:gd name="adj1" fmla="val 60000"/>
                <a:gd name="adj2" fmla="val 50000"/>
              </a:avLst>
            </a:prstGeom>
            <a:gradFill>
              <a:gsLst>
                <a:gs pos="0">
                  <a:srgbClr val="99EAFF"/>
                </a:gs>
                <a:gs pos="35000">
                  <a:srgbClr val="B8F1FF"/>
                </a:gs>
                <a:gs pos="100000">
                  <a:srgbClr val="E2FB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ill Sans Nova" panose="020B0602020104020203" pitchFamily="34" charset="0"/>
              </a:endParaRPr>
            </a:p>
          </p:txBody>
        </p:sp>
        <p:sp>
          <p:nvSpPr>
            <p:cNvPr id="485" name="Google Shape;485;p13"/>
            <p:cNvSpPr txBox="1"/>
            <p:nvPr/>
          </p:nvSpPr>
          <p:spPr>
            <a:xfrm>
              <a:off x="1908199" y="771297"/>
              <a:ext cx="195215" cy="1897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Arial"/>
                <a:buNone/>
              </a:pPr>
              <a:endParaRPr sz="1800">
                <a:solidFill>
                  <a:schemeClr val="dk1"/>
                </a:solidFill>
                <a:latin typeface="Gill Sans Nova" panose="020B0602020104020203" pitchFamily="34" charset="0"/>
                <a:sym typeface="Arial"/>
              </a:endParaRPr>
            </a:p>
          </p:txBody>
        </p:sp>
        <p:sp>
          <p:nvSpPr>
            <p:cNvPr id="486" name="Google Shape;486;p13"/>
            <p:cNvSpPr/>
            <p:nvPr/>
          </p:nvSpPr>
          <p:spPr>
            <a:xfrm>
              <a:off x="405582" y="1087616"/>
              <a:ext cx="3200447" cy="723016"/>
            </a:xfrm>
            <a:prstGeom prst="roundRect">
              <a:avLst>
                <a:gd name="adj" fmla="val 10000"/>
              </a:avLst>
            </a:prstGeom>
            <a:gradFill>
              <a:gsLst>
                <a:gs pos="0">
                  <a:srgbClr val="93FFC9"/>
                </a:gs>
                <a:gs pos="35000">
                  <a:srgbClr val="B4FFD8"/>
                </a:gs>
                <a:gs pos="100000">
                  <a:srgbClr val="E0FFEE"/>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lgn="ctr"/>
              <a:r>
                <a:rPr lang="en-US" sz="1800" dirty="0">
                  <a:solidFill>
                    <a:schemeClr val="dk1"/>
                  </a:solidFill>
                  <a:latin typeface="Gill Sans Nova" panose="020B0602020104020203" pitchFamily="34" charset="0"/>
                </a:rPr>
                <a:t>Supervisor check in the field </a:t>
              </a:r>
              <a:endParaRPr sz="1800" dirty="0">
                <a:latin typeface="Gill Sans Nova" panose="020B0602020104020203" pitchFamily="34" charset="0"/>
              </a:endParaRPr>
            </a:p>
          </p:txBody>
        </p:sp>
        <p:sp>
          <p:nvSpPr>
            <p:cNvPr id="488" name="Google Shape;488;p13"/>
            <p:cNvSpPr/>
            <p:nvPr/>
          </p:nvSpPr>
          <p:spPr>
            <a:xfrm rot="5400000">
              <a:off x="1870240" y="1828708"/>
              <a:ext cx="271131" cy="325357"/>
            </a:xfrm>
            <a:prstGeom prst="rightArrow">
              <a:avLst>
                <a:gd name="adj1" fmla="val 60000"/>
                <a:gd name="adj2" fmla="val 50000"/>
              </a:avLst>
            </a:prstGeom>
            <a:gradFill>
              <a:gsLst>
                <a:gs pos="0">
                  <a:srgbClr val="92FFAA"/>
                </a:gs>
                <a:gs pos="35000">
                  <a:srgbClr val="B3FFC2"/>
                </a:gs>
                <a:gs pos="100000">
                  <a:srgbClr val="E0FFE7"/>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ill Sans Nova" panose="020B0602020104020203" pitchFamily="34" charset="0"/>
              </a:endParaRPr>
            </a:p>
          </p:txBody>
        </p:sp>
        <p:sp>
          <p:nvSpPr>
            <p:cNvPr id="489" name="Google Shape;489;p13"/>
            <p:cNvSpPr txBox="1"/>
            <p:nvPr/>
          </p:nvSpPr>
          <p:spPr>
            <a:xfrm>
              <a:off x="1908199" y="1855821"/>
              <a:ext cx="195215" cy="1897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Arial"/>
                <a:buNone/>
              </a:pPr>
              <a:endParaRPr sz="1800">
                <a:solidFill>
                  <a:schemeClr val="dk1"/>
                </a:solidFill>
                <a:latin typeface="Gill Sans Nova" panose="020B0602020104020203" pitchFamily="34" charset="0"/>
                <a:sym typeface="Arial"/>
              </a:endParaRPr>
            </a:p>
          </p:txBody>
        </p:sp>
        <p:sp>
          <p:nvSpPr>
            <p:cNvPr id="490" name="Google Shape;490;p13"/>
            <p:cNvSpPr/>
            <p:nvPr/>
          </p:nvSpPr>
          <p:spPr>
            <a:xfrm>
              <a:off x="405582" y="2172141"/>
              <a:ext cx="3200447" cy="723016"/>
            </a:xfrm>
            <a:prstGeom prst="roundRect">
              <a:avLst>
                <a:gd name="adj" fmla="val 10000"/>
              </a:avLst>
            </a:prstGeom>
            <a:gradFill>
              <a:gsLst>
                <a:gs pos="0">
                  <a:srgbClr val="99FF8D"/>
                </a:gs>
                <a:gs pos="35000">
                  <a:srgbClr val="B9FFB0"/>
                </a:gs>
                <a:gs pos="100000">
                  <a:srgbClr val="E1FFDD"/>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lgn="ctr"/>
              <a:r>
                <a:rPr lang="en-US" sz="1800" dirty="0">
                  <a:solidFill>
                    <a:schemeClr val="dk1"/>
                  </a:solidFill>
                  <a:latin typeface="Gill Sans Nova" panose="020B0602020104020203" pitchFamily="34" charset="0"/>
                </a:rPr>
                <a:t>Quality controller check upon upload </a:t>
              </a:r>
            </a:p>
          </p:txBody>
        </p:sp>
        <p:sp>
          <p:nvSpPr>
            <p:cNvPr id="492" name="Google Shape;492;p13"/>
            <p:cNvSpPr/>
            <p:nvPr/>
          </p:nvSpPr>
          <p:spPr>
            <a:xfrm rot="5400000">
              <a:off x="1870240" y="2913233"/>
              <a:ext cx="271131" cy="325357"/>
            </a:xfrm>
            <a:prstGeom prst="rightArrow">
              <a:avLst>
                <a:gd name="adj1" fmla="val 60000"/>
                <a:gd name="adj2" fmla="val 50000"/>
              </a:avLst>
            </a:prstGeom>
            <a:gradFill>
              <a:gsLst>
                <a:gs pos="0">
                  <a:srgbClr val="DCFF8A"/>
                </a:gs>
                <a:gs pos="35000">
                  <a:srgbClr val="E3FFAE"/>
                </a:gs>
                <a:gs pos="100000">
                  <a:srgbClr val="F5FFD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ill Sans Nova" panose="020B0602020104020203" pitchFamily="34" charset="0"/>
              </a:endParaRPr>
            </a:p>
          </p:txBody>
        </p:sp>
        <p:sp>
          <p:nvSpPr>
            <p:cNvPr id="493" name="Google Shape;493;p13"/>
            <p:cNvSpPr txBox="1"/>
            <p:nvPr/>
          </p:nvSpPr>
          <p:spPr>
            <a:xfrm>
              <a:off x="1908199" y="2940346"/>
              <a:ext cx="195215" cy="1897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Arial"/>
                <a:buNone/>
              </a:pPr>
              <a:endParaRPr sz="1800">
                <a:solidFill>
                  <a:schemeClr val="dk1"/>
                </a:solidFill>
                <a:latin typeface="Gill Sans Nova" panose="020B0602020104020203" pitchFamily="34" charset="0"/>
                <a:sym typeface="Arial"/>
              </a:endParaRPr>
            </a:p>
          </p:txBody>
        </p:sp>
        <p:sp>
          <p:nvSpPr>
            <p:cNvPr id="494" name="Google Shape;494;p13"/>
            <p:cNvSpPr/>
            <p:nvPr/>
          </p:nvSpPr>
          <p:spPr>
            <a:xfrm>
              <a:off x="405582" y="3256666"/>
              <a:ext cx="3200447" cy="723016"/>
            </a:xfrm>
            <a:prstGeom prst="roundRect">
              <a:avLst>
                <a:gd name="adj" fmla="val 10000"/>
              </a:avLst>
            </a:prstGeom>
            <a:gradFill>
              <a:gsLst>
                <a:gs pos="0">
                  <a:srgbClr val="FFFF88"/>
                </a:gs>
                <a:gs pos="35000">
                  <a:srgbClr val="FFFFAB"/>
                </a:gs>
                <a:gs pos="100000">
                  <a:srgbClr val="FFFFD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lgn="ctr"/>
              <a:r>
                <a:rPr lang="en-US" sz="1800" dirty="0">
                  <a:solidFill>
                    <a:schemeClr val="dk1"/>
                  </a:solidFill>
                  <a:latin typeface="Gill Sans Nova" panose="020B0602020104020203" pitchFamily="34" charset="0"/>
                </a:rPr>
                <a:t>Survey Manager checks on soft copy</a:t>
              </a:r>
              <a:endParaRPr sz="1800" dirty="0">
                <a:latin typeface="Gill Sans Nova" panose="020B0602020104020203" pitchFamily="34" charset="0"/>
              </a:endParaRPr>
            </a:p>
          </p:txBody>
        </p:sp>
        <p:sp>
          <p:nvSpPr>
            <p:cNvPr id="496" name="Google Shape;496;p13"/>
            <p:cNvSpPr/>
            <p:nvPr/>
          </p:nvSpPr>
          <p:spPr>
            <a:xfrm rot="5400000">
              <a:off x="1870240" y="3997758"/>
              <a:ext cx="271131" cy="325357"/>
            </a:xfrm>
            <a:prstGeom prst="rightArrow">
              <a:avLst>
                <a:gd name="adj1" fmla="val 60000"/>
                <a:gd name="adj2" fmla="val 50000"/>
              </a:avLst>
            </a:prstGeom>
            <a:gradFill>
              <a:gsLst>
                <a:gs pos="0">
                  <a:srgbClr val="FFBB82"/>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Gill Sans Nova" panose="020B0602020104020203" pitchFamily="34" charset="0"/>
              </a:endParaRPr>
            </a:p>
          </p:txBody>
        </p:sp>
        <p:sp>
          <p:nvSpPr>
            <p:cNvPr id="497" name="Google Shape;497;p13"/>
            <p:cNvSpPr txBox="1"/>
            <p:nvPr/>
          </p:nvSpPr>
          <p:spPr>
            <a:xfrm>
              <a:off x="1908199" y="4024871"/>
              <a:ext cx="195215" cy="1897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Arial"/>
                <a:buNone/>
              </a:pPr>
              <a:endParaRPr sz="1800">
                <a:solidFill>
                  <a:schemeClr val="dk1"/>
                </a:solidFill>
                <a:latin typeface="Gill Sans Nova" panose="020B0602020104020203" pitchFamily="34" charset="0"/>
                <a:sym typeface="Arial"/>
              </a:endParaRPr>
            </a:p>
          </p:txBody>
        </p:sp>
        <p:sp>
          <p:nvSpPr>
            <p:cNvPr id="498" name="Google Shape;498;p13"/>
            <p:cNvSpPr/>
            <p:nvPr/>
          </p:nvSpPr>
          <p:spPr>
            <a:xfrm>
              <a:off x="405582" y="4341191"/>
              <a:ext cx="3200447" cy="723016"/>
            </a:xfrm>
            <a:prstGeom prst="roundRect">
              <a:avLst>
                <a:gd name="adj" fmla="val 10000"/>
              </a:avLst>
            </a:prstGeom>
            <a:gradFill>
              <a:gsLst>
                <a:gs pos="0">
                  <a:srgbClr val="FFBB82"/>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lgn="ctr"/>
              <a:r>
                <a:rPr lang="en-US" sz="1800" dirty="0">
                  <a:solidFill>
                    <a:schemeClr val="dk1"/>
                  </a:solidFill>
                  <a:latin typeface="Gill Sans Nova" panose="020B0602020104020203" pitchFamily="34" charset="0"/>
                </a:rPr>
                <a:t>Senior researcher check upon upload</a:t>
              </a:r>
              <a:endParaRPr sz="1800" dirty="0">
                <a:latin typeface="Gill Sans Nova" panose="020B0602020104020203" pitchFamily="34" charset="0"/>
              </a:endParaRPr>
            </a:p>
          </p:txBody>
        </p:sp>
      </p:grpSp>
      <p:sp>
        <p:nvSpPr>
          <p:cNvPr id="501" name="Google Shape;501;p13"/>
          <p:cNvSpPr/>
          <p:nvPr/>
        </p:nvSpPr>
        <p:spPr>
          <a:xfrm>
            <a:off x="4537205" y="1135778"/>
            <a:ext cx="484632" cy="4974053"/>
          </a:xfrm>
          <a:prstGeom prst="upDownArrow">
            <a:avLst>
              <a:gd name="adj1" fmla="val 50000"/>
              <a:gd name="adj2" fmla="val 50000"/>
            </a:avLst>
          </a:prstGeom>
          <a:solidFill>
            <a:schemeClr val="bg1">
              <a:lumMod val="85000"/>
            </a:schemeClr>
          </a:solidFill>
          <a:ln w="127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4"/>
          <p:cNvSpPr txBox="1">
            <a:spLocks noGrp="1"/>
          </p:cNvSpPr>
          <p:nvPr>
            <p:ph type="title"/>
          </p:nvPr>
        </p:nvSpPr>
        <p:spPr/>
        <p:txBody>
          <a:bodyPr/>
          <a:lstStyle/>
          <a:p>
            <a:pPr lvl="0"/>
            <a:r>
              <a:rPr lang="en-US"/>
              <a:t>Data Quality Assurance - Data cleaning </a:t>
            </a:r>
          </a:p>
        </p:txBody>
      </p:sp>
      <p:sp>
        <p:nvSpPr>
          <p:cNvPr id="508" name="Google Shape;508;p14"/>
          <p:cNvSpPr txBox="1">
            <a:spLocks noGrp="1"/>
          </p:cNvSpPr>
          <p:nvPr>
            <p:ph type="sldNum" idx="12"/>
          </p:nvPr>
        </p:nvSpPr>
        <p:spPr/>
        <p:txBody>
          <a:bodyPr/>
          <a:lstStyle/>
          <a:p>
            <a:pPr lvl="0"/>
            <a:fld id="{00000000-1234-1234-1234-123412341234}" type="slidenum">
              <a:rPr lang="en-US" smtClean="0"/>
              <a:pPr lvl="0"/>
              <a:t>14</a:t>
            </a:fld>
            <a:endParaRPr lang="en-US"/>
          </a:p>
        </p:txBody>
      </p:sp>
      <p:sp>
        <p:nvSpPr>
          <p:cNvPr id="507" name="Google Shape;507;p14"/>
          <p:cNvSpPr txBox="1">
            <a:spLocks noGrp="1"/>
          </p:cNvSpPr>
          <p:nvPr>
            <p:ph sz="quarter" idx="13"/>
          </p:nvPr>
        </p:nvSpPr>
        <p:spPr/>
        <p:txBody>
          <a:bodyPr/>
          <a:lstStyle/>
          <a:p>
            <a:pPr lvl="0"/>
            <a:r>
              <a:rPr lang="en-US" dirty="0"/>
              <a:t>Household data cleaning done in SPSS:  </a:t>
            </a:r>
          </a:p>
          <a:p>
            <a:pPr lvl="1"/>
            <a:r>
              <a:rPr lang="en-US" dirty="0"/>
              <a:t>Frequencies and scatter plots used to identify extreme entries</a:t>
            </a:r>
          </a:p>
          <a:p>
            <a:pPr lvl="1"/>
            <a:r>
              <a:rPr lang="en-US" dirty="0"/>
              <a:t>Outliers verified by calling interviewers and quality controllers</a:t>
            </a:r>
          </a:p>
          <a:p>
            <a:pPr lvl="1"/>
            <a:r>
              <a:rPr lang="en-US" dirty="0"/>
              <a:t>HHs also contacted to verify some information collected</a:t>
            </a:r>
          </a:p>
          <a:p>
            <a:pPr lvl="0"/>
            <a:r>
              <a:rPr lang="en-US" dirty="0"/>
              <a:t>Child anthropometric data cleaned in WHO </a:t>
            </a:r>
            <a:r>
              <a:rPr lang="en-US" dirty="0" err="1"/>
              <a:t>Anthro</a:t>
            </a:r>
            <a:endParaRPr lang="en-US" dirty="0"/>
          </a:p>
          <a:p>
            <a:pPr lvl="1"/>
            <a:r>
              <a:rPr lang="en-US" dirty="0"/>
              <a:t>Check the data flags </a:t>
            </a:r>
          </a:p>
          <a:p>
            <a:pPr lvl="2"/>
            <a:r>
              <a:rPr lang="en-US" dirty="0"/>
              <a:t>weight, height, age of the child  were checked against standard ranges </a:t>
            </a:r>
          </a:p>
          <a:p>
            <a:pPr lvl="2"/>
            <a:r>
              <a:rPr lang="en-US" dirty="0"/>
              <a:t>Flagged cases checked, verified, and corrected, where possible.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5"/>
          <p:cNvSpPr txBox="1">
            <a:spLocks noGrp="1"/>
          </p:cNvSpPr>
          <p:nvPr>
            <p:ph type="title"/>
          </p:nvPr>
        </p:nvSpPr>
        <p:spPr/>
        <p:txBody>
          <a:bodyPr/>
          <a:lstStyle/>
          <a:p>
            <a:pPr lvl="0"/>
            <a:r>
              <a:rPr lang="en-US"/>
              <a:t>Anthropometric Data</a:t>
            </a:r>
          </a:p>
        </p:txBody>
      </p:sp>
      <p:pic>
        <p:nvPicPr>
          <p:cNvPr id="4" name="Content Placeholder 3"/>
          <p:cNvPicPr>
            <a:picLocks noGrp="1" noChangeAspect="1"/>
          </p:cNvPicPr>
          <p:nvPr>
            <p:ph sz="quarter" idx="13"/>
          </p:nvPr>
        </p:nvPicPr>
        <p:blipFill>
          <a:blip r:embed="rId3"/>
          <a:stretch>
            <a:fillRect/>
          </a:stretch>
        </p:blipFill>
        <p:spPr>
          <a:xfrm>
            <a:off x="1372723" y="1174952"/>
            <a:ext cx="6316003" cy="3407959"/>
          </a:xfrm>
        </p:spPr>
      </p:pic>
      <p:sp>
        <p:nvSpPr>
          <p:cNvPr id="3" name="Content Placeholder 2"/>
          <p:cNvSpPr>
            <a:spLocks noGrp="1"/>
          </p:cNvSpPr>
          <p:nvPr>
            <p:ph sz="quarter" idx="14"/>
          </p:nvPr>
        </p:nvSpPr>
        <p:spPr/>
        <p:txBody>
          <a:bodyPr/>
          <a:lstStyle/>
          <a:p>
            <a:pPr lvl="0"/>
            <a:r>
              <a:rPr lang="en-US" dirty="0"/>
              <a:t>Z-scores generated for Stunting, Wasting and Underweight </a:t>
            </a:r>
          </a:p>
          <a:p>
            <a:pPr lvl="0"/>
            <a:r>
              <a:rPr lang="en-US" dirty="0"/>
              <a:t>And then incorporated into Stata for analysis </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6"/>
          <p:cNvSpPr txBox="1">
            <a:spLocks noGrp="1"/>
          </p:cNvSpPr>
          <p:nvPr>
            <p:ph type="title"/>
          </p:nvPr>
        </p:nvSpPr>
        <p:spPr/>
        <p:txBody>
          <a:bodyPr/>
          <a:lstStyle/>
          <a:p>
            <a:pPr lvl="0"/>
            <a:r>
              <a:rPr lang="en-US"/>
              <a:t>Data Analysis</a:t>
            </a:r>
          </a:p>
        </p:txBody>
      </p:sp>
      <p:sp>
        <p:nvSpPr>
          <p:cNvPr id="533" name="Google Shape;533;p16"/>
          <p:cNvSpPr txBox="1">
            <a:spLocks noGrp="1"/>
          </p:cNvSpPr>
          <p:nvPr>
            <p:ph type="sldNum" idx="12"/>
          </p:nvPr>
        </p:nvSpPr>
        <p:spPr/>
        <p:txBody>
          <a:bodyPr/>
          <a:lstStyle/>
          <a:p>
            <a:pPr lvl="0"/>
            <a:fld id="{00000000-1234-1234-1234-123412341234}" type="slidenum">
              <a:rPr lang="en-US" smtClean="0"/>
              <a:pPr lvl="0"/>
              <a:t>16</a:t>
            </a:fld>
            <a:endParaRPr lang="en-US"/>
          </a:p>
        </p:txBody>
      </p:sp>
      <p:sp>
        <p:nvSpPr>
          <p:cNvPr id="532" name="Google Shape;532;p16"/>
          <p:cNvSpPr txBox="1">
            <a:spLocks noGrp="1"/>
          </p:cNvSpPr>
          <p:nvPr>
            <p:ph sz="quarter" idx="13"/>
          </p:nvPr>
        </p:nvSpPr>
        <p:spPr/>
        <p:txBody>
          <a:bodyPr/>
          <a:lstStyle/>
          <a:p>
            <a:pPr lvl="0"/>
            <a:r>
              <a:rPr lang="en-US" dirty="0"/>
              <a:t>Data Analysis Plan developed</a:t>
            </a:r>
          </a:p>
          <a:p>
            <a:pPr lvl="1"/>
            <a:r>
              <a:rPr lang="en-US" dirty="0"/>
              <a:t>Standard definitions of indicators used</a:t>
            </a:r>
          </a:p>
          <a:p>
            <a:pPr lvl="1"/>
            <a:r>
              <a:rPr lang="en-US" dirty="0"/>
              <a:t>Validated by small team of TWG members</a:t>
            </a:r>
          </a:p>
          <a:p>
            <a:pPr lvl="0"/>
            <a:r>
              <a:rPr lang="en-US" dirty="0"/>
              <a:t>Data </a:t>
            </a:r>
            <a:r>
              <a:rPr lang="en-US" dirty="0" err="1"/>
              <a:t>analysed</a:t>
            </a:r>
            <a:r>
              <a:rPr lang="en-US" dirty="0"/>
              <a:t> using </a:t>
            </a:r>
          </a:p>
          <a:p>
            <a:pPr lvl="1"/>
            <a:r>
              <a:rPr lang="en-US" dirty="0"/>
              <a:t>Stata Version 15</a:t>
            </a:r>
          </a:p>
          <a:p>
            <a:pPr lvl="1"/>
            <a:r>
              <a:rPr lang="en-US" dirty="0"/>
              <a:t>MS Excel </a:t>
            </a:r>
          </a:p>
          <a:p>
            <a:pPr lvl="1"/>
            <a:r>
              <a:rPr lang="en-US" dirty="0"/>
              <a:t>Tableau v2019.3</a:t>
            </a:r>
          </a:p>
          <a:p>
            <a:pPr lvl="0"/>
            <a:endParaRPr lang="en-US" dirty="0"/>
          </a:p>
          <a:p>
            <a:pPr lvl="0"/>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7"/>
          <p:cNvSpPr txBox="1">
            <a:spLocks noGrp="1"/>
          </p:cNvSpPr>
          <p:nvPr>
            <p:ph type="body" idx="4294967295"/>
          </p:nvPr>
        </p:nvSpPr>
        <p:spPr>
          <a:xfrm>
            <a:off x="457200" y="1066800"/>
            <a:ext cx="4011613" cy="5067529"/>
          </a:xfrm>
          <a:prstGeom prst="rect">
            <a:avLst/>
          </a:prstGeom>
          <a:noFill/>
          <a:ln>
            <a:noFill/>
          </a:ln>
        </p:spPr>
        <p:txBody>
          <a:bodyPr spcFirstLastPara="1" wrap="square" lIns="91425" tIns="45700" rIns="91425" bIns="45700" anchor="t" anchorCtr="0">
            <a:noAutofit/>
          </a:bodyPr>
          <a:lstStyle/>
          <a:p>
            <a:pPr marL="169863" lvl="0" indent="-17462" algn="l" rtl="0">
              <a:lnSpc>
                <a:spcPct val="110000"/>
              </a:lnSpc>
              <a:spcBef>
                <a:spcPts val="0"/>
              </a:spcBef>
              <a:spcAft>
                <a:spcPts val="0"/>
              </a:spcAft>
              <a:buSzPts val="2400"/>
              <a:buNone/>
            </a:pPr>
            <a:endParaRPr/>
          </a:p>
          <a:p>
            <a:pPr marL="169863" lvl="0" indent="-17462" algn="l" rtl="0">
              <a:lnSpc>
                <a:spcPct val="110000"/>
              </a:lnSpc>
              <a:spcBef>
                <a:spcPts val="0"/>
              </a:spcBef>
              <a:spcAft>
                <a:spcPts val="0"/>
              </a:spcAft>
              <a:buSzPts val="2400"/>
              <a:buNone/>
            </a:pPr>
            <a:endParaRPr/>
          </a:p>
        </p:txBody>
      </p:sp>
      <p:sp>
        <p:nvSpPr>
          <p:cNvPr id="540" name="Google Shape;540;p17"/>
          <p:cNvSpPr txBox="1">
            <a:spLocks noGrp="1"/>
          </p:cNvSpPr>
          <p:nvPr>
            <p:ph type="sldNum" idx="12"/>
          </p:nvPr>
        </p:nvSpPr>
        <p:spPr>
          <a:xfrm>
            <a:off x="8765293" y="6491768"/>
            <a:ext cx="356512"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542" name="Google Shape;542;p17"/>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800"/>
              <a:buFont typeface="Gill Sans"/>
              <a:buNone/>
            </a:pPr>
            <a:r>
              <a:rPr lang="en-US"/>
              <a:t>HH Survey - Sample Characteristics </a:t>
            </a:r>
            <a:endParaRPr/>
          </a:p>
        </p:txBody>
      </p:sp>
      <p:sp>
        <p:nvSpPr>
          <p:cNvPr id="543" name="Google Shape;543;p17"/>
          <p:cNvSpPr txBox="1"/>
          <p:nvPr/>
        </p:nvSpPr>
        <p:spPr>
          <a:xfrm>
            <a:off x="457200" y="3342612"/>
            <a:ext cx="4011613" cy="23495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2"/>
              </a:buClr>
              <a:buSzPts val="1050"/>
              <a:buFont typeface="Noto Sans Symbols"/>
              <a:buNone/>
            </a:pPr>
            <a:endParaRPr sz="1050" b="1" cap="none">
              <a:solidFill>
                <a:schemeClr val="dk2"/>
              </a:solidFill>
              <a:latin typeface="Arial"/>
              <a:ea typeface="Arial"/>
              <a:cs typeface="Arial"/>
              <a:sym typeface="Arial"/>
            </a:endParaRPr>
          </a:p>
        </p:txBody>
      </p:sp>
      <p:graphicFrame>
        <p:nvGraphicFramePr>
          <p:cNvPr id="544" name="Google Shape;544;p17"/>
          <p:cNvGraphicFramePr/>
          <p:nvPr>
            <p:extLst>
              <p:ext uri="{D42A27DB-BD31-4B8C-83A1-F6EECF244321}">
                <p14:modId xmlns:p14="http://schemas.microsoft.com/office/powerpoint/2010/main" val="1116988681"/>
              </p:ext>
            </p:extLst>
          </p:nvPr>
        </p:nvGraphicFramePr>
        <p:xfrm>
          <a:off x="529711" y="1654494"/>
          <a:ext cx="3498175" cy="2831000"/>
        </p:xfrm>
        <a:graphic>
          <a:graphicData uri="http://schemas.openxmlformats.org/drawingml/2006/table">
            <a:tbl>
              <a:tblPr>
                <a:noFill/>
                <a:tableStyleId>{A51DB5F1-1D7C-441B-B2F7-409DD43D117B}</a:tableStyleId>
              </a:tblPr>
              <a:tblGrid>
                <a:gridCol w="1470825">
                  <a:extLst>
                    <a:ext uri="{9D8B030D-6E8A-4147-A177-3AD203B41FA5}">
                      <a16:colId xmlns:a16="http://schemas.microsoft.com/office/drawing/2014/main" xmlns="" val="20000"/>
                    </a:ext>
                  </a:extLst>
                </a:gridCol>
                <a:gridCol w="1073300">
                  <a:extLst>
                    <a:ext uri="{9D8B030D-6E8A-4147-A177-3AD203B41FA5}">
                      <a16:colId xmlns:a16="http://schemas.microsoft.com/office/drawing/2014/main" xmlns="" val="20001"/>
                    </a:ext>
                  </a:extLst>
                </a:gridCol>
                <a:gridCol w="954050">
                  <a:extLst>
                    <a:ext uri="{9D8B030D-6E8A-4147-A177-3AD203B41FA5}">
                      <a16:colId xmlns:a16="http://schemas.microsoft.com/office/drawing/2014/main" xmlns="" val="20002"/>
                    </a:ext>
                  </a:extLst>
                </a:gridCol>
              </a:tblGrid>
              <a:tr h="489575">
                <a:tc>
                  <a:txBody>
                    <a:bodyPr/>
                    <a:lstStyle/>
                    <a:p>
                      <a:pPr marL="0" marR="0" lvl="0" indent="0" algn="l" rtl="0">
                        <a:spcBef>
                          <a:spcPts val="0"/>
                        </a:spcBef>
                        <a:spcAft>
                          <a:spcPts val="0"/>
                        </a:spcAft>
                        <a:buNone/>
                      </a:pPr>
                      <a:endParaRPr sz="1600" b="0" i="0" u="none" strike="noStrike" cap="none" dirty="0">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en-US" sz="1600" u="none" strike="noStrike" cap="none">
                          <a:latin typeface="Gill Sans Nova" panose="020B0602020104020203" pitchFamily="34" charset="0"/>
                          <a:ea typeface="Arial"/>
                          <a:cs typeface="Arial"/>
                          <a:sym typeface="Arial"/>
                        </a:rPr>
                        <a:t>Frequency</a:t>
                      </a:r>
                      <a:endParaRPr sz="1600" b="1"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l" rtl="0">
                        <a:spcBef>
                          <a:spcPts val="0"/>
                        </a:spcBef>
                        <a:spcAft>
                          <a:spcPts val="0"/>
                        </a:spcAft>
                        <a:buNone/>
                      </a:pPr>
                      <a:r>
                        <a:rPr lang="en-US" sz="1600" u="none" strike="noStrike" cap="none">
                          <a:latin typeface="Gill Sans Nova" panose="020B0602020104020203" pitchFamily="34" charset="0"/>
                          <a:ea typeface="Arial"/>
                          <a:cs typeface="Arial"/>
                          <a:sym typeface="Arial"/>
                        </a:rPr>
                        <a:t>Percent</a:t>
                      </a:r>
                      <a:endParaRPr sz="1600" b="1"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extLst>
                  <a:ext uri="{0D108BD9-81ED-4DB2-BD59-A6C34878D82A}">
                    <a16:rowId xmlns:a16="http://schemas.microsoft.com/office/drawing/2014/main" xmlns="" val="10000"/>
                  </a:ext>
                </a:extLst>
              </a:tr>
              <a:tr h="500775">
                <a:tc>
                  <a:txBody>
                    <a:bodyPr/>
                    <a:lstStyle/>
                    <a:p>
                      <a:pPr marL="0" marR="0" lvl="0" indent="0" algn="l" rtl="0">
                        <a:spcBef>
                          <a:spcPts val="0"/>
                        </a:spcBef>
                        <a:spcAft>
                          <a:spcPts val="0"/>
                        </a:spcAft>
                        <a:buNone/>
                      </a:pPr>
                      <a:r>
                        <a:rPr lang="en-US" sz="1600" u="none" strike="noStrike" cap="none" dirty="0">
                          <a:latin typeface="Gill Sans Nova" panose="020B0602020104020203" pitchFamily="34" charset="0"/>
                          <a:ea typeface="Arial"/>
                          <a:cs typeface="Arial"/>
                          <a:sym typeface="Arial"/>
                        </a:rPr>
                        <a:t>Targeted HHs</a:t>
                      </a:r>
                      <a:endParaRPr sz="1600" b="0" i="0" u="none" strike="noStrike" cap="none" dirty="0">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en-US" sz="1600" u="none" strike="noStrike" cap="none">
                          <a:latin typeface="Gill Sans Nova" panose="020B0602020104020203" pitchFamily="34" charset="0"/>
                          <a:ea typeface="Arial"/>
                          <a:cs typeface="Arial"/>
                          <a:sym typeface="Arial"/>
                        </a:rPr>
                        <a:t>7 500</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en-US" sz="1600" u="none" strike="noStrike" cap="none">
                          <a:latin typeface="Gill Sans Nova" panose="020B0602020104020203" pitchFamily="34" charset="0"/>
                          <a:ea typeface="Arial"/>
                          <a:cs typeface="Arial"/>
                          <a:sym typeface="Arial"/>
                        </a:rPr>
                        <a:t>100.0%</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extLst>
                  <a:ext uri="{0D108BD9-81ED-4DB2-BD59-A6C34878D82A}">
                    <a16:rowId xmlns:a16="http://schemas.microsoft.com/office/drawing/2014/main" xmlns="" val="10001"/>
                  </a:ext>
                </a:extLst>
              </a:tr>
              <a:tr h="463675">
                <a:tc>
                  <a:txBody>
                    <a:bodyPr/>
                    <a:lstStyle/>
                    <a:p>
                      <a:pPr marL="0" marR="0" lvl="0" indent="0" algn="l" rtl="0">
                        <a:spcBef>
                          <a:spcPts val="0"/>
                        </a:spcBef>
                        <a:spcAft>
                          <a:spcPts val="0"/>
                        </a:spcAft>
                        <a:buNone/>
                      </a:pPr>
                      <a:r>
                        <a:rPr lang="en-US" sz="1600" u="none" strike="noStrike" cap="none">
                          <a:latin typeface="Gill Sans Nova" panose="020B0602020104020203" pitchFamily="34" charset="0"/>
                          <a:ea typeface="Arial"/>
                          <a:cs typeface="Arial"/>
                          <a:sym typeface="Arial"/>
                        </a:rPr>
                        <a:t>Refusals</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en-US" sz="1600" u="none" strike="noStrike" cap="none">
                          <a:latin typeface="Gill Sans Nova" panose="020B0602020104020203" pitchFamily="34" charset="0"/>
                          <a:ea typeface="Arial"/>
                          <a:cs typeface="Arial"/>
                          <a:sym typeface="Arial"/>
                        </a:rPr>
                        <a:t>-28</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en-US" sz="1600" u="none" strike="noStrike" cap="none">
                          <a:latin typeface="Gill Sans Nova" panose="020B0602020104020203" pitchFamily="34" charset="0"/>
                          <a:ea typeface="Arial"/>
                          <a:cs typeface="Arial"/>
                          <a:sym typeface="Arial"/>
                        </a:rPr>
                        <a:t>0.4%</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extLst>
                  <a:ext uri="{0D108BD9-81ED-4DB2-BD59-A6C34878D82A}">
                    <a16:rowId xmlns:a16="http://schemas.microsoft.com/office/drawing/2014/main" xmlns="" val="10002"/>
                  </a:ext>
                </a:extLst>
              </a:tr>
              <a:tr h="482225">
                <a:tc>
                  <a:txBody>
                    <a:bodyPr/>
                    <a:lstStyle/>
                    <a:p>
                      <a:pPr marL="0" marR="0" lvl="0" indent="0" algn="l" rtl="0">
                        <a:spcBef>
                          <a:spcPts val="0"/>
                        </a:spcBef>
                        <a:spcAft>
                          <a:spcPts val="0"/>
                        </a:spcAft>
                        <a:buNone/>
                      </a:pPr>
                      <a:r>
                        <a:rPr lang="en-US" sz="1600" u="none" strike="noStrike" cap="none">
                          <a:latin typeface="Gill Sans Nova" panose="020B0602020104020203" pitchFamily="34" charset="0"/>
                          <a:ea typeface="Arial"/>
                          <a:cs typeface="Arial"/>
                          <a:sym typeface="Arial"/>
                        </a:rPr>
                        <a:t>Non-contact</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en-US" sz="1600" u="none" strike="noStrike" cap="none">
                          <a:latin typeface="Gill Sans Nova" panose="020B0602020104020203" pitchFamily="34" charset="0"/>
                          <a:ea typeface="Arial"/>
                          <a:cs typeface="Arial"/>
                          <a:sym typeface="Arial"/>
                        </a:rPr>
                        <a:t>-48</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en-US" sz="1600" u="none" strike="noStrike" cap="none">
                          <a:latin typeface="Gill Sans Nova" panose="020B0602020104020203" pitchFamily="34" charset="0"/>
                          <a:ea typeface="Arial"/>
                          <a:cs typeface="Arial"/>
                          <a:sym typeface="Arial"/>
                        </a:rPr>
                        <a:t>0.6%</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extLst>
                  <a:ext uri="{0D108BD9-81ED-4DB2-BD59-A6C34878D82A}">
                    <a16:rowId xmlns:a16="http://schemas.microsoft.com/office/drawing/2014/main" xmlns="" val="10003"/>
                  </a:ext>
                </a:extLst>
              </a:tr>
              <a:tr h="447375">
                <a:tc>
                  <a:txBody>
                    <a:bodyPr/>
                    <a:lstStyle/>
                    <a:p>
                      <a:pPr marL="0" marR="0" lvl="0" indent="0" algn="l" rtl="0">
                        <a:spcBef>
                          <a:spcPts val="0"/>
                        </a:spcBef>
                        <a:spcAft>
                          <a:spcPts val="0"/>
                        </a:spcAft>
                        <a:buNone/>
                      </a:pPr>
                      <a:r>
                        <a:rPr lang="en-US" sz="1600" u="none" strike="noStrike" cap="none">
                          <a:latin typeface="Gill Sans Nova" panose="020B0602020104020203" pitchFamily="34" charset="0"/>
                          <a:ea typeface="Arial"/>
                          <a:cs typeface="Arial"/>
                          <a:sym typeface="Arial"/>
                        </a:rPr>
                        <a:t>Replaced </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en-US" sz="1600" u="none" strike="noStrike" cap="none">
                          <a:latin typeface="Gill Sans Nova" panose="020B0602020104020203" pitchFamily="34" charset="0"/>
                          <a:ea typeface="Arial"/>
                          <a:cs typeface="Arial"/>
                          <a:sym typeface="Arial"/>
                        </a:rPr>
                        <a:t>+76</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en-US" sz="1600" u="none" strike="noStrike" cap="none">
                          <a:latin typeface="Gill Sans Nova" panose="020B0602020104020203" pitchFamily="34" charset="0"/>
                          <a:ea typeface="Arial"/>
                          <a:cs typeface="Arial"/>
                          <a:sym typeface="Arial"/>
                        </a:rPr>
                        <a:t>1.0%</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extLst>
                  <a:ext uri="{0D108BD9-81ED-4DB2-BD59-A6C34878D82A}">
                    <a16:rowId xmlns:a16="http://schemas.microsoft.com/office/drawing/2014/main" xmlns="" val="10004"/>
                  </a:ext>
                </a:extLst>
              </a:tr>
              <a:tr h="447375">
                <a:tc>
                  <a:txBody>
                    <a:bodyPr/>
                    <a:lstStyle/>
                    <a:p>
                      <a:pPr marL="0" marR="0" lvl="0" indent="0" algn="l" rtl="0">
                        <a:spcBef>
                          <a:spcPts val="0"/>
                        </a:spcBef>
                        <a:spcAft>
                          <a:spcPts val="0"/>
                        </a:spcAft>
                        <a:buNone/>
                      </a:pPr>
                      <a:r>
                        <a:rPr lang="en-US" sz="1600" u="none" strike="noStrike" cap="none">
                          <a:latin typeface="Gill Sans Nova" panose="020B0602020104020203" pitchFamily="34" charset="0"/>
                          <a:ea typeface="Arial"/>
                          <a:cs typeface="Arial"/>
                          <a:sym typeface="Arial"/>
                        </a:rPr>
                        <a:t>Interviewed</a:t>
                      </a:r>
                      <a:endParaRPr sz="1600" b="0" i="0" u="none" strike="noStrike" cap="none">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en-US" sz="1600" u="none" strike="noStrike" cap="none" dirty="0">
                          <a:latin typeface="Gill Sans Nova" panose="020B0602020104020203" pitchFamily="34" charset="0"/>
                          <a:ea typeface="Arial"/>
                          <a:cs typeface="Arial"/>
                          <a:sym typeface="Arial"/>
                        </a:rPr>
                        <a:t>7 500</a:t>
                      </a:r>
                      <a:endParaRPr sz="1600" b="0" i="0" u="none" strike="noStrike" cap="none" dirty="0">
                        <a:solidFill>
                          <a:srgbClr val="000000"/>
                        </a:solidFill>
                        <a:latin typeface="Gill Sans Nova" panose="020B0602020104020203" pitchFamily="34" charset="0"/>
                        <a:ea typeface="Arial"/>
                        <a:cs typeface="Arial"/>
                        <a:sym typeface="Arial"/>
                      </a:endParaRPr>
                    </a:p>
                  </a:txBody>
                  <a:tcPr marL="9525" marR="9525" marT="9525" marB="0" anchor="b"/>
                </a:tc>
                <a:tc>
                  <a:txBody>
                    <a:bodyPr/>
                    <a:lstStyle/>
                    <a:p>
                      <a:pPr marL="0" marR="0" lvl="0" indent="0" algn="r" rtl="0">
                        <a:spcBef>
                          <a:spcPts val="0"/>
                        </a:spcBef>
                        <a:spcAft>
                          <a:spcPts val="0"/>
                        </a:spcAft>
                        <a:buNone/>
                      </a:pPr>
                      <a:r>
                        <a:rPr lang="en-US" sz="1600" u="none" strike="noStrike" cap="none" dirty="0">
                          <a:latin typeface="Gill Sans Nova" panose="020B0602020104020203" pitchFamily="34" charset="0"/>
                          <a:ea typeface="Arial"/>
                          <a:cs typeface="Arial"/>
                          <a:sym typeface="Arial"/>
                        </a:rPr>
                        <a:t>100.0%</a:t>
                      </a:r>
                      <a:endParaRPr sz="1600" b="0" i="0" u="none" strike="noStrike" cap="none" dirty="0">
                        <a:solidFill>
                          <a:srgbClr val="000000"/>
                        </a:solidFill>
                        <a:latin typeface="Gill Sans Nova" panose="020B0602020104020203" pitchFamily="34" charset="0"/>
                        <a:ea typeface="Arial"/>
                        <a:cs typeface="Arial"/>
                        <a:sym typeface="Arial"/>
                      </a:endParaRPr>
                    </a:p>
                  </a:txBody>
                  <a:tcPr marL="9525" marR="9525" marT="9525" marB="0" anchor="b"/>
                </a:tc>
                <a:extLst>
                  <a:ext uri="{0D108BD9-81ED-4DB2-BD59-A6C34878D82A}">
                    <a16:rowId xmlns:a16="http://schemas.microsoft.com/office/drawing/2014/main" xmlns="" val="10005"/>
                  </a:ext>
                </a:extLst>
              </a:tr>
            </a:tbl>
          </a:graphicData>
        </a:graphic>
      </p:graphicFrame>
      <p:pic>
        <p:nvPicPr>
          <p:cNvPr id="2" name="Picture 1"/>
          <p:cNvPicPr>
            <a:picLocks noChangeAspect="1"/>
          </p:cNvPicPr>
          <p:nvPr/>
        </p:nvPicPr>
        <p:blipFill>
          <a:blip r:embed="rId3"/>
          <a:stretch>
            <a:fillRect/>
          </a:stretch>
        </p:blipFill>
        <p:spPr>
          <a:xfrm>
            <a:off x="4671749" y="1066800"/>
            <a:ext cx="4023709" cy="50784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0" name="Google Shape;550;p18"/>
          <p:cNvSpPr txBox="1">
            <a:spLocks noGrp="1"/>
          </p:cNvSpPr>
          <p:nvPr>
            <p:ph type="sldNum" idx="12"/>
          </p:nvPr>
        </p:nvSpPr>
        <p:spPr/>
        <p:txBody>
          <a:bodyPr/>
          <a:lstStyle/>
          <a:p>
            <a:pPr lvl="0"/>
            <a:fld id="{00000000-1234-1234-1234-123412341234}" type="slidenum">
              <a:rPr lang="en-US" smtClean="0"/>
              <a:pPr lvl="0"/>
              <a:t>18</a:t>
            </a:fld>
            <a:endParaRPr lang="en-US"/>
          </a:p>
        </p:txBody>
      </p:sp>
      <p:sp>
        <p:nvSpPr>
          <p:cNvPr id="552" name="Google Shape;552;p18"/>
          <p:cNvSpPr txBox="1">
            <a:spLocks noGrp="1"/>
          </p:cNvSpPr>
          <p:nvPr>
            <p:ph type="title"/>
          </p:nvPr>
        </p:nvSpPr>
        <p:spPr/>
        <p:txBody>
          <a:bodyPr/>
          <a:lstStyle/>
          <a:p>
            <a:pPr lvl="0"/>
            <a:r>
              <a:rPr lang="en-US"/>
              <a:t>Household Demographics</a:t>
            </a:r>
          </a:p>
        </p:txBody>
      </p:sp>
      <p:sp>
        <p:nvSpPr>
          <p:cNvPr id="549" name="Google Shape;549;p18"/>
          <p:cNvSpPr txBox="1">
            <a:spLocks noGrp="1"/>
          </p:cNvSpPr>
          <p:nvPr>
            <p:ph sz="quarter" idx="13"/>
          </p:nvPr>
        </p:nvSpPr>
        <p:spPr>
          <a:prstGeom prst="rect">
            <a:avLst/>
          </a:prstGeom>
        </p:spPr>
        <p:txBody>
          <a:bodyPr>
            <a:normAutofit fontScale="85000" lnSpcReduction="10000"/>
          </a:bodyPr>
          <a:lstStyle/>
          <a:p>
            <a:pPr lvl="0">
              <a:lnSpc>
                <a:spcPct val="120000"/>
              </a:lnSpc>
            </a:pPr>
            <a:r>
              <a:rPr lang="en-US" dirty="0">
                <a:latin typeface="Gill Sans Nova" panose="020B0602020104020203" pitchFamily="34" charset="0"/>
              </a:rPr>
              <a:t>Mean Age of HH head – 38.9 </a:t>
            </a:r>
            <a:r>
              <a:rPr lang="en-US" dirty="0" err="1">
                <a:latin typeface="Gill Sans Nova" panose="020B0602020104020203" pitchFamily="34" charset="0"/>
              </a:rPr>
              <a:t>yrs</a:t>
            </a:r>
            <a:endParaRPr lang="en-US" dirty="0">
              <a:latin typeface="Gill Sans Nova" panose="020B0602020104020203" pitchFamily="34" charset="0"/>
            </a:endParaRPr>
          </a:p>
          <a:p>
            <a:pPr lvl="1">
              <a:lnSpc>
                <a:spcPct val="120000"/>
              </a:lnSpc>
            </a:pPr>
            <a:r>
              <a:rPr lang="en-US" dirty="0">
                <a:latin typeface="Gill Sans Nova" panose="020B0602020104020203" pitchFamily="34" charset="0"/>
              </a:rPr>
              <a:t>min 15 years </a:t>
            </a:r>
          </a:p>
          <a:p>
            <a:pPr lvl="1">
              <a:lnSpc>
                <a:spcPct val="120000"/>
              </a:lnSpc>
            </a:pPr>
            <a:r>
              <a:rPr lang="en-US" dirty="0">
                <a:latin typeface="Gill Sans Nova" panose="020B0602020104020203" pitchFamily="34" charset="0"/>
              </a:rPr>
              <a:t>max 101 years</a:t>
            </a:r>
          </a:p>
          <a:p>
            <a:pPr lvl="0">
              <a:lnSpc>
                <a:spcPct val="120000"/>
              </a:lnSpc>
            </a:pPr>
            <a:r>
              <a:rPr lang="en-US" dirty="0">
                <a:latin typeface="Gill Sans Nova" panose="020B0602020104020203" pitchFamily="34" charset="0"/>
              </a:rPr>
              <a:t>Average 6.1 people per HH</a:t>
            </a:r>
          </a:p>
          <a:p>
            <a:pPr lvl="0">
              <a:lnSpc>
                <a:spcPct val="120000"/>
              </a:lnSpc>
            </a:pPr>
            <a:r>
              <a:rPr lang="en-US" dirty="0">
                <a:latin typeface="Gill Sans Nova" panose="020B0602020104020203" pitchFamily="34" charset="0"/>
              </a:rPr>
              <a:t>male headed:  81.5%</a:t>
            </a:r>
          </a:p>
          <a:p>
            <a:pPr lvl="0">
              <a:lnSpc>
                <a:spcPct val="120000"/>
              </a:lnSpc>
            </a:pPr>
            <a:r>
              <a:rPr lang="en-US" dirty="0">
                <a:latin typeface="Gill Sans Nova" panose="020B0602020104020203" pitchFamily="34" charset="0"/>
              </a:rPr>
              <a:t>female headed  18.5% </a:t>
            </a:r>
          </a:p>
          <a:p>
            <a:pPr>
              <a:lnSpc>
                <a:spcPct val="120000"/>
              </a:lnSpc>
            </a:pPr>
            <a:r>
              <a:rPr lang="en-US" dirty="0">
                <a:latin typeface="Gill Sans Nova" panose="020B0602020104020203" pitchFamily="34" charset="0"/>
              </a:rPr>
              <a:t>Children &lt; 5 years constitute 23.9%</a:t>
            </a:r>
          </a:p>
          <a:p>
            <a:pPr lvl="0">
              <a:lnSpc>
                <a:spcPct val="120000"/>
              </a:lnSpc>
            </a:pPr>
            <a:r>
              <a:rPr lang="en-US" dirty="0">
                <a:latin typeface="Gill Sans Nova" panose="020B0602020104020203" pitchFamily="34" charset="0"/>
              </a:rPr>
              <a:t>50% SUN I and 50% non-SUN 1 districts </a:t>
            </a:r>
          </a:p>
        </p:txBody>
      </p:sp>
      <p:pic>
        <p:nvPicPr>
          <p:cNvPr id="11" name="Google Shape;551;p18" descr="A screenshot of a cell phone&#10;&#10;Description automatically generated"/>
          <p:cNvPicPr preferRelativeResize="0">
            <a:picLocks noGrp="1"/>
          </p:cNvPicPr>
          <p:nvPr>
            <p:ph sz="quarter" idx="14"/>
          </p:nvPr>
        </p:nvPicPr>
        <p:blipFill rotWithShape="1">
          <a:blip r:embed="rId3" cstate="email">
            <a:alphaModFix/>
            <a:extLst>
              <a:ext uri="{28A0092B-C50C-407E-A947-70E740481C1C}">
                <a14:useLocalDpi xmlns:a14="http://schemas.microsoft.com/office/drawing/2010/main"/>
              </a:ext>
            </a:extLst>
          </a:blip>
          <a:stretch/>
        </p:blipFill>
        <p:spPr>
          <a:xfrm>
            <a:off x="3109913" y="1206631"/>
            <a:ext cx="5572125" cy="45337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8" name="Google Shape;558;p19"/>
          <p:cNvSpPr txBox="1">
            <a:spLocks noGrp="1"/>
          </p:cNvSpPr>
          <p:nvPr>
            <p:ph type="sldNum" idx="12"/>
          </p:nvPr>
        </p:nvSpPr>
        <p:spPr/>
        <p:txBody>
          <a:bodyPr/>
          <a:lstStyle/>
          <a:p>
            <a:pPr lvl="0"/>
            <a:fld id="{00000000-1234-1234-1234-123412341234}" type="slidenum">
              <a:rPr lang="en-US" smtClean="0"/>
              <a:pPr lvl="0"/>
              <a:t>19</a:t>
            </a:fld>
            <a:endParaRPr lang="en-US"/>
          </a:p>
        </p:txBody>
      </p:sp>
      <p:sp>
        <p:nvSpPr>
          <p:cNvPr id="559" name="Google Shape;559;p19"/>
          <p:cNvSpPr txBox="1">
            <a:spLocks noGrp="1"/>
          </p:cNvSpPr>
          <p:nvPr>
            <p:ph type="title"/>
          </p:nvPr>
        </p:nvSpPr>
        <p:spPr/>
        <p:txBody>
          <a:bodyPr/>
          <a:lstStyle/>
          <a:p>
            <a:pPr lvl="0"/>
            <a:r>
              <a:rPr lang="en-US"/>
              <a:t>Household Economic activities (n=7486)</a:t>
            </a:r>
          </a:p>
        </p:txBody>
      </p:sp>
      <p:sp>
        <p:nvSpPr>
          <p:cNvPr id="557" name="Google Shape;557;p19"/>
          <p:cNvSpPr txBox="1">
            <a:spLocks noGrp="1"/>
          </p:cNvSpPr>
          <p:nvPr>
            <p:ph type="body" idx="13"/>
          </p:nvPr>
        </p:nvSpPr>
        <p:spPr>
          <a:xfrm>
            <a:off x="454025" y="1079500"/>
            <a:ext cx="2430463" cy="5064125"/>
          </a:xfrm>
        </p:spPr>
        <p:txBody>
          <a:bodyPr/>
          <a:lstStyle/>
          <a:p>
            <a:pPr lvl="0"/>
            <a:r>
              <a:rPr lang="en-US" dirty="0"/>
              <a:t>Farming was the most prominent economic activity accounting for 50% of livelihoods in sampled districts</a:t>
            </a:r>
          </a:p>
        </p:txBody>
      </p:sp>
      <p:pic>
        <p:nvPicPr>
          <p:cNvPr id="7" name="Content Placeholder 6"/>
          <p:cNvPicPr>
            <a:picLocks noGrp="1" noChangeAspect="1"/>
          </p:cNvPicPr>
          <p:nvPr>
            <p:ph sz="quarter" idx="14"/>
          </p:nvPr>
        </p:nvPicPr>
        <p:blipFill>
          <a:blip r:embed="rId3"/>
          <a:stretch>
            <a:fillRect/>
          </a:stretch>
        </p:blipFill>
        <p:spPr>
          <a:xfrm>
            <a:off x="2974232" y="1162812"/>
            <a:ext cx="5634027" cy="36071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
          <p:cNvSpPr txBox="1">
            <a:spLocks noGrp="1"/>
          </p:cNvSpPr>
          <p:nvPr>
            <p:ph type="title"/>
          </p:nvPr>
        </p:nvSpPr>
        <p:spPr/>
        <p:txBody>
          <a:bodyPr/>
          <a:lstStyle/>
          <a:p>
            <a:pPr lvl="0"/>
            <a:r>
              <a:rPr lang="en-US"/>
              <a:t>Outline</a:t>
            </a:r>
          </a:p>
        </p:txBody>
      </p:sp>
      <p:sp>
        <p:nvSpPr>
          <p:cNvPr id="316" name="Google Shape;316;p2"/>
          <p:cNvSpPr txBox="1">
            <a:spLocks noGrp="1"/>
          </p:cNvSpPr>
          <p:nvPr>
            <p:ph type="sldNum" idx="12"/>
          </p:nvPr>
        </p:nvSpPr>
        <p:spPr/>
        <p:txBody>
          <a:bodyPr/>
          <a:lstStyle/>
          <a:p>
            <a:pPr lvl="0"/>
            <a:fld id="{00000000-1234-1234-1234-123412341234}" type="slidenum">
              <a:rPr lang="en-US" smtClean="0"/>
              <a:pPr lvl="0"/>
              <a:t>2</a:t>
            </a:fld>
            <a:endParaRPr lang="en-US"/>
          </a:p>
        </p:txBody>
      </p:sp>
      <p:sp>
        <p:nvSpPr>
          <p:cNvPr id="315" name="Google Shape;315;p2"/>
          <p:cNvSpPr txBox="1">
            <a:spLocks noGrp="1"/>
          </p:cNvSpPr>
          <p:nvPr>
            <p:ph type="body" idx="13"/>
          </p:nvPr>
        </p:nvSpPr>
        <p:spPr/>
        <p:txBody>
          <a:bodyPr/>
          <a:lstStyle/>
          <a:p>
            <a:r>
              <a:rPr lang="en-US" dirty="0"/>
              <a:t>Acknowledgements </a:t>
            </a:r>
          </a:p>
          <a:p>
            <a:r>
              <a:rPr lang="en-US" dirty="0"/>
              <a:t>Introduction </a:t>
            </a:r>
          </a:p>
          <a:p>
            <a:r>
              <a:rPr lang="en-US" dirty="0"/>
              <a:t>Methodology</a:t>
            </a:r>
          </a:p>
          <a:p>
            <a:r>
              <a:rPr lang="en-US" dirty="0"/>
              <a:t>Results</a:t>
            </a:r>
          </a:p>
          <a:p>
            <a:pPr lvl="1"/>
            <a:r>
              <a:rPr lang="en-US" dirty="0"/>
              <a:t> Household Results </a:t>
            </a:r>
          </a:p>
          <a:p>
            <a:pPr lvl="1"/>
            <a:r>
              <a:rPr lang="en-US" dirty="0"/>
              <a:t> Stakeholder perspective results (Key informant Interviews) </a:t>
            </a:r>
          </a:p>
          <a:p>
            <a:pPr lvl="0"/>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20"/>
          <p:cNvSpPr txBox="1">
            <a:spLocks noGrp="1"/>
          </p:cNvSpPr>
          <p:nvPr>
            <p:ph type="title"/>
          </p:nvPr>
        </p:nvSpPr>
        <p:spPr/>
        <p:txBody>
          <a:bodyPr/>
          <a:lstStyle/>
          <a:p>
            <a:pPr lvl="0"/>
            <a:r>
              <a:rPr lang="en-US"/>
              <a:t>Findings </a:t>
            </a:r>
          </a:p>
        </p:txBody>
      </p:sp>
      <p:sp>
        <p:nvSpPr>
          <p:cNvPr id="567" name="Google Shape;567;p20"/>
          <p:cNvSpPr txBox="1">
            <a:spLocks noGrp="1"/>
          </p:cNvSpPr>
          <p:nvPr>
            <p:ph type="sldNum" idx="12"/>
          </p:nvPr>
        </p:nvSpPr>
        <p:spPr/>
        <p:txBody>
          <a:bodyPr/>
          <a:lstStyle/>
          <a:p>
            <a:pPr lvl="0"/>
            <a:fld id="{00000000-1234-1234-1234-123412341234}" type="slidenum">
              <a:rPr lang="en-US" smtClean="0"/>
              <a:pPr lvl="0"/>
              <a:t>20</a:t>
            </a:fld>
            <a:endParaRPr lang="en-US"/>
          </a:p>
        </p:txBody>
      </p:sp>
      <p:sp>
        <p:nvSpPr>
          <p:cNvPr id="568" name="Google Shape;568;p20"/>
          <p:cNvSpPr txBox="1">
            <a:spLocks noGrp="1"/>
          </p:cNvSpPr>
          <p:nvPr>
            <p:ph type="subTitle" idx="1"/>
          </p:nvPr>
        </p:nvSpPr>
        <p:spPr/>
        <p:txBody>
          <a:bodyPr/>
          <a:lstStyle/>
          <a:p>
            <a:pPr lvl="0"/>
            <a:endParaRPr lang="en-US" dirty="0"/>
          </a:p>
        </p:txBody>
      </p:sp>
    </p:spTree>
    <p:extLst>
      <p:ext uri="{BB962C8B-B14F-4D97-AF65-F5344CB8AC3E}">
        <p14:creationId xmlns:p14="http://schemas.microsoft.com/office/powerpoint/2010/main" val="3791562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1"/>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575" name="Google Shape;575;p21"/>
          <p:cNvSpPr txBox="1">
            <a:spLocks noGrp="1"/>
          </p:cNvSpPr>
          <p:nvPr>
            <p:ph type="title"/>
          </p:nvPr>
        </p:nvSpPr>
        <p:spPr>
          <a:prstGeom prst="rect">
            <a:avLst/>
          </a:prstGeom>
          <a:noFill/>
          <a:ln>
            <a:noFill/>
          </a:ln>
        </p:spPr>
        <p:txBody>
          <a:bodyPr spcFirstLastPara="1" wrap="square" lIns="0" tIns="36000" rIns="0" bIns="36000" anchor="b" anchorCtr="0">
            <a:normAutofit/>
          </a:bodyPr>
          <a:lstStyle/>
          <a:p>
            <a:pPr marL="0" lvl="0" indent="0" algn="l" rtl="0">
              <a:lnSpc>
                <a:spcPct val="100000"/>
              </a:lnSpc>
              <a:spcBef>
                <a:spcPts val="0"/>
              </a:spcBef>
              <a:spcAft>
                <a:spcPts val="0"/>
              </a:spcAft>
              <a:buClr>
                <a:schemeClr val="dk2"/>
              </a:buClr>
              <a:buSzPts val="3240"/>
              <a:buFont typeface="Gill Sans"/>
              <a:buNone/>
            </a:pPr>
            <a:r>
              <a:rPr lang="en-US" sz="3240" dirty="0"/>
              <a:t>Nutrition Status of Women and Children &lt;2</a:t>
            </a:r>
            <a:endParaRPr dirty="0"/>
          </a:p>
        </p:txBody>
      </p:sp>
      <p:sp>
        <p:nvSpPr>
          <p:cNvPr id="2" name="Subtitle 1"/>
          <p:cNvSpPr>
            <a:spLocks noGrp="1"/>
          </p:cNvSpPr>
          <p:nvPr>
            <p:ph type="subTitle" idx="1"/>
          </p:nvPr>
        </p:nvSpPr>
        <p:spPr/>
        <p:txBody>
          <a:bodyPr/>
          <a:lstStyle/>
          <a:p>
            <a:r>
              <a:rPr lang="en-ZA" dirty="0"/>
              <a:t>Child Stunting, Wasting, or Underweight, Mothers’ Low BMI</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3" name="Title 2"/>
          <p:cNvSpPr>
            <a:spLocks noGrp="1"/>
          </p:cNvSpPr>
          <p:nvPr>
            <p:ph type="title"/>
          </p:nvPr>
        </p:nvSpPr>
        <p:spPr/>
        <p:txBody>
          <a:bodyPr>
            <a:normAutofit fontScale="90000"/>
          </a:bodyPr>
          <a:lstStyle/>
          <a:p>
            <a:r>
              <a:rPr lang="en-US" dirty="0"/>
              <a:t>Definitions - Stunting, Underweight and Wasting  among Children</a:t>
            </a:r>
            <a:endParaRPr lang="en-GB" dirty="0"/>
          </a:p>
        </p:txBody>
      </p:sp>
      <p:sp>
        <p:nvSpPr>
          <p:cNvPr id="5" name="Content Placeholder 4"/>
          <p:cNvSpPr>
            <a:spLocks noGrp="1"/>
          </p:cNvSpPr>
          <p:nvPr>
            <p:ph sz="quarter" idx="14"/>
          </p:nvPr>
        </p:nvSpPr>
        <p:spPr/>
        <p:txBody>
          <a:bodyPr>
            <a:normAutofit lnSpcReduction="10000"/>
          </a:bodyPr>
          <a:lstStyle/>
          <a:p>
            <a:pPr marL="169863" lvl="0" indent="-169863">
              <a:buSzPts val="2040"/>
              <a:buChar char="▪"/>
            </a:pPr>
            <a:r>
              <a:rPr lang="en-US" sz="2040" dirty="0"/>
              <a:t>Based on WHO growth standards and Z score calculations</a:t>
            </a:r>
            <a:endParaRPr lang="en-US" dirty="0"/>
          </a:p>
          <a:p>
            <a:pPr marL="169863" lvl="0" indent="-169863">
              <a:buSzPts val="2040"/>
              <a:buChar char="▪"/>
            </a:pPr>
            <a:r>
              <a:rPr lang="en-US" sz="2040" dirty="0"/>
              <a:t>Stunting:  Height for age (HAZ ) </a:t>
            </a:r>
            <a:endParaRPr lang="en-US" dirty="0"/>
          </a:p>
          <a:p>
            <a:pPr marL="444500" lvl="1" indent="-276225">
              <a:buSzPts val="1700"/>
            </a:pPr>
            <a:r>
              <a:rPr lang="en-US" sz="1700" dirty="0"/>
              <a:t>Moderate stunted – HAZ scores between -3SD and -2SD</a:t>
            </a:r>
            <a:endParaRPr lang="en-US" dirty="0"/>
          </a:p>
          <a:p>
            <a:pPr marL="444500" lvl="1" indent="-276225">
              <a:buSzPts val="1700"/>
            </a:pPr>
            <a:r>
              <a:rPr lang="en-US" sz="1700" dirty="0"/>
              <a:t>Severe stunted – HAZ scores less than -3SD</a:t>
            </a:r>
            <a:endParaRPr lang="en-US" dirty="0"/>
          </a:p>
          <a:p>
            <a:pPr marL="169863" lvl="0" indent="-169863">
              <a:buSzPts val="2040"/>
              <a:buChar char="▪"/>
            </a:pPr>
            <a:r>
              <a:rPr lang="en-US" sz="2040" dirty="0"/>
              <a:t>Underweight:  Weight for age (WAZ) </a:t>
            </a:r>
            <a:endParaRPr lang="en-US" dirty="0"/>
          </a:p>
          <a:p>
            <a:pPr marL="444500" lvl="1" indent="-276225">
              <a:buSzPts val="1700"/>
            </a:pPr>
            <a:r>
              <a:rPr lang="en-US" sz="1700" dirty="0"/>
              <a:t>Moderate underweight - WAZ scores between -3SD and -2SD</a:t>
            </a:r>
          </a:p>
          <a:p>
            <a:pPr marL="444500" lvl="1" indent="-276225">
              <a:buSzPts val="1700"/>
            </a:pPr>
            <a:r>
              <a:rPr lang="en-US" sz="1700" dirty="0"/>
              <a:t>Severe underweight - WAZ scores less than -3SD</a:t>
            </a:r>
            <a:endParaRPr lang="en-US" dirty="0"/>
          </a:p>
          <a:p>
            <a:pPr marL="169863" lvl="0" indent="-169863">
              <a:buSzPts val="2040"/>
              <a:buChar char="▪"/>
            </a:pPr>
            <a:r>
              <a:rPr lang="en-US" sz="2040" dirty="0"/>
              <a:t>Wasting:  Weight for length (WHZ) </a:t>
            </a:r>
            <a:endParaRPr lang="en-US" dirty="0"/>
          </a:p>
          <a:p>
            <a:pPr marL="444500" lvl="1" indent="-276225">
              <a:buSzPts val="1700"/>
            </a:pPr>
            <a:r>
              <a:rPr lang="en-US" sz="1700" dirty="0"/>
              <a:t>Moderate wasting - WHZ scores between -3SD and -2SD</a:t>
            </a:r>
          </a:p>
          <a:p>
            <a:pPr marL="444500" lvl="1" indent="-276225">
              <a:buSzPts val="1700"/>
            </a:pPr>
            <a:r>
              <a:rPr lang="en-US" sz="1700" dirty="0"/>
              <a:t>Severe wasting - WHZ scores less than -3SD</a:t>
            </a:r>
            <a:endParaRPr lang="en-US" dirty="0"/>
          </a:p>
          <a:p>
            <a:endParaRPr lang="en-GB" dirty="0"/>
          </a:p>
        </p:txBody>
      </p:sp>
      <p:pic>
        <p:nvPicPr>
          <p:cNvPr id="6" name="Google Shape;585;p22" descr="A picture containing indoor, table, person, man&#10;&#10;Description automatically generated"/>
          <p:cNvPicPr preferRelativeResize="0">
            <a:picLocks noGrp="1"/>
          </p:cNvPicPr>
          <p:nvPr>
            <p:ph sz="quarter" idx="13"/>
          </p:nvPr>
        </p:nvPicPr>
        <p:blipFill rotWithShape="1">
          <a:blip r:embed="rId2" cstate="email">
            <a:alphaModFix/>
            <a:extLst>
              <a:ext uri="{28A0092B-C50C-407E-A947-70E740481C1C}">
                <a14:useLocalDpi xmlns:a14="http://schemas.microsoft.com/office/drawing/2010/main"/>
              </a:ext>
            </a:extLst>
          </a:blip>
          <a:stretch/>
        </p:blipFill>
        <p:spPr>
          <a:xfrm>
            <a:off x="457198" y="1200568"/>
            <a:ext cx="1771650" cy="2924175"/>
          </a:xfrm>
          <a:prstGeom prst="rect">
            <a:avLst/>
          </a:prstGeom>
          <a:noFill/>
          <a:ln>
            <a:noFill/>
          </a:ln>
        </p:spPr>
      </p:pic>
      <p:sp>
        <p:nvSpPr>
          <p:cNvPr id="7" name="Google Shape;587;p22"/>
          <p:cNvSpPr txBox="1"/>
          <p:nvPr/>
        </p:nvSpPr>
        <p:spPr>
          <a:xfrm>
            <a:off x="2359023" y="1514476"/>
            <a:ext cx="1427785" cy="621452"/>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b="1" u="sng" dirty="0">
                <a:solidFill>
                  <a:srgbClr val="404040"/>
                </a:solidFill>
                <a:latin typeface="Gill Sans Nova" panose="020B0602020104020203" pitchFamily="34" charset="0"/>
                <a:ea typeface="Gill Sans"/>
                <a:cs typeface="Gill Sans"/>
                <a:sym typeface="Gill Sans"/>
              </a:rPr>
              <a:t>Weight  Measurement of the child</a:t>
            </a:r>
            <a:endParaRPr b="1" u="sng" dirty="0">
              <a:solidFill>
                <a:srgbClr val="404040"/>
              </a:solidFill>
              <a:latin typeface="Gill Sans Nova" panose="020B0602020104020203" pitchFamily="34" charset="0"/>
              <a:ea typeface="Gill Sans"/>
              <a:cs typeface="Gill Sans"/>
              <a:sym typeface="Gill Sans"/>
            </a:endParaRPr>
          </a:p>
        </p:txBody>
      </p:sp>
      <p:pic>
        <p:nvPicPr>
          <p:cNvPr id="8" name="Google Shape;584;p22" descr="A picture containing person, woman, sitting, tabl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7198" y="4157344"/>
            <a:ext cx="4011613" cy="2023616"/>
          </a:xfrm>
          <a:prstGeom prst="rect">
            <a:avLst/>
          </a:prstGeom>
          <a:noFill/>
          <a:ln>
            <a:noFill/>
          </a:ln>
        </p:spPr>
      </p:pic>
      <p:sp>
        <p:nvSpPr>
          <p:cNvPr id="9" name="Google Shape;586;p22"/>
          <p:cNvSpPr txBox="1"/>
          <p:nvPr/>
        </p:nvSpPr>
        <p:spPr>
          <a:xfrm>
            <a:off x="2388841" y="4155808"/>
            <a:ext cx="2081020" cy="436070"/>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b="1" u="sng" dirty="0">
                <a:solidFill>
                  <a:schemeClr val="dk1"/>
                </a:solidFill>
                <a:latin typeface="Gill Sans Nova" panose="020B0602020104020203" pitchFamily="34" charset="0"/>
                <a:ea typeface="Gill Sans"/>
                <a:cs typeface="Gill Sans"/>
                <a:sym typeface="Gill Sans"/>
              </a:rPr>
              <a:t>Length Measurement of the child</a:t>
            </a:r>
            <a:endParaRPr b="1" dirty="0">
              <a:solidFill>
                <a:schemeClr val="dk1"/>
              </a:solidFill>
              <a:latin typeface="Gill Sans Nova" panose="020B0602020104020203" pitchFamily="34" charset="0"/>
              <a:ea typeface="Gill Sans"/>
              <a:cs typeface="Gill Sans"/>
              <a:sym typeface="Gill Sans"/>
            </a:endParaRPr>
          </a:p>
        </p:txBody>
      </p:sp>
    </p:spTree>
    <p:extLst>
      <p:ext uri="{BB962C8B-B14F-4D97-AF65-F5344CB8AC3E}">
        <p14:creationId xmlns:p14="http://schemas.microsoft.com/office/powerpoint/2010/main" val="2437519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3" name="Google Shape;593;p23"/>
          <p:cNvSpPr txBox="1">
            <a:spLocks noGrp="1"/>
          </p:cNvSpPr>
          <p:nvPr>
            <p:ph type="sldNum" idx="12"/>
          </p:nvPr>
        </p:nvSpPr>
        <p:spPr/>
        <p:txBody>
          <a:bodyPr/>
          <a:lstStyle/>
          <a:p>
            <a:pPr lvl="0"/>
            <a:fld id="{00000000-1234-1234-1234-123412341234}" type="slidenum">
              <a:rPr lang="en-US" smtClean="0"/>
              <a:pPr lvl="0"/>
              <a:t>23</a:t>
            </a:fld>
            <a:endParaRPr lang="en-US"/>
          </a:p>
        </p:txBody>
      </p:sp>
      <p:sp>
        <p:nvSpPr>
          <p:cNvPr id="594" name="Google Shape;594;p23"/>
          <p:cNvSpPr txBox="1">
            <a:spLocks noGrp="1"/>
          </p:cNvSpPr>
          <p:nvPr>
            <p:ph type="title"/>
          </p:nvPr>
        </p:nvSpPr>
        <p:spPr/>
        <p:txBody>
          <a:bodyPr>
            <a:normAutofit fontScale="90000"/>
          </a:bodyPr>
          <a:lstStyle/>
          <a:p>
            <a:pPr lvl="0"/>
            <a:r>
              <a:rPr lang="en-US" dirty="0"/>
              <a:t>% of Children &lt;2 years who are Stunted, Underweight, Wasted</a:t>
            </a:r>
          </a:p>
        </p:txBody>
      </p:sp>
      <p:sp>
        <p:nvSpPr>
          <p:cNvPr id="592" name="Google Shape;592;p23"/>
          <p:cNvSpPr txBox="1">
            <a:spLocks noGrp="1"/>
          </p:cNvSpPr>
          <p:nvPr>
            <p:ph type="body" idx="13"/>
          </p:nvPr>
        </p:nvSpPr>
        <p:spPr>
          <a:xfrm>
            <a:off x="454025" y="1181100"/>
            <a:ext cx="3087688" cy="4962525"/>
          </a:xfrm>
        </p:spPr>
        <p:txBody>
          <a:bodyPr/>
          <a:lstStyle/>
          <a:p>
            <a:pPr lvl="0"/>
            <a:r>
              <a:rPr lang="en-US" dirty="0"/>
              <a:t>Most children had moderate forms of  under-nutrition</a:t>
            </a:r>
          </a:p>
          <a:p>
            <a:pPr lvl="0"/>
            <a:r>
              <a:rPr lang="en-US" dirty="0"/>
              <a:t>The observed rates mirror the 2018 ZDHS rates for children &lt; 2 years</a:t>
            </a:r>
          </a:p>
        </p:txBody>
      </p:sp>
      <p:pic>
        <p:nvPicPr>
          <p:cNvPr id="3" name="Picture 2"/>
          <p:cNvPicPr>
            <a:picLocks noChangeAspect="1"/>
          </p:cNvPicPr>
          <p:nvPr/>
        </p:nvPicPr>
        <p:blipFill>
          <a:blip r:embed="rId3"/>
          <a:stretch>
            <a:fillRect/>
          </a:stretch>
        </p:blipFill>
        <p:spPr>
          <a:xfrm>
            <a:off x="3758361" y="1002497"/>
            <a:ext cx="5006932" cy="447427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10" name="Google Shape;610;p24"/>
          <p:cNvSpPr txBox="1">
            <a:spLocks noGrp="1"/>
          </p:cNvSpPr>
          <p:nvPr>
            <p:ph type="sldNum" idx="12"/>
          </p:nvPr>
        </p:nvSpPr>
        <p:spPr/>
        <p:txBody>
          <a:bodyPr/>
          <a:lstStyle/>
          <a:p>
            <a:pPr lvl="0"/>
            <a:fld id="{00000000-1234-1234-1234-123412341234}" type="slidenum">
              <a:rPr lang="en-US" smtClean="0"/>
              <a:pPr lvl="0"/>
              <a:t>24</a:t>
            </a:fld>
            <a:endParaRPr lang="en-US"/>
          </a:p>
        </p:txBody>
      </p:sp>
      <p:sp>
        <p:nvSpPr>
          <p:cNvPr id="612" name="Google Shape;612;p24"/>
          <p:cNvSpPr txBox="1">
            <a:spLocks noGrp="1"/>
          </p:cNvSpPr>
          <p:nvPr>
            <p:ph type="title"/>
          </p:nvPr>
        </p:nvSpPr>
        <p:spPr/>
        <p:txBody>
          <a:bodyPr/>
          <a:lstStyle/>
          <a:p>
            <a:pPr lvl="0"/>
            <a:r>
              <a:rPr lang="en-US" dirty="0"/>
              <a:t>% of Children Stunted, Underweight, &amp; Wasted by Age  </a:t>
            </a:r>
          </a:p>
        </p:txBody>
      </p:sp>
      <p:sp>
        <p:nvSpPr>
          <p:cNvPr id="609" name="Google Shape;609;p24"/>
          <p:cNvSpPr txBox="1">
            <a:spLocks noGrp="1"/>
          </p:cNvSpPr>
          <p:nvPr>
            <p:ph type="body" idx="13"/>
          </p:nvPr>
        </p:nvSpPr>
        <p:spPr>
          <a:xfrm>
            <a:off x="454025" y="1181100"/>
            <a:ext cx="3087688" cy="4962525"/>
          </a:xfrm>
        </p:spPr>
        <p:txBody>
          <a:bodyPr/>
          <a:lstStyle/>
          <a:p>
            <a:pPr lvl="0"/>
            <a:r>
              <a:rPr lang="en-US"/>
              <a:t>Stunting </a:t>
            </a:r>
            <a:r>
              <a:rPr lang="en-US">
                <a:sym typeface="Calibri"/>
              </a:rPr>
              <a:t>↑ </a:t>
            </a:r>
            <a:r>
              <a:rPr lang="en-US"/>
              <a:t>with child’s age </a:t>
            </a:r>
          </a:p>
          <a:p>
            <a:pPr lvl="0"/>
            <a:r>
              <a:rPr lang="en-US"/>
              <a:t>Underweight </a:t>
            </a:r>
            <a:r>
              <a:rPr lang="en-US">
                <a:sym typeface="Calibri"/>
              </a:rPr>
              <a:t>↑ </a:t>
            </a:r>
            <a:r>
              <a:rPr lang="en-US"/>
              <a:t>with age during the first 1.5 years</a:t>
            </a:r>
          </a:p>
          <a:p>
            <a:pPr lvl="0"/>
            <a:r>
              <a:rPr lang="en-US"/>
              <a:t>High levels of stunting and wasting observed in children &lt; 1 month of age</a:t>
            </a:r>
          </a:p>
          <a:p>
            <a:pPr lvl="1"/>
            <a:r>
              <a:rPr lang="en-US"/>
              <a:t>With a steady ↑ in 9-17 month old children</a:t>
            </a:r>
          </a:p>
          <a:p>
            <a:pPr lvl="0"/>
            <a:endParaRPr lang="en-US" dirty="0"/>
          </a:p>
        </p:txBody>
      </p:sp>
      <p:pic>
        <p:nvPicPr>
          <p:cNvPr id="11" name="Picture 10"/>
          <p:cNvPicPr>
            <a:picLocks noChangeAspect="1"/>
          </p:cNvPicPr>
          <p:nvPr/>
        </p:nvPicPr>
        <p:blipFill>
          <a:blip r:embed="rId3"/>
          <a:stretch>
            <a:fillRect/>
          </a:stretch>
        </p:blipFill>
        <p:spPr>
          <a:xfrm>
            <a:off x="3541713" y="1181100"/>
            <a:ext cx="5273632" cy="48005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8" name="Google Shape;618;p25"/>
          <p:cNvSpPr txBox="1">
            <a:spLocks noGrp="1"/>
          </p:cNvSpPr>
          <p:nvPr>
            <p:ph type="sldNum" idx="12"/>
          </p:nvPr>
        </p:nvSpPr>
        <p:spPr/>
        <p:txBody>
          <a:bodyPr/>
          <a:lstStyle/>
          <a:p>
            <a:pPr lvl="0"/>
            <a:fld id="{00000000-1234-1234-1234-123412341234}" type="slidenum">
              <a:rPr lang="en-US" smtClean="0"/>
              <a:pPr lvl="0"/>
              <a:t>25</a:t>
            </a:fld>
            <a:endParaRPr lang="en-US"/>
          </a:p>
        </p:txBody>
      </p:sp>
      <p:sp>
        <p:nvSpPr>
          <p:cNvPr id="619" name="Google Shape;619;p25"/>
          <p:cNvSpPr txBox="1">
            <a:spLocks noGrp="1"/>
          </p:cNvSpPr>
          <p:nvPr>
            <p:ph type="title"/>
          </p:nvPr>
        </p:nvSpPr>
        <p:spPr/>
        <p:txBody>
          <a:bodyPr/>
          <a:lstStyle/>
          <a:p>
            <a:pPr lvl="0"/>
            <a:r>
              <a:rPr lang="en-US" dirty="0"/>
              <a:t>% of Children Stunted, Underweight &amp; Wasted by Sex</a:t>
            </a:r>
          </a:p>
        </p:txBody>
      </p:sp>
      <p:sp>
        <p:nvSpPr>
          <p:cNvPr id="617" name="Google Shape;617;p25"/>
          <p:cNvSpPr txBox="1">
            <a:spLocks noGrp="1"/>
          </p:cNvSpPr>
          <p:nvPr>
            <p:ph type="body" sz="quarter" idx="13"/>
          </p:nvPr>
        </p:nvSpPr>
        <p:spPr>
          <a:xfrm>
            <a:off x="454025" y="1181100"/>
            <a:ext cx="3087688" cy="4962525"/>
          </a:xfrm>
        </p:spPr>
        <p:txBody>
          <a:bodyPr/>
          <a:lstStyle/>
          <a:p>
            <a:pPr lvl="0"/>
            <a:r>
              <a:rPr lang="en-US"/>
              <a:t>Stunting, underweight, highest among male children</a:t>
            </a:r>
          </a:p>
          <a:p>
            <a:pPr lvl="0"/>
            <a:r>
              <a:rPr lang="en-US"/>
              <a:t>No differences in Wasting by Sex of the Children observed </a:t>
            </a:r>
          </a:p>
          <a:p>
            <a:pPr lvl="0"/>
            <a:endParaRPr lang="en-US"/>
          </a:p>
          <a:p>
            <a:pPr lvl="1"/>
            <a:endParaRPr lang="en-US" dirty="0"/>
          </a:p>
        </p:txBody>
      </p:sp>
      <p:pic>
        <p:nvPicPr>
          <p:cNvPr id="10" name="Picture 9"/>
          <p:cNvPicPr>
            <a:picLocks noChangeAspect="1"/>
          </p:cNvPicPr>
          <p:nvPr/>
        </p:nvPicPr>
        <p:blipFill>
          <a:blip r:embed="rId3"/>
          <a:stretch>
            <a:fillRect/>
          </a:stretch>
        </p:blipFill>
        <p:spPr>
          <a:xfrm>
            <a:off x="2983727" y="1062017"/>
            <a:ext cx="5718544" cy="50723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6" name="Google Shape;626;p26"/>
          <p:cNvSpPr txBox="1">
            <a:spLocks noGrp="1"/>
          </p:cNvSpPr>
          <p:nvPr>
            <p:ph type="sldNum" idx="12"/>
          </p:nvPr>
        </p:nvSpPr>
        <p:spPr/>
        <p:txBody>
          <a:bodyPr/>
          <a:lstStyle/>
          <a:p>
            <a:pPr lvl="0"/>
            <a:fld id="{00000000-1234-1234-1234-123412341234}" type="slidenum">
              <a:rPr lang="en-US" smtClean="0"/>
              <a:pPr lvl="0"/>
              <a:t>26</a:t>
            </a:fld>
            <a:endParaRPr lang="en-US"/>
          </a:p>
        </p:txBody>
      </p:sp>
      <p:sp>
        <p:nvSpPr>
          <p:cNvPr id="627" name="Google Shape;627;p26"/>
          <p:cNvSpPr txBox="1">
            <a:spLocks noGrp="1"/>
          </p:cNvSpPr>
          <p:nvPr>
            <p:ph type="title"/>
          </p:nvPr>
        </p:nvSpPr>
        <p:spPr/>
        <p:txBody>
          <a:bodyPr/>
          <a:lstStyle/>
          <a:p>
            <a:pPr lvl="0"/>
            <a:r>
              <a:rPr lang="en-US" dirty="0"/>
              <a:t>% of Children Stunted, Underweight &amp; Wasted by region</a:t>
            </a:r>
          </a:p>
        </p:txBody>
      </p:sp>
      <p:sp>
        <p:nvSpPr>
          <p:cNvPr id="625" name="Google Shape;625;p26"/>
          <p:cNvSpPr txBox="1">
            <a:spLocks noGrp="1"/>
          </p:cNvSpPr>
          <p:nvPr>
            <p:ph type="body" idx="13"/>
          </p:nvPr>
        </p:nvSpPr>
        <p:spPr>
          <a:xfrm>
            <a:off x="454025" y="1181100"/>
            <a:ext cx="3087688" cy="4962525"/>
          </a:xfrm>
        </p:spPr>
        <p:txBody>
          <a:bodyPr/>
          <a:lstStyle/>
          <a:p>
            <a:pPr lvl="0"/>
            <a:r>
              <a:rPr lang="en-US"/>
              <a:t>Stunting, underweight and wasting highest in rural areas</a:t>
            </a:r>
          </a:p>
          <a:p>
            <a:pPr lvl="1"/>
            <a:endParaRPr lang="en-US"/>
          </a:p>
        </p:txBody>
      </p:sp>
      <p:pic>
        <p:nvPicPr>
          <p:cNvPr id="14" name="Picture 13"/>
          <p:cNvPicPr>
            <a:picLocks noChangeAspect="1"/>
          </p:cNvPicPr>
          <p:nvPr/>
        </p:nvPicPr>
        <p:blipFill>
          <a:blip r:embed="rId3"/>
          <a:stretch>
            <a:fillRect/>
          </a:stretch>
        </p:blipFill>
        <p:spPr>
          <a:xfrm>
            <a:off x="3186970" y="1053663"/>
            <a:ext cx="5578323" cy="507231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4" name="Google Shape;634;p27"/>
          <p:cNvSpPr txBox="1">
            <a:spLocks noGrp="1"/>
          </p:cNvSpPr>
          <p:nvPr>
            <p:ph type="title"/>
          </p:nvPr>
        </p:nvSpPr>
        <p:spPr/>
        <p:txBody>
          <a:bodyPr/>
          <a:lstStyle/>
          <a:p>
            <a:pPr lvl="0"/>
            <a:r>
              <a:rPr lang="en-US" dirty="0"/>
              <a:t>% Children Stunted, Underweight &amp; Wasted by District</a:t>
            </a:r>
          </a:p>
        </p:txBody>
      </p:sp>
      <p:sp>
        <p:nvSpPr>
          <p:cNvPr id="635" name="Google Shape;635;p27"/>
          <p:cNvSpPr txBox="1">
            <a:spLocks noGrp="1"/>
          </p:cNvSpPr>
          <p:nvPr>
            <p:ph type="sldNum" idx="12"/>
          </p:nvPr>
        </p:nvSpPr>
        <p:spPr/>
        <p:txBody>
          <a:bodyPr/>
          <a:lstStyle/>
          <a:p>
            <a:pPr lvl="0"/>
            <a:fld id="{00000000-1234-1234-1234-123412341234}" type="slidenum">
              <a:rPr lang="en-US" smtClean="0"/>
              <a:pPr lvl="0"/>
              <a:t>27</a:t>
            </a:fld>
            <a:endParaRPr lang="en-US"/>
          </a:p>
        </p:txBody>
      </p:sp>
      <p:pic>
        <p:nvPicPr>
          <p:cNvPr id="633" name="Google Shape;633;p27"/>
          <p:cNvPicPr preferRelativeResize="0">
            <a:picLocks noGrp="1"/>
          </p:cNvPicPr>
          <p:nvPr>
            <p:ph type="body" idx="13"/>
          </p:nvPr>
        </p:nvPicPr>
        <p:blipFill rotWithShape="1">
          <a:blip r:embed="rId3" cstate="email">
            <a:alphaModFix/>
            <a:extLst>
              <a:ext uri="{28A0092B-C50C-407E-A947-70E740481C1C}">
                <a14:useLocalDpi xmlns:a14="http://schemas.microsoft.com/office/drawing/2010/main"/>
              </a:ext>
            </a:extLst>
          </a:blip>
          <a:srcRect/>
          <a:stretch/>
        </p:blipFill>
        <p:spPr>
          <a:xfrm>
            <a:off x="454025" y="1178351"/>
            <a:ext cx="8154988" cy="477591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60" name="Google Shape;660;p28"/>
          <p:cNvSpPr txBox="1">
            <a:spLocks noGrp="1"/>
          </p:cNvSpPr>
          <p:nvPr>
            <p:ph type="sldNum" idx="12"/>
          </p:nvPr>
        </p:nvSpPr>
        <p:spPr/>
        <p:txBody>
          <a:bodyPr/>
          <a:lstStyle/>
          <a:p>
            <a:pPr lvl="0"/>
            <a:fld id="{00000000-1234-1234-1234-123412341234}" type="slidenum">
              <a:rPr lang="en-US" smtClean="0"/>
              <a:pPr lvl="0"/>
              <a:t>28</a:t>
            </a:fld>
            <a:endParaRPr lang="en-US"/>
          </a:p>
        </p:txBody>
      </p:sp>
      <p:sp>
        <p:nvSpPr>
          <p:cNvPr id="661" name="Google Shape;661;p28"/>
          <p:cNvSpPr txBox="1">
            <a:spLocks noGrp="1"/>
          </p:cNvSpPr>
          <p:nvPr>
            <p:ph type="title"/>
          </p:nvPr>
        </p:nvSpPr>
        <p:spPr/>
        <p:txBody>
          <a:bodyPr/>
          <a:lstStyle/>
          <a:p>
            <a:pPr lvl="0"/>
            <a:r>
              <a:rPr lang="en-US" dirty="0"/>
              <a:t>Children Stunted, Underweight &amp; Wasted by District</a:t>
            </a:r>
          </a:p>
        </p:txBody>
      </p:sp>
      <p:sp>
        <p:nvSpPr>
          <p:cNvPr id="659" name="Google Shape;659;p28"/>
          <p:cNvSpPr txBox="1">
            <a:spLocks noGrp="1"/>
          </p:cNvSpPr>
          <p:nvPr>
            <p:ph type="body" idx="13"/>
          </p:nvPr>
        </p:nvSpPr>
        <p:spPr/>
        <p:txBody>
          <a:bodyPr/>
          <a:lstStyle/>
          <a:p>
            <a:pPr lvl="0"/>
            <a:r>
              <a:rPr lang="en-US"/>
              <a:t>Zambezi and Ndola districts have the lowest rates of stunting, underweight and wasting   </a:t>
            </a:r>
          </a:p>
          <a:p>
            <a:pPr lvl="0"/>
            <a:endParaRPr lang="en-US" dirty="0"/>
          </a:p>
        </p:txBody>
      </p:sp>
      <p:pic>
        <p:nvPicPr>
          <p:cNvPr id="10" name="Content Placeholder 9"/>
          <p:cNvPicPr>
            <a:picLocks noGrp="1" noChangeAspect="1"/>
          </p:cNvPicPr>
          <p:nvPr>
            <p:ph sz="quarter" idx="14"/>
          </p:nvPr>
        </p:nvPicPr>
        <p:blipFill>
          <a:blip r:embed="rId3"/>
          <a:stretch>
            <a:fillRect/>
          </a:stretch>
        </p:blipFill>
        <p:spPr>
          <a:xfrm>
            <a:off x="454025" y="2459632"/>
            <a:ext cx="8153400" cy="3554811"/>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7" name="Google Shape;667;p29"/>
          <p:cNvSpPr txBox="1">
            <a:spLocks noGrp="1"/>
          </p:cNvSpPr>
          <p:nvPr>
            <p:ph type="sldNum" idx="12"/>
          </p:nvPr>
        </p:nvSpPr>
        <p:spPr/>
        <p:txBody>
          <a:bodyPr/>
          <a:lstStyle/>
          <a:p>
            <a:pPr lvl="0"/>
            <a:fld id="{00000000-1234-1234-1234-123412341234}" type="slidenum">
              <a:rPr lang="en-US" smtClean="0"/>
              <a:pPr lvl="0"/>
              <a:t>29</a:t>
            </a:fld>
            <a:endParaRPr lang="en-US"/>
          </a:p>
        </p:txBody>
      </p:sp>
      <p:sp>
        <p:nvSpPr>
          <p:cNvPr id="669" name="Google Shape;669;p29"/>
          <p:cNvSpPr txBox="1">
            <a:spLocks noGrp="1"/>
          </p:cNvSpPr>
          <p:nvPr>
            <p:ph type="title"/>
          </p:nvPr>
        </p:nvSpPr>
        <p:spPr/>
        <p:txBody>
          <a:bodyPr/>
          <a:lstStyle/>
          <a:p>
            <a:pPr lvl="0"/>
            <a:r>
              <a:rPr lang="en-US" dirty="0"/>
              <a:t>Women’s BMI</a:t>
            </a:r>
          </a:p>
        </p:txBody>
      </p:sp>
      <p:pic>
        <p:nvPicPr>
          <p:cNvPr id="666" name="Google Shape;666;p29" descr="A couple of people that are standing in the sand&#10;&#10;Description automatically generated"/>
          <p:cNvPicPr preferRelativeResize="0">
            <a:picLocks noGrp="1"/>
          </p:cNvPicPr>
          <p:nvPr>
            <p:ph type="body" idx="13"/>
          </p:nvPr>
        </p:nvPicPr>
        <p:blipFill rotWithShape="1">
          <a:blip r:embed="rId3" cstate="email">
            <a:alphaModFix/>
            <a:extLst>
              <a:ext uri="{28A0092B-C50C-407E-A947-70E740481C1C}">
                <a14:useLocalDpi xmlns:a14="http://schemas.microsoft.com/office/drawing/2010/main"/>
              </a:ext>
            </a:extLst>
          </a:blip>
          <a:stretch/>
        </p:blipFill>
        <p:spPr>
          <a:xfrm>
            <a:off x="353510" y="1066684"/>
            <a:ext cx="3028950" cy="4513983"/>
          </a:xfrm>
        </p:spPr>
      </p:pic>
      <p:sp>
        <p:nvSpPr>
          <p:cNvPr id="7" name="Google Shape;668;p29"/>
          <p:cNvSpPr txBox="1">
            <a:spLocks/>
          </p:cNvSpPr>
          <p:nvPr/>
        </p:nvSpPr>
        <p:spPr>
          <a:xfrm>
            <a:off x="3382460" y="1066685"/>
            <a:ext cx="5568951" cy="4843922"/>
          </a:xfrm>
          <a:prstGeom prst="rect">
            <a:avLst/>
          </a:prstGeom>
          <a:blipFill rotWithShape="1">
            <a:blip r:embed="rId4" cstate="screen">
              <a:alphaModFix/>
              <a:extLst>
                <a:ext uri="{28A0092B-C50C-407E-A947-70E740481C1C}">
                  <a14:useLocalDpi xmlns:a14="http://schemas.microsoft.com/office/drawing/2010/main"/>
                </a:ext>
              </a:extLst>
            </a:blip>
            <a:stretch>
              <a:fillRect l="-1858" t="-1924" r="-1202"/>
            </a:stretch>
          </a:blip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9863" indent="-169863">
              <a:lnSpc>
                <a:spcPct val="110000"/>
              </a:lnSpc>
              <a:buSzPts val="2400"/>
              <a:buFont typeface="Arial"/>
              <a:buChar cha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
          <p:cNvSpPr txBox="1">
            <a:spLocks noGrp="1"/>
          </p:cNvSpPr>
          <p:nvPr>
            <p:ph type="sldNum" idx="12"/>
          </p:nvPr>
        </p:nvSpPr>
        <p:spPr/>
        <p:txBody>
          <a:bodyPr/>
          <a:lstStyle/>
          <a:p>
            <a:pPr lvl="0"/>
            <a:fld id="{00000000-1234-1234-1234-123412341234}" type="slidenum">
              <a:rPr lang="en-US" smtClean="0"/>
              <a:pPr lvl="0"/>
              <a:t>3</a:t>
            </a:fld>
            <a:endParaRPr lang="en-US"/>
          </a:p>
        </p:txBody>
      </p:sp>
      <p:sp>
        <p:nvSpPr>
          <p:cNvPr id="323" name="Google Shape;323;p3"/>
          <p:cNvSpPr txBox="1">
            <a:spLocks noGrp="1"/>
          </p:cNvSpPr>
          <p:nvPr>
            <p:ph type="title"/>
          </p:nvPr>
        </p:nvSpPr>
        <p:spPr/>
        <p:txBody>
          <a:bodyPr/>
          <a:lstStyle/>
          <a:p>
            <a:pPr lvl="0"/>
            <a:r>
              <a:rPr lang="en-US"/>
              <a:t>Background </a:t>
            </a:r>
          </a:p>
        </p:txBody>
      </p:sp>
      <p:sp>
        <p:nvSpPr>
          <p:cNvPr id="4" name="Subtitle 3"/>
          <p:cNvSpPr>
            <a:spLocks noGrp="1"/>
          </p:cNvSpPr>
          <p:nvPr>
            <p:ph type="subTitle" idx="1"/>
          </p:nvPr>
        </p:nvSpPr>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5" name="Google Shape;675;p30"/>
          <p:cNvSpPr txBox="1">
            <a:spLocks noGrp="1"/>
          </p:cNvSpPr>
          <p:nvPr>
            <p:ph type="sldNum" idx="12"/>
          </p:nvPr>
        </p:nvSpPr>
        <p:spPr/>
        <p:txBody>
          <a:bodyPr/>
          <a:lstStyle/>
          <a:p>
            <a:pPr lvl="0"/>
            <a:fld id="{00000000-1234-1234-1234-123412341234}" type="slidenum">
              <a:rPr lang="en-US" smtClean="0"/>
              <a:pPr lvl="0"/>
              <a:t>30</a:t>
            </a:fld>
            <a:endParaRPr lang="en-US"/>
          </a:p>
        </p:txBody>
      </p:sp>
      <p:sp>
        <p:nvSpPr>
          <p:cNvPr id="677" name="Google Shape;677;p30"/>
          <p:cNvSpPr txBox="1">
            <a:spLocks noGrp="1"/>
          </p:cNvSpPr>
          <p:nvPr>
            <p:ph type="title"/>
          </p:nvPr>
        </p:nvSpPr>
        <p:spPr/>
        <p:txBody>
          <a:bodyPr/>
          <a:lstStyle/>
          <a:p>
            <a:pPr lvl="0"/>
            <a:r>
              <a:rPr lang="en-US" dirty="0"/>
              <a:t>Women with low BMI (n=7166) by age and region</a:t>
            </a:r>
          </a:p>
        </p:txBody>
      </p:sp>
      <p:sp>
        <p:nvSpPr>
          <p:cNvPr id="674" name="Google Shape;674;p30"/>
          <p:cNvSpPr txBox="1">
            <a:spLocks noGrp="1"/>
          </p:cNvSpPr>
          <p:nvPr>
            <p:ph type="body" idx="13"/>
          </p:nvPr>
        </p:nvSpPr>
        <p:spPr>
          <a:xfrm>
            <a:off x="454025" y="1181100"/>
            <a:ext cx="3087688" cy="4962525"/>
          </a:xfrm>
        </p:spPr>
        <p:txBody>
          <a:bodyPr/>
          <a:lstStyle/>
          <a:p>
            <a:pPr lvl="0"/>
            <a:r>
              <a:rPr lang="en-US"/>
              <a:t>7.2% of women are underweight </a:t>
            </a:r>
          </a:p>
          <a:p>
            <a:pPr lvl="1"/>
            <a:r>
              <a:rPr lang="en-US"/>
              <a:t>Indicating need for continuous monitoring </a:t>
            </a:r>
          </a:p>
          <a:p>
            <a:pPr lvl="0"/>
            <a:r>
              <a:rPr lang="en-US"/>
              <a:t>Low BMI more prevalent among </a:t>
            </a:r>
          </a:p>
          <a:p>
            <a:pPr lvl="1"/>
            <a:r>
              <a:rPr lang="en-US"/>
              <a:t>adolescent mothers </a:t>
            </a:r>
          </a:p>
          <a:p>
            <a:pPr lvl="1"/>
            <a:r>
              <a:rPr lang="en-US"/>
              <a:t>older mothers</a:t>
            </a:r>
          </a:p>
          <a:p>
            <a:pPr lvl="1"/>
            <a:r>
              <a:rPr lang="en-US"/>
              <a:t>mothers living in rural areas </a:t>
            </a:r>
          </a:p>
          <a:p>
            <a:pPr lvl="0"/>
            <a:r>
              <a:rPr lang="en-US"/>
              <a:t>71.7% women had Normal BMI </a:t>
            </a:r>
          </a:p>
          <a:p>
            <a:pPr lvl="0"/>
            <a:r>
              <a:rPr lang="en-US"/>
              <a:t>21.1% were Overweight/obese</a:t>
            </a:r>
          </a:p>
          <a:p>
            <a:pPr lvl="1"/>
            <a:endParaRPr lang="en-US" dirty="0"/>
          </a:p>
        </p:txBody>
      </p:sp>
      <p:pic>
        <p:nvPicPr>
          <p:cNvPr id="2" name="Picture 1"/>
          <p:cNvPicPr>
            <a:picLocks noChangeAspect="1"/>
          </p:cNvPicPr>
          <p:nvPr/>
        </p:nvPicPr>
        <p:blipFill>
          <a:blip r:embed="rId3"/>
          <a:stretch>
            <a:fillRect/>
          </a:stretch>
        </p:blipFill>
        <p:spPr>
          <a:xfrm>
            <a:off x="3036032" y="896619"/>
            <a:ext cx="5572227" cy="50723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3" name="Google Shape;683;p31"/>
          <p:cNvSpPr txBox="1">
            <a:spLocks noGrp="1"/>
          </p:cNvSpPr>
          <p:nvPr>
            <p:ph type="sldNum" idx="12"/>
          </p:nvPr>
        </p:nvSpPr>
        <p:spPr/>
        <p:txBody>
          <a:bodyPr/>
          <a:lstStyle/>
          <a:p>
            <a:pPr lvl="0"/>
            <a:fld id="{00000000-1234-1234-1234-123412341234}" type="slidenum">
              <a:rPr lang="en-US" smtClean="0"/>
              <a:pPr lvl="0"/>
              <a:t>31</a:t>
            </a:fld>
            <a:endParaRPr lang="en-US"/>
          </a:p>
        </p:txBody>
      </p:sp>
      <p:sp>
        <p:nvSpPr>
          <p:cNvPr id="685" name="Google Shape;685;p31"/>
          <p:cNvSpPr txBox="1">
            <a:spLocks noGrp="1"/>
          </p:cNvSpPr>
          <p:nvPr>
            <p:ph type="title"/>
          </p:nvPr>
        </p:nvSpPr>
        <p:spPr/>
        <p:txBody>
          <a:bodyPr/>
          <a:lstStyle/>
          <a:p>
            <a:pPr lvl="0"/>
            <a:r>
              <a:rPr lang="en-US" dirty="0"/>
              <a:t>Women with low BMI by district (n=7166)</a:t>
            </a:r>
          </a:p>
        </p:txBody>
      </p:sp>
      <p:sp>
        <p:nvSpPr>
          <p:cNvPr id="682" name="Google Shape;682;p31"/>
          <p:cNvSpPr txBox="1">
            <a:spLocks noGrp="1"/>
          </p:cNvSpPr>
          <p:nvPr>
            <p:ph type="body" idx="13"/>
          </p:nvPr>
        </p:nvSpPr>
        <p:spPr>
          <a:xfrm>
            <a:off x="454025" y="1079500"/>
            <a:ext cx="2430463" cy="5064125"/>
          </a:xfrm>
        </p:spPr>
        <p:txBody>
          <a:bodyPr/>
          <a:lstStyle/>
          <a:p>
            <a:pPr lvl="0"/>
            <a:r>
              <a:rPr lang="en-US" dirty="0"/>
              <a:t>More women in Western Province were underweight than in other districts</a:t>
            </a:r>
          </a:p>
          <a:p>
            <a:pPr lvl="0"/>
            <a:r>
              <a:rPr lang="en-US" dirty="0"/>
              <a:t>Women with low BMI</a:t>
            </a:r>
          </a:p>
          <a:p>
            <a:pPr lvl="1"/>
            <a:r>
              <a:rPr lang="en-US" dirty="0"/>
              <a:t>highest in </a:t>
            </a:r>
            <a:r>
              <a:rPr lang="en-US" dirty="0" err="1"/>
              <a:t>Kalabo</a:t>
            </a:r>
            <a:r>
              <a:rPr lang="en-US" dirty="0"/>
              <a:t> (20.5%)</a:t>
            </a:r>
          </a:p>
          <a:p>
            <a:pPr lvl="1"/>
            <a:r>
              <a:rPr lang="en-US" dirty="0"/>
              <a:t>lowest in </a:t>
            </a:r>
            <a:r>
              <a:rPr lang="en-US" dirty="0" err="1"/>
              <a:t>Solwezi</a:t>
            </a:r>
            <a:r>
              <a:rPr lang="en-US" dirty="0"/>
              <a:t> and Kitwe (3%)</a:t>
            </a:r>
          </a:p>
        </p:txBody>
      </p:sp>
      <p:sp>
        <p:nvSpPr>
          <p:cNvPr id="6" name="Content Placeholder 5"/>
          <p:cNvSpPr>
            <a:spLocks noGrp="1"/>
          </p:cNvSpPr>
          <p:nvPr>
            <p:ph sz="quarter" idx="14"/>
          </p:nvPr>
        </p:nvSpPr>
        <p:spPr/>
        <p:txBody>
          <a:bodyPr/>
          <a:lstStyle/>
          <a:p>
            <a:endParaRPr lang="en-GB"/>
          </a:p>
        </p:txBody>
      </p:sp>
      <p:pic>
        <p:nvPicPr>
          <p:cNvPr id="5" name="Picture 4">
            <a:extLst>
              <a:ext uri="{FF2B5EF4-FFF2-40B4-BE49-F238E27FC236}">
                <a16:creationId xmlns:a16="http://schemas.microsoft.com/office/drawing/2014/main" xmlns="" id="{8275CB3E-5CA4-4096-AA27-3B82AC84F1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1926" y="1066800"/>
            <a:ext cx="5509263" cy="491489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43"/>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852" name="Google Shape;852;p43"/>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6C"/>
              </a:buClr>
              <a:buSzPts val="2800"/>
              <a:buFont typeface="Gill Sans"/>
              <a:buNone/>
            </a:pPr>
            <a:r>
              <a:rPr lang="en-US">
                <a:solidFill>
                  <a:srgbClr val="002A6C"/>
                </a:solidFill>
              </a:rPr>
              <a:t>Factors Associated with Stunting</a:t>
            </a:r>
            <a:endParaRPr/>
          </a:p>
        </p:txBody>
      </p:sp>
      <p:graphicFrame>
        <p:nvGraphicFramePr>
          <p:cNvPr id="851" name="Google Shape;851;p43"/>
          <p:cNvGraphicFramePr/>
          <p:nvPr/>
        </p:nvGraphicFramePr>
        <p:xfrm>
          <a:off x="332912" y="727969"/>
          <a:ext cx="7772400" cy="5623380"/>
        </p:xfrm>
        <a:graphic>
          <a:graphicData uri="http://schemas.openxmlformats.org/drawingml/2006/table">
            <a:tbl>
              <a:tblPr firstRow="1" bandRow="1"/>
              <a:tblGrid>
                <a:gridCol w="4729282">
                  <a:extLst>
                    <a:ext uri="{9D8B030D-6E8A-4147-A177-3AD203B41FA5}">
                      <a16:colId xmlns:a16="http://schemas.microsoft.com/office/drawing/2014/main" xmlns="" val="20000"/>
                    </a:ext>
                  </a:extLst>
                </a:gridCol>
                <a:gridCol w="1800519">
                  <a:extLst>
                    <a:ext uri="{9D8B030D-6E8A-4147-A177-3AD203B41FA5}">
                      <a16:colId xmlns:a16="http://schemas.microsoft.com/office/drawing/2014/main" xmlns="" val="20001"/>
                    </a:ext>
                  </a:extLst>
                </a:gridCol>
                <a:gridCol w="1242599">
                  <a:extLst>
                    <a:ext uri="{9D8B030D-6E8A-4147-A177-3AD203B41FA5}">
                      <a16:colId xmlns:a16="http://schemas.microsoft.com/office/drawing/2014/main" xmlns="" val="20002"/>
                    </a:ext>
                  </a:extLst>
                </a:gridCol>
              </a:tblGrid>
              <a:tr h="369300">
                <a:tc>
                  <a:txBody>
                    <a:bodyPr/>
                    <a:lstStyle/>
                    <a:p>
                      <a:pPr marL="0" marR="0" lvl="0" indent="0" algn="l" rtl="0">
                        <a:spcBef>
                          <a:spcPts val="0"/>
                        </a:spcBef>
                        <a:spcAft>
                          <a:spcPts val="0"/>
                        </a:spcAft>
                        <a:buNone/>
                      </a:pPr>
                      <a:r>
                        <a:rPr lang="en-US" sz="1800" b="1" u="none" strike="noStrike" cap="none" dirty="0"/>
                        <a:t>Indicator</a:t>
                      </a:r>
                      <a:endParaRPr sz="1800" b="1" dirty="0">
                        <a:latin typeface="Gill Sans Nova" panose="020B0602020104020203" pitchFamily="34" charset="0"/>
                      </a:endParaRPr>
                    </a:p>
                  </a:txBody>
                  <a:tcPr marL="144000" marR="144000" marT="36000" marB="36000">
                    <a:solidFill>
                      <a:schemeClr val="bg1">
                        <a:lumMod val="75000"/>
                      </a:schemeClr>
                    </a:solidFill>
                  </a:tcPr>
                </a:tc>
                <a:tc>
                  <a:txBody>
                    <a:bodyPr/>
                    <a:lstStyle/>
                    <a:p>
                      <a:pPr marL="0" marR="0" lvl="0" indent="0" algn="l" rtl="0">
                        <a:spcBef>
                          <a:spcPts val="0"/>
                        </a:spcBef>
                        <a:spcAft>
                          <a:spcPts val="0"/>
                        </a:spcAft>
                        <a:buNone/>
                      </a:pPr>
                      <a:r>
                        <a:rPr lang="en-US" sz="1800" b="1" dirty="0"/>
                        <a:t>Children not stunted</a:t>
                      </a:r>
                      <a:endParaRPr sz="1800" b="1" dirty="0">
                        <a:latin typeface="Gill Sans Nova" panose="020B0602020104020203" pitchFamily="34" charset="0"/>
                      </a:endParaRPr>
                    </a:p>
                  </a:txBody>
                  <a:tcPr marL="144000" marR="144000" marT="36000" marB="36000">
                    <a:solidFill>
                      <a:schemeClr val="bg1">
                        <a:lumMod val="75000"/>
                      </a:schemeClr>
                    </a:solidFill>
                  </a:tcPr>
                </a:tc>
                <a:tc>
                  <a:txBody>
                    <a:bodyPr/>
                    <a:lstStyle/>
                    <a:p>
                      <a:pPr marL="0" marR="0" lvl="0" indent="0" algn="l" rtl="0">
                        <a:spcBef>
                          <a:spcPts val="0"/>
                        </a:spcBef>
                        <a:spcAft>
                          <a:spcPts val="0"/>
                        </a:spcAft>
                        <a:buNone/>
                      </a:pPr>
                      <a:r>
                        <a:rPr lang="en-US" sz="1800" b="1" dirty="0"/>
                        <a:t>Stunted Children</a:t>
                      </a:r>
                      <a:endParaRPr sz="1800" b="1" dirty="0">
                        <a:latin typeface="Gill Sans Nova" panose="020B0602020104020203" pitchFamily="34" charset="0"/>
                      </a:endParaRPr>
                    </a:p>
                  </a:txBody>
                  <a:tcPr marL="144000" marR="144000" marT="36000" marB="36000">
                    <a:solidFill>
                      <a:schemeClr val="bg1">
                        <a:lumMod val="75000"/>
                      </a:schemeClr>
                    </a:solidFill>
                  </a:tcPr>
                </a:tc>
                <a:extLst>
                  <a:ext uri="{0D108BD9-81ED-4DB2-BD59-A6C34878D82A}">
                    <a16:rowId xmlns:a16="http://schemas.microsoft.com/office/drawing/2014/main" xmlns="" val="10000"/>
                  </a:ext>
                </a:extLst>
              </a:tr>
              <a:tr h="369300">
                <a:tc>
                  <a:txBody>
                    <a:bodyPr/>
                    <a:lstStyle/>
                    <a:p>
                      <a:pPr marL="0" marR="0" lvl="0" indent="0" algn="l" rtl="0">
                        <a:spcBef>
                          <a:spcPts val="0"/>
                        </a:spcBef>
                        <a:spcAft>
                          <a:spcPts val="0"/>
                        </a:spcAft>
                        <a:buNone/>
                      </a:pPr>
                      <a:r>
                        <a:rPr lang="en-US" sz="1600" u="none" strike="noStrike" dirty="0"/>
                        <a:t>Underweight</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2%</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27%</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extLst>
                  <a:ext uri="{0D108BD9-81ED-4DB2-BD59-A6C34878D82A}">
                    <a16:rowId xmlns:a16="http://schemas.microsoft.com/office/drawing/2014/main" xmlns="" val="10001"/>
                  </a:ext>
                </a:extLst>
              </a:tr>
              <a:tr h="369300">
                <a:tc>
                  <a:txBody>
                    <a:bodyPr/>
                    <a:lstStyle/>
                    <a:p>
                      <a:pPr marL="0" marR="0" lvl="0" indent="0" algn="l" rtl="0">
                        <a:spcBef>
                          <a:spcPts val="0"/>
                        </a:spcBef>
                        <a:spcAft>
                          <a:spcPts val="0"/>
                        </a:spcAft>
                        <a:buNone/>
                      </a:pPr>
                      <a:r>
                        <a:rPr lang="en-US" sz="1600" u="none" strike="noStrike" dirty="0"/>
                        <a:t>HH with moderate and severe hunger</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73%</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81%</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extLst>
                  <a:ext uri="{0D108BD9-81ED-4DB2-BD59-A6C34878D82A}">
                    <a16:rowId xmlns:a16="http://schemas.microsoft.com/office/drawing/2014/main" xmlns="" val="10002"/>
                  </a:ext>
                </a:extLst>
              </a:tr>
              <a:tr h="369300">
                <a:tc>
                  <a:txBody>
                    <a:bodyPr/>
                    <a:lstStyle/>
                    <a:p>
                      <a:pPr marL="0" marR="0" lvl="0" indent="0" algn="l" rtl="0">
                        <a:spcBef>
                          <a:spcPts val="0"/>
                        </a:spcBef>
                        <a:spcAft>
                          <a:spcPts val="0"/>
                        </a:spcAft>
                        <a:buNone/>
                      </a:pPr>
                      <a:r>
                        <a:rPr lang="en-US" sz="1600" u="none" strike="noStrike" dirty="0"/>
                        <a:t>HH producing nutritious crops for sale</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62%</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65%</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extLst>
                  <a:ext uri="{0D108BD9-81ED-4DB2-BD59-A6C34878D82A}">
                    <a16:rowId xmlns:a16="http://schemas.microsoft.com/office/drawing/2014/main" xmlns="" val="10003"/>
                  </a:ext>
                </a:extLst>
              </a:tr>
              <a:tr h="369300">
                <a:tc>
                  <a:txBody>
                    <a:bodyPr/>
                    <a:lstStyle/>
                    <a:p>
                      <a:pPr marL="0" marR="0" lvl="0" indent="0" algn="l" rtl="0">
                        <a:spcBef>
                          <a:spcPts val="0"/>
                        </a:spcBef>
                        <a:spcAft>
                          <a:spcPts val="0"/>
                        </a:spcAft>
                        <a:buNone/>
                      </a:pPr>
                      <a:r>
                        <a:rPr lang="en-US" sz="1600" u="none" strike="noStrike" dirty="0"/>
                        <a:t>HHs with a recommended diet diversity </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20%</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tc>
                  <a:txBody>
                    <a:bodyPr/>
                    <a:lstStyle/>
                    <a:p>
                      <a:pPr marL="0" marR="0" lvl="0" indent="0" algn="ctr" rtl="0">
                        <a:spcBef>
                          <a:spcPts val="0"/>
                        </a:spcBef>
                        <a:spcAft>
                          <a:spcPts val="0"/>
                        </a:spcAft>
                        <a:buNone/>
                      </a:pPr>
                      <a:r>
                        <a:rPr lang="en-US" sz="1600" u="none" strike="noStrike" dirty="0"/>
                        <a:t>17%</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extLst>
                  <a:ext uri="{0D108BD9-81ED-4DB2-BD59-A6C34878D82A}">
                    <a16:rowId xmlns:a16="http://schemas.microsoft.com/office/drawing/2014/main" xmlns="" val="10004"/>
                  </a:ext>
                </a:extLst>
              </a:tr>
              <a:tr h="369300">
                <a:tc>
                  <a:txBody>
                    <a:bodyPr/>
                    <a:lstStyle/>
                    <a:p>
                      <a:pPr marL="0" marR="0" lvl="0" indent="0" algn="l" rtl="0">
                        <a:spcBef>
                          <a:spcPts val="0"/>
                        </a:spcBef>
                        <a:spcAft>
                          <a:spcPts val="0"/>
                        </a:spcAft>
                        <a:buNone/>
                      </a:pPr>
                      <a:r>
                        <a:rPr lang="en-US" sz="1600" u="none" strike="noStrike"/>
                        <a:t>Children exclusively breastfed to 6 months</a:t>
                      </a:r>
                      <a:endParaRPr sz="1600" b="0" i="0" u="none" strike="noStrike">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41%</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tc>
                  <a:txBody>
                    <a:bodyPr/>
                    <a:lstStyle/>
                    <a:p>
                      <a:pPr marL="0" marR="0" lvl="0" indent="0" algn="ctr" rtl="0">
                        <a:spcBef>
                          <a:spcPts val="0"/>
                        </a:spcBef>
                        <a:spcAft>
                          <a:spcPts val="0"/>
                        </a:spcAft>
                        <a:buNone/>
                      </a:pPr>
                      <a:r>
                        <a:rPr lang="en-US" sz="1600" u="none" strike="noStrike" dirty="0"/>
                        <a:t>31%</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extLst>
                  <a:ext uri="{0D108BD9-81ED-4DB2-BD59-A6C34878D82A}">
                    <a16:rowId xmlns:a16="http://schemas.microsoft.com/office/drawing/2014/main" xmlns="" val="10005"/>
                  </a:ext>
                </a:extLst>
              </a:tr>
              <a:tr h="369300">
                <a:tc>
                  <a:txBody>
                    <a:bodyPr/>
                    <a:lstStyle/>
                    <a:p>
                      <a:pPr marL="0" marR="0" lvl="0" indent="0" algn="l" rtl="0">
                        <a:spcBef>
                          <a:spcPts val="0"/>
                        </a:spcBef>
                        <a:spcAft>
                          <a:spcPts val="0"/>
                        </a:spcAft>
                        <a:buNone/>
                      </a:pPr>
                      <a:r>
                        <a:rPr lang="en-US" sz="1600" u="none" strike="noStrike" dirty="0"/>
                        <a:t>Children meeting IYCF standards for feeding</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30%</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tc>
                  <a:txBody>
                    <a:bodyPr/>
                    <a:lstStyle/>
                    <a:p>
                      <a:pPr marL="0" marR="0" lvl="0" indent="0" algn="ctr" rtl="0">
                        <a:spcBef>
                          <a:spcPts val="0"/>
                        </a:spcBef>
                        <a:spcAft>
                          <a:spcPts val="0"/>
                        </a:spcAft>
                        <a:buNone/>
                      </a:pPr>
                      <a:r>
                        <a:rPr lang="en-US" sz="1600" u="none" strike="noStrike" dirty="0"/>
                        <a:t>25%</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extLst>
                  <a:ext uri="{0D108BD9-81ED-4DB2-BD59-A6C34878D82A}">
                    <a16:rowId xmlns:a16="http://schemas.microsoft.com/office/drawing/2014/main" xmlns="" val="10006"/>
                  </a:ext>
                </a:extLst>
              </a:tr>
              <a:tr h="369300">
                <a:tc>
                  <a:txBody>
                    <a:bodyPr/>
                    <a:lstStyle/>
                    <a:p>
                      <a:pPr marL="0" marR="0" lvl="0" indent="0" algn="l" rtl="0">
                        <a:spcBef>
                          <a:spcPts val="0"/>
                        </a:spcBef>
                        <a:spcAft>
                          <a:spcPts val="0"/>
                        </a:spcAft>
                        <a:buNone/>
                      </a:pPr>
                      <a:r>
                        <a:rPr lang="en-US" sz="1600" u="none" strike="noStrike" dirty="0"/>
                        <a:t>Children who had </a:t>
                      </a:r>
                      <a:r>
                        <a:rPr lang="en-US" sz="1600" u="none" strike="noStrike" dirty="0" err="1"/>
                        <a:t>diarrhoea</a:t>
                      </a:r>
                      <a:r>
                        <a:rPr lang="en-US" sz="1600" u="none" strike="noStrike" dirty="0"/>
                        <a:t> in the preceding two weeks  </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33%</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38%</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extLst>
                  <a:ext uri="{0D108BD9-81ED-4DB2-BD59-A6C34878D82A}">
                    <a16:rowId xmlns:a16="http://schemas.microsoft.com/office/drawing/2014/main" xmlns="" val="10007"/>
                  </a:ext>
                </a:extLst>
              </a:tr>
              <a:tr h="369300">
                <a:tc>
                  <a:txBody>
                    <a:bodyPr/>
                    <a:lstStyle/>
                    <a:p>
                      <a:pPr marL="0" marR="0" lvl="0" indent="0" algn="l" rtl="0">
                        <a:spcBef>
                          <a:spcPts val="0"/>
                        </a:spcBef>
                        <a:spcAft>
                          <a:spcPts val="0"/>
                        </a:spcAft>
                        <a:buNone/>
                      </a:pPr>
                      <a:r>
                        <a:rPr lang="en-US" sz="1600" u="none" strike="noStrike" dirty="0"/>
                        <a:t>Children with </a:t>
                      </a:r>
                      <a:r>
                        <a:rPr lang="en-US" sz="1600" u="none" strike="noStrike" dirty="0" err="1"/>
                        <a:t>diarrhoea</a:t>
                      </a:r>
                      <a:r>
                        <a:rPr lang="en-US" sz="1600" u="none" strike="noStrike" dirty="0"/>
                        <a:t> who received treatment from facility</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64%</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67%</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extLst>
                  <a:ext uri="{0D108BD9-81ED-4DB2-BD59-A6C34878D82A}">
                    <a16:rowId xmlns:a16="http://schemas.microsoft.com/office/drawing/2014/main" xmlns="" val="10008"/>
                  </a:ext>
                </a:extLst>
              </a:tr>
              <a:tr h="369300">
                <a:tc>
                  <a:txBody>
                    <a:bodyPr/>
                    <a:lstStyle/>
                    <a:p>
                      <a:pPr marL="0" marR="0" lvl="0" indent="0" algn="l" rtl="0">
                        <a:spcBef>
                          <a:spcPts val="0"/>
                        </a:spcBef>
                        <a:spcAft>
                          <a:spcPts val="0"/>
                        </a:spcAft>
                        <a:buNone/>
                      </a:pPr>
                      <a:r>
                        <a:rPr lang="en-US" sz="1600" u="none" strike="noStrike"/>
                        <a:t>Children exposed to environmental animal waste </a:t>
                      </a:r>
                      <a:endParaRPr sz="1600" b="0" i="0" u="none" strike="noStrike">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47%</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53%</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extLst>
                  <a:ext uri="{0D108BD9-81ED-4DB2-BD59-A6C34878D82A}">
                    <a16:rowId xmlns:a16="http://schemas.microsoft.com/office/drawing/2014/main" xmlns="" val="10009"/>
                  </a:ext>
                </a:extLst>
              </a:tr>
              <a:tr h="369300">
                <a:tc>
                  <a:txBody>
                    <a:bodyPr/>
                    <a:lstStyle/>
                    <a:p>
                      <a:pPr marL="0" marR="0" lvl="0" indent="0" algn="l" rtl="0">
                        <a:spcBef>
                          <a:spcPts val="0"/>
                        </a:spcBef>
                        <a:spcAft>
                          <a:spcPts val="0"/>
                        </a:spcAft>
                        <a:buNone/>
                      </a:pPr>
                      <a:r>
                        <a:rPr lang="en-US" sz="1600" u="none" strike="noStrike"/>
                        <a:t>HHs practicing essential hygiene actions</a:t>
                      </a:r>
                      <a:endParaRPr sz="1600" b="0" i="0" u="none" strike="noStrike">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7%</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tc>
                  <a:txBody>
                    <a:bodyPr/>
                    <a:lstStyle/>
                    <a:p>
                      <a:pPr marL="0" marR="0" lvl="0" indent="0" algn="ctr" rtl="0">
                        <a:spcBef>
                          <a:spcPts val="0"/>
                        </a:spcBef>
                        <a:spcAft>
                          <a:spcPts val="0"/>
                        </a:spcAft>
                        <a:buNone/>
                      </a:pPr>
                      <a:r>
                        <a:rPr lang="en-US" sz="1600" u="none" strike="noStrike" dirty="0"/>
                        <a:t>3%</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extLst>
                  <a:ext uri="{0D108BD9-81ED-4DB2-BD59-A6C34878D82A}">
                    <a16:rowId xmlns:a16="http://schemas.microsoft.com/office/drawing/2014/main" xmlns="" val="10010"/>
                  </a:ext>
                </a:extLst>
              </a:tr>
              <a:tr h="369300">
                <a:tc>
                  <a:txBody>
                    <a:bodyPr/>
                    <a:lstStyle/>
                    <a:p>
                      <a:pPr marL="0" marR="0" lvl="0" indent="0" algn="l" rtl="0">
                        <a:spcBef>
                          <a:spcPts val="0"/>
                        </a:spcBef>
                        <a:spcAft>
                          <a:spcPts val="0"/>
                        </a:spcAft>
                        <a:buNone/>
                      </a:pPr>
                      <a:r>
                        <a:rPr lang="en-US" sz="1600" u="none" strike="noStrike" dirty="0"/>
                        <a:t>HHs with soap and water at a handwashing station </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16%</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tc>
                  <a:txBody>
                    <a:bodyPr/>
                    <a:lstStyle/>
                    <a:p>
                      <a:pPr marL="0" marR="0" lvl="0" indent="0" algn="ctr" rtl="0">
                        <a:spcBef>
                          <a:spcPts val="0"/>
                        </a:spcBef>
                        <a:spcAft>
                          <a:spcPts val="0"/>
                        </a:spcAft>
                        <a:buNone/>
                      </a:pPr>
                      <a:r>
                        <a:rPr lang="en-US" sz="1600" u="none" strike="noStrike" dirty="0"/>
                        <a:t>12%</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extLst>
                  <a:ext uri="{0D108BD9-81ED-4DB2-BD59-A6C34878D82A}">
                    <a16:rowId xmlns:a16="http://schemas.microsoft.com/office/drawing/2014/main" xmlns="" val="10011"/>
                  </a:ext>
                </a:extLst>
              </a:tr>
              <a:tr h="369300">
                <a:tc>
                  <a:txBody>
                    <a:bodyPr/>
                    <a:lstStyle/>
                    <a:p>
                      <a:pPr marL="0" marR="0" lvl="0" indent="0" algn="l" rtl="0">
                        <a:spcBef>
                          <a:spcPts val="0"/>
                        </a:spcBef>
                        <a:spcAft>
                          <a:spcPts val="0"/>
                        </a:spcAft>
                        <a:buNone/>
                      </a:pPr>
                      <a:r>
                        <a:rPr lang="en-US" sz="1600" u="none" strike="noStrike" dirty="0"/>
                        <a:t>Women with low BMI</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a:t>7%</a:t>
                      </a:r>
                      <a:endParaRPr sz="1600" b="0" i="0" u="none" strike="noStrike">
                        <a:solidFill>
                          <a:srgbClr val="000000"/>
                        </a:solidFill>
                        <a:latin typeface="Gill Sans Nova" panose="020B0602020104020203" pitchFamily="34" charset="0"/>
                        <a:ea typeface="Calibri"/>
                        <a:cs typeface="Calibri"/>
                        <a:sym typeface="Calibri"/>
                      </a:endParaRPr>
                    </a:p>
                  </a:txBody>
                  <a:tcPr marL="144000" marR="144000" marT="36000" marB="36000" anchor="b"/>
                </a:tc>
                <a:tc>
                  <a:txBody>
                    <a:bodyPr/>
                    <a:lstStyle/>
                    <a:p>
                      <a:pPr marL="0" marR="0" lvl="0" indent="0" algn="ctr" rtl="0">
                        <a:spcBef>
                          <a:spcPts val="0"/>
                        </a:spcBef>
                        <a:spcAft>
                          <a:spcPts val="0"/>
                        </a:spcAft>
                        <a:buNone/>
                      </a:pPr>
                      <a:r>
                        <a:rPr lang="en-US" sz="1600" u="none" strike="noStrike" dirty="0"/>
                        <a:t>9%</a:t>
                      </a:r>
                      <a:endParaRPr sz="1600" b="0" i="0" u="none" strike="noStrike" dirty="0">
                        <a:solidFill>
                          <a:srgbClr val="000000"/>
                        </a:solidFill>
                        <a:latin typeface="Gill Sans Nova" panose="020B0602020104020203" pitchFamily="34" charset="0"/>
                        <a:ea typeface="Calibri"/>
                        <a:cs typeface="Calibri"/>
                        <a:sym typeface="Calibri"/>
                      </a:endParaRPr>
                    </a:p>
                  </a:txBody>
                  <a:tcPr marL="144000" marR="144000" marT="36000" marB="36000" anchor="b">
                    <a:solidFill>
                      <a:schemeClr val="accent6">
                        <a:lumMod val="40000"/>
                        <a:lumOff val="60000"/>
                      </a:scheme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725222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33</a:t>
            </a:fld>
            <a:endParaRPr/>
          </a:p>
        </p:txBody>
      </p:sp>
      <p:sp>
        <p:nvSpPr>
          <p:cNvPr id="859" name="Google Shape;859;p4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2A6C"/>
              </a:buClr>
              <a:buSzPts val="2800"/>
              <a:buFont typeface="Gill Sans"/>
              <a:buNone/>
            </a:pPr>
            <a:r>
              <a:rPr lang="en-US">
                <a:solidFill>
                  <a:srgbClr val="002A6C"/>
                </a:solidFill>
              </a:rPr>
              <a:t>Factors Associated with Stunting</a:t>
            </a:r>
            <a:endParaRPr/>
          </a:p>
        </p:txBody>
      </p:sp>
      <p:graphicFrame>
        <p:nvGraphicFramePr>
          <p:cNvPr id="858" name="Google Shape;858;p44"/>
          <p:cNvGraphicFramePr/>
          <p:nvPr/>
        </p:nvGraphicFramePr>
        <p:xfrm>
          <a:off x="332912" y="727969"/>
          <a:ext cx="7772375" cy="5521539"/>
        </p:xfrm>
        <a:graphic>
          <a:graphicData uri="http://schemas.openxmlformats.org/drawingml/2006/table">
            <a:tbl>
              <a:tblPr firstRow="1" bandRow="1"/>
              <a:tblGrid>
                <a:gridCol w="5144975">
                  <a:extLst>
                    <a:ext uri="{9D8B030D-6E8A-4147-A177-3AD203B41FA5}">
                      <a16:colId xmlns:a16="http://schemas.microsoft.com/office/drawing/2014/main" xmlns="" val="20000"/>
                    </a:ext>
                  </a:extLst>
                </a:gridCol>
                <a:gridCol w="1362025">
                  <a:extLst>
                    <a:ext uri="{9D8B030D-6E8A-4147-A177-3AD203B41FA5}">
                      <a16:colId xmlns:a16="http://schemas.microsoft.com/office/drawing/2014/main" xmlns="" val="20001"/>
                    </a:ext>
                  </a:extLst>
                </a:gridCol>
                <a:gridCol w="1265375">
                  <a:extLst>
                    <a:ext uri="{9D8B030D-6E8A-4147-A177-3AD203B41FA5}">
                      <a16:colId xmlns:a16="http://schemas.microsoft.com/office/drawing/2014/main" xmlns="" val="20002"/>
                    </a:ext>
                  </a:extLst>
                </a:gridCol>
              </a:tblGrid>
              <a:tr h="369300">
                <a:tc>
                  <a:txBody>
                    <a:bodyPr/>
                    <a:lstStyle/>
                    <a:p>
                      <a:pPr marL="0" marR="0" lvl="0" indent="0" algn="l" rtl="0">
                        <a:spcBef>
                          <a:spcPts val="0"/>
                        </a:spcBef>
                        <a:spcAft>
                          <a:spcPts val="0"/>
                        </a:spcAft>
                        <a:buNone/>
                      </a:pPr>
                      <a:r>
                        <a:rPr lang="en-US" sz="1800" b="1" dirty="0"/>
                        <a:t>Indicator</a:t>
                      </a:r>
                      <a:endParaRPr sz="1800" b="1" dirty="0"/>
                    </a:p>
                  </a:txBody>
                  <a:tcPr marL="108000" marR="108000" marT="36000" marB="36000">
                    <a:solidFill>
                      <a:schemeClr val="bg1">
                        <a:lumMod val="75000"/>
                      </a:schemeClr>
                    </a:solidFill>
                  </a:tcPr>
                </a:tc>
                <a:tc>
                  <a:txBody>
                    <a:bodyPr/>
                    <a:lstStyle/>
                    <a:p>
                      <a:pPr marL="0" marR="0" lvl="0" indent="0" algn="l" rtl="0">
                        <a:spcBef>
                          <a:spcPts val="0"/>
                        </a:spcBef>
                        <a:spcAft>
                          <a:spcPts val="0"/>
                        </a:spcAft>
                        <a:buNone/>
                      </a:pPr>
                      <a:r>
                        <a:rPr lang="en-US" sz="1800" b="1" dirty="0"/>
                        <a:t>Children not stunted</a:t>
                      </a:r>
                      <a:endParaRPr sz="1800" b="1" dirty="0"/>
                    </a:p>
                  </a:txBody>
                  <a:tcPr marL="108000" marR="108000" marT="36000" marB="36000">
                    <a:solidFill>
                      <a:schemeClr val="bg1">
                        <a:lumMod val="75000"/>
                      </a:schemeClr>
                    </a:solidFill>
                  </a:tcPr>
                </a:tc>
                <a:tc>
                  <a:txBody>
                    <a:bodyPr/>
                    <a:lstStyle/>
                    <a:p>
                      <a:pPr marL="0" marR="0" lvl="0" indent="0" algn="l" rtl="0">
                        <a:spcBef>
                          <a:spcPts val="0"/>
                        </a:spcBef>
                        <a:spcAft>
                          <a:spcPts val="0"/>
                        </a:spcAft>
                        <a:buNone/>
                      </a:pPr>
                      <a:r>
                        <a:rPr lang="en-US" sz="1800" b="1" dirty="0"/>
                        <a:t>Stunted Children</a:t>
                      </a:r>
                      <a:endParaRPr sz="1800" b="1" dirty="0"/>
                    </a:p>
                  </a:txBody>
                  <a:tcPr marL="108000" marR="108000" marT="36000" marB="36000">
                    <a:solidFill>
                      <a:schemeClr val="bg1">
                        <a:lumMod val="75000"/>
                      </a:schemeClr>
                    </a:solidFill>
                  </a:tcPr>
                </a:tc>
                <a:extLst>
                  <a:ext uri="{0D108BD9-81ED-4DB2-BD59-A6C34878D82A}">
                    <a16:rowId xmlns:a16="http://schemas.microsoft.com/office/drawing/2014/main" xmlns="" val="10000"/>
                  </a:ext>
                </a:extLst>
              </a:tr>
              <a:tr h="369300">
                <a:tc>
                  <a:txBody>
                    <a:bodyPr/>
                    <a:lstStyle/>
                    <a:p>
                      <a:pPr marL="0" marR="0" lvl="0" indent="0" algn="l" rtl="0">
                        <a:spcBef>
                          <a:spcPts val="0"/>
                        </a:spcBef>
                        <a:spcAft>
                          <a:spcPts val="0"/>
                        </a:spcAft>
                        <a:buNone/>
                      </a:pPr>
                      <a:r>
                        <a:rPr lang="en-US" sz="1600" u="none" strike="noStrike"/>
                        <a:t>HHs with soap and water at a handwashing station </a:t>
                      </a:r>
                      <a:endParaRPr sz="1600" b="0" i="0" u="none" strike="noStrike">
                        <a:solidFill>
                          <a:srgbClr val="000000"/>
                        </a:solidFill>
                        <a:latin typeface="Calibri"/>
                        <a:ea typeface="Calibri"/>
                        <a:cs typeface="Calibri"/>
                        <a:sym typeface="Calibri"/>
                      </a:endParaRPr>
                    </a:p>
                  </a:txBody>
                  <a:tcPr marL="108000" marR="108000" marT="36000" marB="36000" anchor="b"/>
                </a:tc>
                <a:tc>
                  <a:txBody>
                    <a:bodyPr/>
                    <a:lstStyle/>
                    <a:p>
                      <a:pPr marL="0" marR="0" lvl="0" indent="0" algn="ctr" rtl="0">
                        <a:spcBef>
                          <a:spcPts val="0"/>
                        </a:spcBef>
                        <a:spcAft>
                          <a:spcPts val="0"/>
                        </a:spcAft>
                        <a:buNone/>
                      </a:pPr>
                      <a:r>
                        <a:rPr lang="en-US" sz="1600" u="none" strike="noStrike" dirty="0"/>
                        <a:t>16%</a:t>
                      </a:r>
                      <a:endParaRPr sz="1600" b="0" i="0" u="none" strike="noStrike" dirty="0">
                        <a:solidFill>
                          <a:srgbClr val="000000"/>
                        </a:solidFill>
                        <a:latin typeface="Calibri"/>
                        <a:ea typeface="Calibri"/>
                        <a:cs typeface="Calibri"/>
                        <a:sym typeface="Calibri"/>
                      </a:endParaRPr>
                    </a:p>
                  </a:txBody>
                  <a:tcPr marL="108000" marR="108000" marT="36000" marB="36000" anchor="b">
                    <a:solidFill>
                      <a:schemeClr val="accent6">
                        <a:lumMod val="40000"/>
                        <a:lumOff val="60000"/>
                      </a:schemeClr>
                    </a:solidFill>
                  </a:tcPr>
                </a:tc>
                <a:tc>
                  <a:txBody>
                    <a:bodyPr/>
                    <a:lstStyle/>
                    <a:p>
                      <a:pPr marL="0" marR="0" lvl="0" indent="0" algn="ctr" rtl="0">
                        <a:spcBef>
                          <a:spcPts val="0"/>
                        </a:spcBef>
                        <a:spcAft>
                          <a:spcPts val="0"/>
                        </a:spcAft>
                        <a:buNone/>
                      </a:pPr>
                      <a:r>
                        <a:rPr lang="en-US" sz="1600" u="none" strike="noStrike"/>
                        <a:t>12%</a:t>
                      </a:r>
                      <a:endParaRPr sz="1600" b="0" i="0" u="none" strike="noStrike">
                        <a:solidFill>
                          <a:srgbClr val="000000"/>
                        </a:solidFill>
                        <a:latin typeface="Calibri"/>
                        <a:ea typeface="Calibri"/>
                        <a:cs typeface="Calibri"/>
                        <a:sym typeface="Calibri"/>
                      </a:endParaRPr>
                    </a:p>
                  </a:txBody>
                  <a:tcPr marL="108000" marR="108000" marT="36000" marB="36000" anchor="b"/>
                </a:tc>
                <a:extLst>
                  <a:ext uri="{0D108BD9-81ED-4DB2-BD59-A6C34878D82A}">
                    <a16:rowId xmlns:a16="http://schemas.microsoft.com/office/drawing/2014/main" xmlns="" val="10001"/>
                  </a:ext>
                </a:extLst>
              </a:tr>
              <a:tr h="373899">
                <a:tc>
                  <a:txBody>
                    <a:bodyPr/>
                    <a:lstStyle/>
                    <a:p>
                      <a:pPr marL="0" marR="0" lvl="0" indent="0" algn="l" rtl="0">
                        <a:spcBef>
                          <a:spcPts val="0"/>
                        </a:spcBef>
                        <a:spcAft>
                          <a:spcPts val="0"/>
                        </a:spcAft>
                        <a:buNone/>
                      </a:pPr>
                      <a:r>
                        <a:rPr lang="en-US" sz="1600" u="none" strike="noStrike">
                          <a:sym typeface="Arial"/>
                        </a:rPr>
                        <a:t>Wasting</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3%</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dirty="0">
                          <a:sym typeface="Arial"/>
                        </a:rPr>
                        <a:t>4%</a:t>
                      </a:r>
                      <a:endParaRPr dirty="0"/>
                    </a:p>
                  </a:txBody>
                  <a:tcPr marL="108000" marR="108000" marT="36000" marB="36000" anchor="b"/>
                </a:tc>
                <a:extLst>
                  <a:ext uri="{0D108BD9-81ED-4DB2-BD59-A6C34878D82A}">
                    <a16:rowId xmlns:a16="http://schemas.microsoft.com/office/drawing/2014/main" xmlns="" val="10002"/>
                  </a:ext>
                </a:extLst>
              </a:tr>
              <a:tr h="369300">
                <a:tc>
                  <a:txBody>
                    <a:bodyPr/>
                    <a:lstStyle/>
                    <a:p>
                      <a:pPr marL="0" marR="0" lvl="0" indent="0" algn="l" rtl="0">
                        <a:spcBef>
                          <a:spcPts val="0"/>
                        </a:spcBef>
                        <a:spcAft>
                          <a:spcPts val="0"/>
                        </a:spcAft>
                        <a:buNone/>
                      </a:pPr>
                      <a:r>
                        <a:rPr lang="en-US" sz="1600" u="none" strike="noStrike" dirty="0">
                          <a:sym typeface="Arial"/>
                        </a:rPr>
                        <a:t>Reached with community interventions</a:t>
                      </a:r>
                      <a:endParaRPr dirty="0"/>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20%</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20%</a:t>
                      </a:r>
                      <a:endParaRPr/>
                    </a:p>
                  </a:txBody>
                  <a:tcPr marL="108000" marR="108000" marT="36000" marB="36000" anchor="b"/>
                </a:tc>
                <a:extLst>
                  <a:ext uri="{0D108BD9-81ED-4DB2-BD59-A6C34878D82A}">
                    <a16:rowId xmlns:a16="http://schemas.microsoft.com/office/drawing/2014/main" xmlns="" val="10003"/>
                  </a:ext>
                </a:extLst>
              </a:tr>
              <a:tr h="369300">
                <a:tc>
                  <a:txBody>
                    <a:bodyPr/>
                    <a:lstStyle/>
                    <a:p>
                      <a:pPr marL="0" marR="0" lvl="0" indent="0" algn="l" rtl="0">
                        <a:spcBef>
                          <a:spcPts val="0"/>
                        </a:spcBef>
                        <a:spcAft>
                          <a:spcPts val="0"/>
                        </a:spcAft>
                        <a:buNone/>
                      </a:pPr>
                      <a:r>
                        <a:rPr lang="en-US" sz="1600" u="none" strike="noStrike">
                          <a:sym typeface="Arial"/>
                        </a:rPr>
                        <a:t>Safe food handling</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8%</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6%</a:t>
                      </a:r>
                      <a:endParaRPr/>
                    </a:p>
                  </a:txBody>
                  <a:tcPr marL="108000" marR="108000" marT="36000" marB="36000" anchor="b"/>
                </a:tc>
                <a:extLst>
                  <a:ext uri="{0D108BD9-81ED-4DB2-BD59-A6C34878D82A}">
                    <a16:rowId xmlns:a16="http://schemas.microsoft.com/office/drawing/2014/main" xmlns="" val="10004"/>
                  </a:ext>
                </a:extLst>
              </a:tr>
              <a:tr h="369300">
                <a:tc>
                  <a:txBody>
                    <a:bodyPr/>
                    <a:lstStyle/>
                    <a:p>
                      <a:pPr marL="0" marR="0" lvl="0" indent="0" algn="l" rtl="0">
                        <a:spcBef>
                          <a:spcPts val="0"/>
                        </a:spcBef>
                        <a:spcAft>
                          <a:spcPts val="0"/>
                        </a:spcAft>
                        <a:buNone/>
                      </a:pPr>
                      <a:r>
                        <a:rPr lang="en-US" sz="1600" u="none" strike="noStrike" dirty="0">
                          <a:sym typeface="Arial"/>
                        </a:rPr>
                        <a:t>Value chain commodity consumption - women</a:t>
                      </a:r>
                      <a:endParaRPr dirty="0"/>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35%</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33%</a:t>
                      </a:r>
                      <a:endParaRPr/>
                    </a:p>
                  </a:txBody>
                  <a:tcPr marL="108000" marR="108000" marT="36000" marB="36000" anchor="b"/>
                </a:tc>
                <a:extLst>
                  <a:ext uri="{0D108BD9-81ED-4DB2-BD59-A6C34878D82A}">
                    <a16:rowId xmlns:a16="http://schemas.microsoft.com/office/drawing/2014/main" xmlns="" val="10005"/>
                  </a:ext>
                </a:extLst>
              </a:tr>
              <a:tr h="369300">
                <a:tc>
                  <a:txBody>
                    <a:bodyPr/>
                    <a:lstStyle/>
                    <a:p>
                      <a:pPr marL="0" marR="0" lvl="0" indent="0" algn="l" rtl="0">
                        <a:spcBef>
                          <a:spcPts val="0"/>
                        </a:spcBef>
                        <a:spcAft>
                          <a:spcPts val="0"/>
                        </a:spcAft>
                        <a:buNone/>
                      </a:pPr>
                      <a:r>
                        <a:rPr lang="en-US" sz="1600" u="none" strike="noStrike" dirty="0">
                          <a:sym typeface="Arial"/>
                        </a:rPr>
                        <a:t>HH producing safe and nutritious foods for consumption </a:t>
                      </a:r>
                      <a:endParaRPr dirty="0"/>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58%</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59%</a:t>
                      </a:r>
                      <a:endParaRPr/>
                    </a:p>
                  </a:txBody>
                  <a:tcPr marL="108000" marR="108000" marT="36000" marB="36000" anchor="b"/>
                </a:tc>
                <a:extLst>
                  <a:ext uri="{0D108BD9-81ED-4DB2-BD59-A6C34878D82A}">
                    <a16:rowId xmlns:a16="http://schemas.microsoft.com/office/drawing/2014/main" xmlns="" val="10006"/>
                  </a:ext>
                </a:extLst>
              </a:tr>
              <a:tr h="369300">
                <a:tc>
                  <a:txBody>
                    <a:bodyPr/>
                    <a:lstStyle/>
                    <a:p>
                      <a:pPr marL="0" marR="0" lvl="0" indent="0" algn="l" rtl="0">
                        <a:spcBef>
                          <a:spcPts val="0"/>
                        </a:spcBef>
                        <a:spcAft>
                          <a:spcPts val="0"/>
                        </a:spcAft>
                        <a:buNone/>
                      </a:pPr>
                      <a:r>
                        <a:rPr lang="en-US" sz="1600" u="none" strike="noStrike">
                          <a:sym typeface="Arial"/>
                        </a:rPr>
                        <a:t>HHs reporting stronger resilience to lean season</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36%</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38%</a:t>
                      </a:r>
                      <a:endParaRPr/>
                    </a:p>
                  </a:txBody>
                  <a:tcPr marL="108000" marR="108000" marT="36000" marB="36000" anchor="b"/>
                </a:tc>
                <a:extLst>
                  <a:ext uri="{0D108BD9-81ED-4DB2-BD59-A6C34878D82A}">
                    <a16:rowId xmlns:a16="http://schemas.microsoft.com/office/drawing/2014/main" xmlns="" val="10007"/>
                  </a:ext>
                </a:extLst>
              </a:tr>
              <a:tr h="369300">
                <a:tc>
                  <a:txBody>
                    <a:bodyPr/>
                    <a:lstStyle/>
                    <a:p>
                      <a:pPr marL="0" marR="0" lvl="0" indent="0" algn="l" rtl="0">
                        <a:spcBef>
                          <a:spcPts val="0"/>
                        </a:spcBef>
                        <a:spcAft>
                          <a:spcPts val="0"/>
                        </a:spcAft>
                        <a:buNone/>
                      </a:pPr>
                      <a:r>
                        <a:rPr lang="en-US" sz="1600" u="none" strike="noStrike">
                          <a:sym typeface="Arial"/>
                        </a:rPr>
                        <a:t>HHs practicing essential nutrition actions</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18%</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19%</a:t>
                      </a:r>
                      <a:endParaRPr/>
                    </a:p>
                  </a:txBody>
                  <a:tcPr marL="108000" marR="108000" marT="36000" marB="36000" anchor="b"/>
                </a:tc>
                <a:extLst>
                  <a:ext uri="{0D108BD9-81ED-4DB2-BD59-A6C34878D82A}">
                    <a16:rowId xmlns:a16="http://schemas.microsoft.com/office/drawing/2014/main" xmlns="" val="10008"/>
                  </a:ext>
                </a:extLst>
              </a:tr>
              <a:tr h="369300">
                <a:tc>
                  <a:txBody>
                    <a:bodyPr/>
                    <a:lstStyle/>
                    <a:p>
                      <a:pPr marL="0" marR="0" lvl="0" indent="0" algn="l" rtl="0">
                        <a:spcBef>
                          <a:spcPts val="0"/>
                        </a:spcBef>
                        <a:spcAft>
                          <a:spcPts val="0"/>
                        </a:spcAft>
                        <a:buNone/>
                      </a:pPr>
                      <a:r>
                        <a:rPr lang="en-US" sz="1600" u="none" strike="noStrike">
                          <a:sym typeface="Arial"/>
                        </a:rPr>
                        <a:t>Current family planning users</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51%</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51%</a:t>
                      </a:r>
                      <a:endParaRPr/>
                    </a:p>
                  </a:txBody>
                  <a:tcPr marL="108000" marR="108000" marT="36000" marB="36000" anchor="b"/>
                </a:tc>
                <a:extLst>
                  <a:ext uri="{0D108BD9-81ED-4DB2-BD59-A6C34878D82A}">
                    <a16:rowId xmlns:a16="http://schemas.microsoft.com/office/drawing/2014/main" xmlns="" val="10009"/>
                  </a:ext>
                </a:extLst>
              </a:tr>
              <a:tr h="369300">
                <a:tc>
                  <a:txBody>
                    <a:bodyPr/>
                    <a:lstStyle/>
                    <a:p>
                      <a:pPr marL="0" marR="0" lvl="0" indent="0" algn="l" rtl="0">
                        <a:spcBef>
                          <a:spcPts val="0"/>
                        </a:spcBef>
                        <a:spcAft>
                          <a:spcPts val="0"/>
                        </a:spcAft>
                        <a:buNone/>
                      </a:pPr>
                      <a:r>
                        <a:rPr lang="en-US" sz="1600" u="none" strike="noStrike" dirty="0">
                          <a:sym typeface="Arial"/>
                        </a:rPr>
                        <a:t>HH Correct use of treatment technologies</a:t>
                      </a:r>
                      <a:endParaRPr dirty="0"/>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10%</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8%</a:t>
                      </a:r>
                      <a:endParaRPr/>
                    </a:p>
                  </a:txBody>
                  <a:tcPr marL="108000" marR="108000" marT="36000" marB="36000" anchor="b"/>
                </a:tc>
                <a:extLst>
                  <a:ext uri="{0D108BD9-81ED-4DB2-BD59-A6C34878D82A}">
                    <a16:rowId xmlns:a16="http://schemas.microsoft.com/office/drawing/2014/main" xmlns="" val="10010"/>
                  </a:ext>
                </a:extLst>
              </a:tr>
              <a:tr h="369300">
                <a:tc>
                  <a:txBody>
                    <a:bodyPr/>
                    <a:lstStyle/>
                    <a:p>
                      <a:pPr marL="0" marR="0" lvl="0" indent="0" algn="l" rtl="0">
                        <a:spcBef>
                          <a:spcPts val="0"/>
                        </a:spcBef>
                        <a:spcAft>
                          <a:spcPts val="0"/>
                        </a:spcAft>
                        <a:buNone/>
                      </a:pPr>
                      <a:r>
                        <a:rPr lang="en-US" sz="1600" u="none" strike="noStrike" dirty="0">
                          <a:sym typeface="Arial"/>
                        </a:rPr>
                        <a:t>HH Correct storage of treated water</a:t>
                      </a:r>
                      <a:endParaRPr dirty="0"/>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96%</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98%</a:t>
                      </a:r>
                      <a:endParaRPr/>
                    </a:p>
                  </a:txBody>
                  <a:tcPr marL="108000" marR="108000" marT="36000" marB="36000" anchor="b"/>
                </a:tc>
                <a:extLst>
                  <a:ext uri="{0D108BD9-81ED-4DB2-BD59-A6C34878D82A}">
                    <a16:rowId xmlns:a16="http://schemas.microsoft.com/office/drawing/2014/main" xmlns="" val="10011"/>
                  </a:ext>
                </a:extLst>
              </a:tr>
              <a:tr h="369300">
                <a:tc>
                  <a:txBody>
                    <a:bodyPr/>
                    <a:lstStyle/>
                    <a:p>
                      <a:pPr marL="0" marR="0" lvl="0" indent="0" algn="l" rtl="0">
                        <a:spcBef>
                          <a:spcPts val="0"/>
                        </a:spcBef>
                        <a:spcAft>
                          <a:spcPts val="0"/>
                        </a:spcAft>
                        <a:buNone/>
                      </a:pPr>
                      <a:r>
                        <a:rPr lang="en-US" sz="1600" u="none" strike="noStrike">
                          <a:sym typeface="Arial"/>
                        </a:rPr>
                        <a:t>HH households with clean latrines, including covers</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a:sym typeface="Arial"/>
                        </a:rPr>
                        <a:t>14%</a:t>
                      </a:r>
                      <a:endParaRPr/>
                    </a:p>
                  </a:txBody>
                  <a:tcPr marL="108000" marR="108000" marT="36000" marB="36000" anchor="b"/>
                </a:tc>
                <a:tc>
                  <a:txBody>
                    <a:bodyPr/>
                    <a:lstStyle/>
                    <a:p>
                      <a:pPr marL="0" marR="0" lvl="0" indent="0" algn="ctr" rtl="0">
                        <a:spcBef>
                          <a:spcPts val="0"/>
                        </a:spcBef>
                        <a:spcAft>
                          <a:spcPts val="0"/>
                        </a:spcAft>
                        <a:buNone/>
                      </a:pPr>
                      <a:r>
                        <a:rPr lang="en-US" sz="1600" u="none" strike="noStrike" dirty="0">
                          <a:sym typeface="Arial"/>
                        </a:rPr>
                        <a:t>13%</a:t>
                      </a:r>
                      <a:endParaRPr dirty="0"/>
                    </a:p>
                  </a:txBody>
                  <a:tcPr marL="108000" marR="108000" marT="36000" marB="36000" anchor="b"/>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66503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45"/>
          <p:cNvSpPr txBox="1">
            <a:spLocks noGrp="1"/>
          </p:cNvSpPr>
          <p:nvPr>
            <p:ph type="sldNum" idx="12"/>
          </p:nvPr>
        </p:nvSpPr>
        <p:spPr/>
        <p:txBody>
          <a:bodyPr/>
          <a:lstStyle/>
          <a:p>
            <a:pPr lvl="0"/>
            <a:fld id="{00000000-1234-1234-1234-123412341234}" type="slidenum">
              <a:rPr lang="en-US" smtClean="0"/>
              <a:pPr lvl="0"/>
              <a:t>34</a:t>
            </a:fld>
            <a:endParaRPr lang="en-US"/>
          </a:p>
        </p:txBody>
      </p:sp>
      <p:sp>
        <p:nvSpPr>
          <p:cNvPr id="867" name="Google Shape;867;p45"/>
          <p:cNvSpPr txBox="1">
            <a:spLocks noGrp="1"/>
          </p:cNvSpPr>
          <p:nvPr>
            <p:ph type="title"/>
          </p:nvPr>
        </p:nvSpPr>
        <p:spPr/>
        <p:txBody>
          <a:bodyPr/>
          <a:lstStyle/>
          <a:p>
            <a:pPr lvl="0"/>
            <a:r>
              <a:rPr lang="en-US"/>
              <a:t>Factors Associated with Stunting</a:t>
            </a:r>
          </a:p>
        </p:txBody>
      </p:sp>
      <p:sp>
        <p:nvSpPr>
          <p:cNvPr id="865" name="Google Shape;865;p45"/>
          <p:cNvSpPr txBox="1">
            <a:spLocks noGrp="1"/>
          </p:cNvSpPr>
          <p:nvPr>
            <p:ph type="body" idx="13"/>
          </p:nvPr>
        </p:nvSpPr>
        <p:spPr/>
        <p:txBody>
          <a:bodyPr/>
          <a:lstStyle/>
          <a:p>
            <a:pPr lvl="0"/>
            <a:r>
              <a:rPr lang="en-US" dirty="0"/>
              <a:t>We conducted regression analysis to explore the association between stunting and:</a:t>
            </a:r>
          </a:p>
          <a:p>
            <a:pPr lvl="1"/>
            <a:r>
              <a:rPr lang="en-US" dirty="0"/>
              <a:t>Mother’s and household head demographic information (age,  highest education level, and economic activity)</a:t>
            </a:r>
          </a:p>
          <a:p>
            <a:pPr lvl="1"/>
            <a:r>
              <a:rPr lang="en-US" dirty="0"/>
              <a:t>Location variables i.e. region (rural/urban) and province</a:t>
            </a:r>
          </a:p>
          <a:p>
            <a:pPr lvl="1"/>
            <a:r>
              <a:rPr lang="en-US" dirty="0"/>
              <a:t>Indicators except exposures to environmental waste (indicator 30) as many respondents did not show the play ground </a:t>
            </a:r>
          </a:p>
          <a:p>
            <a:r>
              <a:rPr lang="en-US" dirty="0"/>
              <a:t>Odds ratios are presented in the next slide</a:t>
            </a:r>
          </a:p>
          <a:p>
            <a:pPr lvl="1"/>
            <a:endParaRPr lang="en-US" dirty="0"/>
          </a:p>
          <a:p>
            <a:pPr lvl="0"/>
            <a:endParaRPr lang="en-US" dirty="0"/>
          </a:p>
        </p:txBody>
      </p:sp>
    </p:spTree>
    <p:extLst>
      <p:ext uri="{BB962C8B-B14F-4D97-AF65-F5344CB8AC3E}">
        <p14:creationId xmlns:p14="http://schemas.microsoft.com/office/powerpoint/2010/main" val="809590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3" name="Google Shape;873;p46"/>
          <p:cNvSpPr txBox="1">
            <a:spLocks noGrp="1"/>
          </p:cNvSpPr>
          <p:nvPr>
            <p:ph type="sldNum" idx="12"/>
          </p:nvPr>
        </p:nvSpPr>
        <p:spPr/>
        <p:txBody>
          <a:bodyPr/>
          <a:lstStyle/>
          <a:p>
            <a:pPr lvl="0"/>
            <a:fld id="{00000000-1234-1234-1234-123412341234}" type="slidenum">
              <a:rPr lang="en-US" smtClean="0"/>
              <a:pPr lvl="0"/>
              <a:t>35</a:t>
            </a:fld>
            <a:endParaRPr lang="en-US"/>
          </a:p>
        </p:txBody>
      </p:sp>
      <p:sp>
        <p:nvSpPr>
          <p:cNvPr id="874" name="Google Shape;874;p46"/>
          <p:cNvSpPr txBox="1">
            <a:spLocks noGrp="1"/>
          </p:cNvSpPr>
          <p:nvPr>
            <p:ph type="title"/>
          </p:nvPr>
        </p:nvSpPr>
        <p:spPr/>
        <p:txBody>
          <a:bodyPr/>
          <a:lstStyle/>
          <a:p>
            <a:pPr lvl="0"/>
            <a:r>
              <a:rPr lang="en-US"/>
              <a:t>Factors Associated with Stunting</a:t>
            </a:r>
          </a:p>
        </p:txBody>
      </p:sp>
      <p:sp>
        <p:nvSpPr>
          <p:cNvPr id="872" name="Google Shape;872;p46"/>
          <p:cNvSpPr txBox="1">
            <a:spLocks noGrp="1"/>
          </p:cNvSpPr>
          <p:nvPr>
            <p:ph type="body" idx="13"/>
          </p:nvPr>
        </p:nvSpPr>
        <p:spPr>
          <a:xfrm>
            <a:off x="454025" y="1079045"/>
            <a:ext cx="2817075" cy="5064580"/>
          </a:xfrm>
        </p:spPr>
        <p:txBody>
          <a:bodyPr/>
          <a:lstStyle/>
          <a:p>
            <a:pPr lvl="0"/>
            <a:r>
              <a:rPr lang="en-US" sz="1800" dirty="0"/>
              <a:t>Odds of stunting increase from 12 months</a:t>
            </a:r>
          </a:p>
          <a:p>
            <a:pPr lvl="0"/>
            <a:r>
              <a:rPr lang="en-US" sz="1800" dirty="0"/>
              <a:t>Male children almost 2X more likely to be stunted than females</a:t>
            </a:r>
          </a:p>
          <a:p>
            <a:pPr lvl="0"/>
            <a:r>
              <a:rPr lang="en-US" sz="1800" dirty="0"/>
              <a:t>Children of more educated women less likely to be stunted</a:t>
            </a:r>
          </a:p>
          <a:p>
            <a:pPr lvl="0"/>
            <a:r>
              <a:rPr lang="en-US" sz="1800" dirty="0"/>
              <a:t>Children of younger and older mothers more likely to be stunted</a:t>
            </a:r>
          </a:p>
          <a:p>
            <a:pPr lvl="0"/>
            <a:r>
              <a:rPr lang="en-US" sz="1800" dirty="0"/>
              <a:t>Stunting is associated with severity of hunger</a:t>
            </a:r>
          </a:p>
          <a:p>
            <a:pPr lvl="0"/>
            <a:r>
              <a:rPr lang="en-US" sz="1800" dirty="0"/>
              <a:t>Children in </a:t>
            </a:r>
            <a:r>
              <a:rPr lang="en-US" sz="1800" dirty="0" err="1"/>
              <a:t>Luapula</a:t>
            </a:r>
            <a:r>
              <a:rPr lang="en-US" sz="1800" dirty="0"/>
              <a:t> more likely to be stunted than those in any other province</a:t>
            </a:r>
          </a:p>
        </p:txBody>
      </p:sp>
      <p:pic>
        <p:nvPicPr>
          <p:cNvPr id="875" name="Google Shape;875;p46" descr="A screenshot of a cell phone&#10;&#10;Description automatically generated"/>
          <p:cNvPicPr>
            <a:picLocks noGrp="1" noChangeAspect="1"/>
          </p:cNvPicPr>
          <p:nvPr>
            <p:ph type="body" idx="14"/>
          </p:nvPr>
        </p:nvPicPr>
        <p:blipFill rotWithShape="1">
          <a:blip r:embed="rId3">
            <a:alphaModFix/>
          </a:blip>
          <a:srcRect/>
          <a:stretch/>
        </p:blipFill>
        <p:spPr>
          <a:xfrm>
            <a:off x="4254755" y="724300"/>
            <a:ext cx="4208542" cy="5572617"/>
          </a:xfrm>
        </p:spPr>
      </p:pic>
    </p:spTree>
    <p:extLst>
      <p:ext uri="{BB962C8B-B14F-4D97-AF65-F5344CB8AC3E}">
        <p14:creationId xmlns:p14="http://schemas.microsoft.com/office/powerpoint/2010/main" val="3179795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
        <p:nvSpPr>
          <p:cNvPr id="4" name="Title 3"/>
          <p:cNvSpPr>
            <a:spLocks noGrp="1"/>
          </p:cNvSpPr>
          <p:nvPr>
            <p:ph type="title"/>
          </p:nvPr>
        </p:nvSpPr>
        <p:spPr/>
        <p:txBody>
          <a:bodyPr/>
          <a:lstStyle/>
          <a:p>
            <a:r>
              <a:rPr lang="en-ZA" dirty="0"/>
              <a:t>Coverage of Community Nutrition-Specific Interventions</a:t>
            </a:r>
            <a:endParaRPr lang="en-GB" dirty="0"/>
          </a:p>
        </p:txBody>
      </p:sp>
      <p:sp>
        <p:nvSpPr>
          <p:cNvPr id="5" name="Subtitle 4"/>
          <p:cNvSpPr>
            <a:spLocks noGrp="1"/>
          </p:cNvSpPr>
          <p:nvPr>
            <p:ph type="subTitle" idx="1"/>
          </p:nvPr>
        </p:nvSpPr>
        <p:spPr/>
        <p:txBody>
          <a:bodyPr/>
          <a:lstStyle/>
          <a:p>
            <a:r>
              <a:rPr lang="en-ZA" dirty="0"/>
              <a:t>and the relationship to Stunting</a:t>
            </a:r>
            <a:endParaRPr lang="en-GB" dirty="0"/>
          </a:p>
        </p:txBody>
      </p:sp>
    </p:spTree>
    <p:extLst>
      <p:ext uri="{BB962C8B-B14F-4D97-AF65-F5344CB8AC3E}">
        <p14:creationId xmlns:p14="http://schemas.microsoft.com/office/powerpoint/2010/main" val="2498923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grpSp>
        <p:nvGrpSpPr>
          <p:cNvPr id="743" name="Google Shape;743;p38"/>
          <p:cNvGrpSpPr/>
          <p:nvPr/>
        </p:nvGrpSpPr>
        <p:grpSpPr>
          <a:xfrm>
            <a:off x="681176" y="1107310"/>
            <a:ext cx="7781647" cy="4929131"/>
            <a:chOff x="223976" y="2409"/>
            <a:chExt cx="7781647" cy="4929131"/>
          </a:xfrm>
        </p:grpSpPr>
        <p:sp>
          <p:nvSpPr>
            <p:cNvPr id="744" name="Google Shape;744;p38"/>
            <p:cNvSpPr/>
            <p:nvPr/>
          </p:nvSpPr>
          <p:spPr>
            <a:xfrm rot="5400000">
              <a:off x="4632139" y="-1836041"/>
              <a:ext cx="1480024" cy="5266944"/>
            </a:xfrm>
            <a:prstGeom prst="round2SameRect">
              <a:avLst>
                <a:gd name="adj1" fmla="val 16667"/>
                <a:gd name="adj2" fmla="val 0"/>
              </a:avLst>
            </a:prstGeom>
            <a:solidFill>
              <a:srgbClr val="F2F2F2">
                <a:alpha val="89803"/>
              </a:srgbClr>
            </a:solidFill>
            <a:ln w="9525" cap="flat" cmpd="sng">
              <a:solidFill>
                <a:srgbClr val="F2F2F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txBox="1"/>
            <p:nvPr/>
          </p:nvSpPr>
          <p:spPr>
            <a:xfrm>
              <a:off x="2738680" y="129667"/>
              <a:ext cx="5194695" cy="1335526"/>
            </a:xfrm>
            <a:prstGeom prst="rect">
              <a:avLst/>
            </a:prstGeom>
            <a:noFill/>
            <a:ln>
              <a:noFill/>
            </a:ln>
          </p:spPr>
          <p:txBody>
            <a:bodyPr spcFirstLastPara="1" wrap="square" lIns="64750" tIns="32375" rIns="64750" bIns="32375" anchor="ctr"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800" b="0" i="0" u="none" strike="noStrike" cap="none" dirty="0">
                  <a:solidFill>
                    <a:schemeClr val="dk1"/>
                  </a:solidFill>
                  <a:latin typeface="Gill Sans Nova" panose="020B0602020104020203" pitchFamily="34" charset="0"/>
                  <a:sym typeface="Arial"/>
                </a:rPr>
                <a:t>Iron supplementation for mothers (97.9%)</a:t>
              </a:r>
              <a:endParaRPr sz="1800" b="0" i="0" u="none" strike="noStrike" cap="none" dirty="0">
                <a:solidFill>
                  <a:schemeClr val="dk1"/>
                </a:solidFill>
                <a:latin typeface="Gill Sans Nova" panose="020B0602020104020203" pitchFamily="34" charset="0"/>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800" b="0" i="0" u="none" strike="noStrike" cap="none" dirty="0">
                  <a:solidFill>
                    <a:schemeClr val="dk1"/>
                  </a:solidFill>
                  <a:latin typeface="Gill Sans Nova" panose="020B0602020104020203" pitchFamily="34" charset="0"/>
                  <a:sym typeface="Arial"/>
                </a:rPr>
                <a:t>Folic acid supplementation of mothers (98.2%)</a:t>
              </a:r>
              <a:endParaRPr sz="1800" dirty="0">
                <a:latin typeface="Gill Sans Nova" panose="020B0602020104020203" pitchFamily="34" charset="0"/>
              </a:endParaRPr>
            </a:p>
          </p:txBody>
        </p:sp>
        <p:sp>
          <p:nvSpPr>
            <p:cNvPr id="746" name="Google Shape;746;p38"/>
            <p:cNvSpPr/>
            <p:nvPr/>
          </p:nvSpPr>
          <p:spPr>
            <a:xfrm>
              <a:off x="223976" y="2409"/>
              <a:ext cx="2514702" cy="1590042"/>
            </a:xfrm>
            <a:prstGeom prst="roundRect">
              <a:avLst>
                <a:gd name="adj" fmla="val 16667"/>
              </a:avLst>
            </a:prstGeom>
            <a:gradFill>
              <a:gsLst>
                <a:gs pos="0">
                  <a:srgbClr val="EFEFEF"/>
                </a:gs>
                <a:gs pos="35000">
                  <a:srgbClr val="F3F3F3"/>
                </a:gs>
                <a:gs pos="100000">
                  <a:srgbClr val="FAFAFA"/>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txBox="1"/>
            <p:nvPr/>
          </p:nvSpPr>
          <p:spPr>
            <a:xfrm>
              <a:off x="301595" y="80028"/>
              <a:ext cx="2359464" cy="1434804"/>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000" dirty="0">
                  <a:solidFill>
                    <a:schemeClr val="dk1"/>
                  </a:solidFill>
                  <a:latin typeface="Gill Sans Nova" panose="020B0602020104020203" pitchFamily="34" charset="0"/>
                  <a:sym typeface="Arial"/>
                </a:rPr>
                <a:t>Interventions during Pregnancy </a:t>
              </a:r>
              <a:endParaRPr sz="2000" dirty="0">
                <a:solidFill>
                  <a:schemeClr val="dk1"/>
                </a:solidFill>
                <a:latin typeface="Gill Sans Nova" panose="020B0602020104020203" pitchFamily="34" charset="0"/>
                <a:sym typeface="Arial"/>
              </a:endParaRPr>
            </a:p>
          </p:txBody>
        </p:sp>
        <p:sp>
          <p:nvSpPr>
            <p:cNvPr id="748" name="Google Shape;748;p38"/>
            <p:cNvSpPr/>
            <p:nvPr/>
          </p:nvSpPr>
          <p:spPr>
            <a:xfrm rot="5400000">
              <a:off x="4632139" y="-166497"/>
              <a:ext cx="1480024" cy="5266944"/>
            </a:xfrm>
            <a:prstGeom prst="round2SameRect">
              <a:avLst>
                <a:gd name="adj1" fmla="val 16667"/>
                <a:gd name="adj2" fmla="val 0"/>
              </a:avLst>
            </a:prstGeom>
            <a:solidFill>
              <a:srgbClr val="F1E8E8">
                <a:alpha val="89803"/>
              </a:srgbClr>
            </a:solidFill>
            <a:ln w="9525" cap="flat" cmpd="sng">
              <a:solidFill>
                <a:srgbClr val="F1E8E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txBox="1"/>
            <p:nvPr/>
          </p:nvSpPr>
          <p:spPr>
            <a:xfrm>
              <a:off x="2738680" y="1799211"/>
              <a:ext cx="5194695" cy="1335526"/>
            </a:xfrm>
            <a:prstGeom prst="rect">
              <a:avLst/>
            </a:prstGeom>
            <a:noFill/>
            <a:ln>
              <a:noFill/>
            </a:ln>
          </p:spPr>
          <p:txBody>
            <a:bodyPr spcFirstLastPara="1" wrap="square" lIns="64750" tIns="32375" rIns="64750" bIns="32375" anchor="ctr"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800" b="0" i="0" u="none" strike="noStrike" cap="none" dirty="0">
                  <a:solidFill>
                    <a:schemeClr val="dk1"/>
                  </a:solidFill>
                  <a:latin typeface="Gill Sans Nova" panose="020B0602020104020203" pitchFamily="34" charset="0"/>
                  <a:sym typeface="Arial"/>
                </a:rPr>
                <a:t>Women diet during pregnancy (90.7%) </a:t>
              </a:r>
              <a:endParaRPr sz="1800" b="0" i="0" u="none" strike="noStrike" cap="none" dirty="0">
                <a:solidFill>
                  <a:schemeClr val="dk1"/>
                </a:solidFill>
                <a:latin typeface="Gill Sans Nova" panose="020B0602020104020203" pitchFamily="34" charset="0"/>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800" b="0" i="0" u="none" strike="noStrike" cap="none" dirty="0">
                  <a:solidFill>
                    <a:schemeClr val="dk1"/>
                  </a:solidFill>
                  <a:latin typeface="Gill Sans Nova" panose="020B0602020104020203" pitchFamily="34" charset="0"/>
                  <a:sym typeface="Arial"/>
                </a:rPr>
                <a:t>Women’s diet during breast feeding (67.3%)</a:t>
              </a:r>
              <a:endParaRPr sz="1800" dirty="0">
                <a:latin typeface="Gill Sans Nova" panose="020B0602020104020203" pitchFamily="34" charset="0"/>
              </a:endParaRPr>
            </a:p>
            <a:p>
              <a:pPr marL="171450" marR="0" lvl="1" indent="-171450" algn="l" rtl="0">
                <a:lnSpc>
                  <a:spcPct val="90000"/>
                </a:lnSpc>
                <a:spcBef>
                  <a:spcPts val="255"/>
                </a:spcBef>
                <a:spcAft>
                  <a:spcPts val="0"/>
                </a:spcAft>
                <a:buClr>
                  <a:schemeClr val="dk1"/>
                </a:buClr>
                <a:buSzPts val="1700"/>
                <a:buFont typeface="Arial"/>
                <a:buChar char="•"/>
              </a:pPr>
              <a:r>
                <a:rPr lang="en-US" sz="1800" b="0" i="0" u="none" strike="noStrike" cap="none" dirty="0">
                  <a:solidFill>
                    <a:schemeClr val="dk1"/>
                  </a:solidFill>
                  <a:latin typeface="Gill Sans Nova" panose="020B0602020104020203" pitchFamily="34" charset="0"/>
                  <a:sym typeface="Arial"/>
                </a:rPr>
                <a:t>Exclusive breast feeding (42.4%)</a:t>
              </a:r>
              <a:endParaRPr sz="1800" dirty="0">
                <a:latin typeface="Gill Sans Nova" panose="020B0602020104020203" pitchFamily="34" charset="0"/>
              </a:endParaRPr>
            </a:p>
            <a:p>
              <a:pPr marL="171450" marR="0" lvl="1" indent="-171450" algn="l" rtl="0">
                <a:lnSpc>
                  <a:spcPct val="90000"/>
                </a:lnSpc>
                <a:spcBef>
                  <a:spcPts val="255"/>
                </a:spcBef>
                <a:spcAft>
                  <a:spcPts val="0"/>
                </a:spcAft>
                <a:buClr>
                  <a:schemeClr val="dk1"/>
                </a:buClr>
                <a:buSzPts val="1700"/>
                <a:buFont typeface="Arial"/>
                <a:buChar char="•"/>
              </a:pPr>
              <a:r>
                <a:rPr lang="en-US" sz="1800" b="0" i="0" u="none" strike="noStrike" cap="none" dirty="0">
                  <a:solidFill>
                    <a:schemeClr val="dk1"/>
                  </a:solidFill>
                  <a:latin typeface="Gill Sans Nova" panose="020B0602020104020203" pitchFamily="34" charset="0"/>
                  <a:sym typeface="Arial"/>
                </a:rPr>
                <a:t>Complementary feeding (74.3%)</a:t>
              </a:r>
              <a:endParaRPr sz="1800" dirty="0">
                <a:latin typeface="Gill Sans Nova" panose="020B0602020104020203" pitchFamily="34" charset="0"/>
              </a:endParaRPr>
            </a:p>
            <a:p>
              <a:pPr marL="171450" marR="0" lvl="1" indent="-171450" algn="l" rtl="0">
                <a:lnSpc>
                  <a:spcPct val="90000"/>
                </a:lnSpc>
                <a:spcBef>
                  <a:spcPts val="255"/>
                </a:spcBef>
                <a:spcAft>
                  <a:spcPts val="0"/>
                </a:spcAft>
                <a:buClr>
                  <a:schemeClr val="dk1"/>
                </a:buClr>
                <a:buSzPts val="1700"/>
                <a:buFont typeface="Arial"/>
                <a:buChar char="•"/>
              </a:pPr>
              <a:r>
                <a:rPr lang="en-US" sz="1800" b="0" i="0" u="none" strike="noStrike" cap="none" dirty="0">
                  <a:solidFill>
                    <a:schemeClr val="dk1"/>
                  </a:solidFill>
                  <a:latin typeface="Gill Sans Nova" panose="020B0602020104020203" pitchFamily="34" charset="0"/>
                  <a:sym typeface="Arial"/>
                </a:rPr>
                <a:t>Feeding the sick child (40.9%)</a:t>
              </a:r>
              <a:endParaRPr sz="1800" dirty="0">
                <a:latin typeface="Gill Sans Nova" panose="020B0602020104020203" pitchFamily="34" charset="0"/>
              </a:endParaRPr>
            </a:p>
          </p:txBody>
        </p:sp>
        <p:sp>
          <p:nvSpPr>
            <p:cNvPr id="750" name="Google Shape;750;p38"/>
            <p:cNvSpPr/>
            <p:nvPr/>
          </p:nvSpPr>
          <p:spPr>
            <a:xfrm>
              <a:off x="223976" y="1671953"/>
              <a:ext cx="2514702" cy="1590042"/>
            </a:xfrm>
            <a:prstGeom prst="roundRect">
              <a:avLst>
                <a:gd name="adj" fmla="val 16667"/>
              </a:avLst>
            </a:prstGeom>
            <a:gradFill>
              <a:gsLst>
                <a:gs pos="0">
                  <a:srgbClr val="F9D8D8"/>
                </a:gs>
                <a:gs pos="35000">
                  <a:srgbClr val="F9E2E2"/>
                </a:gs>
                <a:gs pos="100000">
                  <a:srgbClr val="FDF3F3"/>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txBox="1"/>
            <p:nvPr/>
          </p:nvSpPr>
          <p:spPr>
            <a:xfrm>
              <a:off x="301595" y="1749572"/>
              <a:ext cx="2359464" cy="1434804"/>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000">
                  <a:solidFill>
                    <a:schemeClr val="dk1"/>
                  </a:solidFill>
                  <a:latin typeface="Gill Sans Nova" panose="020B0602020104020203" pitchFamily="34" charset="0"/>
                  <a:sym typeface="Arial"/>
                </a:rPr>
                <a:t>Social Behavioural Change Communications </a:t>
              </a:r>
              <a:endParaRPr sz="2000">
                <a:solidFill>
                  <a:schemeClr val="dk1"/>
                </a:solidFill>
                <a:latin typeface="Gill Sans Nova" panose="020B0602020104020203" pitchFamily="34" charset="0"/>
                <a:sym typeface="Arial"/>
              </a:endParaRPr>
            </a:p>
          </p:txBody>
        </p:sp>
        <p:sp>
          <p:nvSpPr>
            <p:cNvPr id="752" name="Google Shape;752;p38"/>
            <p:cNvSpPr/>
            <p:nvPr/>
          </p:nvSpPr>
          <p:spPr>
            <a:xfrm rot="5400000">
              <a:off x="4632139" y="1503047"/>
              <a:ext cx="1480024" cy="5266944"/>
            </a:xfrm>
            <a:prstGeom prst="round2SameRect">
              <a:avLst>
                <a:gd name="adj1" fmla="val 16667"/>
                <a:gd name="adj2" fmla="val 0"/>
              </a:avLst>
            </a:prstGeom>
            <a:solidFill>
              <a:srgbClr val="F3DEDE">
                <a:alpha val="89803"/>
              </a:srgbClr>
            </a:solidFill>
            <a:ln w="9525" cap="flat" cmpd="sng">
              <a:solidFill>
                <a:srgbClr val="F3DED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txBox="1"/>
            <p:nvPr/>
          </p:nvSpPr>
          <p:spPr>
            <a:xfrm>
              <a:off x="2738680" y="3468756"/>
              <a:ext cx="5194695" cy="1335526"/>
            </a:xfrm>
            <a:prstGeom prst="rect">
              <a:avLst/>
            </a:prstGeom>
            <a:noFill/>
            <a:ln>
              <a:noFill/>
            </a:ln>
          </p:spPr>
          <p:txBody>
            <a:bodyPr spcFirstLastPara="1" wrap="square" lIns="64750" tIns="32375" rIns="64750" bIns="32375" anchor="ctr"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800" b="0" i="0" u="none" strike="noStrike" cap="none" dirty="0">
                  <a:solidFill>
                    <a:schemeClr val="dk1"/>
                  </a:solidFill>
                  <a:latin typeface="Gill Sans Nova" panose="020B0602020104020203" pitchFamily="34" charset="0"/>
                  <a:sym typeface="Arial"/>
                </a:rPr>
                <a:t>Growth Monitoring and Promotion (87.9%); </a:t>
              </a:r>
              <a:endParaRPr sz="1800" b="0" i="0" u="none" strike="noStrike" cap="none" dirty="0">
                <a:solidFill>
                  <a:schemeClr val="dk1"/>
                </a:solidFill>
                <a:latin typeface="Gill Sans Nova" panose="020B0602020104020203" pitchFamily="34" charset="0"/>
                <a:sym typeface="Arial"/>
              </a:endParaRPr>
            </a:p>
            <a:p>
              <a:pPr marL="171450" marR="0" lvl="1" indent="-171450" algn="l" rtl="0">
                <a:lnSpc>
                  <a:spcPct val="90000"/>
                </a:lnSpc>
                <a:spcBef>
                  <a:spcPts val="255"/>
                </a:spcBef>
                <a:spcAft>
                  <a:spcPts val="0"/>
                </a:spcAft>
                <a:buClr>
                  <a:schemeClr val="dk1"/>
                </a:buClr>
                <a:buSzPts val="1700"/>
                <a:buFont typeface="Arial"/>
                <a:buChar char="•"/>
              </a:pPr>
              <a:r>
                <a:rPr lang="en-US" sz="1800" b="0" i="0" u="none" strike="noStrike" cap="none" dirty="0">
                  <a:solidFill>
                    <a:schemeClr val="dk1"/>
                  </a:solidFill>
                  <a:latin typeface="Gill Sans Nova" panose="020B0602020104020203" pitchFamily="34" charset="0"/>
                  <a:sym typeface="Arial"/>
                </a:rPr>
                <a:t>Vitamin A Supplementation (68.3%) – after 6 </a:t>
              </a:r>
              <a:r>
                <a:rPr lang="en-US" sz="1800" b="0" i="0" u="none" strike="noStrike" cap="none" dirty="0" err="1">
                  <a:solidFill>
                    <a:schemeClr val="dk1"/>
                  </a:solidFill>
                  <a:latin typeface="Gill Sans Nova" panose="020B0602020104020203" pitchFamily="34" charset="0"/>
                  <a:sym typeface="Arial"/>
                </a:rPr>
                <a:t>mos</a:t>
              </a:r>
              <a:r>
                <a:rPr lang="en-US" sz="1800" b="0" i="0" u="none" strike="noStrike" cap="none" dirty="0">
                  <a:solidFill>
                    <a:schemeClr val="dk1"/>
                  </a:solidFill>
                  <a:latin typeface="Gill Sans Nova" panose="020B0602020104020203" pitchFamily="34" charset="0"/>
                  <a:sym typeface="Arial"/>
                </a:rPr>
                <a:t> of age; </a:t>
              </a:r>
              <a:endParaRPr sz="1800" dirty="0">
                <a:latin typeface="Gill Sans Nova" panose="020B0602020104020203" pitchFamily="34" charset="0"/>
              </a:endParaRPr>
            </a:p>
            <a:p>
              <a:pPr marL="171450" marR="0" lvl="1" indent="-171450" algn="l" rtl="0">
                <a:lnSpc>
                  <a:spcPct val="90000"/>
                </a:lnSpc>
                <a:spcBef>
                  <a:spcPts val="255"/>
                </a:spcBef>
                <a:spcAft>
                  <a:spcPts val="0"/>
                </a:spcAft>
                <a:buClr>
                  <a:schemeClr val="dk1"/>
                </a:buClr>
                <a:buSzPts val="1700"/>
                <a:buFont typeface="Arial"/>
                <a:buChar char="•"/>
              </a:pPr>
              <a:r>
                <a:rPr lang="en-US" sz="1800" b="0" i="0" u="none" strike="noStrike" cap="none" dirty="0">
                  <a:solidFill>
                    <a:schemeClr val="dk1"/>
                  </a:solidFill>
                  <a:latin typeface="Gill Sans Nova" panose="020B0602020104020203" pitchFamily="34" charset="0"/>
                  <a:sym typeface="Arial"/>
                </a:rPr>
                <a:t>Deworming (41.6%) – after 12 </a:t>
              </a:r>
              <a:r>
                <a:rPr lang="en-US" sz="1800" b="0" i="0" u="none" strike="noStrike" cap="none" dirty="0" err="1">
                  <a:solidFill>
                    <a:schemeClr val="dk1"/>
                  </a:solidFill>
                  <a:latin typeface="Gill Sans Nova" panose="020B0602020104020203" pitchFamily="34" charset="0"/>
                  <a:sym typeface="Arial"/>
                </a:rPr>
                <a:t>mos</a:t>
              </a:r>
              <a:r>
                <a:rPr lang="en-US" sz="1800" b="0" i="0" u="none" strike="noStrike" cap="none" dirty="0">
                  <a:solidFill>
                    <a:schemeClr val="dk1"/>
                  </a:solidFill>
                  <a:latin typeface="Gill Sans Nova" panose="020B0602020104020203" pitchFamily="34" charset="0"/>
                  <a:sym typeface="Arial"/>
                </a:rPr>
                <a:t> of age  ; </a:t>
              </a:r>
              <a:endParaRPr sz="1800" dirty="0">
                <a:latin typeface="Gill Sans Nova" panose="020B0602020104020203" pitchFamily="34" charset="0"/>
              </a:endParaRPr>
            </a:p>
          </p:txBody>
        </p:sp>
        <p:sp>
          <p:nvSpPr>
            <p:cNvPr id="754" name="Google Shape;754;p38"/>
            <p:cNvSpPr/>
            <p:nvPr/>
          </p:nvSpPr>
          <p:spPr>
            <a:xfrm>
              <a:off x="223976" y="3341498"/>
              <a:ext cx="2514702" cy="1590042"/>
            </a:xfrm>
            <a:prstGeom prst="roundRect">
              <a:avLst>
                <a:gd name="adj" fmla="val 16667"/>
              </a:avLst>
            </a:prstGeom>
            <a:gradFill>
              <a:gsLst>
                <a:gs pos="0">
                  <a:srgbClr val="FFB9B9"/>
                </a:gs>
                <a:gs pos="35000">
                  <a:srgbClr val="FFCDCD"/>
                </a:gs>
                <a:gs pos="100000">
                  <a:srgbClr val="FFE9E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txBox="1"/>
            <p:nvPr/>
          </p:nvSpPr>
          <p:spPr>
            <a:xfrm>
              <a:off x="301595" y="3419117"/>
              <a:ext cx="2359464" cy="1434804"/>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dk1"/>
                </a:buClr>
                <a:buSzPts val="2200"/>
                <a:buFont typeface="Arial"/>
                <a:buNone/>
              </a:pPr>
              <a:r>
                <a:rPr lang="en-US" sz="2000">
                  <a:solidFill>
                    <a:schemeClr val="dk1"/>
                  </a:solidFill>
                  <a:latin typeface="Gill Sans Nova" panose="020B0602020104020203" pitchFamily="34" charset="0"/>
                  <a:sym typeface="Arial"/>
                </a:rPr>
                <a:t>Child Interventions </a:t>
              </a:r>
              <a:endParaRPr sz="1200">
                <a:latin typeface="Gill Sans Nova" panose="020B0602020104020203" pitchFamily="34" charset="0"/>
              </a:endParaRPr>
            </a:p>
          </p:txBody>
        </p:sp>
      </p:grpSp>
      <p:sp>
        <p:nvSpPr>
          <p:cNvPr id="756" name="Google Shape;756;p3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37</a:t>
            </a:fld>
            <a:endParaRPr/>
          </a:p>
        </p:txBody>
      </p:sp>
      <p:sp>
        <p:nvSpPr>
          <p:cNvPr id="757" name="Google Shape;757;p38"/>
          <p:cNvSpPr txBox="1">
            <a:spLocks noGrp="1"/>
          </p:cNvSpPr>
          <p:nvPr>
            <p:ph type="title"/>
          </p:nvPr>
        </p:nvSpPr>
        <p:spPr>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2"/>
              </a:buClr>
              <a:buSzPts val="2520"/>
              <a:buFont typeface="Gill Sans"/>
              <a:buNone/>
            </a:pPr>
            <a:r>
              <a:rPr lang="en-US" sz="2520" dirty="0"/>
              <a:t>Coverage of community-level nutrition-specific interventions</a:t>
            </a:r>
            <a:endParaRPr sz="2520" dirty="0"/>
          </a:p>
        </p:txBody>
      </p:sp>
    </p:spTree>
    <p:extLst>
      <p:ext uri="{BB962C8B-B14F-4D97-AF65-F5344CB8AC3E}">
        <p14:creationId xmlns:p14="http://schemas.microsoft.com/office/powerpoint/2010/main" val="3839926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
        <p:nvSpPr>
          <p:cNvPr id="3" name="Title 2"/>
          <p:cNvSpPr>
            <a:spLocks noGrp="1"/>
          </p:cNvSpPr>
          <p:nvPr>
            <p:ph type="title"/>
          </p:nvPr>
        </p:nvSpPr>
        <p:spPr/>
        <p:txBody>
          <a:bodyPr>
            <a:normAutofit fontScale="90000"/>
          </a:bodyPr>
          <a:lstStyle/>
          <a:p>
            <a:r>
              <a:rPr lang="en-ZA" dirty="0"/>
              <a:t>Coverage of nutrition-specific interventions to the mother </a:t>
            </a:r>
            <a:endParaRPr lang="en-GB" dirty="0"/>
          </a:p>
        </p:txBody>
      </p:sp>
      <p:pic>
        <p:nvPicPr>
          <p:cNvPr id="4" name="Picture 3"/>
          <p:cNvPicPr>
            <a:picLocks noChangeAspect="1"/>
          </p:cNvPicPr>
          <p:nvPr/>
        </p:nvPicPr>
        <p:blipFill>
          <a:blip r:embed="rId2"/>
          <a:stretch>
            <a:fillRect/>
          </a:stretch>
        </p:blipFill>
        <p:spPr>
          <a:xfrm>
            <a:off x="448190" y="1433762"/>
            <a:ext cx="8247619" cy="3990476"/>
          </a:xfrm>
          <a:prstGeom prst="rect">
            <a:avLst/>
          </a:prstGeom>
        </p:spPr>
      </p:pic>
    </p:spTree>
    <p:extLst>
      <p:ext uri="{BB962C8B-B14F-4D97-AF65-F5344CB8AC3E}">
        <p14:creationId xmlns:p14="http://schemas.microsoft.com/office/powerpoint/2010/main" val="2809418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
        <p:nvSpPr>
          <p:cNvPr id="4" name="Title 3"/>
          <p:cNvSpPr>
            <a:spLocks noGrp="1"/>
          </p:cNvSpPr>
          <p:nvPr>
            <p:ph type="title"/>
          </p:nvPr>
        </p:nvSpPr>
        <p:spPr/>
        <p:txBody>
          <a:bodyPr>
            <a:normAutofit fontScale="90000"/>
          </a:bodyPr>
          <a:lstStyle/>
          <a:p>
            <a:r>
              <a:rPr lang="en-ZA" dirty="0"/>
              <a:t>Coverage of nutrition-specific interventions to the child</a:t>
            </a:r>
            <a:endParaRPr lang="en-GB" dirty="0"/>
          </a:p>
        </p:txBody>
      </p:sp>
      <p:pic>
        <p:nvPicPr>
          <p:cNvPr id="6" name="Picture 5"/>
          <p:cNvPicPr>
            <a:picLocks noChangeAspect="1"/>
          </p:cNvPicPr>
          <p:nvPr/>
        </p:nvPicPr>
        <p:blipFill>
          <a:blip r:embed="rId2"/>
          <a:stretch>
            <a:fillRect/>
          </a:stretch>
        </p:blipFill>
        <p:spPr>
          <a:xfrm>
            <a:off x="457198" y="1574732"/>
            <a:ext cx="8169965" cy="3330328"/>
          </a:xfrm>
          <a:prstGeom prst="rect">
            <a:avLst/>
          </a:prstGeom>
        </p:spPr>
      </p:pic>
    </p:spTree>
    <p:extLst>
      <p:ext uri="{BB962C8B-B14F-4D97-AF65-F5344CB8AC3E}">
        <p14:creationId xmlns:p14="http://schemas.microsoft.com/office/powerpoint/2010/main" val="254490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
          <p:cNvSpPr txBox="1">
            <a:spLocks noGrp="1"/>
          </p:cNvSpPr>
          <p:nvPr>
            <p:ph type="title"/>
          </p:nvPr>
        </p:nvSpPr>
        <p:spPr/>
        <p:txBody>
          <a:bodyPr/>
          <a:lstStyle/>
          <a:p>
            <a:pPr lvl="0"/>
            <a:r>
              <a:rPr lang="en-US" dirty="0"/>
              <a:t>Acknowledgement</a:t>
            </a:r>
          </a:p>
        </p:txBody>
      </p:sp>
      <p:sp>
        <p:nvSpPr>
          <p:cNvPr id="330" name="Google Shape;330;p4"/>
          <p:cNvSpPr txBox="1">
            <a:spLocks noGrp="1"/>
          </p:cNvSpPr>
          <p:nvPr>
            <p:ph type="body" idx="4294967295"/>
          </p:nvPr>
        </p:nvSpPr>
        <p:spPr>
          <a:xfrm>
            <a:off x="1744307" y="2678506"/>
            <a:ext cx="6627812" cy="1323975"/>
          </a:xfrm>
          <a:prstGeom prst="rect">
            <a:avLst/>
          </a:prstGeom>
          <a:noFill/>
          <a:ln>
            <a:noFill/>
          </a:ln>
        </p:spPr>
        <p:txBody>
          <a:bodyPr spcFirstLastPara="1" wrap="square" lIns="91425" tIns="45700" rIns="91425" bIns="45700" anchor="t" anchorCtr="0">
            <a:spAutoFit/>
          </a:bodyPr>
          <a:lstStyle/>
          <a:p>
            <a:pPr lvl="0">
              <a:buClr>
                <a:schemeClr val="dk2"/>
              </a:buClr>
              <a:buSzPts val="1800"/>
            </a:pPr>
            <a:r>
              <a:rPr lang="en-US" sz="1600" b="0" i="0" u="none" strike="noStrike" cap="none" dirty="0">
                <a:solidFill>
                  <a:schemeClr val="dk1"/>
                </a:solidFill>
                <a:sym typeface="Arial"/>
              </a:rPr>
              <a:t>This survey was made possible through the infrastructural support of the Government Republic of Zambia. We are thankful to the </a:t>
            </a:r>
            <a:r>
              <a:rPr lang="en-GB" sz="1600" dirty="0"/>
              <a:t>Zambia Statistics Agency (formerly known as the </a:t>
            </a:r>
            <a:r>
              <a:rPr lang="en-US" sz="1600" b="0" i="0" u="none" strike="noStrike" cap="none" dirty="0">
                <a:solidFill>
                  <a:schemeClr val="dk1"/>
                </a:solidFill>
                <a:sym typeface="Arial"/>
              </a:rPr>
              <a:t>Central Statistics Office) and the Ministry of Health for their Technical and Logistical Support. We also acknowledge the communities where the survey was conducted.</a:t>
            </a:r>
            <a:endParaRPr sz="1600" b="0" i="0" u="none" strike="noStrike" cap="none" dirty="0">
              <a:solidFill>
                <a:schemeClr val="dk1"/>
              </a:solidFill>
              <a:sym typeface="Arial"/>
            </a:endParaRPr>
          </a:p>
        </p:txBody>
      </p:sp>
      <p:pic>
        <p:nvPicPr>
          <p:cNvPr id="331" name="Google Shape;331;p4"/>
          <p:cNvPicPr preferRelativeResize="0">
            <a:picLocks noGrp="1" noChangeAspect="1"/>
          </p:cNvPicPr>
          <p:nvPr>
            <p:ph type="pic" idx="4294967295"/>
          </p:nvPr>
        </p:nvPicPr>
        <p:blipFill rotWithShape="1">
          <a:blip r:embed="rId3" cstate="email">
            <a:alphaModFix/>
            <a:extLst>
              <a:ext uri="{28A0092B-C50C-407E-A947-70E740481C1C}">
                <a14:useLocalDpi xmlns:a14="http://schemas.microsoft.com/office/drawing/2010/main"/>
              </a:ext>
            </a:extLst>
          </a:blip>
          <a:srcRect/>
          <a:stretch/>
        </p:blipFill>
        <p:spPr>
          <a:xfrm>
            <a:off x="596211" y="4748289"/>
            <a:ext cx="754063" cy="808038"/>
          </a:xfrm>
          <a:prstGeom prst="rect">
            <a:avLst/>
          </a:prstGeom>
          <a:noFill/>
          <a:ln>
            <a:noFill/>
          </a:ln>
        </p:spPr>
      </p:pic>
      <p:pic>
        <p:nvPicPr>
          <p:cNvPr id="332" name="Google Shape;332;p4"/>
          <p:cNvPicPr preferRelativeResize="0">
            <a:picLocks noGrp="1"/>
          </p:cNvPicPr>
          <p:nvPr>
            <p:ph type="pic" idx="4294967295"/>
          </p:nvPr>
        </p:nvPicPr>
        <p:blipFill rotWithShape="1">
          <a:blip r:embed="rId4" cstate="screen">
            <a:alphaModFix/>
            <a:extLst>
              <a:ext uri="{28A0092B-C50C-407E-A947-70E740481C1C}">
                <a14:useLocalDpi xmlns:a14="http://schemas.microsoft.com/office/drawing/2010/main"/>
              </a:ext>
            </a:extLst>
          </a:blip>
          <a:srcRect/>
          <a:stretch/>
        </p:blipFill>
        <p:spPr>
          <a:xfrm>
            <a:off x="391424" y="1056862"/>
            <a:ext cx="1163638" cy="1244600"/>
          </a:xfrm>
          <a:prstGeom prst="rect">
            <a:avLst/>
          </a:prstGeom>
          <a:noFill/>
          <a:ln>
            <a:noFill/>
          </a:ln>
        </p:spPr>
      </p:pic>
      <p:pic>
        <p:nvPicPr>
          <p:cNvPr id="333" name="Google Shape;333;p4"/>
          <p:cNvPicPr preferRelativeResize="0">
            <a:picLocks noGrp="1" noChangeAspect="1"/>
          </p:cNvPicPr>
          <p:nvPr>
            <p:ph type="pic" idx="4294967295"/>
          </p:nvPr>
        </p:nvPicPr>
        <p:blipFill rotWithShape="1">
          <a:blip r:embed="rId5" cstate="email">
            <a:alphaModFix/>
            <a:extLst>
              <a:ext uri="{28A0092B-C50C-407E-A947-70E740481C1C}">
                <a14:useLocalDpi xmlns:a14="http://schemas.microsoft.com/office/drawing/2010/main"/>
              </a:ext>
            </a:extLst>
          </a:blip>
          <a:srcRect/>
          <a:stretch/>
        </p:blipFill>
        <p:spPr>
          <a:xfrm>
            <a:off x="581924" y="2962369"/>
            <a:ext cx="782638" cy="835025"/>
          </a:xfrm>
          <a:prstGeom prst="rect">
            <a:avLst/>
          </a:prstGeom>
          <a:noFill/>
          <a:ln>
            <a:noFill/>
          </a:ln>
        </p:spPr>
      </p:pic>
      <p:sp>
        <p:nvSpPr>
          <p:cNvPr id="334" name="Google Shape;334;p4"/>
          <p:cNvSpPr txBox="1"/>
          <p:nvPr/>
        </p:nvSpPr>
        <p:spPr>
          <a:xfrm>
            <a:off x="1744307" y="1263684"/>
            <a:ext cx="6627703" cy="830956"/>
          </a:xfrm>
          <a:prstGeom prst="rect">
            <a:avLst/>
          </a:prstGeom>
          <a:noFill/>
          <a:ln>
            <a:noFill/>
          </a:ln>
        </p:spPr>
        <p:txBody>
          <a:bodyPr spcFirstLastPara="1" wrap="square" lIns="91425" tIns="45700" rIns="91425" bIns="45700" anchor="t" anchorCtr="0">
            <a:spAutoFit/>
          </a:bodyPr>
          <a:lstStyle/>
          <a:p>
            <a:pPr marR="0" lvl="0" algn="l" rtl="0">
              <a:spcAft>
                <a:spcPts val="0"/>
              </a:spcAft>
              <a:buClr>
                <a:schemeClr val="dk2"/>
              </a:buClr>
              <a:buSzPts val="1800"/>
              <a:buFont typeface="Noto Sans Symbols"/>
              <a:buNone/>
            </a:pPr>
            <a:r>
              <a:rPr lang="en-US" sz="1600" b="0" dirty="0">
                <a:solidFill>
                  <a:schemeClr val="dk1"/>
                </a:solidFill>
                <a:latin typeface="Arial"/>
                <a:ea typeface="Arial"/>
                <a:cs typeface="Arial"/>
                <a:sym typeface="Arial"/>
              </a:rPr>
              <a:t>This MCDP II Baseline Survey was made possible with the generous support of the American people through the U.S. Agency for International Development.</a:t>
            </a:r>
            <a:endParaRPr sz="1600" b="0" dirty="0">
              <a:solidFill>
                <a:schemeClr val="dk1"/>
              </a:solidFill>
              <a:latin typeface="Arial"/>
              <a:ea typeface="Arial"/>
              <a:cs typeface="Arial"/>
              <a:sym typeface="Arial"/>
            </a:endParaRPr>
          </a:p>
        </p:txBody>
      </p:sp>
      <p:sp>
        <p:nvSpPr>
          <p:cNvPr id="335" name="Google Shape;335;p4"/>
          <p:cNvSpPr txBox="1"/>
          <p:nvPr/>
        </p:nvSpPr>
        <p:spPr>
          <a:xfrm>
            <a:off x="1744307" y="4761807"/>
            <a:ext cx="6627702" cy="830956"/>
          </a:xfrm>
          <a:prstGeom prst="rect">
            <a:avLst/>
          </a:prstGeom>
          <a:noFill/>
          <a:ln>
            <a:noFill/>
          </a:ln>
        </p:spPr>
        <p:txBody>
          <a:bodyPr spcFirstLastPara="1" wrap="square" lIns="91425" tIns="45700" rIns="91425" bIns="45700" anchor="t" anchorCtr="0">
            <a:spAutoFit/>
          </a:bodyPr>
          <a:lstStyle/>
          <a:p>
            <a:pPr marR="0" lvl="0" algn="l" rtl="0">
              <a:spcAft>
                <a:spcPts val="0"/>
              </a:spcAft>
              <a:buClr>
                <a:schemeClr val="dk2"/>
              </a:buClr>
              <a:buSzPts val="1800"/>
              <a:buFont typeface="Noto Sans Symbols"/>
              <a:buNone/>
            </a:pPr>
            <a:r>
              <a:rPr lang="en-US" sz="1600" b="0" dirty="0">
                <a:solidFill>
                  <a:schemeClr val="dk1"/>
                </a:solidFill>
                <a:sym typeface="Arial"/>
              </a:rPr>
              <a:t>This survey was designed and implemented by the USAID-funded SUN LE Project with the National Food and Nutrition Commission (NFNC) of Zambia. </a:t>
            </a:r>
            <a:endParaRPr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3" name="Google Shape;763;p39"/>
          <p:cNvSpPr txBox="1">
            <a:spLocks noGrp="1"/>
          </p:cNvSpPr>
          <p:nvPr>
            <p:ph type="sldNum" idx="12"/>
          </p:nvPr>
        </p:nvSpPr>
        <p:spPr/>
        <p:txBody>
          <a:bodyPr wrap="square" anchor="b">
            <a:normAutofit/>
          </a:bodyPr>
          <a:lstStyle/>
          <a:p>
            <a:pPr lvl="0">
              <a:spcAft>
                <a:spcPts val="600"/>
              </a:spcAft>
            </a:pPr>
            <a:fld id="{00000000-1234-1234-1234-123412341234}" type="slidenum">
              <a:rPr lang="en-US" smtClean="0"/>
              <a:pPr lvl="0">
                <a:spcAft>
                  <a:spcPts val="600"/>
                </a:spcAft>
              </a:pPr>
              <a:t>40</a:t>
            </a:fld>
            <a:endParaRPr lang="en-US"/>
          </a:p>
        </p:txBody>
      </p:sp>
      <p:sp>
        <p:nvSpPr>
          <p:cNvPr id="765" name="Google Shape;765;p39"/>
          <p:cNvSpPr txBox="1">
            <a:spLocks noGrp="1"/>
          </p:cNvSpPr>
          <p:nvPr>
            <p:ph type="title"/>
          </p:nvPr>
        </p:nvSpPr>
        <p:spPr/>
        <p:txBody>
          <a:bodyPr wrap="square" anchor="t">
            <a:normAutofit/>
          </a:bodyPr>
          <a:lstStyle/>
          <a:p>
            <a:pPr lvl="0">
              <a:lnSpc>
                <a:spcPct val="90000"/>
              </a:lnSpc>
            </a:pPr>
            <a:r>
              <a:rPr lang="en-US" sz="2600" dirty="0"/>
              <a:t>% Children &lt;2 years reached with nutrition-specific interventions (n=7486)</a:t>
            </a:r>
          </a:p>
        </p:txBody>
      </p:sp>
      <p:sp>
        <p:nvSpPr>
          <p:cNvPr id="4" name="Content Placeholder 3"/>
          <p:cNvSpPr>
            <a:spLocks noGrp="1"/>
          </p:cNvSpPr>
          <p:nvPr>
            <p:ph sz="quarter" idx="13"/>
          </p:nvPr>
        </p:nvSpPr>
        <p:spPr/>
        <p:txBody>
          <a:bodyPr>
            <a:noAutofit/>
          </a:bodyPr>
          <a:lstStyle/>
          <a:p>
            <a:r>
              <a:rPr lang="en-US" sz="1800" dirty="0"/>
              <a:t>Children under 2 years of age should receive 8-10 nutrition-specific interventions (either directly or through the mother).  </a:t>
            </a:r>
          </a:p>
          <a:p>
            <a:r>
              <a:rPr lang="en-US" sz="1800" dirty="0"/>
              <a:t>But convergence is low – only 9.9% of children received </a:t>
            </a:r>
            <a:r>
              <a:rPr lang="en-US" sz="1800" u="sng" dirty="0"/>
              <a:t>all</a:t>
            </a:r>
            <a:r>
              <a:rPr lang="en-US" sz="1800" dirty="0"/>
              <a:t> intended interventions for their age. </a:t>
            </a:r>
          </a:p>
          <a:p>
            <a:r>
              <a:rPr lang="en-US" sz="1800" dirty="0"/>
              <a:t>Most children receive 70% of the intended nutrition-specific interventions</a:t>
            </a:r>
          </a:p>
        </p:txBody>
      </p:sp>
      <p:graphicFrame>
        <p:nvGraphicFramePr>
          <p:cNvPr id="14" name="Content Placeholder 13"/>
          <p:cNvGraphicFramePr>
            <a:graphicFrameLocks noGrp="1"/>
          </p:cNvGraphicFramePr>
          <p:nvPr>
            <p:ph sz="quarter" idx="14"/>
            <p:extLst>
              <p:ext uri="{D42A27DB-BD31-4B8C-83A1-F6EECF244321}">
                <p14:modId xmlns:p14="http://schemas.microsoft.com/office/powerpoint/2010/main" val="3149123409"/>
              </p:ext>
            </p:extLst>
          </p:nvPr>
        </p:nvGraphicFramePr>
        <p:xfrm>
          <a:off x="3106738" y="1079500"/>
          <a:ext cx="5578475" cy="506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9074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Children &lt;2 years reached with nutrition-specific interventions</a:t>
            </a:r>
            <a:endParaRPr lang="en-GB"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7" name="Content Placeholder 6"/>
          <p:cNvSpPr>
            <a:spLocks noGrp="1"/>
          </p:cNvSpPr>
          <p:nvPr>
            <p:ph sz="quarter" idx="13"/>
          </p:nvPr>
        </p:nvSpPr>
        <p:spPr/>
        <p:txBody>
          <a:bodyPr>
            <a:normAutofit fontScale="92500"/>
          </a:bodyPr>
          <a:lstStyle/>
          <a:p>
            <a:pPr>
              <a:lnSpc>
                <a:spcPct val="120000"/>
              </a:lnSpc>
            </a:pPr>
            <a:r>
              <a:rPr lang="en-US" dirty="0"/>
              <a:t>Shortfalls in convergence are due mostly to </a:t>
            </a:r>
          </a:p>
          <a:p>
            <a:pPr lvl="1">
              <a:lnSpc>
                <a:spcPct val="120000"/>
              </a:lnSpc>
            </a:pPr>
            <a:r>
              <a:rPr lang="en-US" dirty="0"/>
              <a:t>poor coverage of SBCC to mothers, </a:t>
            </a:r>
          </a:p>
          <a:p>
            <a:pPr lvl="1">
              <a:lnSpc>
                <a:spcPct val="120000"/>
              </a:lnSpc>
            </a:pPr>
            <a:r>
              <a:rPr lang="en-US" dirty="0"/>
              <a:t>insufficient coverage of vitamin A supplementation to children over 6 months and </a:t>
            </a:r>
          </a:p>
          <a:p>
            <a:pPr lvl="1">
              <a:lnSpc>
                <a:spcPct val="120000"/>
              </a:lnSpc>
            </a:pPr>
            <a:r>
              <a:rPr lang="en-US" dirty="0"/>
              <a:t>insufficient coverage of deworming to children over 12 months.</a:t>
            </a:r>
            <a:endParaRPr lang="en-GB" dirty="0"/>
          </a:p>
          <a:p>
            <a:r>
              <a:rPr lang="en-US" dirty="0"/>
              <a:t>Children who are exposed to the full range of nutrition-specific interventions intended for them are less likely to be stunted (26.0%) (p=.009); conversely, children who did not receive all interventions intended are more likely to be stunted (30.7%). </a:t>
            </a:r>
            <a:endParaRPr lang="en-GB" dirty="0"/>
          </a:p>
        </p:txBody>
      </p:sp>
    </p:spTree>
    <p:extLst>
      <p:ext uri="{BB962C8B-B14F-4D97-AF65-F5344CB8AC3E}">
        <p14:creationId xmlns:p14="http://schemas.microsoft.com/office/powerpoint/2010/main" val="1677679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8" name="Google Shape;808;p42"/>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42</a:t>
            </a:fld>
            <a:endParaRPr/>
          </a:p>
        </p:txBody>
      </p:sp>
      <p:sp>
        <p:nvSpPr>
          <p:cNvPr id="807" name="Google Shape;807;p42"/>
          <p:cNvSpPr txBox="1">
            <a:spLocks noGrp="1"/>
          </p:cNvSpPr>
          <p:nvPr>
            <p:ph type="title"/>
          </p:nvPr>
        </p:nvSpPr>
        <p:spPr>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2"/>
              </a:buClr>
              <a:buSzPts val="2520"/>
              <a:buFont typeface="Gill Sans"/>
              <a:buNone/>
            </a:pPr>
            <a:r>
              <a:rPr lang="en-US" sz="2520" dirty="0"/>
              <a:t>Children &lt;2 years reached with nutrition-specific interventions – by stunting status</a:t>
            </a:r>
            <a:endParaRPr dirty="0"/>
          </a:p>
        </p:txBody>
      </p:sp>
      <p:pic>
        <p:nvPicPr>
          <p:cNvPr id="49" name="Content Placeholder 3"/>
          <p:cNvPicPr>
            <a:picLocks noGrp="1" noChangeAspect="1"/>
          </p:cNvPicPr>
          <p:nvPr>
            <p:ph sz="quarter" idx="13"/>
          </p:nvPr>
        </p:nvPicPr>
        <p:blipFill>
          <a:blip r:embed="rId3"/>
          <a:stretch>
            <a:fillRect/>
          </a:stretch>
        </p:blipFill>
        <p:spPr>
          <a:xfrm>
            <a:off x="1719282" y="1587087"/>
            <a:ext cx="7119668" cy="4918075"/>
          </a:xfrm>
          <a:prstGeom prst="rect">
            <a:avLst/>
          </a:prstGeom>
        </p:spPr>
      </p:pic>
      <p:sp>
        <p:nvSpPr>
          <p:cNvPr id="845" name="Google Shape;845;p42"/>
          <p:cNvSpPr txBox="1"/>
          <p:nvPr/>
        </p:nvSpPr>
        <p:spPr>
          <a:xfrm>
            <a:off x="0" y="3028743"/>
            <a:ext cx="3508036" cy="11620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dirty="0">
              <a:solidFill>
                <a:schemeClr val="dk1"/>
              </a:solidFill>
              <a:latin typeface="Arial"/>
              <a:ea typeface="Arial"/>
              <a:cs typeface="Arial"/>
              <a:sym typeface="Arial"/>
            </a:endParaRPr>
          </a:p>
        </p:txBody>
      </p:sp>
      <p:sp>
        <p:nvSpPr>
          <p:cNvPr id="50" name="Content Placeholder 3"/>
          <p:cNvSpPr txBox="1">
            <a:spLocks/>
          </p:cNvSpPr>
          <p:nvPr/>
        </p:nvSpPr>
        <p:spPr>
          <a:xfrm>
            <a:off x="454026" y="1079045"/>
            <a:ext cx="8153826" cy="1016085"/>
          </a:xfrm>
          <a:prstGeom prst="rect">
            <a:avLst/>
          </a:prstGeom>
        </p:spPr>
        <p:txBody>
          <a:bodyPr/>
          <a:lstStyle>
            <a:defPPr marR="0" lvl="0" algn="l" rtl="0">
              <a:lnSpc>
                <a:spcPct val="100000"/>
              </a:lnSpc>
              <a:spcBef>
                <a:spcPts val="0"/>
              </a:spcBef>
              <a:spcAft>
                <a:spcPts val="0"/>
              </a:spcAft>
            </a:defPPr>
            <a:lvl1pPr marL="266700" marR="0" lvl="0" indent="-266700" algn="l" rtl="0">
              <a:lnSpc>
                <a:spcPct val="100000"/>
              </a:lnSpc>
              <a:spcBef>
                <a:spcPts val="0"/>
              </a:spcBef>
              <a:spcAft>
                <a:spcPts val="0"/>
              </a:spcAft>
              <a:buClr>
                <a:srgbClr val="000000"/>
              </a:buClr>
              <a:buFont typeface="Arial" panose="020B0604020202020204" pitchFamily="34" charset="0"/>
              <a:buChar char="•"/>
              <a:defRPr sz="2400" b="0" i="0" u="none" strike="noStrike" cap="none">
                <a:solidFill>
                  <a:srgbClr val="000000"/>
                </a:solidFill>
                <a:latin typeface="Gill Sans Nova" panose="020B0602020104020203" pitchFamily="34" charset="0"/>
                <a:ea typeface="Arial"/>
                <a:cs typeface="Arial"/>
                <a:sym typeface="Arial"/>
              </a:defRPr>
            </a:lvl1pPr>
            <a:lvl2pPr marL="541338" marR="0" lvl="1" indent="-274638" algn="l" defTabSz="630238" rtl="0">
              <a:lnSpc>
                <a:spcPct val="100000"/>
              </a:lnSpc>
              <a:spcBef>
                <a:spcPts val="0"/>
              </a:spcBef>
              <a:spcAft>
                <a:spcPts val="0"/>
              </a:spcAft>
              <a:buClr>
                <a:srgbClr val="000000"/>
              </a:buClr>
              <a:buFont typeface="Arial" panose="020B0604020202020204" pitchFamily="34" charset="0"/>
              <a:buChar char="•"/>
              <a:defRPr sz="1800" b="0" i="0" u="none" strike="noStrike" cap="none">
                <a:solidFill>
                  <a:srgbClr val="000000"/>
                </a:solidFill>
                <a:latin typeface="Gill Sans Nova" panose="020B0602020104020203" pitchFamily="34" charset="0"/>
                <a:ea typeface="Arial"/>
                <a:cs typeface="Arial"/>
                <a:sym typeface="Arial"/>
              </a:defRPr>
            </a:lvl2pPr>
            <a:lvl3pPr marL="808038" marR="0" lvl="2" indent="-266700" algn="l" rtl="0">
              <a:lnSpc>
                <a:spcPct val="100000"/>
              </a:lnSpc>
              <a:spcBef>
                <a:spcPts val="0"/>
              </a:spcBef>
              <a:spcAft>
                <a:spcPts val="0"/>
              </a:spcAft>
              <a:buClr>
                <a:srgbClr val="000000"/>
              </a:buClr>
              <a:buFont typeface="Arial" panose="020B0604020202020204" pitchFamily="34" charset="0"/>
              <a:buChar char="•"/>
              <a:defRPr sz="1600" b="0" i="0" u="none" strike="noStrike" cap="none">
                <a:solidFill>
                  <a:srgbClr val="000000"/>
                </a:solidFill>
                <a:latin typeface="Gill Sans Nova" panose="020B0602020104020203" pitchFamily="34" charset="0"/>
                <a:ea typeface="Arial"/>
                <a:cs typeface="Arial"/>
                <a:sym typeface="Arial"/>
              </a:defRPr>
            </a:lvl3pPr>
            <a:lvl4pPr marL="342900" marR="0" lvl="3" indent="-342900" algn="l" rtl="0">
              <a:lnSpc>
                <a:spcPct val="100000"/>
              </a:lnSpc>
              <a:spcBef>
                <a:spcPts val="0"/>
              </a:spcBef>
              <a:spcAft>
                <a:spcPts val="0"/>
              </a:spcAft>
              <a:buClr>
                <a:srgbClr val="000000"/>
              </a:buClr>
              <a:buFont typeface="Arial" panose="020B0604020202020204" pitchFamily="34" charset="0"/>
              <a:buChar char="•"/>
              <a:defRPr sz="2000" b="0" i="0" u="none" strike="noStrike" cap="none">
                <a:solidFill>
                  <a:srgbClr val="000000"/>
                </a:solidFill>
                <a:latin typeface="Gill Sans Nova" panose="020B0602020104020203" pitchFamily="34" charset="0"/>
                <a:ea typeface="Arial"/>
                <a:cs typeface="Arial"/>
                <a:sym typeface="Arial"/>
              </a:defRPr>
            </a:lvl4pPr>
            <a:lvl5pPr marL="342900" marR="0" lvl="4" indent="-342900" algn="l" rtl="0">
              <a:lnSpc>
                <a:spcPct val="100000"/>
              </a:lnSpc>
              <a:spcBef>
                <a:spcPts val="0"/>
              </a:spcBef>
              <a:spcAft>
                <a:spcPts val="0"/>
              </a:spcAft>
              <a:buClr>
                <a:srgbClr val="000000"/>
              </a:buClr>
              <a:buFont typeface="Arial" panose="020B0604020202020204" pitchFamily="34" charset="0"/>
              <a:buChar char="•"/>
              <a:defRPr sz="2000" b="0" i="0" u="none" strike="noStrike" cap="none">
                <a:solidFill>
                  <a:srgbClr val="000000"/>
                </a:solidFill>
                <a:latin typeface="Gill Sans Nova" panose="020B0602020104020203" pitchFamily="34" charset="0"/>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dk1"/>
                </a:solidFill>
                <a:latin typeface="Arial"/>
              </a:rPr>
              <a:t>No difference in services received in pregnancy between stunted and normal growth children except SBCC on exclusive breastfeeding – 44% coverage for normal growth children vs 39% for stunted children (</a:t>
            </a:r>
            <a:r>
              <a:rPr lang="en-US" sz="1800" dirty="0"/>
              <a:t>p&lt;0.001).</a:t>
            </a:r>
            <a:endParaRPr lang="en-US" sz="1800" dirty="0">
              <a:solidFill>
                <a:schemeClr val="dk1"/>
              </a:solidFill>
              <a:latin typeface="Arial"/>
            </a:endParaRPr>
          </a:p>
          <a:p>
            <a:endParaRPr lang="en-GB" sz="1800" dirty="0"/>
          </a:p>
        </p:txBody>
      </p:sp>
    </p:spTree>
    <p:extLst>
      <p:ext uri="{BB962C8B-B14F-4D97-AF65-F5344CB8AC3E}">
        <p14:creationId xmlns:p14="http://schemas.microsoft.com/office/powerpoint/2010/main" val="317801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2" name="Google Shape;782;p41"/>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43</a:t>
            </a:fld>
            <a:endParaRPr/>
          </a:p>
        </p:txBody>
      </p:sp>
      <p:sp>
        <p:nvSpPr>
          <p:cNvPr id="780" name="Google Shape;780;p41"/>
          <p:cNvSpPr txBox="1">
            <a:spLocks noGrp="1"/>
          </p:cNvSpPr>
          <p:nvPr>
            <p:ph type="title"/>
          </p:nvPr>
        </p:nvSpPr>
        <p:spPr>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2"/>
              </a:buClr>
              <a:buSzPts val="2520"/>
              <a:buFont typeface="Gill Sans"/>
              <a:buNone/>
            </a:pPr>
            <a:r>
              <a:rPr lang="en-US" sz="2520" dirty="0"/>
              <a:t>Children &lt;2 years reached with nutrition-specific interventions – by stunting status</a:t>
            </a:r>
            <a:endParaRPr dirty="0"/>
          </a:p>
        </p:txBody>
      </p:sp>
      <p:sp>
        <p:nvSpPr>
          <p:cNvPr id="4" name="Content Placeholder 3"/>
          <p:cNvSpPr>
            <a:spLocks noGrp="1"/>
          </p:cNvSpPr>
          <p:nvPr>
            <p:ph sz="quarter" idx="13"/>
          </p:nvPr>
        </p:nvSpPr>
        <p:spPr/>
        <p:txBody>
          <a:bodyPr/>
          <a:lstStyle/>
          <a:p>
            <a:r>
              <a:rPr lang="en-US" dirty="0">
                <a:solidFill>
                  <a:schemeClr val="dk1"/>
                </a:solidFill>
                <a:latin typeface="Gill Sans"/>
                <a:ea typeface="Gill Sans"/>
                <a:cs typeface="Gill Sans"/>
                <a:sym typeface="Gill Sans"/>
              </a:rPr>
              <a:t>Stunted and non-stunted children received child nutrition services equally</a:t>
            </a:r>
            <a:endParaRPr lang="en-US" dirty="0"/>
          </a:p>
        </p:txBody>
      </p:sp>
      <p:pic>
        <p:nvPicPr>
          <p:cNvPr id="6" name="Content Placeholder 5"/>
          <p:cNvPicPr>
            <a:picLocks noGrp="1" noChangeAspect="1"/>
          </p:cNvPicPr>
          <p:nvPr>
            <p:ph sz="quarter" idx="14"/>
          </p:nvPr>
        </p:nvPicPr>
        <p:blipFill rotWithShape="1">
          <a:blip r:embed="rId3"/>
          <a:srcRect l="9278" t="13101" r="9914" b="9513"/>
          <a:stretch/>
        </p:blipFill>
        <p:spPr>
          <a:xfrm>
            <a:off x="2326753" y="2102032"/>
            <a:ext cx="4408371" cy="3812170"/>
          </a:xfrm>
          <a:prstGeom prst="rect">
            <a:avLst/>
          </a:prstGeom>
        </p:spPr>
      </p:pic>
      <p:sp>
        <p:nvSpPr>
          <p:cNvPr id="7" name="TextBox 6"/>
          <p:cNvSpPr txBox="1"/>
          <p:nvPr/>
        </p:nvSpPr>
        <p:spPr>
          <a:xfrm rot="16200000">
            <a:off x="6095257" y="3384793"/>
            <a:ext cx="697717" cy="338554"/>
          </a:xfrm>
          <a:prstGeom prst="rect">
            <a:avLst/>
          </a:prstGeom>
          <a:noFill/>
        </p:spPr>
        <p:txBody>
          <a:bodyPr wrap="square" rtlCol="0">
            <a:spAutoFit/>
          </a:bodyPr>
          <a:lstStyle/>
          <a:p>
            <a:r>
              <a:rPr lang="en-ZA" sz="1600" dirty="0">
                <a:solidFill>
                  <a:schemeClr val="bg1"/>
                </a:solidFill>
                <a:latin typeface="Gill Sans" panose="020B0604020202020204" charset="0"/>
              </a:rPr>
              <a:t>5167</a:t>
            </a:r>
            <a:endParaRPr lang="en-GB" sz="1800" dirty="0">
              <a:solidFill>
                <a:schemeClr val="bg1"/>
              </a:solidFill>
              <a:latin typeface="Gill Sans" panose="020B0604020202020204" charset="0"/>
            </a:endParaRPr>
          </a:p>
        </p:txBody>
      </p:sp>
      <p:sp>
        <p:nvSpPr>
          <p:cNvPr id="11" name="TextBox 10"/>
          <p:cNvSpPr txBox="1"/>
          <p:nvPr/>
        </p:nvSpPr>
        <p:spPr>
          <a:xfrm rot="16200000">
            <a:off x="6104882" y="5098595"/>
            <a:ext cx="697717" cy="338554"/>
          </a:xfrm>
          <a:prstGeom prst="rect">
            <a:avLst/>
          </a:prstGeom>
          <a:noFill/>
        </p:spPr>
        <p:txBody>
          <a:bodyPr wrap="square" rtlCol="0">
            <a:spAutoFit/>
          </a:bodyPr>
          <a:lstStyle/>
          <a:p>
            <a:r>
              <a:rPr lang="en-ZA" sz="1600" dirty="0">
                <a:solidFill>
                  <a:schemeClr val="bg1"/>
                </a:solidFill>
                <a:latin typeface="Gill Sans" panose="020B0604020202020204" charset="0"/>
              </a:rPr>
              <a:t>2235</a:t>
            </a:r>
            <a:endParaRPr lang="en-GB" sz="2000" dirty="0">
              <a:solidFill>
                <a:schemeClr val="bg1"/>
              </a:solidFill>
              <a:latin typeface="Gill Sans" panose="020B0604020202020204" charset="0"/>
            </a:endParaRPr>
          </a:p>
        </p:txBody>
      </p:sp>
      <p:sp>
        <p:nvSpPr>
          <p:cNvPr id="8" name="TextBox 7"/>
          <p:cNvSpPr txBox="1"/>
          <p:nvPr/>
        </p:nvSpPr>
        <p:spPr>
          <a:xfrm>
            <a:off x="854088" y="2584807"/>
            <a:ext cx="1212783" cy="646331"/>
          </a:xfrm>
          <a:prstGeom prst="rect">
            <a:avLst/>
          </a:prstGeom>
          <a:noFill/>
        </p:spPr>
        <p:txBody>
          <a:bodyPr wrap="square" rtlCol="0">
            <a:spAutoFit/>
          </a:bodyPr>
          <a:lstStyle/>
          <a:p>
            <a:pPr algn="ctr"/>
            <a:r>
              <a:rPr lang="en-ZA" sz="1200" dirty="0">
                <a:solidFill>
                  <a:schemeClr val="tx1"/>
                </a:solidFill>
                <a:latin typeface="Gill Sans" panose="020B0604020202020204" charset="0"/>
              </a:rPr>
              <a:t>GROWTH MONITOTING </a:t>
            </a:r>
            <a:r>
              <a:rPr lang="en-ZA" sz="1050" dirty="0">
                <a:solidFill>
                  <a:schemeClr val="tx1"/>
                </a:solidFill>
                <a:latin typeface="Gill Sans" panose="020B0604020202020204" charset="0"/>
              </a:rPr>
              <a:t>(0-24 Months)</a:t>
            </a:r>
            <a:endParaRPr lang="en-GB" sz="1050" dirty="0">
              <a:solidFill>
                <a:schemeClr val="tx1"/>
              </a:solidFill>
              <a:latin typeface="Gill Sans" panose="020B0604020202020204" charset="0"/>
            </a:endParaRPr>
          </a:p>
        </p:txBody>
      </p:sp>
      <p:sp>
        <p:nvSpPr>
          <p:cNvPr id="13" name="TextBox 12"/>
          <p:cNvSpPr txBox="1"/>
          <p:nvPr/>
        </p:nvSpPr>
        <p:spPr>
          <a:xfrm>
            <a:off x="594208" y="4162641"/>
            <a:ext cx="1732545" cy="615553"/>
          </a:xfrm>
          <a:prstGeom prst="rect">
            <a:avLst/>
          </a:prstGeom>
          <a:noFill/>
        </p:spPr>
        <p:txBody>
          <a:bodyPr wrap="square" rtlCol="0">
            <a:spAutoFit/>
          </a:bodyPr>
          <a:lstStyle/>
          <a:p>
            <a:pPr algn="ctr"/>
            <a:r>
              <a:rPr lang="en-ZA" sz="1100" dirty="0">
                <a:solidFill>
                  <a:schemeClr val="tx1"/>
                </a:solidFill>
                <a:latin typeface="Gill Sans" panose="020B0604020202020204" charset="0"/>
              </a:rPr>
              <a:t>VITAMIN A </a:t>
            </a:r>
            <a:r>
              <a:rPr lang="en-ZA" sz="1200" dirty="0">
                <a:solidFill>
                  <a:schemeClr val="tx1"/>
                </a:solidFill>
                <a:latin typeface="Gill Sans" panose="020B0604020202020204" charset="0"/>
              </a:rPr>
              <a:t>SUPPLEMENTATION</a:t>
            </a:r>
            <a:r>
              <a:rPr lang="en-ZA" sz="1100" dirty="0">
                <a:solidFill>
                  <a:schemeClr val="tx1"/>
                </a:solidFill>
                <a:latin typeface="Gill Sans" panose="020B0604020202020204" charset="0"/>
              </a:rPr>
              <a:t> </a:t>
            </a:r>
          </a:p>
          <a:p>
            <a:pPr algn="ctr"/>
            <a:r>
              <a:rPr lang="en-ZA" sz="1050" dirty="0">
                <a:solidFill>
                  <a:schemeClr val="tx1"/>
                </a:solidFill>
                <a:latin typeface="Gill Sans" panose="020B0604020202020204" charset="0"/>
              </a:rPr>
              <a:t>(6-24 Months)</a:t>
            </a:r>
            <a:endParaRPr lang="en-GB" sz="1050" dirty="0">
              <a:solidFill>
                <a:schemeClr val="tx1"/>
              </a:solidFill>
              <a:latin typeface="Gill Sans" panose="020B0604020202020204" charset="0"/>
            </a:endParaRPr>
          </a:p>
        </p:txBody>
      </p:sp>
      <p:sp>
        <p:nvSpPr>
          <p:cNvPr id="14" name="TextBox 13"/>
          <p:cNvSpPr txBox="1"/>
          <p:nvPr/>
        </p:nvSpPr>
        <p:spPr>
          <a:xfrm>
            <a:off x="844464" y="5301501"/>
            <a:ext cx="1222407" cy="438582"/>
          </a:xfrm>
          <a:prstGeom prst="rect">
            <a:avLst/>
          </a:prstGeom>
          <a:noFill/>
        </p:spPr>
        <p:txBody>
          <a:bodyPr wrap="square" rtlCol="0">
            <a:spAutoFit/>
          </a:bodyPr>
          <a:lstStyle/>
          <a:p>
            <a:pPr algn="ctr"/>
            <a:r>
              <a:rPr lang="en-ZA" sz="1100" dirty="0">
                <a:solidFill>
                  <a:schemeClr val="tx1"/>
                </a:solidFill>
                <a:latin typeface="Gill Sans" panose="020B0604020202020204" charset="0"/>
              </a:rPr>
              <a:t>DEWORMING</a:t>
            </a:r>
          </a:p>
          <a:p>
            <a:pPr algn="ctr"/>
            <a:r>
              <a:rPr lang="en-ZA" sz="1100" dirty="0">
                <a:solidFill>
                  <a:schemeClr val="tx1"/>
                </a:solidFill>
                <a:latin typeface="Gill Sans" panose="020B0604020202020204" charset="0"/>
              </a:rPr>
              <a:t>(12-24 Months)</a:t>
            </a:r>
            <a:endParaRPr lang="en-GB" sz="1100" dirty="0">
              <a:solidFill>
                <a:schemeClr val="tx1"/>
              </a:solidFill>
              <a:latin typeface="Gill Sans" panose="020B0604020202020204" charset="0"/>
            </a:endParaRPr>
          </a:p>
        </p:txBody>
      </p:sp>
      <p:sp>
        <p:nvSpPr>
          <p:cNvPr id="15" name="TextBox 14"/>
          <p:cNvSpPr txBox="1"/>
          <p:nvPr/>
        </p:nvSpPr>
        <p:spPr>
          <a:xfrm rot="16200000">
            <a:off x="2317361" y="2738695"/>
            <a:ext cx="646331" cy="338554"/>
          </a:xfrm>
          <a:prstGeom prst="rect">
            <a:avLst/>
          </a:prstGeom>
          <a:noFill/>
        </p:spPr>
        <p:txBody>
          <a:bodyPr wrap="square" rtlCol="0">
            <a:spAutoFit/>
          </a:bodyPr>
          <a:lstStyle/>
          <a:p>
            <a:r>
              <a:rPr lang="en-ZA" sz="1600" dirty="0">
                <a:solidFill>
                  <a:schemeClr val="bg1"/>
                </a:solidFill>
                <a:latin typeface="Gill Sans" panose="020B0604020202020204" charset="0"/>
              </a:rPr>
              <a:t>6500</a:t>
            </a:r>
            <a:endParaRPr lang="en-GB" dirty="0">
              <a:solidFill>
                <a:schemeClr val="bg1"/>
              </a:solidFill>
              <a:latin typeface="Gill Sans" panose="020B0604020202020204" charset="0"/>
            </a:endParaRPr>
          </a:p>
        </p:txBody>
      </p:sp>
      <p:sp>
        <p:nvSpPr>
          <p:cNvPr id="16" name="TextBox 15"/>
          <p:cNvSpPr txBox="1"/>
          <p:nvPr/>
        </p:nvSpPr>
        <p:spPr>
          <a:xfrm rot="16200000">
            <a:off x="2300483" y="5351514"/>
            <a:ext cx="646331" cy="338554"/>
          </a:xfrm>
          <a:prstGeom prst="rect">
            <a:avLst/>
          </a:prstGeom>
          <a:noFill/>
        </p:spPr>
        <p:txBody>
          <a:bodyPr wrap="square" rtlCol="0">
            <a:spAutoFit/>
          </a:bodyPr>
          <a:lstStyle/>
          <a:p>
            <a:r>
              <a:rPr lang="en-ZA" sz="1600" dirty="0">
                <a:solidFill>
                  <a:schemeClr val="bg1"/>
                </a:solidFill>
                <a:latin typeface="Gill Sans" panose="020B0604020202020204" charset="0"/>
              </a:rPr>
              <a:t>1902</a:t>
            </a:r>
            <a:endParaRPr lang="en-GB" dirty="0">
              <a:solidFill>
                <a:schemeClr val="bg1"/>
              </a:solidFill>
              <a:latin typeface="Gill Sans" panose="020B0604020202020204" charset="0"/>
            </a:endParaRPr>
          </a:p>
        </p:txBody>
      </p:sp>
      <p:sp>
        <p:nvSpPr>
          <p:cNvPr id="17" name="TextBox 16"/>
          <p:cNvSpPr txBox="1"/>
          <p:nvPr/>
        </p:nvSpPr>
        <p:spPr>
          <a:xfrm rot="16200000">
            <a:off x="2317361" y="4331917"/>
            <a:ext cx="646331" cy="307777"/>
          </a:xfrm>
          <a:prstGeom prst="rect">
            <a:avLst/>
          </a:prstGeom>
          <a:noFill/>
        </p:spPr>
        <p:txBody>
          <a:bodyPr wrap="square" rtlCol="0">
            <a:spAutoFit/>
          </a:bodyPr>
          <a:lstStyle/>
          <a:p>
            <a:r>
              <a:rPr lang="en-ZA" dirty="0">
                <a:solidFill>
                  <a:schemeClr val="bg1"/>
                </a:solidFill>
                <a:latin typeface="Gill Sans" panose="020B0604020202020204" charset="0"/>
              </a:rPr>
              <a:t>3706</a:t>
            </a:r>
            <a:endParaRPr lang="en-GB" dirty="0">
              <a:solidFill>
                <a:schemeClr val="bg1"/>
              </a:solidFill>
              <a:latin typeface="Gill Sans" panose="020B0604020202020204" charset="0"/>
            </a:endParaRPr>
          </a:p>
        </p:txBody>
      </p:sp>
      <p:sp>
        <p:nvSpPr>
          <p:cNvPr id="18" name="TextBox 17"/>
          <p:cNvSpPr txBox="1"/>
          <p:nvPr/>
        </p:nvSpPr>
        <p:spPr>
          <a:xfrm>
            <a:off x="6836835" y="3415570"/>
            <a:ext cx="1630834" cy="276999"/>
          </a:xfrm>
          <a:prstGeom prst="rect">
            <a:avLst/>
          </a:prstGeom>
          <a:noFill/>
        </p:spPr>
        <p:txBody>
          <a:bodyPr wrap="square" rtlCol="0">
            <a:spAutoFit/>
          </a:bodyPr>
          <a:lstStyle/>
          <a:p>
            <a:pPr algn="ctr"/>
            <a:r>
              <a:rPr lang="en-ZA" sz="1200" dirty="0">
                <a:solidFill>
                  <a:schemeClr val="tx1"/>
                </a:solidFill>
                <a:latin typeface="Gill Sans" panose="020B0604020202020204" charset="0"/>
              </a:rPr>
              <a:t>NORMAL GROWTH</a:t>
            </a:r>
            <a:endParaRPr lang="en-GB" sz="1050" dirty="0">
              <a:solidFill>
                <a:schemeClr val="tx1"/>
              </a:solidFill>
              <a:latin typeface="Gill Sans" panose="020B0604020202020204" charset="0"/>
            </a:endParaRPr>
          </a:p>
        </p:txBody>
      </p:sp>
      <p:sp>
        <p:nvSpPr>
          <p:cNvPr id="19" name="TextBox 18"/>
          <p:cNvSpPr txBox="1"/>
          <p:nvPr/>
        </p:nvSpPr>
        <p:spPr>
          <a:xfrm>
            <a:off x="6995006" y="5129372"/>
            <a:ext cx="1612846" cy="276999"/>
          </a:xfrm>
          <a:prstGeom prst="rect">
            <a:avLst/>
          </a:prstGeom>
          <a:noFill/>
        </p:spPr>
        <p:txBody>
          <a:bodyPr wrap="square" rtlCol="0">
            <a:spAutoFit/>
          </a:bodyPr>
          <a:lstStyle/>
          <a:p>
            <a:pPr algn="ctr"/>
            <a:r>
              <a:rPr lang="en-ZA" sz="1200" dirty="0">
                <a:solidFill>
                  <a:schemeClr val="tx1"/>
                </a:solidFill>
                <a:latin typeface="Gill Sans" panose="020B0604020202020204" charset="0"/>
              </a:rPr>
              <a:t>STUNTED GROWTH</a:t>
            </a:r>
            <a:endParaRPr lang="en-GB" sz="1050" dirty="0">
              <a:solidFill>
                <a:schemeClr val="tx1"/>
              </a:solidFill>
              <a:latin typeface="Gill Sans" panose="020B0604020202020204" charset="0"/>
            </a:endParaRPr>
          </a:p>
        </p:txBody>
      </p:sp>
      <p:sp>
        <p:nvSpPr>
          <p:cNvPr id="20" name="TextBox 19"/>
          <p:cNvSpPr txBox="1"/>
          <p:nvPr/>
        </p:nvSpPr>
        <p:spPr>
          <a:xfrm>
            <a:off x="5657783" y="3205209"/>
            <a:ext cx="566199" cy="307777"/>
          </a:xfrm>
          <a:prstGeom prst="rect">
            <a:avLst/>
          </a:prstGeom>
          <a:noFill/>
        </p:spPr>
        <p:txBody>
          <a:bodyPr wrap="square" rtlCol="0">
            <a:spAutoFit/>
          </a:bodyPr>
          <a:lstStyle/>
          <a:p>
            <a:r>
              <a:rPr lang="en-ZA" i="1" dirty="0">
                <a:solidFill>
                  <a:schemeClr val="bg1"/>
                </a:solidFill>
                <a:latin typeface="Gill Sans" panose="020B0604020202020204" charset="0"/>
              </a:rPr>
              <a:t>88%</a:t>
            </a:r>
            <a:endParaRPr lang="en-GB" sz="1600" i="1" dirty="0">
              <a:solidFill>
                <a:schemeClr val="bg1"/>
              </a:solidFill>
              <a:latin typeface="Gill Sans" panose="020B0604020202020204" charset="0"/>
            </a:endParaRPr>
          </a:p>
        </p:txBody>
      </p:sp>
      <p:sp>
        <p:nvSpPr>
          <p:cNvPr id="21" name="TextBox 20"/>
          <p:cNvSpPr txBox="1"/>
          <p:nvPr/>
        </p:nvSpPr>
        <p:spPr>
          <a:xfrm>
            <a:off x="5657783" y="3700340"/>
            <a:ext cx="566199" cy="307777"/>
          </a:xfrm>
          <a:prstGeom prst="rect">
            <a:avLst/>
          </a:prstGeom>
          <a:noFill/>
        </p:spPr>
        <p:txBody>
          <a:bodyPr wrap="square" rtlCol="0">
            <a:spAutoFit/>
          </a:bodyPr>
          <a:lstStyle/>
          <a:p>
            <a:r>
              <a:rPr lang="en-ZA" i="1" dirty="0">
                <a:solidFill>
                  <a:schemeClr val="bg1"/>
                </a:solidFill>
                <a:latin typeface="Gill Sans" panose="020B0604020202020204" charset="0"/>
              </a:rPr>
              <a:t>67%</a:t>
            </a:r>
            <a:endParaRPr lang="en-GB" sz="1600" i="1" dirty="0">
              <a:solidFill>
                <a:schemeClr val="bg1"/>
              </a:solidFill>
              <a:latin typeface="Gill Sans" panose="020B0604020202020204" charset="0"/>
            </a:endParaRPr>
          </a:p>
        </p:txBody>
      </p:sp>
      <p:sp>
        <p:nvSpPr>
          <p:cNvPr id="22" name="TextBox 21"/>
          <p:cNvSpPr txBox="1"/>
          <p:nvPr/>
        </p:nvSpPr>
        <p:spPr>
          <a:xfrm>
            <a:off x="5657782" y="4178028"/>
            <a:ext cx="566199" cy="307777"/>
          </a:xfrm>
          <a:prstGeom prst="rect">
            <a:avLst/>
          </a:prstGeom>
          <a:noFill/>
        </p:spPr>
        <p:txBody>
          <a:bodyPr wrap="square" rtlCol="0">
            <a:spAutoFit/>
          </a:bodyPr>
          <a:lstStyle/>
          <a:p>
            <a:r>
              <a:rPr lang="en-ZA" i="1" dirty="0">
                <a:solidFill>
                  <a:schemeClr val="bg1"/>
                </a:solidFill>
                <a:latin typeface="Gill Sans" panose="020B0604020202020204" charset="0"/>
              </a:rPr>
              <a:t>56%</a:t>
            </a:r>
            <a:endParaRPr lang="en-GB" sz="1600" i="1" dirty="0">
              <a:solidFill>
                <a:schemeClr val="bg1"/>
              </a:solidFill>
              <a:latin typeface="Gill Sans" panose="020B0604020202020204" charset="0"/>
            </a:endParaRPr>
          </a:p>
        </p:txBody>
      </p:sp>
      <p:sp>
        <p:nvSpPr>
          <p:cNvPr id="23" name="TextBox 22"/>
          <p:cNvSpPr txBox="1"/>
          <p:nvPr/>
        </p:nvSpPr>
        <p:spPr>
          <a:xfrm>
            <a:off x="5657781" y="4950972"/>
            <a:ext cx="566199" cy="307777"/>
          </a:xfrm>
          <a:prstGeom prst="rect">
            <a:avLst/>
          </a:prstGeom>
          <a:noFill/>
        </p:spPr>
        <p:txBody>
          <a:bodyPr wrap="square" rtlCol="0">
            <a:spAutoFit/>
          </a:bodyPr>
          <a:lstStyle/>
          <a:p>
            <a:r>
              <a:rPr lang="en-ZA" i="1" dirty="0">
                <a:solidFill>
                  <a:schemeClr val="tx1"/>
                </a:solidFill>
                <a:latin typeface="Gill Sans" panose="020B0604020202020204" charset="0"/>
              </a:rPr>
              <a:t>88%</a:t>
            </a:r>
            <a:endParaRPr lang="en-GB" sz="1600" i="1" dirty="0">
              <a:solidFill>
                <a:schemeClr val="tx1"/>
              </a:solidFill>
              <a:latin typeface="Gill Sans" panose="020B0604020202020204" charset="0"/>
            </a:endParaRPr>
          </a:p>
        </p:txBody>
      </p:sp>
      <p:sp>
        <p:nvSpPr>
          <p:cNvPr id="24" name="TextBox 23"/>
          <p:cNvSpPr txBox="1"/>
          <p:nvPr/>
        </p:nvSpPr>
        <p:spPr>
          <a:xfrm>
            <a:off x="5657780" y="5323516"/>
            <a:ext cx="566199" cy="307777"/>
          </a:xfrm>
          <a:prstGeom prst="rect">
            <a:avLst/>
          </a:prstGeom>
          <a:noFill/>
        </p:spPr>
        <p:txBody>
          <a:bodyPr wrap="square" rtlCol="0">
            <a:spAutoFit/>
          </a:bodyPr>
          <a:lstStyle/>
          <a:p>
            <a:r>
              <a:rPr lang="en-ZA" i="1" dirty="0">
                <a:solidFill>
                  <a:schemeClr val="tx1"/>
                </a:solidFill>
                <a:latin typeface="Gill Sans" panose="020B0604020202020204" charset="0"/>
              </a:rPr>
              <a:t>68%</a:t>
            </a:r>
            <a:endParaRPr lang="en-GB" sz="1600" i="1" dirty="0">
              <a:solidFill>
                <a:schemeClr val="tx1"/>
              </a:solidFill>
              <a:latin typeface="Gill Sans" panose="020B0604020202020204" charset="0"/>
            </a:endParaRPr>
          </a:p>
        </p:txBody>
      </p:sp>
      <p:sp>
        <p:nvSpPr>
          <p:cNvPr id="25" name="TextBox 24"/>
          <p:cNvSpPr txBox="1"/>
          <p:nvPr/>
        </p:nvSpPr>
        <p:spPr>
          <a:xfrm>
            <a:off x="5616553" y="5586194"/>
            <a:ext cx="566199" cy="307777"/>
          </a:xfrm>
          <a:prstGeom prst="rect">
            <a:avLst/>
          </a:prstGeom>
          <a:noFill/>
        </p:spPr>
        <p:txBody>
          <a:bodyPr wrap="square" rtlCol="0">
            <a:spAutoFit/>
          </a:bodyPr>
          <a:lstStyle/>
          <a:p>
            <a:r>
              <a:rPr lang="en-ZA" i="1" dirty="0">
                <a:solidFill>
                  <a:schemeClr val="tx1"/>
                </a:solidFill>
                <a:latin typeface="Gill Sans" panose="020B0604020202020204" charset="0"/>
              </a:rPr>
              <a:t>56%</a:t>
            </a:r>
            <a:endParaRPr lang="en-GB" sz="1600" i="1" dirty="0">
              <a:solidFill>
                <a:schemeClr val="tx1"/>
              </a:solidFill>
              <a:latin typeface="Gill Sans" panose="020B0604020202020204" charset="0"/>
            </a:endParaRPr>
          </a:p>
        </p:txBody>
      </p:sp>
    </p:spTree>
    <p:extLst>
      <p:ext uri="{BB962C8B-B14F-4D97-AF65-F5344CB8AC3E}">
        <p14:creationId xmlns:p14="http://schemas.microsoft.com/office/powerpoint/2010/main" val="3193097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1"/>
          <p:cNvSpPr txBox="1">
            <a:spLocks noGrp="1"/>
          </p:cNvSpPr>
          <p:nvPr>
            <p:ph type="sldNum" idx="12"/>
          </p:nvPr>
        </p:nvSpPr>
        <p:spPr/>
        <p:txBody>
          <a:bodyPr/>
          <a:lstStyle/>
          <a:p>
            <a:pPr lvl="0"/>
            <a:fld id="{00000000-1234-1234-1234-123412341234}" type="slidenum">
              <a:rPr lang="en-US" smtClean="0"/>
              <a:pPr lvl="0"/>
              <a:t>44</a:t>
            </a:fld>
            <a:endParaRPr lang="en-US"/>
          </a:p>
        </p:txBody>
      </p:sp>
      <p:sp>
        <p:nvSpPr>
          <p:cNvPr id="575" name="Google Shape;575;p21"/>
          <p:cNvSpPr txBox="1">
            <a:spLocks noGrp="1"/>
          </p:cNvSpPr>
          <p:nvPr>
            <p:ph type="title"/>
          </p:nvPr>
        </p:nvSpPr>
        <p:spPr/>
        <p:txBody>
          <a:bodyPr>
            <a:normAutofit fontScale="90000"/>
          </a:bodyPr>
          <a:lstStyle/>
          <a:p>
            <a:pPr lvl="0"/>
            <a:r>
              <a:rPr lang="en-US" dirty="0" err="1"/>
              <a:t>Obj</a:t>
            </a:r>
            <a:r>
              <a:rPr lang="en-US" dirty="0"/>
              <a:t> 1 – IR 2:  Adoption of better child feeding and household practices </a:t>
            </a:r>
          </a:p>
        </p:txBody>
      </p:sp>
      <p:sp>
        <p:nvSpPr>
          <p:cNvPr id="2" name="Subtitle 1"/>
          <p:cNvSpPr>
            <a:spLocks noGrp="1"/>
          </p:cNvSpPr>
          <p:nvPr>
            <p:ph type="subTitle" idx="1"/>
          </p:nvPr>
        </p:nvSpPr>
        <p:spPr/>
        <p:txBody>
          <a:bodyPr/>
          <a:lstStyle/>
          <a:p>
            <a:r>
              <a:rPr lang="en-ZA" dirty="0"/>
              <a:t>Breastfeeding, IYCF practices, essential nutrition actions </a:t>
            </a:r>
            <a:endParaRPr lang="en-GB" dirty="0"/>
          </a:p>
        </p:txBody>
      </p:sp>
    </p:spTree>
    <p:extLst>
      <p:ext uri="{BB962C8B-B14F-4D97-AF65-F5344CB8AC3E}">
        <p14:creationId xmlns:p14="http://schemas.microsoft.com/office/powerpoint/2010/main" val="406750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700" name="Google Shape;700;p33"/>
          <p:cNvSpPr txBox="1">
            <a:spLocks noGrp="1"/>
          </p:cNvSpPr>
          <p:nvPr>
            <p:ph type="sldNum" idx="12"/>
          </p:nvPr>
        </p:nvSpPr>
        <p:spPr/>
        <p:txBody>
          <a:bodyPr/>
          <a:lstStyle/>
          <a:p>
            <a:pPr lvl="0"/>
            <a:fld id="{00000000-1234-1234-1234-123412341234}" type="slidenum">
              <a:rPr lang="en-US" smtClean="0"/>
              <a:pPr lvl="0"/>
              <a:t>45</a:t>
            </a:fld>
            <a:endParaRPr lang="en-US"/>
          </a:p>
        </p:txBody>
      </p:sp>
      <p:sp>
        <p:nvSpPr>
          <p:cNvPr id="702" name="Google Shape;702;p33"/>
          <p:cNvSpPr txBox="1">
            <a:spLocks noGrp="1"/>
          </p:cNvSpPr>
          <p:nvPr>
            <p:ph type="title"/>
          </p:nvPr>
        </p:nvSpPr>
        <p:spPr/>
        <p:txBody>
          <a:bodyPr>
            <a:normAutofit fontScale="90000"/>
          </a:bodyPr>
          <a:lstStyle/>
          <a:p>
            <a:pPr lvl="0"/>
            <a:r>
              <a:rPr lang="en-US" dirty="0"/>
              <a:t>% of Children Exclusively breastfed to 6 months by region and sex (n=1936)</a:t>
            </a:r>
          </a:p>
        </p:txBody>
      </p:sp>
      <p:sp>
        <p:nvSpPr>
          <p:cNvPr id="699" name="Google Shape;699;p33"/>
          <p:cNvSpPr txBox="1">
            <a:spLocks noGrp="1"/>
          </p:cNvSpPr>
          <p:nvPr>
            <p:ph sz="quarter" idx="13"/>
          </p:nvPr>
        </p:nvSpPr>
        <p:spPr/>
        <p:txBody>
          <a:bodyPr>
            <a:normAutofit fontScale="85000" lnSpcReduction="20000"/>
          </a:bodyPr>
          <a:lstStyle/>
          <a:p>
            <a:r>
              <a:rPr lang="en-US" dirty="0"/>
              <a:t>Definition: If in the previous 24 hours, the child was fed only on breast milk and no other food or fluids</a:t>
            </a:r>
          </a:p>
          <a:p>
            <a:pPr lvl="0"/>
            <a:r>
              <a:rPr lang="en-US" dirty="0"/>
              <a:t>68.2% of children &lt; 6 months were exclusively breastfed </a:t>
            </a:r>
          </a:p>
          <a:p>
            <a:pPr lvl="0"/>
            <a:r>
              <a:rPr lang="en-US" dirty="0"/>
              <a:t>More exclusive breastfeeding in rural (69.4%) than in urban HHs (65.3%) </a:t>
            </a:r>
          </a:p>
          <a:p>
            <a:pPr lvl="0"/>
            <a:r>
              <a:rPr lang="en-US" dirty="0"/>
              <a:t>More girls (70.4%) exclusively breastfed than boys (65.8%)</a:t>
            </a:r>
          </a:p>
        </p:txBody>
      </p:sp>
      <p:sp>
        <p:nvSpPr>
          <p:cNvPr id="701" name="Google Shape;701;p33"/>
          <p:cNvSpPr txBox="1">
            <a:spLocks noGrp="1"/>
          </p:cNvSpPr>
          <p:nvPr>
            <p:ph sz="quarter" idx="14"/>
          </p:nvPr>
        </p:nvSpPr>
        <p:spPr/>
        <p:txBody>
          <a:bodyPr/>
          <a:lstStyle/>
          <a:p>
            <a:pPr lvl="0"/>
            <a:endParaRPr lang="en-GB"/>
          </a:p>
          <a:p>
            <a:pPr lvl="0"/>
            <a:endParaRPr lang="en-GB"/>
          </a:p>
        </p:txBody>
      </p:sp>
      <p:pic>
        <p:nvPicPr>
          <p:cNvPr id="14" name="Picture 13"/>
          <p:cNvPicPr>
            <a:picLocks noChangeAspect="1"/>
          </p:cNvPicPr>
          <p:nvPr/>
        </p:nvPicPr>
        <p:blipFill>
          <a:blip r:embed="rId3"/>
          <a:stretch>
            <a:fillRect/>
          </a:stretch>
        </p:blipFill>
        <p:spPr>
          <a:xfrm>
            <a:off x="3107184" y="1355670"/>
            <a:ext cx="5931922" cy="4316342"/>
          </a:xfrm>
          <a:prstGeom prst="rect">
            <a:avLst/>
          </a:prstGeom>
        </p:spPr>
      </p:pic>
    </p:spTree>
    <p:extLst>
      <p:ext uri="{BB962C8B-B14F-4D97-AF65-F5344CB8AC3E}">
        <p14:creationId xmlns:p14="http://schemas.microsoft.com/office/powerpoint/2010/main" val="499193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0" name="Google Shape;720;p35"/>
          <p:cNvSpPr txBox="1">
            <a:spLocks noGrp="1"/>
          </p:cNvSpPr>
          <p:nvPr>
            <p:ph type="sldNum" idx="12"/>
          </p:nvPr>
        </p:nvSpPr>
        <p:spPr/>
        <p:txBody>
          <a:bodyPr/>
          <a:lstStyle/>
          <a:p>
            <a:pPr lvl="0"/>
            <a:fld id="{00000000-1234-1234-1234-123412341234}" type="slidenum">
              <a:rPr lang="en-US" smtClean="0"/>
              <a:pPr lvl="0"/>
              <a:t>46</a:t>
            </a:fld>
            <a:endParaRPr lang="en-US"/>
          </a:p>
        </p:txBody>
      </p:sp>
      <p:sp>
        <p:nvSpPr>
          <p:cNvPr id="722" name="Google Shape;722;p35"/>
          <p:cNvSpPr txBox="1">
            <a:spLocks noGrp="1"/>
          </p:cNvSpPr>
          <p:nvPr>
            <p:ph type="title"/>
          </p:nvPr>
        </p:nvSpPr>
        <p:spPr/>
        <p:txBody>
          <a:bodyPr>
            <a:normAutofit fontScale="90000"/>
          </a:bodyPr>
          <a:lstStyle/>
          <a:p>
            <a:pPr lvl="0"/>
            <a:r>
              <a:rPr lang="en-US" dirty="0"/>
              <a:t>% of Children Exclusively breastfed to 6 months by region and Sex (n=1936)</a:t>
            </a:r>
          </a:p>
        </p:txBody>
      </p:sp>
      <p:sp>
        <p:nvSpPr>
          <p:cNvPr id="719" name="Google Shape;719;p35"/>
          <p:cNvSpPr txBox="1">
            <a:spLocks noGrp="1"/>
          </p:cNvSpPr>
          <p:nvPr>
            <p:ph type="body" idx="13"/>
          </p:nvPr>
        </p:nvSpPr>
        <p:spPr>
          <a:xfrm>
            <a:off x="454025" y="1079500"/>
            <a:ext cx="2430463" cy="5064125"/>
          </a:xfrm>
        </p:spPr>
        <p:txBody>
          <a:bodyPr/>
          <a:lstStyle/>
          <a:p>
            <a:pPr lvl="0"/>
            <a:endParaRPr lang="en-US" dirty="0"/>
          </a:p>
          <a:p>
            <a:pPr lvl="0"/>
            <a:r>
              <a:rPr lang="en-US" dirty="0"/>
              <a:t>More than 80% of  children aged &lt;1 month of age were exclusively breast fed</a:t>
            </a:r>
          </a:p>
          <a:p>
            <a:pPr lvl="0"/>
            <a:r>
              <a:rPr lang="en-US" dirty="0"/>
              <a:t>This declines to only 24.4% of children aged 5 months</a:t>
            </a:r>
          </a:p>
        </p:txBody>
      </p:sp>
      <p:sp>
        <p:nvSpPr>
          <p:cNvPr id="721" name="Google Shape;721;p35"/>
          <p:cNvSpPr txBox="1">
            <a:spLocks noGrp="1"/>
          </p:cNvSpPr>
          <p:nvPr>
            <p:ph type="body" idx="14"/>
          </p:nvPr>
        </p:nvSpPr>
        <p:spPr>
          <a:xfrm>
            <a:off x="3106738" y="1079500"/>
            <a:ext cx="5578475" cy="5064125"/>
          </a:xfrm>
        </p:spPr>
        <p:txBody>
          <a:bodyPr/>
          <a:lstStyle/>
          <a:p>
            <a:pPr lvl="0"/>
            <a:endParaRPr lang="en-GB"/>
          </a:p>
          <a:p>
            <a:pPr lvl="0"/>
            <a:endParaRPr lang="en-GB" dirty="0"/>
          </a:p>
        </p:txBody>
      </p:sp>
      <p:pic>
        <p:nvPicPr>
          <p:cNvPr id="6" name="Picture 5"/>
          <p:cNvPicPr>
            <a:picLocks noChangeAspect="1"/>
          </p:cNvPicPr>
          <p:nvPr/>
        </p:nvPicPr>
        <p:blipFill>
          <a:blip r:embed="rId3"/>
          <a:stretch>
            <a:fillRect/>
          </a:stretch>
        </p:blipFill>
        <p:spPr>
          <a:xfrm>
            <a:off x="2990979" y="1675402"/>
            <a:ext cx="5809992" cy="3450635"/>
          </a:xfrm>
          <a:prstGeom prst="rect">
            <a:avLst/>
          </a:prstGeom>
        </p:spPr>
      </p:pic>
    </p:spTree>
    <p:extLst>
      <p:ext uri="{BB962C8B-B14F-4D97-AF65-F5344CB8AC3E}">
        <p14:creationId xmlns:p14="http://schemas.microsoft.com/office/powerpoint/2010/main" val="1162292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9" name="Google Shape;729;p36"/>
          <p:cNvSpPr txBox="1">
            <a:spLocks noGrp="1"/>
          </p:cNvSpPr>
          <p:nvPr>
            <p:ph type="sldNum" idx="12"/>
          </p:nvPr>
        </p:nvSpPr>
        <p:spPr/>
        <p:txBody>
          <a:bodyPr/>
          <a:lstStyle/>
          <a:p>
            <a:pPr lvl="0"/>
            <a:fld id="{00000000-1234-1234-1234-123412341234}" type="slidenum">
              <a:rPr lang="en-US" smtClean="0"/>
              <a:pPr lvl="0"/>
              <a:t>47</a:t>
            </a:fld>
            <a:endParaRPr lang="en-US"/>
          </a:p>
        </p:txBody>
      </p:sp>
      <p:sp>
        <p:nvSpPr>
          <p:cNvPr id="730" name="Google Shape;730;p36"/>
          <p:cNvSpPr txBox="1">
            <a:spLocks noGrp="1"/>
          </p:cNvSpPr>
          <p:nvPr>
            <p:ph type="title"/>
          </p:nvPr>
        </p:nvSpPr>
        <p:spPr/>
        <p:txBody>
          <a:bodyPr>
            <a:normAutofit fontScale="90000"/>
          </a:bodyPr>
          <a:lstStyle/>
          <a:p>
            <a:pPr lvl="0"/>
            <a:r>
              <a:rPr lang="en-US" dirty="0"/>
              <a:t>% of Children Exclusively breastfed to 6 months by district (n=1936)</a:t>
            </a:r>
          </a:p>
        </p:txBody>
      </p:sp>
      <p:sp>
        <p:nvSpPr>
          <p:cNvPr id="728" name="Google Shape;728;p36"/>
          <p:cNvSpPr txBox="1">
            <a:spLocks noGrp="1"/>
          </p:cNvSpPr>
          <p:nvPr>
            <p:ph type="body" idx="13"/>
          </p:nvPr>
        </p:nvSpPr>
        <p:spPr>
          <a:xfrm>
            <a:off x="454025" y="1079500"/>
            <a:ext cx="2430463" cy="5064125"/>
          </a:xfrm>
        </p:spPr>
        <p:txBody>
          <a:bodyPr>
            <a:normAutofit lnSpcReduction="10000"/>
          </a:bodyPr>
          <a:lstStyle/>
          <a:p>
            <a:pPr lvl="0"/>
            <a:r>
              <a:rPr lang="en-US" dirty="0"/>
              <a:t>Highest exclusive breast-feeding reported by HHs in </a:t>
            </a:r>
            <a:r>
              <a:rPr lang="en-US" dirty="0" err="1"/>
              <a:t>Choma</a:t>
            </a:r>
            <a:r>
              <a:rPr lang="en-US" dirty="0"/>
              <a:t> (87.1%), </a:t>
            </a:r>
            <a:r>
              <a:rPr lang="en-US" dirty="0" err="1"/>
              <a:t>Mumbwa</a:t>
            </a:r>
            <a:r>
              <a:rPr lang="en-US" dirty="0"/>
              <a:t>    (83.6%) </a:t>
            </a:r>
            <a:r>
              <a:rPr lang="en-US" dirty="0" err="1"/>
              <a:t>Mongu</a:t>
            </a:r>
            <a:r>
              <a:rPr lang="en-US" dirty="0"/>
              <a:t> and </a:t>
            </a:r>
            <a:r>
              <a:rPr lang="en-US" dirty="0" err="1"/>
              <a:t>Shang’ombo</a:t>
            </a:r>
            <a:r>
              <a:rPr lang="en-US" dirty="0"/>
              <a:t> (81%) </a:t>
            </a:r>
          </a:p>
          <a:p>
            <a:pPr lvl="0"/>
            <a:r>
              <a:rPr lang="en-US" dirty="0"/>
              <a:t>Lowest in </a:t>
            </a:r>
            <a:r>
              <a:rPr lang="en-US" dirty="0" err="1"/>
              <a:t>Mpika</a:t>
            </a:r>
            <a:r>
              <a:rPr lang="en-US" dirty="0"/>
              <a:t> (39.7%) and </a:t>
            </a:r>
            <a:r>
              <a:rPr lang="en-US" dirty="0" err="1"/>
              <a:t>Nchelenge</a:t>
            </a:r>
            <a:r>
              <a:rPr lang="en-US" dirty="0"/>
              <a:t> (45.2%)</a:t>
            </a:r>
          </a:p>
          <a:p>
            <a:pPr lvl="0"/>
            <a:endParaRPr lang="en-US" dirty="0"/>
          </a:p>
        </p:txBody>
      </p:sp>
      <p:sp>
        <p:nvSpPr>
          <p:cNvPr id="6" name="Content Placeholder 5"/>
          <p:cNvSpPr>
            <a:spLocks noGrp="1"/>
          </p:cNvSpPr>
          <p:nvPr>
            <p:ph sz="quarter" idx="14"/>
          </p:nvPr>
        </p:nvSpPr>
        <p:spPr/>
        <p:txBody>
          <a:bodyPr/>
          <a:lstStyle/>
          <a:p>
            <a:endParaRPr lang="en-GB"/>
          </a:p>
        </p:txBody>
      </p:sp>
      <p:pic>
        <p:nvPicPr>
          <p:cNvPr id="4" name="Picture 3">
            <a:extLst>
              <a:ext uri="{FF2B5EF4-FFF2-40B4-BE49-F238E27FC236}">
                <a16:creationId xmlns:a16="http://schemas.microsoft.com/office/drawing/2014/main" xmlns="" id="{4F93083C-1F76-4C34-B893-DF0DAA30FB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9300" y="1066800"/>
            <a:ext cx="5397498" cy="4787900"/>
          </a:xfrm>
          <a:prstGeom prst="rect">
            <a:avLst/>
          </a:prstGeom>
        </p:spPr>
      </p:pic>
    </p:spTree>
    <p:extLst>
      <p:ext uri="{BB962C8B-B14F-4D97-AF65-F5344CB8AC3E}">
        <p14:creationId xmlns:p14="http://schemas.microsoft.com/office/powerpoint/2010/main" val="3377441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50"/>
          <p:cNvSpPr txBox="1">
            <a:spLocks noGrp="1"/>
          </p:cNvSpPr>
          <p:nvPr>
            <p:ph type="title"/>
          </p:nvPr>
        </p:nvSpPr>
        <p:spPr/>
        <p:txBody>
          <a:bodyPr>
            <a:normAutofit fontScale="90000"/>
          </a:bodyPr>
          <a:lstStyle/>
          <a:p>
            <a:pPr lvl="0"/>
            <a:r>
              <a:rPr lang="en-US" dirty="0"/>
              <a:t>% Children meeting minimum IYCF standards IYCF </a:t>
            </a:r>
          </a:p>
        </p:txBody>
      </p:sp>
      <p:sp>
        <p:nvSpPr>
          <p:cNvPr id="904" name="Google Shape;904;p50"/>
          <p:cNvSpPr txBox="1">
            <a:spLocks noGrp="1"/>
          </p:cNvSpPr>
          <p:nvPr>
            <p:ph type="sldNum" idx="12"/>
          </p:nvPr>
        </p:nvSpPr>
        <p:spPr/>
        <p:txBody>
          <a:bodyPr/>
          <a:lstStyle/>
          <a:p>
            <a:pPr lvl="0"/>
            <a:fld id="{00000000-1234-1234-1234-123412341234}" type="slidenum">
              <a:rPr lang="en-US" smtClean="0"/>
              <a:pPr lvl="0"/>
              <a:t>48</a:t>
            </a:fld>
            <a:endParaRPr lang="en-US"/>
          </a:p>
        </p:txBody>
      </p:sp>
      <p:sp>
        <p:nvSpPr>
          <p:cNvPr id="903" name="Google Shape;903;p50"/>
          <p:cNvSpPr txBox="1">
            <a:spLocks noGrp="1"/>
          </p:cNvSpPr>
          <p:nvPr>
            <p:ph type="body" idx="13"/>
          </p:nvPr>
        </p:nvSpPr>
        <p:spPr>
          <a:xfrm>
            <a:off x="454025" y="1163638"/>
            <a:ext cx="8154988" cy="4979987"/>
          </a:xfrm>
        </p:spPr>
        <p:txBody>
          <a:bodyPr>
            <a:normAutofit fontScale="92500" lnSpcReduction="10000"/>
          </a:bodyPr>
          <a:lstStyle/>
          <a:p>
            <a:pPr lvl="0"/>
            <a:r>
              <a:rPr lang="en-US" dirty="0"/>
              <a:t>Minimum IYCF standards = core WHO IYCF indicators:</a:t>
            </a:r>
          </a:p>
          <a:p>
            <a:pPr lvl="0"/>
            <a:r>
              <a:rPr lang="en-US" dirty="0"/>
              <a:t>A variable was created for children who met the minimum standards  for their respective age group</a:t>
            </a:r>
          </a:p>
          <a:p>
            <a:pPr lvl="1"/>
            <a:r>
              <a:rPr lang="en-US" dirty="0"/>
              <a:t>Early initiation of breastfeeding at birth</a:t>
            </a:r>
          </a:p>
          <a:p>
            <a:pPr lvl="1"/>
            <a:r>
              <a:rPr lang="en-US" dirty="0"/>
              <a:t>Exclusive breastfeeding for children under 6 months </a:t>
            </a:r>
          </a:p>
          <a:p>
            <a:pPr lvl="1"/>
            <a:r>
              <a:rPr lang="en-US" dirty="0"/>
              <a:t>Continued breastfeeding at 1 year</a:t>
            </a:r>
          </a:p>
          <a:p>
            <a:pPr lvl="1"/>
            <a:r>
              <a:rPr lang="en-US" dirty="0"/>
              <a:t>Introduction of solid, semi-solid or soft foods after 6 months</a:t>
            </a:r>
          </a:p>
          <a:p>
            <a:pPr lvl="1"/>
            <a:r>
              <a:rPr lang="en-US" dirty="0"/>
              <a:t>Minimum dietary diversity – at least 4 (of 7) food groups</a:t>
            </a:r>
          </a:p>
          <a:p>
            <a:pPr lvl="1"/>
            <a:r>
              <a:rPr lang="en-US" dirty="0"/>
              <a:t>Minimum meal frequency per age group (6-8 months, 9-12 months, 12-23 months)</a:t>
            </a:r>
          </a:p>
          <a:p>
            <a:pPr lvl="1"/>
            <a:r>
              <a:rPr lang="en-US" dirty="0"/>
              <a:t>Minimum acceptable diet (combines standards of dietary diversity and feeding frequency by breastfeeding status)</a:t>
            </a:r>
          </a:p>
          <a:p>
            <a:pPr lvl="1"/>
            <a:r>
              <a:rPr lang="en-US" dirty="0"/>
              <a:t>Consumption of iron-rich or iron-fortified foods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51"/>
          <p:cNvSpPr txBox="1">
            <a:spLocks noGrp="1"/>
          </p:cNvSpPr>
          <p:nvPr>
            <p:ph type="sldNum" idx="12"/>
          </p:nvPr>
        </p:nvSpPr>
        <p:spPr/>
        <p:txBody>
          <a:bodyPr/>
          <a:lstStyle/>
          <a:p>
            <a:pPr lvl="0"/>
            <a:fld id="{00000000-1234-1234-1234-123412341234}" type="slidenum">
              <a:rPr lang="en-US" smtClean="0"/>
              <a:pPr lvl="0"/>
              <a:t>49</a:t>
            </a:fld>
            <a:endParaRPr lang="en-US"/>
          </a:p>
        </p:txBody>
      </p:sp>
      <p:sp>
        <p:nvSpPr>
          <p:cNvPr id="910" name="Google Shape;910;p51"/>
          <p:cNvSpPr txBox="1">
            <a:spLocks noGrp="1"/>
          </p:cNvSpPr>
          <p:nvPr>
            <p:ph type="title"/>
          </p:nvPr>
        </p:nvSpPr>
        <p:spPr/>
        <p:txBody>
          <a:bodyPr>
            <a:normAutofit fontScale="90000"/>
          </a:bodyPr>
          <a:lstStyle/>
          <a:p>
            <a:pPr lvl="0"/>
            <a:r>
              <a:rPr lang="en-US" dirty="0"/>
              <a:t>% of Children reached with IYCF minimum </a:t>
            </a:r>
            <a:r>
              <a:rPr lang="en-US" dirty="0" err="1"/>
              <a:t>stds</a:t>
            </a:r>
            <a:r>
              <a:rPr lang="en-US" dirty="0"/>
              <a:t> (by indicator) </a:t>
            </a:r>
          </a:p>
        </p:txBody>
      </p:sp>
      <p:pic>
        <p:nvPicPr>
          <p:cNvPr id="4" name="Picture 3"/>
          <p:cNvPicPr>
            <a:picLocks noChangeAspect="1"/>
          </p:cNvPicPr>
          <p:nvPr/>
        </p:nvPicPr>
        <p:blipFill>
          <a:blip r:embed="rId3"/>
          <a:stretch>
            <a:fillRect/>
          </a:stretch>
        </p:blipFill>
        <p:spPr>
          <a:xfrm>
            <a:off x="420619" y="1081380"/>
            <a:ext cx="8224217" cy="50723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
          <p:cNvSpPr txBox="1">
            <a:spLocks noGrp="1"/>
          </p:cNvSpPr>
          <p:nvPr>
            <p:ph type="body" idx="4294967295"/>
          </p:nvPr>
        </p:nvSpPr>
        <p:spPr>
          <a:xfrm>
            <a:off x="457199" y="1104900"/>
            <a:ext cx="8229600" cy="5027931"/>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SzPts val="2380"/>
              <a:buNone/>
            </a:pPr>
            <a:r>
              <a:rPr lang="en-US" sz="2380" dirty="0">
                <a:latin typeface="Gill Sans Nova" panose="020B0602020104020203" pitchFamily="34" charset="0"/>
              </a:rPr>
              <a:t>Scaling Up Nutrition Learning and Evaluation (SUN LE) is a 4-year USAID-funded project implemented by Khulisa Management Services, Inc. in partnership with the Government of the Republic of Zambia (GRZ) and in consortium with 3 institutional partners.</a:t>
            </a:r>
            <a:endParaRPr dirty="0">
              <a:latin typeface="Gill Sans Nova" panose="020B0602020104020203" pitchFamily="34" charset="0"/>
            </a:endParaRPr>
          </a:p>
          <a:p>
            <a:pPr marL="0" lvl="0" indent="0" algn="l" rtl="0">
              <a:lnSpc>
                <a:spcPct val="90000"/>
              </a:lnSpc>
              <a:spcBef>
                <a:spcPts val="600"/>
              </a:spcBef>
              <a:spcAft>
                <a:spcPts val="0"/>
              </a:spcAft>
              <a:buSzPts val="2380"/>
              <a:buNone/>
            </a:pPr>
            <a:r>
              <a:rPr lang="en-US" sz="2380" dirty="0">
                <a:latin typeface="Gill Sans Nova" panose="020B0602020104020203" pitchFamily="34" charset="0"/>
              </a:rPr>
              <a:t>  </a:t>
            </a:r>
            <a:endParaRPr dirty="0">
              <a:latin typeface="Gill Sans Nova" panose="020B0602020104020203" pitchFamily="34" charset="0"/>
            </a:endParaRPr>
          </a:p>
          <a:p>
            <a:pPr marL="0" lvl="0" indent="0" algn="l" rtl="0">
              <a:lnSpc>
                <a:spcPct val="90000"/>
              </a:lnSpc>
              <a:spcBef>
                <a:spcPts val="600"/>
              </a:spcBef>
              <a:spcAft>
                <a:spcPts val="0"/>
              </a:spcAft>
              <a:buSzPts val="2380"/>
              <a:buNone/>
            </a:pPr>
            <a:r>
              <a:rPr lang="en-US" sz="2380" dirty="0">
                <a:latin typeface="Gill Sans Nova" panose="020B0602020104020203" pitchFamily="34" charset="0"/>
              </a:rPr>
              <a:t>                        Khulisa Management Services, Inc.</a:t>
            </a:r>
            <a:endParaRPr dirty="0">
              <a:latin typeface="Gill Sans Nova" panose="020B0602020104020203" pitchFamily="34" charset="0"/>
            </a:endParaRPr>
          </a:p>
          <a:p>
            <a:pPr marL="0" lvl="0" indent="0" algn="l" rtl="0">
              <a:lnSpc>
                <a:spcPct val="90000"/>
              </a:lnSpc>
              <a:spcBef>
                <a:spcPts val="600"/>
              </a:spcBef>
              <a:spcAft>
                <a:spcPts val="0"/>
              </a:spcAft>
              <a:buSzPts val="2380"/>
              <a:buNone/>
            </a:pPr>
            <a:endParaRPr sz="2380" dirty="0">
              <a:latin typeface="Gill Sans Nova" panose="020B0602020104020203" pitchFamily="34" charset="0"/>
            </a:endParaRPr>
          </a:p>
          <a:p>
            <a:pPr marL="0" lvl="0" indent="0" algn="l" rtl="0">
              <a:lnSpc>
                <a:spcPct val="90000"/>
              </a:lnSpc>
              <a:spcBef>
                <a:spcPts val="600"/>
              </a:spcBef>
              <a:spcAft>
                <a:spcPts val="0"/>
              </a:spcAft>
              <a:buSzPts val="2380"/>
              <a:buNone/>
            </a:pPr>
            <a:r>
              <a:rPr lang="en-US" sz="2380" dirty="0">
                <a:latin typeface="Gill Sans Nova" panose="020B0602020104020203" pitchFamily="34" charset="0"/>
              </a:rPr>
              <a:t>                        Indaba Agricultural Policy Research Institute 						</a:t>
            </a:r>
          </a:p>
          <a:p>
            <a:pPr marL="0" lvl="0" indent="0" algn="l" rtl="0">
              <a:lnSpc>
                <a:spcPct val="90000"/>
              </a:lnSpc>
              <a:spcBef>
                <a:spcPts val="600"/>
              </a:spcBef>
              <a:spcAft>
                <a:spcPts val="0"/>
              </a:spcAft>
              <a:buSzPts val="2380"/>
              <a:buNone/>
            </a:pPr>
            <a:endParaRPr sz="2380" dirty="0">
              <a:latin typeface="Gill Sans Nova" panose="020B0602020104020203" pitchFamily="34" charset="0"/>
            </a:endParaRPr>
          </a:p>
          <a:p>
            <a:pPr marL="0" lvl="0" indent="0" algn="l" rtl="0">
              <a:lnSpc>
                <a:spcPct val="90000"/>
              </a:lnSpc>
              <a:spcBef>
                <a:spcPts val="600"/>
              </a:spcBef>
              <a:spcAft>
                <a:spcPts val="0"/>
              </a:spcAft>
              <a:buSzPts val="2380"/>
              <a:buNone/>
            </a:pPr>
            <a:r>
              <a:rPr lang="en-US" sz="2380" dirty="0">
                <a:latin typeface="Gill Sans Nova" panose="020B0602020104020203" pitchFamily="34" charset="0"/>
              </a:rPr>
              <a:t>                        ICF International </a:t>
            </a:r>
            <a:endParaRPr dirty="0">
              <a:latin typeface="Gill Sans Nova" panose="020B0602020104020203" pitchFamily="34" charset="0"/>
            </a:endParaRPr>
          </a:p>
          <a:p>
            <a:pPr marL="0" lvl="0" indent="0" algn="l" rtl="0">
              <a:lnSpc>
                <a:spcPct val="90000"/>
              </a:lnSpc>
              <a:spcBef>
                <a:spcPts val="600"/>
              </a:spcBef>
              <a:spcAft>
                <a:spcPts val="0"/>
              </a:spcAft>
              <a:buSzPts val="2380"/>
              <a:buNone/>
            </a:pPr>
            <a:endParaRPr sz="2380" dirty="0">
              <a:latin typeface="Gill Sans Nova" panose="020B0602020104020203" pitchFamily="34" charset="0"/>
            </a:endParaRPr>
          </a:p>
          <a:p>
            <a:pPr marL="0" lvl="0" indent="0" algn="l" rtl="0">
              <a:lnSpc>
                <a:spcPct val="90000"/>
              </a:lnSpc>
              <a:spcBef>
                <a:spcPts val="600"/>
              </a:spcBef>
              <a:spcAft>
                <a:spcPts val="0"/>
              </a:spcAft>
              <a:buSzPts val="2380"/>
              <a:buNone/>
            </a:pPr>
            <a:r>
              <a:rPr lang="en-US" sz="2380" dirty="0">
                <a:latin typeface="Gill Sans Nova" panose="020B0602020104020203" pitchFamily="34" charset="0"/>
              </a:rPr>
              <a:t>                        University of North Carolina at Chapel Hill </a:t>
            </a:r>
            <a:endParaRPr dirty="0">
              <a:latin typeface="Gill Sans Nova" panose="020B0602020104020203" pitchFamily="34" charset="0"/>
            </a:endParaRPr>
          </a:p>
          <a:p>
            <a:pPr marL="0" lvl="0" indent="0" algn="l" rtl="0">
              <a:lnSpc>
                <a:spcPct val="90000"/>
              </a:lnSpc>
              <a:spcBef>
                <a:spcPts val="600"/>
              </a:spcBef>
              <a:spcAft>
                <a:spcPts val="0"/>
              </a:spcAft>
              <a:buSzPts val="2380"/>
              <a:buNone/>
            </a:pPr>
            <a:endParaRPr sz="2380" dirty="0">
              <a:latin typeface="Gill Sans Nova" panose="020B0602020104020203" pitchFamily="34" charset="0"/>
            </a:endParaRPr>
          </a:p>
          <a:p>
            <a:pPr marL="0" lvl="0" indent="0" algn="l" rtl="0">
              <a:lnSpc>
                <a:spcPct val="90000"/>
              </a:lnSpc>
              <a:spcBef>
                <a:spcPts val="600"/>
              </a:spcBef>
              <a:spcAft>
                <a:spcPts val="0"/>
              </a:spcAft>
              <a:buSzPts val="2380"/>
              <a:buNone/>
            </a:pPr>
            <a:endParaRPr sz="2380" dirty="0">
              <a:latin typeface="Gill Sans Nova" panose="020B0602020104020203" pitchFamily="34" charset="0"/>
            </a:endParaRPr>
          </a:p>
          <a:p>
            <a:pPr marL="0" lvl="0" indent="0" algn="l" rtl="0">
              <a:lnSpc>
                <a:spcPct val="90000"/>
              </a:lnSpc>
              <a:spcBef>
                <a:spcPts val="600"/>
              </a:spcBef>
              <a:spcAft>
                <a:spcPts val="0"/>
              </a:spcAft>
              <a:buSzPts val="2380"/>
              <a:buNone/>
            </a:pPr>
            <a:endParaRPr sz="2380" dirty="0">
              <a:latin typeface="Gill Sans Nova" panose="020B0602020104020203" pitchFamily="34" charset="0"/>
            </a:endParaRPr>
          </a:p>
        </p:txBody>
      </p:sp>
      <p:sp>
        <p:nvSpPr>
          <p:cNvPr id="341" name="Google Shape;341;p5"/>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800"/>
              <a:buFont typeface="Gill Sans"/>
              <a:buNone/>
            </a:pPr>
            <a:r>
              <a:rPr lang="en-US"/>
              <a:t>Background </a:t>
            </a:r>
            <a:endParaRPr/>
          </a:p>
        </p:txBody>
      </p:sp>
      <p:pic>
        <p:nvPicPr>
          <p:cNvPr id="342" name="Google Shape;342;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5279" y="3634818"/>
            <a:ext cx="880121" cy="504000"/>
          </a:xfrm>
          <a:prstGeom prst="rect">
            <a:avLst/>
          </a:prstGeom>
          <a:noFill/>
          <a:ln>
            <a:noFill/>
          </a:ln>
        </p:spPr>
      </p:pic>
      <p:pic>
        <p:nvPicPr>
          <p:cNvPr id="343" name="Google Shape;343;p5" descr="G:\New Business\NB-734 Scaling Up Nutrition Learning and Evaluation (USAID Zambia)(Was SUN TA)\Partners\Partner Pack\1. ICF\ICF-logo-RGB.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5279" y="4490675"/>
            <a:ext cx="864001" cy="756000"/>
          </a:xfrm>
          <a:prstGeom prst="rect">
            <a:avLst/>
          </a:prstGeom>
          <a:noFill/>
          <a:ln>
            <a:noFill/>
          </a:ln>
        </p:spPr>
      </p:pic>
      <p:pic>
        <p:nvPicPr>
          <p:cNvPr id="344" name="Google Shape;344;p5" descr="G:\New Business\NB-734 Scaling Up Nutrition Learning and Evaluation (USAID Zambia)(Was SUN TA)\Partners\Partner Pack\3. UNC\UNC_logo_542.ti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4014" y="5598532"/>
            <a:ext cx="1317601" cy="360000"/>
          </a:xfrm>
          <a:prstGeom prst="rect">
            <a:avLst/>
          </a:prstGeom>
          <a:noFill/>
          <a:ln>
            <a:noFill/>
          </a:ln>
        </p:spPr>
      </p:pic>
      <p:pic>
        <p:nvPicPr>
          <p:cNvPr id="345" name="Google Shape;345;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87850" y="2819567"/>
            <a:ext cx="1332000" cy="57251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8" name="Google Shape;918;p52"/>
          <p:cNvSpPr txBox="1">
            <a:spLocks noGrp="1"/>
          </p:cNvSpPr>
          <p:nvPr>
            <p:ph type="sldNum" idx="12"/>
          </p:nvPr>
        </p:nvSpPr>
        <p:spPr/>
        <p:txBody>
          <a:bodyPr/>
          <a:lstStyle/>
          <a:p>
            <a:pPr lvl="0"/>
            <a:fld id="{00000000-1234-1234-1234-123412341234}" type="slidenum">
              <a:rPr lang="en-US" smtClean="0"/>
              <a:pPr lvl="0"/>
              <a:t>50</a:t>
            </a:fld>
            <a:endParaRPr lang="en-US"/>
          </a:p>
        </p:txBody>
      </p:sp>
      <p:sp>
        <p:nvSpPr>
          <p:cNvPr id="920" name="Google Shape;920;p52"/>
          <p:cNvSpPr txBox="1">
            <a:spLocks noGrp="1"/>
          </p:cNvSpPr>
          <p:nvPr>
            <p:ph type="title"/>
          </p:nvPr>
        </p:nvSpPr>
        <p:spPr/>
        <p:txBody>
          <a:bodyPr>
            <a:normAutofit fontScale="90000"/>
          </a:bodyPr>
          <a:lstStyle/>
          <a:p>
            <a:pPr lvl="0"/>
            <a:r>
              <a:rPr lang="en-US" dirty="0"/>
              <a:t>% Children &lt;2 </a:t>
            </a:r>
            <a:r>
              <a:rPr lang="en-US" dirty="0" err="1"/>
              <a:t>yrs</a:t>
            </a:r>
            <a:r>
              <a:rPr lang="en-US" dirty="0"/>
              <a:t> meeting minimal standards for IYCF (n=7477)</a:t>
            </a:r>
          </a:p>
        </p:txBody>
      </p:sp>
      <p:sp>
        <p:nvSpPr>
          <p:cNvPr id="917" name="Google Shape;917;p52"/>
          <p:cNvSpPr txBox="1">
            <a:spLocks noGrp="1"/>
          </p:cNvSpPr>
          <p:nvPr>
            <p:ph sz="quarter" idx="13"/>
          </p:nvPr>
        </p:nvSpPr>
        <p:spPr/>
        <p:txBody>
          <a:bodyPr/>
          <a:lstStyle/>
          <a:p>
            <a:pPr lvl="0"/>
            <a:r>
              <a:rPr lang="en-US" dirty="0"/>
              <a:t>Only 28.6 % of children meet minimum IYCF standards</a:t>
            </a:r>
          </a:p>
          <a:p>
            <a:pPr lvl="0"/>
            <a:r>
              <a:rPr lang="en-US" dirty="0"/>
              <a:t>More children in urban areas (33.3%) meet standards than in rural areas (26.3%).  </a:t>
            </a:r>
          </a:p>
        </p:txBody>
      </p:sp>
      <p:pic>
        <p:nvPicPr>
          <p:cNvPr id="17" name="Content Placeholder 6"/>
          <p:cNvPicPr>
            <a:picLocks noGrp="1" noChangeAspect="1"/>
          </p:cNvPicPr>
          <p:nvPr>
            <p:ph sz="quarter" idx="14"/>
          </p:nvPr>
        </p:nvPicPr>
        <p:blipFill rotWithShape="1">
          <a:blip r:embed="rId3"/>
          <a:srcRect t="3255"/>
          <a:stretch/>
        </p:blipFill>
        <p:spPr>
          <a:xfrm>
            <a:off x="3109862" y="1157958"/>
            <a:ext cx="5572227" cy="4907208"/>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6" name="Google Shape;926;p53"/>
          <p:cNvSpPr txBox="1">
            <a:spLocks noGrp="1"/>
          </p:cNvSpPr>
          <p:nvPr>
            <p:ph type="sldNum" idx="12"/>
          </p:nvPr>
        </p:nvSpPr>
        <p:spPr/>
        <p:txBody>
          <a:bodyPr/>
          <a:lstStyle/>
          <a:p>
            <a:pPr lvl="0"/>
            <a:fld id="{00000000-1234-1234-1234-123412341234}" type="slidenum">
              <a:rPr lang="en-US" smtClean="0"/>
              <a:pPr lvl="0"/>
              <a:t>51</a:t>
            </a:fld>
            <a:endParaRPr lang="en-US"/>
          </a:p>
        </p:txBody>
      </p:sp>
      <p:sp>
        <p:nvSpPr>
          <p:cNvPr id="928" name="Google Shape;928;p53"/>
          <p:cNvSpPr txBox="1">
            <a:spLocks noGrp="1"/>
          </p:cNvSpPr>
          <p:nvPr>
            <p:ph type="title"/>
          </p:nvPr>
        </p:nvSpPr>
        <p:spPr/>
        <p:txBody>
          <a:bodyPr>
            <a:normAutofit fontScale="90000"/>
          </a:bodyPr>
          <a:lstStyle/>
          <a:p>
            <a:pPr lvl="0"/>
            <a:r>
              <a:rPr lang="en-US" dirty="0"/>
              <a:t>% Children &lt;2 </a:t>
            </a:r>
            <a:r>
              <a:rPr lang="en-US" dirty="0" err="1"/>
              <a:t>yrs</a:t>
            </a:r>
            <a:r>
              <a:rPr lang="en-US" dirty="0"/>
              <a:t> meeting minimal standards for IYCF by district (n=7477) </a:t>
            </a:r>
          </a:p>
        </p:txBody>
      </p:sp>
      <p:sp>
        <p:nvSpPr>
          <p:cNvPr id="925" name="Google Shape;925;p53"/>
          <p:cNvSpPr txBox="1">
            <a:spLocks noGrp="1"/>
          </p:cNvSpPr>
          <p:nvPr>
            <p:ph sz="quarter" idx="13"/>
          </p:nvPr>
        </p:nvSpPr>
        <p:spPr/>
        <p:txBody>
          <a:bodyPr/>
          <a:lstStyle/>
          <a:p>
            <a:pPr lvl="0"/>
            <a:r>
              <a:rPr lang="en-US"/>
              <a:t>No district had 50% of children meeting IYCF standards. </a:t>
            </a:r>
          </a:p>
          <a:p>
            <a:pPr lvl="0"/>
            <a:r>
              <a:rPr lang="en-US"/>
              <a:t>Highest:</a:t>
            </a:r>
          </a:p>
          <a:p>
            <a:pPr lvl="1"/>
            <a:r>
              <a:rPr lang="en-US"/>
              <a:t>Kabwe (44.0%) </a:t>
            </a:r>
          </a:p>
          <a:p>
            <a:pPr lvl="1"/>
            <a:r>
              <a:rPr lang="en-US"/>
              <a:t>Mumbwa (41.6%)</a:t>
            </a:r>
          </a:p>
          <a:p>
            <a:pPr lvl="0"/>
            <a:r>
              <a:rPr lang="en-US"/>
              <a:t>Lowest:</a:t>
            </a:r>
          </a:p>
          <a:p>
            <a:pPr lvl="1"/>
            <a:r>
              <a:rPr lang="en-US"/>
              <a:t>Kaputa (15.7%)</a:t>
            </a:r>
          </a:p>
          <a:p>
            <a:pPr lvl="1"/>
            <a:r>
              <a:rPr lang="en-US"/>
              <a:t>Mpika  (16.9 %)</a:t>
            </a:r>
            <a:endParaRPr lang="en-US" dirty="0"/>
          </a:p>
        </p:txBody>
      </p:sp>
      <p:pic>
        <p:nvPicPr>
          <p:cNvPr id="927" name="Google Shape;927;p53" descr="A screenshot of a cell phone&#10;&#10;Description automatically generated"/>
          <p:cNvPicPr preferRelativeResize="0">
            <a:picLocks noGrp="1"/>
          </p:cNvPicPr>
          <p:nvPr>
            <p:ph sz="quarter" idx="14"/>
          </p:nvPr>
        </p:nvPicPr>
        <p:blipFill rotWithShape="1">
          <a:blip r:embed="rId3" cstate="email">
            <a:alphaModFix/>
            <a:extLst>
              <a:ext uri="{28A0092B-C50C-407E-A947-70E740481C1C}">
                <a14:useLocalDpi xmlns:a14="http://schemas.microsoft.com/office/drawing/2010/main"/>
              </a:ext>
            </a:extLst>
          </a:blip>
          <a:stretch/>
        </p:blipFill>
        <p:spPr>
          <a:xfrm>
            <a:off x="3114287" y="1387164"/>
            <a:ext cx="5563376" cy="4448796"/>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48"/>
          <p:cNvSpPr txBox="1">
            <a:spLocks noGrp="1"/>
          </p:cNvSpPr>
          <p:nvPr>
            <p:ph type="title"/>
          </p:nvPr>
        </p:nvSpPr>
        <p:spPr/>
        <p:txBody>
          <a:bodyPr/>
          <a:lstStyle/>
          <a:p>
            <a:pPr lvl="0"/>
            <a:r>
              <a:rPr lang="en-US" dirty="0"/>
              <a:t>% of HHs practicing essential nutrition actions (n=7486)</a:t>
            </a:r>
          </a:p>
        </p:txBody>
      </p:sp>
      <p:sp>
        <p:nvSpPr>
          <p:cNvPr id="889" name="Google Shape;889;p48"/>
          <p:cNvSpPr txBox="1">
            <a:spLocks noGrp="1"/>
          </p:cNvSpPr>
          <p:nvPr>
            <p:ph type="sldNum" idx="12"/>
          </p:nvPr>
        </p:nvSpPr>
        <p:spPr/>
        <p:txBody>
          <a:bodyPr/>
          <a:lstStyle/>
          <a:p>
            <a:pPr lvl="0"/>
            <a:fld id="{00000000-1234-1234-1234-123412341234}" type="slidenum">
              <a:rPr lang="en-US" smtClean="0"/>
              <a:pPr lvl="0"/>
              <a:t>52</a:t>
            </a:fld>
            <a:endParaRPr lang="en-US"/>
          </a:p>
        </p:txBody>
      </p:sp>
      <p:sp>
        <p:nvSpPr>
          <p:cNvPr id="888" name="Google Shape;888;p48"/>
          <p:cNvSpPr txBox="1">
            <a:spLocks noGrp="1"/>
          </p:cNvSpPr>
          <p:nvPr>
            <p:ph type="body" idx="13"/>
          </p:nvPr>
        </p:nvSpPr>
        <p:spPr>
          <a:xfrm>
            <a:off x="454025" y="1163638"/>
            <a:ext cx="8154988" cy="4979987"/>
          </a:xfrm>
        </p:spPr>
        <p:txBody>
          <a:bodyPr>
            <a:normAutofit fontScale="92500" lnSpcReduction="20000"/>
          </a:bodyPr>
          <a:lstStyle/>
          <a:p>
            <a:pPr lvl="0"/>
            <a:r>
              <a:rPr lang="en-US" dirty="0"/>
              <a:t>A household was counted as practicing essential nutrition actions if all of the following were reported:</a:t>
            </a:r>
          </a:p>
          <a:p>
            <a:pPr lvl="1"/>
            <a:r>
              <a:rPr lang="en-US" dirty="0"/>
              <a:t>Increased food consumption during pregnancy</a:t>
            </a:r>
          </a:p>
          <a:p>
            <a:pPr lvl="1"/>
            <a:r>
              <a:rPr lang="en-US" dirty="0"/>
              <a:t>Iron and folic acid supplementation during pregnancy/control of anemia</a:t>
            </a:r>
          </a:p>
          <a:p>
            <a:pPr lvl="1"/>
            <a:r>
              <a:rPr lang="en-US" dirty="0"/>
              <a:t>Early initiation of breast feeding </a:t>
            </a:r>
          </a:p>
          <a:p>
            <a:pPr lvl="1"/>
            <a:r>
              <a:rPr lang="en-US" dirty="0"/>
              <a:t>Exclusive breastfeeding for 6 months for children below 6 months</a:t>
            </a:r>
          </a:p>
          <a:p>
            <a:pPr lvl="1"/>
            <a:r>
              <a:rPr lang="en-US" dirty="0"/>
              <a:t>Continued breastfeeding after introduction of complementary feeding. </a:t>
            </a:r>
          </a:p>
          <a:p>
            <a:pPr lvl="1"/>
            <a:r>
              <a:rPr lang="en-US" dirty="0"/>
              <a:t>Adequate diversified complementary foods (children 6-23 months)</a:t>
            </a:r>
          </a:p>
          <a:p>
            <a:pPr lvl="1"/>
            <a:r>
              <a:rPr lang="en-US" dirty="0"/>
              <a:t>Feeding the sick child during and after illness (feeding enough fluids and foods)</a:t>
            </a:r>
          </a:p>
          <a:p>
            <a:pPr lvl="1"/>
            <a:r>
              <a:rPr lang="en-US" dirty="0"/>
              <a:t>Vitamin A supplementation</a:t>
            </a:r>
          </a:p>
        </p:txBody>
      </p:sp>
    </p:spTree>
    <p:extLst>
      <p:ext uri="{BB962C8B-B14F-4D97-AF65-F5344CB8AC3E}">
        <p14:creationId xmlns:p14="http://schemas.microsoft.com/office/powerpoint/2010/main" val="1692105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5" name="Google Shape;895;p49"/>
          <p:cNvSpPr txBox="1">
            <a:spLocks noGrp="1"/>
          </p:cNvSpPr>
          <p:nvPr>
            <p:ph type="sldNum" idx="12"/>
          </p:nvPr>
        </p:nvSpPr>
        <p:spPr/>
        <p:txBody>
          <a:bodyPr/>
          <a:lstStyle/>
          <a:p>
            <a:pPr lvl="0"/>
            <a:fld id="{00000000-1234-1234-1234-123412341234}" type="slidenum">
              <a:rPr lang="en-US" smtClean="0"/>
              <a:pPr lvl="0"/>
              <a:t>53</a:t>
            </a:fld>
            <a:endParaRPr lang="en-US"/>
          </a:p>
        </p:txBody>
      </p:sp>
      <p:sp>
        <p:nvSpPr>
          <p:cNvPr id="896" name="Google Shape;896;p49"/>
          <p:cNvSpPr txBox="1">
            <a:spLocks noGrp="1"/>
          </p:cNvSpPr>
          <p:nvPr>
            <p:ph type="title"/>
          </p:nvPr>
        </p:nvSpPr>
        <p:spPr/>
        <p:txBody>
          <a:bodyPr/>
          <a:lstStyle/>
          <a:p>
            <a:pPr lvl="0"/>
            <a:r>
              <a:rPr lang="en-US" dirty="0"/>
              <a:t>% of HHs practicing essential nutrition actions (n=7486)</a:t>
            </a:r>
          </a:p>
        </p:txBody>
      </p:sp>
      <p:sp>
        <p:nvSpPr>
          <p:cNvPr id="894" name="Google Shape;894;p49"/>
          <p:cNvSpPr txBox="1">
            <a:spLocks noGrp="1"/>
          </p:cNvSpPr>
          <p:nvPr>
            <p:ph sz="quarter" idx="13"/>
          </p:nvPr>
        </p:nvSpPr>
        <p:spPr/>
        <p:txBody>
          <a:bodyPr/>
          <a:lstStyle/>
          <a:p>
            <a:pPr lvl="0"/>
            <a:r>
              <a:rPr lang="en-US" dirty="0"/>
              <a:t>Overall, 18.4% reported practicing essential nutrition actions</a:t>
            </a:r>
          </a:p>
          <a:p>
            <a:pPr lvl="1"/>
            <a:r>
              <a:rPr lang="en-US" dirty="0"/>
              <a:t>urban 19.0%, </a:t>
            </a:r>
          </a:p>
          <a:p>
            <a:pPr lvl="1"/>
            <a:r>
              <a:rPr lang="en-US" dirty="0"/>
              <a:t>rural 18.1%</a:t>
            </a:r>
          </a:p>
          <a:p>
            <a:pPr lvl="1"/>
            <a:r>
              <a:rPr lang="en-US" dirty="0"/>
              <a:t>Lowest in </a:t>
            </a:r>
            <a:r>
              <a:rPr lang="en-US" dirty="0" err="1"/>
              <a:t>Mongu</a:t>
            </a:r>
            <a:r>
              <a:rPr lang="en-US" dirty="0"/>
              <a:t> (9.2%)</a:t>
            </a:r>
          </a:p>
          <a:p>
            <a:pPr lvl="1"/>
            <a:r>
              <a:rPr lang="en-US" dirty="0" err="1"/>
              <a:t>Chipata</a:t>
            </a:r>
            <a:r>
              <a:rPr lang="en-US" dirty="0"/>
              <a:t> (29.6%) performed better than other districts. </a:t>
            </a:r>
          </a:p>
          <a:p>
            <a:pPr lvl="0"/>
            <a:endParaRPr lang="en-US" dirty="0"/>
          </a:p>
        </p:txBody>
      </p:sp>
      <p:pic>
        <p:nvPicPr>
          <p:cNvPr id="897" name="Google Shape;897;p49" descr="A screenshot of a cell phone&#10;&#10;Description automatically generated"/>
          <p:cNvPicPr preferRelativeResize="0">
            <a:picLocks noGrp="1"/>
          </p:cNvPicPr>
          <p:nvPr>
            <p:ph sz="quarter" idx="14"/>
          </p:nvPr>
        </p:nvPicPr>
        <p:blipFill rotWithShape="1">
          <a:blip r:embed="rId3" cstate="email">
            <a:alphaModFix/>
            <a:extLst>
              <a:ext uri="{28A0092B-C50C-407E-A947-70E740481C1C}">
                <a14:useLocalDpi xmlns:a14="http://schemas.microsoft.com/office/drawing/2010/main"/>
              </a:ext>
            </a:extLst>
          </a:blip>
          <a:stretch/>
        </p:blipFill>
        <p:spPr>
          <a:xfrm>
            <a:off x="3106738" y="1214046"/>
            <a:ext cx="5578475" cy="4795033"/>
          </a:xfrm>
        </p:spPr>
      </p:pic>
    </p:spTree>
    <p:extLst>
      <p:ext uri="{BB962C8B-B14F-4D97-AF65-F5344CB8AC3E}">
        <p14:creationId xmlns:p14="http://schemas.microsoft.com/office/powerpoint/2010/main" val="2634897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54"/>
          <p:cNvSpPr txBox="1">
            <a:spLocks noGrp="1"/>
          </p:cNvSpPr>
          <p:nvPr>
            <p:ph type="sldNum" idx="12"/>
          </p:nvPr>
        </p:nvSpPr>
        <p:spPr/>
        <p:txBody>
          <a:bodyPr/>
          <a:lstStyle/>
          <a:p>
            <a:pPr lvl="0"/>
            <a:fld id="{00000000-1234-1234-1234-123412341234}" type="slidenum">
              <a:rPr lang="en-US" smtClean="0"/>
              <a:pPr lvl="0"/>
              <a:t>54</a:t>
            </a:fld>
            <a:endParaRPr lang="en-US"/>
          </a:p>
        </p:txBody>
      </p:sp>
      <p:sp>
        <p:nvSpPr>
          <p:cNvPr id="934" name="Google Shape;934;p54"/>
          <p:cNvSpPr txBox="1">
            <a:spLocks noGrp="1"/>
          </p:cNvSpPr>
          <p:nvPr>
            <p:ph type="title"/>
          </p:nvPr>
        </p:nvSpPr>
        <p:spPr/>
        <p:txBody>
          <a:bodyPr/>
          <a:lstStyle/>
          <a:p>
            <a:pPr lvl="0"/>
            <a:r>
              <a:rPr lang="en-US" dirty="0"/>
              <a:t>Objective 2 – Biological </a:t>
            </a:r>
            <a:r>
              <a:rPr lang="en-US" dirty="0" err="1"/>
              <a:t>Utilisation</a:t>
            </a:r>
            <a:r>
              <a:rPr lang="en-US" dirty="0"/>
              <a:t> of Nutrients </a:t>
            </a:r>
          </a:p>
        </p:txBody>
      </p:sp>
      <p:sp>
        <p:nvSpPr>
          <p:cNvPr id="4" name="Subtitle 3"/>
          <p:cNvSpPr>
            <a:spLocks noGrp="1"/>
          </p:cNvSpPr>
          <p:nvPr>
            <p:ph type="subTitle" idx="1"/>
          </p:nvPr>
        </p:nvSpPr>
        <p:spPr/>
        <p:txBody>
          <a:bodyPr/>
          <a:lstStyle/>
          <a:p>
            <a:r>
              <a:rPr lang="en-ZA" dirty="0"/>
              <a:t>Incidence of Diarrhoea</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1" name="Google Shape;941;p55"/>
          <p:cNvSpPr txBox="1">
            <a:spLocks noGrp="1"/>
          </p:cNvSpPr>
          <p:nvPr>
            <p:ph type="sldNum" idx="12"/>
          </p:nvPr>
        </p:nvSpPr>
        <p:spPr/>
        <p:txBody>
          <a:bodyPr/>
          <a:lstStyle/>
          <a:p>
            <a:pPr lvl="0"/>
            <a:fld id="{00000000-1234-1234-1234-123412341234}" type="slidenum">
              <a:rPr lang="en-US" smtClean="0"/>
              <a:pPr lvl="0"/>
              <a:t>55</a:t>
            </a:fld>
            <a:endParaRPr lang="en-US"/>
          </a:p>
        </p:txBody>
      </p:sp>
      <p:sp>
        <p:nvSpPr>
          <p:cNvPr id="942" name="Google Shape;942;p55"/>
          <p:cNvSpPr txBox="1">
            <a:spLocks noGrp="1"/>
          </p:cNvSpPr>
          <p:nvPr>
            <p:ph type="title"/>
          </p:nvPr>
        </p:nvSpPr>
        <p:spPr/>
        <p:txBody>
          <a:bodyPr>
            <a:normAutofit fontScale="90000"/>
          </a:bodyPr>
          <a:lstStyle/>
          <a:p>
            <a:pPr lvl="0"/>
            <a:r>
              <a:rPr lang="en-US" dirty="0"/>
              <a:t>% Children &lt;2 years who had diarrhea in the preceding two weeks to survey (n=7486)</a:t>
            </a:r>
          </a:p>
        </p:txBody>
      </p:sp>
      <p:sp>
        <p:nvSpPr>
          <p:cNvPr id="940" name="Google Shape;940;p55"/>
          <p:cNvSpPr txBox="1">
            <a:spLocks noGrp="1"/>
          </p:cNvSpPr>
          <p:nvPr>
            <p:ph type="body" idx="13"/>
          </p:nvPr>
        </p:nvSpPr>
        <p:spPr>
          <a:xfrm>
            <a:off x="454025" y="1079500"/>
            <a:ext cx="2430463" cy="5064125"/>
          </a:xfrm>
        </p:spPr>
        <p:txBody>
          <a:bodyPr>
            <a:normAutofit lnSpcReduction="10000"/>
          </a:bodyPr>
          <a:lstStyle/>
          <a:p>
            <a:pPr lvl="0"/>
            <a:r>
              <a:rPr lang="en-US" dirty="0"/>
              <a:t>Overall, one third (34.7%)  of children were reported to have had diarrhea in the 2-weeks preceding the survey </a:t>
            </a:r>
          </a:p>
          <a:p>
            <a:pPr lvl="0"/>
            <a:r>
              <a:rPr lang="en-US" dirty="0"/>
              <a:t>Slightly higher proportions seen in rural (36%) than urban (31.4%) areas. </a:t>
            </a:r>
          </a:p>
        </p:txBody>
      </p:sp>
      <p:pic>
        <p:nvPicPr>
          <p:cNvPr id="10" name="Content Placeholder 9"/>
          <p:cNvPicPr>
            <a:picLocks noGrp="1" noChangeAspect="1"/>
          </p:cNvPicPr>
          <p:nvPr>
            <p:ph sz="quarter" idx="14"/>
          </p:nvPr>
        </p:nvPicPr>
        <p:blipFill>
          <a:blip r:embed="rId3"/>
          <a:stretch>
            <a:fillRect/>
          </a:stretch>
        </p:blipFill>
        <p:spPr>
          <a:xfrm>
            <a:off x="3114359" y="1079500"/>
            <a:ext cx="5563233" cy="506412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9" name="Google Shape;949;p56"/>
          <p:cNvSpPr txBox="1">
            <a:spLocks noGrp="1"/>
          </p:cNvSpPr>
          <p:nvPr>
            <p:ph type="title"/>
          </p:nvPr>
        </p:nvSpPr>
        <p:spPr/>
        <p:txBody>
          <a:bodyPr>
            <a:normAutofit fontScale="90000"/>
          </a:bodyPr>
          <a:lstStyle/>
          <a:p>
            <a:pPr lvl="0"/>
            <a:r>
              <a:rPr lang="en-US" dirty="0"/>
              <a:t>% Children &lt;2 years who had diarrhea in the preceding two weeks to survey by District  (n=7486)</a:t>
            </a:r>
          </a:p>
        </p:txBody>
      </p:sp>
      <p:sp>
        <p:nvSpPr>
          <p:cNvPr id="948" name="Google Shape;948;p56"/>
          <p:cNvSpPr txBox="1">
            <a:spLocks noGrp="1"/>
          </p:cNvSpPr>
          <p:nvPr>
            <p:ph type="body" idx="13"/>
          </p:nvPr>
        </p:nvSpPr>
        <p:spPr>
          <a:xfrm>
            <a:off x="454025" y="1079500"/>
            <a:ext cx="2430463" cy="5064125"/>
          </a:xfrm>
        </p:spPr>
        <p:txBody>
          <a:bodyPr/>
          <a:lstStyle/>
          <a:p>
            <a:pPr lvl="0"/>
            <a:r>
              <a:rPr lang="en-US" dirty="0"/>
              <a:t>Most diarrhea reported in </a:t>
            </a:r>
          </a:p>
          <a:p>
            <a:pPr lvl="1"/>
            <a:r>
              <a:rPr lang="en-US" dirty="0" err="1"/>
              <a:t>Kaputa</a:t>
            </a:r>
            <a:r>
              <a:rPr lang="en-US" dirty="0"/>
              <a:t> (57.4%)</a:t>
            </a:r>
          </a:p>
          <a:p>
            <a:pPr lvl="1"/>
            <a:r>
              <a:rPr lang="en-US" dirty="0" err="1"/>
              <a:t>Nchelenge</a:t>
            </a:r>
            <a:r>
              <a:rPr lang="en-US" dirty="0"/>
              <a:t> (46.6%) </a:t>
            </a:r>
          </a:p>
          <a:p>
            <a:pPr lvl="0"/>
            <a:r>
              <a:rPr lang="en-US" dirty="0"/>
              <a:t>Least reported in </a:t>
            </a:r>
          </a:p>
          <a:p>
            <a:pPr lvl="1"/>
            <a:r>
              <a:rPr lang="en-US" dirty="0" err="1"/>
              <a:t>Chinsali</a:t>
            </a:r>
            <a:r>
              <a:rPr lang="en-US" dirty="0"/>
              <a:t>, </a:t>
            </a:r>
            <a:r>
              <a:rPr lang="en-US" dirty="0" err="1"/>
              <a:t>Mbala</a:t>
            </a:r>
            <a:r>
              <a:rPr lang="en-US" dirty="0"/>
              <a:t>, (26.8%) </a:t>
            </a:r>
          </a:p>
        </p:txBody>
      </p:sp>
      <p:pic>
        <p:nvPicPr>
          <p:cNvPr id="8" name="Content Placeholder 7">
            <a:extLst>
              <a:ext uri="{FF2B5EF4-FFF2-40B4-BE49-F238E27FC236}">
                <a16:creationId xmlns:a16="http://schemas.microsoft.com/office/drawing/2014/main" xmlns="" id="{483DAC90-953B-4E46-A1BD-0EC34ED4A27B}"/>
              </a:ext>
            </a:extLst>
          </p:cNvPr>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3106738" y="1159497"/>
            <a:ext cx="5578475" cy="478881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60"/>
          <p:cNvSpPr txBox="1">
            <a:spLocks noGrp="1"/>
          </p:cNvSpPr>
          <p:nvPr>
            <p:ph type="sldNum" idx="12"/>
          </p:nvPr>
        </p:nvSpPr>
        <p:spPr/>
        <p:txBody>
          <a:bodyPr/>
          <a:lstStyle/>
          <a:p>
            <a:pPr lvl="0"/>
            <a:fld id="{00000000-1234-1234-1234-123412341234}" type="slidenum">
              <a:rPr lang="en-US" smtClean="0"/>
              <a:pPr lvl="0"/>
              <a:t>57</a:t>
            </a:fld>
            <a:endParaRPr lang="en-US"/>
          </a:p>
        </p:txBody>
      </p:sp>
      <p:sp>
        <p:nvSpPr>
          <p:cNvPr id="982" name="Google Shape;982;p60"/>
          <p:cNvSpPr txBox="1">
            <a:spLocks noGrp="1"/>
          </p:cNvSpPr>
          <p:nvPr>
            <p:ph type="title"/>
          </p:nvPr>
        </p:nvSpPr>
        <p:spPr/>
        <p:txBody>
          <a:bodyPr>
            <a:normAutofit fontScale="90000"/>
          </a:bodyPr>
          <a:lstStyle/>
          <a:p>
            <a:pPr lvl="0"/>
            <a:r>
              <a:rPr lang="en-US" dirty="0"/>
              <a:t>Objective 2 / IR 3:  improved delivery of health/nutrition services </a:t>
            </a:r>
          </a:p>
        </p:txBody>
      </p:sp>
      <p:sp>
        <p:nvSpPr>
          <p:cNvPr id="4" name="Subtitle 3"/>
          <p:cNvSpPr>
            <a:spLocks noGrp="1"/>
          </p:cNvSpPr>
          <p:nvPr>
            <p:ph type="subTitle" idx="1"/>
          </p:nvPr>
        </p:nvSpPr>
        <p:spPr/>
        <p:txBody>
          <a:bodyPr/>
          <a:lstStyle/>
          <a:p>
            <a:r>
              <a:rPr lang="en-ZA" dirty="0"/>
              <a:t>Diarrhoea Treatment, Family Planning</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8" name="Google Shape;958;p57"/>
          <p:cNvSpPr txBox="1">
            <a:spLocks noGrp="1"/>
          </p:cNvSpPr>
          <p:nvPr>
            <p:ph type="sldNum" idx="12"/>
          </p:nvPr>
        </p:nvSpPr>
        <p:spPr/>
        <p:txBody>
          <a:bodyPr/>
          <a:lstStyle/>
          <a:p>
            <a:pPr lvl="0"/>
            <a:fld id="{00000000-1234-1234-1234-123412341234}" type="slidenum">
              <a:rPr lang="en-US" smtClean="0"/>
              <a:pPr lvl="0"/>
              <a:t>58</a:t>
            </a:fld>
            <a:endParaRPr lang="en-US"/>
          </a:p>
        </p:txBody>
      </p:sp>
      <p:sp>
        <p:nvSpPr>
          <p:cNvPr id="959" name="Google Shape;959;p57"/>
          <p:cNvSpPr txBox="1">
            <a:spLocks noGrp="1"/>
          </p:cNvSpPr>
          <p:nvPr>
            <p:ph type="title"/>
          </p:nvPr>
        </p:nvSpPr>
        <p:spPr/>
        <p:txBody>
          <a:bodyPr>
            <a:noAutofit/>
          </a:bodyPr>
          <a:lstStyle/>
          <a:p>
            <a:pPr lvl="0"/>
            <a:r>
              <a:rPr lang="en-US" sz="2400" dirty="0"/>
              <a:t>% Children &lt;2 years who had diarrhea in two weeks  preceding the survey who received treatment (n=2579)</a:t>
            </a:r>
          </a:p>
        </p:txBody>
      </p:sp>
      <p:sp>
        <p:nvSpPr>
          <p:cNvPr id="957" name="Google Shape;957;p57"/>
          <p:cNvSpPr txBox="1">
            <a:spLocks noGrp="1"/>
          </p:cNvSpPr>
          <p:nvPr>
            <p:ph type="body" idx="13"/>
          </p:nvPr>
        </p:nvSpPr>
        <p:spPr>
          <a:xfrm>
            <a:off x="454025" y="1079500"/>
            <a:ext cx="2430463" cy="5064125"/>
          </a:xfrm>
        </p:spPr>
        <p:txBody>
          <a:bodyPr/>
          <a:lstStyle/>
          <a:p>
            <a:pPr lvl="0"/>
            <a:r>
              <a:rPr lang="en-US" dirty="0"/>
              <a:t>64.9% of children who reported having diarrhea received treatment from a health facility </a:t>
            </a:r>
          </a:p>
          <a:p>
            <a:pPr lvl="1"/>
            <a:r>
              <a:rPr lang="en-US" dirty="0"/>
              <a:t>68.3% of children in rural areas </a:t>
            </a:r>
          </a:p>
          <a:p>
            <a:pPr lvl="1"/>
            <a:r>
              <a:rPr lang="en-US" dirty="0"/>
              <a:t>56.5% of children in urban areas</a:t>
            </a:r>
          </a:p>
          <a:p>
            <a:pPr lvl="0"/>
            <a:endParaRPr lang="en-US" dirty="0"/>
          </a:p>
        </p:txBody>
      </p:sp>
      <p:pic>
        <p:nvPicPr>
          <p:cNvPr id="8" name="Content Placeholder 7"/>
          <p:cNvPicPr>
            <a:picLocks noGrp="1" noChangeAspect="1"/>
          </p:cNvPicPr>
          <p:nvPr>
            <p:ph sz="quarter" idx="14"/>
          </p:nvPr>
        </p:nvPicPr>
        <p:blipFill>
          <a:blip r:embed="rId3"/>
          <a:stretch>
            <a:fillRect/>
          </a:stretch>
        </p:blipFill>
        <p:spPr>
          <a:xfrm>
            <a:off x="3106738" y="1222408"/>
            <a:ext cx="5578475" cy="4286681"/>
          </a:xfrm>
          <a:prstGeom prst="rect">
            <a:avLst/>
          </a:prstGeom>
        </p:spPr>
      </p:pic>
    </p:spTree>
    <p:extLst>
      <p:ext uri="{BB962C8B-B14F-4D97-AF65-F5344CB8AC3E}">
        <p14:creationId xmlns:p14="http://schemas.microsoft.com/office/powerpoint/2010/main" val="112042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7" name="Google Shape;967;p58"/>
          <p:cNvSpPr txBox="1">
            <a:spLocks noGrp="1"/>
          </p:cNvSpPr>
          <p:nvPr>
            <p:ph type="title"/>
          </p:nvPr>
        </p:nvSpPr>
        <p:spPr/>
        <p:txBody>
          <a:bodyPr>
            <a:noAutofit/>
          </a:bodyPr>
          <a:lstStyle/>
          <a:p>
            <a:pPr lvl="0"/>
            <a:r>
              <a:rPr lang="en-US" sz="2000" dirty="0"/>
              <a:t>% Children &lt;2 years who had diarrhea in the preceding 2 weeks who received treatment from a health facility - by district (n=2579)</a:t>
            </a:r>
          </a:p>
        </p:txBody>
      </p:sp>
      <p:sp>
        <p:nvSpPr>
          <p:cNvPr id="965" name="Google Shape;965;p58"/>
          <p:cNvSpPr txBox="1">
            <a:spLocks noGrp="1"/>
          </p:cNvSpPr>
          <p:nvPr>
            <p:ph type="body" idx="13"/>
          </p:nvPr>
        </p:nvSpPr>
        <p:spPr>
          <a:xfrm>
            <a:off x="454025" y="1079500"/>
            <a:ext cx="2430463" cy="5064125"/>
          </a:xfrm>
        </p:spPr>
        <p:txBody>
          <a:bodyPr/>
          <a:lstStyle/>
          <a:p>
            <a:pPr lvl="0"/>
            <a:r>
              <a:rPr lang="en-US" dirty="0"/>
              <a:t>More children with diarrhea received health care in </a:t>
            </a:r>
            <a:r>
              <a:rPr lang="en-US" dirty="0" err="1"/>
              <a:t>Lundazi</a:t>
            </a:r>
            <a:r>
              <a:rPr lang="en-US" dirty="0"/>
              <a:t> (80.8%) </a:t>
            </a:r>
          </a:p>
          <a:p>
            <a:pPr lvl="0"/>
            <a:r>
              <a:rPr lang="en-US" dirty="0"/>
              <a:t>Fewer children received medical attention at the facility in </a:t>
            </a:r>
            <a:r>
              <a:rPr lang="en-US" dirty="0" err="1"/>
              <a:t>Kasama</a:t>
            </a:r>
            <a:r>
              <a:rPr lang="en-US" dirty="0"/>
              <a:t> (42.9%)</a:t>
            </a:r>
          </a:p>
        </p:txBody>
      </p:sp>
      <p:pic>
        <p:nvPicPr>
          <p:cNvPr id="6" name="Content Placeholder 5"/>
          <p:cNvPicPr>
            <a:picLocks noGrp="1" noChangeAspect="1"/>
          </p:cNvPicPr>
          <p:nvPr>
            <p:ph sz="quarter" idx="14"/>
          </p:nvPr>
        </p:nvPicPr>
        <p:blipFill>
          <a:blip r:embed="rId3"/>
          <a:stretch>
            <a:fillRect/>
          </a:stretch>
        </p:blipFill>
        <p:spPr>
          <a:xfrm>
            <a:off x="3140344" y="1304026"/>
            <a:ext cx="5511262" cy="4615072"/>
          </a:xfrm>
          <a:prstGeom prst="rect">
            <a:avLst/>
          </a:prstGeom>
        </p:spPr>
      </p:pic>
    </p:spTree>
    <p:extLst>
      <p:ext uri="{BB962C8B-B14F-4D97-AF65-F5344CB8AC3E}">
        <p14:creationId xmlns:p14="http://schemas.microsoft.com/office/powerpoint/2010/main" val="376722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2" name="Google Shape;352;p6"/>
          <p:cNvSpPr txBox="1">
            <a:spLocks noGrp="1"/>
          </p:cNvSpPr>
          <p:nvPr>
            <p:ph type="sldNum" idx="12"/>
          </p:nvPr>
        </p:nvSpPr>
        <p:spPr/>
        <p:txBody>
          <a:bodyPr/>
          <a:lstStyle/>
          <a:p>
            <a:pPr lvl="0"/>
            <a:fld id="{00000000-1234-1234-1234-123412341234}" type="slidenum">
              <a:rPr lang="en-US" smtClean="0"/>
              <a:pPr lvl="0"/>
              <a:t>6</a:t>
            </a:fld>
            <a:endParaRPr lang="en-US"/>
          </a:p>
        </p:txBody>
      </p:sp>
      <p:sp>
        <p:nvSpPr>
          <p:cNvPr id="350" name="Google Shape;350;p6"/>
          <p:cNvSpPr txBox="1">
            <a:spLocks noGrp="1"/>
          </p:cNvSpPr>
          <p:nvPr>
            <p:ph type="title"/>
          </p:nvPr>
        </p:nvSpPr>
        <p:spPr/>
        <p:txBody>
          <a:bodyPr/>
          <a:lstStyle/>
          <a:p>
            <a:pPr lvl="0"/>
            <a:r>
              <a:rPr lang="en-US"/>
              <a:t>Survey Purpose and Scope </a:t>
            </a:r>
          </a:p>
        </p:txBody>
      </p:sp>
      <p:sp>
        <p:nvSpPr>
          <p:cNvPr id="351" name="Google Shape;351;p6"/>
          <p:cNvSpPr txBox="1">
            <a:spLocks noGrp="1"/>
          </p:cNvSpPr>
          <p:nvPr>
            <p:ph sz="quarter" idx="13"/>
          </p:nvPr>
        </p:nvSpPr>
        <p:spPr/>
        <p:txBody>
          <a:bodyPr>
            <a:normAutofit fontScale="92500"/>
          </a:bodyPr>
          <a:lstStyle/>
          <a:p>
            <a:pPr lvl="0"/>
            <a:r>
              <a:rPr lang="en-US" dirty="0"/>
              <a:t>Establish benchmark measures for 26 of 33 MCDP II indicators aligned to Framework for Reducing Stunting</a:t>
            </a:r>
          </a:p>
          <a:p>
            <a:pPr lvl="0"/>
            <a:r>
              <a:rPr lang="en-US" dirty="0"/>
              <a:t>Future Surveys (Midline and </a:t>
            </a:r>
            <a:r>
              <a:rPr lang="en-US" dirty="0" err="1"/>
              <a:t>Endline</a:t>
            </a:r>
            <a:r>
              <a:rPr lang="en-US" dirty="0"/>
              <a:t>) will assess</a:t>
            </a:r>
          </a:p>
          <a:p>
            <a:pPr lvl="1"/>
            <a:r>
              <a:rPr lang="en-US" dirty="0"/>
              <a:t>Trends in stunting among children aged 0-24 months across the three surveys</a:t>
            </a:r>
          </a:p>
          <a:p>
            <a:pPr lvl="1"/>
            <a:r>
              <a:rPr lang="en-US" dirty="0"/>
              <a:t>Effectiveness of the SUN 2.0 program delivery and identify lessons for further program improvement</a:t>
            </a:r>
          </a:p>
        </p:txBody>
      </p:sp>
      <p:pic>
        <p:nvPicPr>
          <p:cNvPr id="11" name="Google Shape;353;p6"/>
          <p:cNvPicPr preferRelativeResize="0">
            <a:picLocks noChangeAspect="1"/>
          </p:cNvPicPr>
          <p:nvPr/>
        </p:nvPicPr>
        <p:blipFill rotWithShape="1">
          <a:blip r:embed="rId3">
            <a:alphaModFix/>
          </a:blip>
          <a:srcRect/>
          <a:stretch/>
        </p:blipFill>
        <p:spPr>
          <a:xfrm>
            <a:off x="4619189" y="539746"/>
            <a:ext cx="4088797" cy="592817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3" name="Google Shape;973;p59"/>
          <p:cNvSpPr txBox="1">
            <a:spLocks noGrp="1"/>
          </p:cNvSpPr>
          <p:nvPr>
            <p:ph type="sldNum" idx="12"/>
          </p:nvPr>
        </p:nvSpPr>
        <p:spPr/>
        <p:txBody>
          <a:bodyPr/>
          <a:lstStyle/>
          <a:p>
            <a:pPr lvl="0"/>
            <a:fld id="{00000000-1234-1234-1234-123412341234}" type="slidenum">
              <a:rPr lang="en-US" smtClean="0"/>
              <a:pPr lvl="0"/>
              <a:t>60</a:t>
            </a:fld>
            <a:endParaRPr lang="en-US"/>
          </a:p>
        </p:txBody>
      </p:sp>
      <p:sp>
        <p:nvSpPr>
          <p:cNvPr id="975" name="Google Shape;975;p59"/>
          <p:cNvSpPr txBox="1">
            <a:spLocks noGrp="1"/>
          </p:cNvSpPr>
          <p:nvPr>
            <p:ph type="title"/>
          </p:nvPr>
        </p:nvSpPr>
        <p:spPr/>
        <p:txBody>
          <a:bodyPr>
            <a:normAutofit fontScale="90000"/>
          </a:bodyPr>
          <a:lstStyle/>
          <a:p>
            <a:pPr lvl="0"/>
            <a:r>
              <a:rPr lang="en-US" dirty="0"/>
              <a:t>% of Children with diarrhea reported receiving treatment by type (n=2579)</a:t>
            </a:r>
          </a:p>
        </p:txBody>
      </p:sp>
      <p:sp>
        <p:nvSpPr>
          <p:cNvPr id="972" name="Google Shape;972;p59"/>
          <p:cNvSpPr txBox="1">
            <a:spLocks noGrp="1"/>
          </p:cNvSpPr>
          <p:nvPr>
            <p:ph type="body" idx="13"/>
          </p:nvPr>
        </p:nvSpPr>
        <p:spPr>
          <a:xfrm>
            <a:off x="454025" y="1079500"/>
            <a:ext cx="2430463" cy="5064125"/>
          </a:xfrm>
        </p:spPr>
        <p:txBody>
          <a:bodyPr/>
          <a:lstStyle/>
          <a:p>
            <a:pPr lvl="0"/>
            <a:r>
              <a:rPr lang="en-US" dirty="0"/>
              <a:t>Zinc was the most common treatment for diarrhea  </a:t>
            </a:r>
          </a:p>
          <a:p>
            <a:pPr lvl="0"/>
            <a:r>
              <a:rPr lang="en-US" dirty="0"/>
              <a:t>Use of home-made ORS for diarrhea treatment was low (3.1%)</a:t>
            </a:r>
          </a:p>
        </p:txBody>
      </p:sp>
      <p:pic>
        <p:nvPicPr>
          <p:cNvPr id="4" name="Content Placeholder 3"/>
          <p:cNvPicPr>
            <a:picLocks noGrp="1" noChangeAspect="1"/>
          </p:cNvPicPr>
          <p:nvPr>
            <p:ph sz="quarter" idx="14"/>
          </p:nvPr>
        </p:nvPicPr>
        <p:blipFill>
          <a:blip r:embed="rId3"/>
          <a:stretch>
            <a:fillRect/>
          </a:stretch>
        </p:blipFill>
        <p:spPr>
          <a:xfrm>
            <a:off x="3106738" y="1251285"/>
            <a:ext cx="5578475" cy="3917482"/>
          </a:xfrm>
          <a:prstGeom prst="rect">
            <a:avLst/>
          </a:prstGeom>
        </p:spPr>
      </p:pic>
    </p:spTree>
    <p:extLst>
      <p:ext uri="{BB962C8B-B14F-4D97-AF65-F5344CB8AC3E}">
        <p14:creationId xmlns:p14="http://schemas.microsoft.com/office/powerpoint/2010/main" val="1327102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9" name="Google Shape;989;p61"/>
          <p:cNvSpPr txBox="1">
            <a:spLocks noGrp="1"/>
          </p:cNvSpPr>
          <p:nvPr>
            <p:ph type="sldNum" idx="12"/>
          </p:nvPr>
        </p:nvSpPr>
        <p:spPr/>
        <p:txBody>
          <a:bodyPr/>
          <a:lstStyle/>
          <a:p>
            <a:pPr lvl="0"/>
            <a:fld id="{00000000-1234-1234-1234-123412341234}" type="slidenum">
              <a:rPr lang="en-US" smtClean="0"/>
              <a:pPr lvl="0"/>
              <a:t>61</a:t>
            </a:fld>
            <a:endParaRPr lang="en-US"/>
          </a:p>
        </p:txBody>
      </p:sp>
      <p:sp>
        <p:nvSpPr>
          <p:cNvPr id="991" name="Google Shape;991;p61"/>
          <p:cNvSpPr txBox="1">
            <a:spLocks noGrp="1"/>
          </p:cNvSpPr>
          <p:nvPr>
            <p:ph type="title"/>
          </p:nvPr>
        </p:nvSpPr>
        <p:spPr/>
        <p:txBody>
          <a:bodyPr/>
          <a:lstStyle/>
          <a:p>
            <a:pPr lvl="0"/>
            <a:r>
              <a:rPr lang="en-US" dirty="0"/>
              <a:t>% of modern family planning users (n= 7177)</a:t>
            </a:r>
          </a:p>
        </p:txBody>
      </p:sp>
      <p:sp>
        <p:nvSpPr>
          <p:cNvPr id="988" name="Google Shape;988;p61"/>
          <p:cNvSpPr txBox="1">
            <a:spLocks noGrp="1"/>
          </p:cNvSpPr>
          <p:nvPr>
            <p:ph type="body" idx="13"/>
          </p:nvPr>
        </p:nvSpPr>
        <p:spPr>
          <a:xfrm>
            <a:off x="454025" y="1079500"/>
            <a:ext cx="2430463" cy="5064125"/>
          </a:xfrm>
        </p:spPr>
        <p:txBody>
          <a:bodyPr>
            <a:normAutofit fontScale="92500" lnSpcReduction="20000"/>
          </a:bodyPr>
          <a:lstStyle/>
          <a:p>
            <a:pPr lvl="0">
              <a:lnSpc>
                <a:spcPct val="110000"/>
              </a:lnSpc>
            </a:pPr>
            <a:r>
              <a:rPr lang="en-US" dirty="0"/>
              <a:t>Family Planning User = woman who reported that she or her sexual partner used any modern family planning method </a:t>
            </a:r>
          </a:p>
          <a:p>
            <a:pPr lvl="0"/>
            <a:r>
              <a:rPr lang="en-US" dirty="0"/>
              <a:t>Overall use of modern FP methods (53.1%) was slightly higher than reported by ZDHS 2018 (48%)</a:t>
            </a:r>
          </a:p>
        </p:txBody>
      </p:sp>
      <p:pic>
        <p:nvPicPr>
          <p:cNvPr id="8" name="Content Placeholder 7"/>
          <p:cNvPicPr>
            <a:picLocks noGrp="1" noChangeAspect="1"/>
          </p:cNvPicPr>
          <p:nvPr>
            <p:ph sz="quarter" idx="14"/>
          </p:nvPr>
        </p:nvPicPr>
        <p:blipFill>
          <a:blip r:embed="rId3"/>
          <a:stretch>
            <a:fillRect/>
          </a:stretch>
        </p:blipFill>
        <p:spPr>
          <a:xfrm>
            <a:off x="3554594" y="1079500"/>
            <a:ext cx="4682763" cy="5064125"/>
          </a:xfrm>
          <a:prstGeom prst="rect">
            <a:avLst/>
          </a:prstGeom>
        </p:spPr>
      </p:pic>
    </p:spTree>
    <p:extLst>
      <p:ext uri="{BB962C8B-B14F-4D97-AF65-F5344CB8AC3E}">
        <p14:creationId xmlns:p14="http://schemas.microsoft.com/office/powerpoint/2010/main" val="413328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7" name="Google Shape;997;p62"/>
          <p:cNvSpPr txBox="1">
            <a:spLocks noGrp="1"/>
          </p:cNvSpPr>
          <p:nvPr>
            <p:ph type="sldNum" idx="12"/>
          </p:nvPr>
        </p:nvSpPr>
        <p:spPr/>
        <p:txBody>
          <a:bodyPr/>
          <a:lstStyle/>
          <a:p>
            <a:pPr lvl="0"/>
            <a:fld id="{00000000-1234-1234-1234-123412341234}" type="slidenum">
              <a:rPr lang="en-US" smtClean="0"/>
              <a:pPr lvl="0"/>
              <a:t>62</a:t>
            </a:fld>
            <a:endParaRPr lang="en-US"/>
          </a:p>
        </p:txBody>
      </p:sp>
      <p:sp>
        <p:nvSpPr>
          <p:cNvPr id="998" name="Google Shape;998;p62"/>
          <p:cNvSpPr txBox="1">
            <a:spLocks noGrp="1"/>
          </p:cNvSpPr>
          <p:nvPr>
            <p:ph type="title"/>
          </p:nvPr>
        </p:nvSpPr>
        <p:spPr/>
        <p:txBody>
          <a:bodyPr>
            <a:normAutofit fontScale="90000"/>
          </a:bodyPr>
          <a:lstStyle/>
          <a:p>
            <a:pPr lvl="0"/>
            <a:r>
              <a:rPr lang="en-US" dirty="0"/>
              <a:t>Family Planning Users by type of Modern Method </a:t>
            </a:r>
          </a:p>
        </p:txBody>
      </p:sp>
      <p:sp>
        <p:nvSpPr>
          <p:cNvPr id="996" name="Google Shape;996;p62"/>
          <p:cNvSpPr txBox="1">
            <a:spLocks noGrp="1"/>
          </p:cNvSpPr>
          <p:nvPr>
            <p:ph type="body" idx="13"/>
          </p:nvPr>
        </p:nvSpPr>
        <p:spPr>
          <a:xfrm>
            <a:off x="454025" y="1079500"/>
            <a:ext cx="2430463" cy="5064125"/>
          </a:xfrm>
        </p:spPr>
        <p:txBody>
          <a:bodyPr/>
          <a:lstStyle/>
          <a:p>
            <a:pPr lvl="0"/>
            <a:r>
              <a:rPr lang="en-US" dirty="0" err="1"/>
              <a:t>Injectables</a:t>
            </a:r>
            <a:r>
              <a:rPr lang="en-US" dirty="0"/>
              <a:t> are the most widely used modern method (57.9%), </a:t>
            </a:r>
          </a:p>
          <a:p>
            <a:pPr lvl="0"/>
            <a:r>
              <a:rPr lang="en-US" dirty="0"/>
              <a:t>Followed by the Pill (13.4%) implants (10.5%), and condom (4.2%).</a:t>
            </a:r>
          </a:p>
        </p:txBody>
      </p:sp>
      <p:sp>
        <p:nvSpPr>
          <p:cNvPr id="1000" name="Google Shape;1000;p62"/>
          <p:cNvSpPr txBox="1"/>
          <p:nvPr/>
        </p:nvSpPr>
        <p:spPr>
          <a:xfrm>
            <a:off x="3059099" y="4861573"/>
            <a:ext cx="5800816" cy="980961"/>
          </a:xfrm>
          <a:prstGeom prst="rect">
            <a:avLst/>
          </a:prstGeom>
          <a:noFill/>
          <a:ln>
            <a:noFill/>
          </a:ln>
        </p:spPr>
        <p:txBody>
          <a:bodyPr spcFirstLastPara="1" wrap="square" lIns="91425" tIns="0" rIns="91425" bIns="0" anchor="t" anchorCtr="0">
            <a:noAutofit/>
          </a:bodyPr>
          <a:lstStyle/>
          <a:p>
            <a:pPr marL="0" marR="0" lvl="0" indent="0" algn="l" rtl="0">
              <a:lnSpc>
                <a:spcPct val="110000"/>
              </a:lnSpc>
              <a:spcBef>
                <a:spcPts val="0"/>
              </a:spcBef>
              <a:spcAft>
                <a:spcPts val="0"/>
              </a:spcAft>
              <a:buClr>
                <a:schemeClr val="dk2"/>
              </a:buClr>
              <a:buSzPts val="1400"/>
              <a:buFont typeface="Noto Sans Symbols"/>
              <a:buNone/>
            </a:pPr>
            <a:r>
              <a:rPr lang="en-US" sz="1400" b="0" dirty="0">
                <a:solidFill>
                  <a:schemeClr val="dk1"/>
                </a:solidFill>
                <a:latin typeface="Gill Sans"/>
                <a:ea typeface="Gill Sans"/>
                <a:cs typeface="Gill Sans"/>
                <a:sym typeface="Gill Sans"/>
              </a:rPr>
              <a:t>Note:  </a:t>
            </a:r>
            <a:endParaRPr dirty="0"/>
          </a:p>
          <a:p>
            <a:pPr marL="169863" marR="0" lvl="0" indent="-169863" algn="l" rtl="0">
              <a:lnSpc>
                <a:spcPct val="110000"/>
              </a:lnSpc>
              <a:spcBef>
                <a:spcPts val="0"/>
              </a:spcBef>
              <a:spcAft>
                <a:spcPts val="0"/>
              </a:spcAft>
              <a:buClr>
                <a:srgbClr val="0C0C0C"/>
              </a:buClr>
              <a:buSzPts val="1300"/>
              <a:buFont typeface="Arial"/>
              <a:buChar char="•"/>
            </a:pPr>
            <a:r>
              <a:rPr lang="en-US" sz="1300" b="0" dirty="0">
                <a:solidFill>
                  <a:schemeClr val="dk1"/>
                </a:solidFill>
                <a:latin typeface="Gill Sans"/>
                <a:ea typeface="Gill Sans"/>
                <a:cs typeface="Gill Sans"/>
                <a:sym typeface="Gill Sans"/>
              </a:rPr>
              <a:t>Other modern methods include IUD, Diaphragm and Standard days method</a:t>
            </a:r>
            <a:endParaRPr dirty="0"/>
          </a:p>
          <a:p>
            <a:pPr marL="169863" marR="0" lvl="0" indent="-169863" algn="l" rtl="0">
              <a:lnSpc>
                <a:spcPct val="110000"/>
              </a:lnSpc>
              <a:spcBef>
                <a:spcPts val="0"/>
              </a:spcBef>
              <a:spcAft>
                <a:spcPts val="0"/>
              </a:spcAft>
              <a:buClr>
                <a:srgbClr val="0C0C0C"/>
              </a:buClr>
              <a:buSzPts val="1300"/>
              <a:buFont typeface="Arial"/>
              <a:buChar char="•"/>
            </a:pPr>
            <a:r>
              <a:rPr lang="en-US" sz="1300" b="0" dirty="0">
                <a:solidFill>
                  <a:schemeClr val="dk1"/>
                </a:solidFill>
                <a:latin typeface="Gill Sans"/>
                <a:ea typeface="Gill Sans"/>
                <a:cs typeface="Gill Sans"/>
                <a:sym typeface="Gill Sans"/>
              </a:rPr>
              <a:t>Traditional methods include abstinence, exclusive breast feeding and withdrawal</a:t>
            </a:r>
          </a:p>
          <a:p>
            <a:pPr marL="169863" marR="0" lvl="0" indent="-169863" algn="l" rtl="0">
              <a:lnSpc>
                <a:spcPct val="110000"/>
              </a:lnSpc>
              <a:spcBef>
                <a:spcPts val="0"/>
              </a:spcBef>
              <a:spcAft>
                <a:spcPts val="0"/>
              </a:spcAft>
              <a:buClr>
                <a:srgbClr val="0C0C0C"/>
              </a:buClr>
              <a:buSzPts val="1300"/>
              <a:buFont typeface="Arial"/>
              <a:buChar char="•"/>
            </a:pPr>
            <a:r>
              <a:rPr lang="en-US" sz="1300" dirty="0">
                <a:solidFill>
                  <a:schemeClr val="dk1"/>
                </a:solidFill>
                <a:latin typeface="Gill Sans"/>
                <a:ea typeface="Gill Sans"/>
                <a:cs typeface="Gill Sans"/>
                <a:sym typeface="Gill Sans"/>
              </a:rPr>
              <a:t>Denominator = 3,981 women who indicated using a family planning method</a:t>
            </a:r>
            <a:r>
              <a:rPr lang="en-US" sz="1300" b="0" dirty="0">
                <a:solidFill>
                  <a:schemeClr val="dk1"/>
                </a:solidFill>
                <a:latin typeface="Gill Sans"/>
                <a:ea typeface="Gill Sans"/>
                <a:cs typeface="Gill Sans"/>
                <a:sym typeface="Gill Sans"/>
              </a:rPr>
              <a:t> </a:t>
            </a:r>
            <a:endParaRPr sz="1300" b="0" dirty="0">
              <a:solidFill>
                <a:schemeClr val="dk1"/>
              </a:solidFill>
              <a:latin typeface="Gill Sans"/>
              <a:ea typeface="Gill Sans"/>
              <a:cs typeface="Gill Sans"/>
              <a:sym typeface="Gill Sans"/>
            </a:endParaRPr>
          </a:p>
        </p:txBody>
      </p:sp>
      <p:pic>
        <p:nvPicPr>
          <p:cNvPr id="14" name="Content Placeholder 13"/>
          <p:cNvPicPr>
            <a:picLocks noGrp="1" noChangeAspect="1"/>
          </p:cNvPicPr>
          <p:nvPr>
            <p:ph sz="quarter" idx="14"/>
          </p:nvPr>
        </p:nvPicPr>
        <p:blipFill>
          <a:blip r:embed="rId3"/>
          <a:stretch>
            <a:fillRect/>
          </a:stretch>
        </p:blipFill>
        <p:spPr>
          <a:xfrm>
            <a:off x="2908862" y="1183907"/>
            <a:ext cx="5831597" cy="3534907"/>
          </a:xfrm>
          <a:prstGeom prst="rect">
            <a:avLst/>
          </a:prstGeom>
          <a:effectLst>
            <a:softEdge rad="12700"/>
          </a:effectLst>
        </p:spPr>
      </p:pic>
    </p:spTree>
    <p:extLst>
      <p:ext uri="{BB962C8B-B14F-4D97-AF65-F5344CB8AC3E}">
        <p14:creationId xmlns:p14="http://schemas.microsoft.com/office/powerpoint/2010/main" val="144404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6" name="Google Shape;1006;p63"/>
          <p:cNvSpPr txBox="1">
            <a:spLocks noGrp="1"/>
          </p:cNvSpPr>
          <p:nvPr>
            <p:ph type="sldNum" idx="12"/>
          </p:nvPr>
        </p:nvSpPr>
        <p:spPr/>
        <p:txBody>
          <a:bodyPr/>
          <a:lstStyle/>
          <a:p>
            <a:pPr lvl="0"/>
            <a:fld id="{00000000-1234-1234-1234-123412341234}" type="slidenum">
              <a:rPr lang="en-US" smtClean="0"/>
              <a:pPr lvl="0"/>
              <a:t>63</a:t>
            </a:fld>
            <a:endParaRPr lang="en-US"/>
          </a:p>
        </p:txBody>
      </p:sp>
      <p:sp>
        <p:nvSpPr>
          <p:cNvPr id="1007" name="Google Shape;1007;p63"/>
          <p:cNvSpPr txBox="1">
            <a:spLocks noGrp="1"/>
          </p:cNvSpPr>
          <p:nvPr>
            <p:ph type="title"/>
          </p:nvPr>
        </p:nvSpPr>
        <p:spPr/>
        <p:txBody>
          <a:bodyPr/>
          <a:lstStyle/>
          <a:p>
            <a:pPr lvl="0"/>
            <a:r>
              <a:rPr lang="en-US" dirty="0"/>
              <a:t>% of Modern family planning users – by district</a:t>
            </a:r>
          </a:p>
        </p:txBody>
      </p:sp>
      <p:sp>
        <p:nvSpPr>
          <p:cNvPr id="1005" name="Google Shape;1005;p63"/>
          <p:cNvSpPr txBox="1">
            <a:spLocks noGrp="1"/>
          </p:cNvSpPr>
          <p:nvPr>
            <p:ph type="body" idx="13"/>
          </p:nvPr>
        </p:nvSpPr>
        <p:spPr>
          <a:xfrm>
            <a:off x="454025" y="1079500"/>
            <a:ext cx="2430463" cy="5064125"/>
          </a:xfrm>
        </p:spPr>
        <p:txBody>
          <a:bodyPr/>
          <a:lstStyle/>
          <a:p>
            <a:pPr lvl="0"/>
            <a:r>
              <a:rPr lang="en-US" dirty="0"/>
              <a:t>More women in Eastern Province used modern family planning methods with  </a:t>
            </a:r>
            <a:r>
              <a:rPr lang="en-US" dirty="0" err="1"/>
              <a:t>Chipata</a:t>
            </a:r>
            <a:r>
              <a:rPr lang="en-US" dirty="0"/>
              <a:t> (72.1%) reporting the highest. </a:t>
            </a:r>
          </a:p>
          <a:p>
            <a:pPr lvl="0"/>
            <a:r>
              <a:rPr lang="en-US" dirty="0"/>
              <a:t>Lowest use reported in </a:t>
            </a:r>
            <a:r>
              <a:rPr lang="en-US" dirty="0" err="1"/>
              <a:t>Kalabo</a:t>
            </a:r>
            <a:r>
              <a:rPr lang="en-US" dirty="0"/>
              <a:t> (28.9%) and Zambezi (30%)</a:t>
            </a:r>
          </a:p>
        </p:txBody>
      </p:sp>
      <p:pic>
        <p:nvPicPr>
          <p:cNvPr id="1008" name="Google Shape;1008;p63" descr="A close up of a map&#10;&#10;Description automatically generated"/>
          <p:cNvPicPr preferRelativeResize="0">
            <a:picLocks noGrp="1"/>
          </p:cNvPicPr>
          <p:nvPr>
            <p:ph type="body" idx="14"/>
          </p:nvPr>
        </p:nvPicPr>
        <p:blipFill rotWithShape="1">
          <a:blip r:embed="rId3" cstate="email">
            <a:alphaModFix/>
            <a:extLst>
              <a:ext uri="{28A0092B-C50C-407E-A947-70E740481C1C}">
                <a14:useLocalDpi xmlns:a14="http://schemas.microsoft.com/office/drawing/2010/main"/>
              </a:ext>
            </a:extLst>
          </a:blip>
          <a:srcRect/>
          <a:stretch/>
        </p:blipFill>
        <p:spPr>
          <a:xfrm>
            <a:off x="3106738" y="1196046"/>
            <a:ext cx="5578475" cy="4831032"/>
          </a:xfrm>
        </p:spPr>
      </p:pic>
    </p:spTree>
    <p:extLst>
      <p:ext uri="{BB962C8B-B14F-4D97-AF65-F5344CB8AC3E}">
        <p14:creationId xmlns:p14="http://schemas.microsoft.com/office/powerpoint/2010/main" val="1212469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64"/>
          <p:cNvSpPr txBox="1">
            <a:spLocks noGrp="1"/>
          </p:cNvSpPr>
          <p:nvPr>
            <p:ph type="sldNum" idx="12"/>
          </p:nvPr>
        </p:nvSpPr>
        <p:spPr/>
        <p:txBody>
          <a:bodyPr/>
          <a:lstStyle/>
          <a:p>
            <a:pPr lvl="0"/>
            <a:fld id="{00000000-1234-1234-1234-123412341234}" type="slidenum">
              <a:rPr lang="en-US" smtClean="0"/>
              <a:pPr lvl="0"/>
              <a:t>64</a:t>
            </a:fld>
            <a:endParaRPr lang="en-US"/>
          </a:p>
        </p:txBody>
      </p:sp>
      <p:sp>
        <p:nvSpPr>
          <p:cNvPr id="1015" name="Google Shape;1015;p64"/>
          <p:cNvSpPr txBox="1">
            <a:spLocks noGrp="1"/>
          </p:cNvSpPr>
          <p:nvPr>
            <p:ph type="title"/>
          </p:nvPr>
        </p:nvSpPr>
        <p:spPr/>
        <p:txBody>
          <a:bodyPr/>
          <a:lstStyle/>
          <a:p>
            <a:pPr lvl="0"/>
            <a:r>
              <a:rPr lang="en-US" dirty="0"/>
              <a:t>Objective 2 / IR 4: Healthier Cleaner Environment</a:t>
            </a:r>
          </a:p>
        </p:txBody>
      </p:sp>
      <p:sp>
        <p:nvSpPr>
          <p:cNvPr id="7" name="Subtitle 6"/>
          <p:cNvSpPr>
            <a:spLocks noGrp="1"/>
          </p:cNvSpPr>
          <p:nvPr>
            <p:ph type="subTitle" idx="1"/>
          </p:nvPr>
        </p:nvSpPr>
        <p:spPr/>
        <p:txBody>
          <a:bodyPr>
            <a:normAutofit fontScale="77500" lnSpcReduction="20000"/>
          </a:bodyPr>
          <a:lstStyle/>
          <a:p>
            <a:r>
              <a:rPr lang="en-ZA" dirty="0"/>
              <a:t>Access to water and sanitation; water treatment and storage; essential hygiene practices, child exposure to animal waste  </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66"/>
          <p:cNvSpPr txBox="1">
            <a:spLocks noGrp="1"/>
          </p:cNvSpPr>
          <p:nvPr>
            <p:ph type="title"/>
          </p:nvPr>
        </p:nvSpPr>
        <p:spPr/>
        <p:txBody>
          <a:bodyPr/>
          <a:lstStyle/>
          <a:p>
            <a:pPr lvl="0"/>
            <a:r>
              <a:rPr lang="en-US" dirty="0"/>
              <a:t>% of HH with access to basic drinking water services </a:t>
            </a:r>
          </a:p>
        </p:txBody>
      </p:sp>
      <p:sp>
        <p:nvSpPr>
          <p:cNvPr id="1032" name="Google Shape;1032;p66"/>
          <p:cNvSpPr txBox="1">
            <a:spLocks noGrp="1"/>
          </p:cNvSpPr>
          <p:nvPr>
            <p:ph type="sldNum" idx="12"/>
          </p:nvPr>
        </p:nvSpPr>
        <p:spPr/>
        <p:txBody>
          <a:bodyPr/>
          <a:lstStyle/>
          <a:p>
            <a:pPr lvl="0"/>
            <a:fld id="{00000000-1234-1234-1234-123412341234}" type="slidenum">
              <a:rPr lang="en-US" smtClean="0"/>
              <a:pPr lvl="0"/>
              <a:t>65</a:t>
            </a:fld>
            <a:endParaRPr lang="en-US"/>
          </a:p>
        </p:txBody>
      </p:sp>
      <p:sp>
        <p:nvSpPr>
          <p:cNvPr id="1031" name="Google Shape;1031;p66"/>
          <p:cNvSpPr txBox="1">
            <a:spLocks noGrp="1"/>
          </p:cNvSpPr>
          <p:nvPr>
            <p:ph type="body" idx="13"/>
          </p:nvPr>
        </p:nvSpPr>
        <p:spPr>
          <a:xfrm>
            <a:off x="454025" y="1163638"/>
            <a:ext cx="8154988" cy="4979987"/>
          </a:xfrm>
        </p:spPr>
        <p:txBody>
          <a:bodyPr/>
          <a:lstStyle/>
          <a:p>
            <a:pPr lvl="0"/>
            <a:r>
              <a:rPr lang="en-US" dirty="0"/>
              <a:t>A household was counted as having access to basic drinking water if they met all the criteria below:</a:t>
            </a:r>
          </a:p>
          <a:p>
            <a:pPr lvl="1"/>
            <a:r>
              <a:rPr lang="en-US" dirty="0"/>
              <a:t>Received water from a safe water source (66.7%) </a:t>
            </a:r>
          </a:p>
          <a:p>
            <a:pPr lvl="2"/>
            <a:r>
              <a:rPr lang="en-US" dirty="0"/>
              <a:t>Tube or borehole, </a:t>
            </a:r>
          </a:p>
          <a:p>
            <a:pPr lvl="2"/>
            <a:r>
              <a:rPr lang="en-US" dirty="0"/>
              <a:t>protected shallow well, </a:t>
            </a:r>
          </a:p>
          <a:p>
            <a:pPr lvl="2"/>
            <a:r>
              <a:rPr lang="en-US" dirty="0"/>
              <a:t>harvested rain water, </a:t>
            </a:r>
          </a:p>
          <a:p>
            <a:pPr lvl="2"/>
            <a:r>
              <a:rPr lang="en-US" dirty="0"/>
              <a:t>piped water/public tap, </a:t>
            </a:r>
          </a:p>
          <a:p>
            <a:pPr lvl="2"/>
            <a:r>
              <a:rPr lang="en-US" dirty="0"/>
              <a:t>protected spring</a:t>
            </a:r>
          </a:p>
          <a:p>
            <a:pPr lvl="1"/>
            <a:r>
              <a:rPr lang="en-US" dirty="0"/>
              <a:t>The water was usually accessible (82.4%)</a:t>
            </a:r>
          </a:p>
          <a:p>
            <a:pPr lvl="1"/>
            <a:r>
              <a:rPr lang="en-US" dirty="0"/>
              <a:t>They could get to the water source in 30 minutes or less (83.5%)</a:t>
            </a:r>
          </a:p>
          <a:p>
            <a:pPr lvl="0"/>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8" name="Google Shape;1038;p67"/>
          <p:cNvSpPr txBox="1">
            <a:spLocks noGrp="1"/>
          </p:cNvSpPr>
          <p:nvPr>
            <p:ph type="sldNum" idx="12"/>
          </p:nvPr>
        </p:nvSpPr>
        <p:spPr/>
        <p:txBody>
          <a:bodyPr/>
          <a:lstStyle/>
          <a:p>
            <a:pPr lvl="0"/>
            <a:fld id="{00000000-1234-1234-1234-123412341234}" type="slidenum">
              <a:rPr lang="en-US" smtClean="0"/>
              <a:pPr lvl="0"/>
              <a:t>66</a:t>
            </a:fld>
            <a:endParaRPr lang="en-US"/>
          </a:p>
        </p:txBody>
      </p:sp>
      <p:sp>
        <p:nvSpPr>
          <p:cNvPr id="1039" name="Google Shape;1039;p67"/>
          <p:cNvSpPr txBox="1">
            <a:spLocks noGrp="1"/>
          </p:cNvSpPr>
          <p:nvPr>
            <p:ph type="title"/>
          </p:nvPr>
        </p:nvSpPr>
        <p:spPr/>
        <p:txBody>
          <a:bodyPr>
            <a:normAutofit fontScale="90000"/>
          </a:bodyPr>
          <a:lstStyle/>
          <a:p>
            <a:pPr lvl="0"/>
            <a:r>
              <a:rPr lang="en-US" dirty="0"/>
              <a:t>% of HH with access to basic drinking water services (n=7486)</a:t>
            </a:r>
          </a:p>
        </p:txBody>
      </p:sp>
      <p:sp>
        <p:nvSpPr>
          <p:cNvPr id="1037" name="Google Shape;1037;p67"/>
          <p:cNvSpPr txBox="1">
            <a:spLocks noGrp="1"/>
          </p:cNvSpPr>
          <p:nvPr>
            <p:ph type="body" idx="13"/>
          </p:nvPr>
        </p:nvSpPr>
        <p:spPr>
          <a:xfrm>
            <a:off x="454025" y="1079500"/>
            <a:ext cx="2430463" cy="5064125"/>
          </a:xfrm>
        </p:spPr>
        <p:txBody>
          <a:bodyPr/>
          <a:lstStyle/>
          <a:p>
            <a:pPr lvl="0"/>
            <a:r>
              <a:rPr lang="en-US" dirty="0"/>
              <a:t>Overall 37.7% of HH had access to basic drinking water (urban 60.1%, rural 27.2%, </a:t>
            </a:r>
          </a:p>
          <a:p>
            <a:pPr lvl="0"/>
            <a:r>
              <a:rPr lang="en-US" dirty="0"/>
              <a:t>highest percentages in Lusaka 80.4% </a:t>
            </a:r>
          </a:p>
          <a:p>
            <a:pPr lvl="0"/>
            <a:r>
              <a:rPr lang="en-US" dirty="0"/>
              <a:t>lowest in </a:t>
            </a:r>
            <a:r>
              <a:rPr lang="en-US" dirty="0" err="1"/>
              <a:t>Samfya</a:t>
            </a:r>
            <a:r>
              <a:rPr lang="en-US" dirty="0"/>
              <a:t> 8.4%</a:t>
            </a:r>
          </a:p>
          <a:p>
            <a:pPr lvl="0"/>
            <a:endParaRPr lang="en-US" dirty="0"/>
          </a:p>
        </p:txBody>
      </p:sp>
      <p:pic>
        <p:nvPicPr>
          <p:cNvPr id="7" name="Content Placeholder 6"/>
          <p:cNvPicPr>
            <a:picLocks noGrp="1" noChangeAspect="1"/>
          </p:cNvPicPr>
          <p:nvPr>
            <p:ph sz="quarter" idx="14"/>
          </p:nvPr>
        </p:nvPicPr>
        <p:blipFill>
          <a:blip r:embed="rId3"/>
          <a:stretch>
            <a:fillRect/>
          </a:stretch>
        </p:blipFill>
        <p:spPr>
          <a:xfrm>
            <a:off x="3106738" y="1288702"/>
            <a:ext cx="5578475" cy="464572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7" name="Google Shape;1047;p68"/>
          <p:cNvSpPr txBox="1">
            <a:spLocks noGrp="1"/>
          </p:cNvSpPr>
          <p:nvPr>
            <p:ph type="sldNum" idx="12"/>
          </p:nvPr>
        </p:nvSpPr>
        <p:spPr/>
        <p:txBody>
          <a:bodyPr/>
          <a:lstStyle/>
          <a:p>
            <a:pPr lvl="0"/>
            <a:fld id="{00000000-1234-1234-1234-123412341234}" type="slidenum">
              <a:rPr lang="en-US" smtClean="0"/>
              <a:pPr lvl="0"/>
              <a:t>67</a:t>
            </a:fld>
            <a:endParaRPr lang="en-US"/>
          </a:p>
        </p:txBody>
      </p:sp>
      <p:sp>
        <p:nvSpPr>
          <p:cNvPr id="1045" name="Google Shape;1045;p68"/>
          <p:cNvSpPr txBox="1">
            <a:spLocks noGrp="1"/>
          </p:cNvSpPr>
          <p:nvPr>
            <p:ph type="title"/>
          </p:nvPr>
        </p:nvSpPr>
        <p:spPr/>
        <p:txBody>
          <a:bodyPr>
            <a:normAutofit fontScale="90000"/>
          </a:bodyPr>
          <a:lstStyle/>
          <a:p>
            <a:pPr lvl="0"/>
            <a:r>
              <a:rPr lang="en-US" dirty="0"/>
              <a:t>% HHs in target areas practicing correct use of recommended HH water treatment technologies</a:t>
            </a:r>
          </a:p>
        </p:txBody>
      </p:sp>
      <p:sp>
        <p:nvSpPr>
          <p:cNvPr id="1046" name="Google Shape;1046;p68"/>
          <p:cNvSpPr txBox="1">
            <a:spLocks noGrp="1"/>
          </p:cNvSpPr>
          <p:nvPr>
            <p:ph sz="quarter" idx="13"/>
          </p:nvPr>
        </p:nvSpPr>
        <p:spPr>
          <a:xfrm>
            <a:off x="454026" y="1079045"/>
            <a:ext cx="8153826" cy="1377751"/>
          </a:xfrm>
        </p:spPr>
        <p:txBody>
          <a:bodyPr/>
          <a:lstStyle/>
          <a:p>
            <a:pPr lvl="0"/>
            <a:r>
              <a:rPr lang="en-US" dirty="0"/>
              <a:t>A household was counted if it:</a:t>
            </a:r>
          </a:p>
          <a:p>
            <a:pPr lvl="1"/>
            <a:r>
              <a:rPr lang="en-US" dirty="0"/>
              <a:t>reported an unsafe source of water as their primary or alternative source of drinking water </a:t>
            </a:r>
          </a:p>
          <a:p>
            <a:pPr lvl="1"/>
            <a:r>
              <a:rPr lang="en-US" dirty="0"/>
              <a:t>showed the treatment materials and demonstrated correct treatment method </a:t>
            </a:r>
          </a:p>
          <a:p>
            <a:pPr lvl="0"/>
            <a:endParaRPr lang="en-US" dirty="0"/>
          </a:p>
        </p:txBody>
      </p:sp>
      <p:pic>
        <p:nvPicPr>
          <p:cNvPr id="25" name="Picture 24"/>
          <p:cNvPicPr>
            <a:picLocks noChangeAspect="1"/>
          </p:cNvPicPr>
          <p:nvPr/>
        </p:nvPicPr>
        <p:blipFill>
          <a:blip r:embed="rId3"/>
          <a:stretch>
            <a:fillRect/>
          </a:stretch>
        </p:blipFill>
        <p:spPr>
          <a:xfrm>
            <a:off x="454026" y="2497197"/>
            <a:ext cx="3857784" cy="2962227"/>
          </a:xfrm>
          <a:prstGeom prst="rect">
            <a:avLst/>
          </a:prstGeom>
          <a:effectLst>
            <a:softEdge rad="12700"/>
          </a:effectLst>
        </p:spPr>
      </p:pic>
      <p:pic>
        <p:nvPicPr>
          <p:cNvPr id="27" name="Content Placeholder 26"/>
          <p:cNvPicPr>
            <a:picLocks noGrp="1" noChangeAspect="1"/>
          </p:cNvPicPr>
          <p:nvPr>
            <p:ph sz="quarter" idx="14"/>
          </p:nvPr>
        </p:nvPicPr>
        <p:blipFill>
          <a:blip r:embed="rId4"/>
          <a:stretch>
            <a:fillRect/>
          </a:stretch>
        </p:blipFill>
        <p:spPr>
          <a:xfrm>
            <a:off x="4186988" y="2497197"/>
            <a:ext cx="4604328" cy="3085456"/>
          </a:xfrm>
          <a:prstGeom prst="rect">
            <a:avLst/>
          </a:prstGeom>
          <a:effectLst>
            <a:softEdge rad="12700"/>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4" name="Google Shape;1064;p70"/>
          <p:cNvSpPr txBox="1">
            <a:spLocks noGrp="1"/>
          </p:cNvSpPr>
          <p:nvPr>
            <p:ph type="sldNum" idx="12"/>
          </p:nvPr>
        </p:nvSpPr>
        <p:spPr/>
        <p:txBody>
          <a:bodyPr/>
          <a:lstStyle/>
          <a:p>
            <a:pPr lvl="0"/>
            <a:fld id="{00000000-1234-1234-1234-123412341234}" type="slidenum">
              <a:rPr lang="en-US" smtClean="0"/>
              <a:pPr lvl="0"/>
              <a:t>68</a:t>
            </a:fld>
            <a:endParaRPr lang="en-US"/>
          </a:p>
        </p:txBody>
      </p:sp>
      <p:sp>
        <p:nvSpPr>
          <p:cNvPr id="1066" name="Google Shape;1066;p70"/>
          <p:cNvSpPr txBox="1">
            <a:spLocks noGrp="1"/>
          </p:cNvSpPr>
          <p:nvPr>
            <p:ph type="title"/>
          </p:nvPr>
        </p:nvSpPr>
        <p:spPr/>
        <p:txBody>
          <a:bodyPr>
            <a:noAutofit/>
          </a:bodyPr>
          <a:lstStyle/>
          <a:p>
            <a:pPr lvl="0"/>
            <a:r>
              <a:rPr lang="en-US" sz="2000" dirty="0"/>
              <a:t>% HH in target areas practicing correct use of recommended HH water treatment technologies - by district (n=3,438)</a:t>
            </a:r>
          </a:p>
        </p:txBody>
      </p:sp>
      <p:sp>
        <p:nvSpPr>
          <p:cNvPr id="1063" name="Google Shape;1063;p70"/>
          <p:cNvSpPr txBox="1">
            <a:spLocks noGrp="1"/>
          </p:cNvSpPr>
          <p:nvPr>
            <p:ph type="body" idx="13"/>
          </p:nvPr>
        </p:nvSpPr>
        <p:spPr>
          <a:xfrm>
            <a:off x="454025" y="1079500"/>
            <a:ext cx="2430463" cy="5064125"/>
          </a:xfrm>
        </p:spPr>
        <p:txBody>
          <a:bodyPr>
            <a:normAutofit lnSpcReduction="10000"/>
          </a:bodyPr>
          <a:lstStyle/>
          <a:p>
            <a:pPr lvl="0"/>
            <a:r>
              <a:rPr lang="en-US" dirty="0"/>
              <a:t>Other than in Ndola (55.6%) , the use of recommended water treatment technologies was very low among all districts </a:t>
            </a:r>
          </a:p>
          <a:p>
            <a:pPr lvl="0"/>
            <a:r>
              <a:rPr lang="en-US" dirty="0"/>
              <a:t>lowest seen in Zambezi (1.5%) and </a:t>
            </a:r>
            <a:r>
              <a:rPr lang="en-US" dirty="0" err="1"/>
              <a:t>Shangombo</a:t>
            </a:r>
            <a:r>
              <a:rPr lang="en-US" dirty="0"/>
              <a:t>  (1.6%)</a:t>
            </a:r>
          </a:p>
        </p:txBody>
      </p:sp>
      <p:pic>
        <p:nvPicPr>
          <p:cNvPr id="1065" name="Google Shape;1065;p70"/>
          <p:cNvPicPr preferRelativeResize="0">
            <a:picLocks noGrp="1" noChangeAspect="1"/>
          </p:cNvPicPr>
          <p:nvPr>
            <p:ph type="body" idx="14"/>
          </p:nvPr>
        </p:nvPicPr>
        <p:blipFill rotWithShape="1">
          <a:blip r:embed="rId3" cstate="email">
            <a:alphaModFix/>
            <a:extLst>
              <a:ext uri="{28A0092B-C50C-407E-A947-70E740481C1C}">
                <a14:useLocalDpi xmlns:a14="http://schemas.microsoft.com/office/drawing/2010/main"/>
              </a:ext>
            </a:extLst>
          </a:blip>
          <a:srcRect/>
          <a:stretch/>
        </p:blipFill>
        <p:spPr>
          <a:xfrm>
            <a:off x="3609655" y="1159497"/>
            <a:ext cx="4949192" cy="4606370"/>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71"/>
          <p:cNvSpPr txBox="1">
            <a:spLocks noGrp="1"/>
          </p:cNvSpPr>
          <p:nvPr>
            <p:ph type="title"/>
          </p:nvPr>
        </p:nvSpPr>
        <p:spPr/>
        <p:txBody>
          <a:bodyPr>
            <a:normAutofit fontScale="90000"/>
          </a:bodyPr>
          <a:lstStyle/>
          <a:p>
            <a:pPr lvl="0"/>
            <a:r>
              <a:rPr lang="en-US" dirty="0"/>
              <a:t>% HH practicing correct water storage of </a:t>
            </a:r>
            <a:r>
              <a:rPr lang="en-US" u="sng" dirty="0"/>
              <a:t>treated</a:t>
            </a:r>
            <a:r>
              <a:rPr lang="en-US" dirty="0"/>
              <a:t> water  </a:t>
            </a:r>
          </a:p>
        </p:txBody>
      </p:sp>
      <p:sp>
        <p:nvSpPr>
          <p:cNvPr id="1073" name="Google Shape;1073;p71"/>
          <p:cNvSpPr txBox="1">
            <a:spLocks noGrp="1"/>
          </p:cNvSpPr>
          <p:nvPr>
            <p:ph type="sldNum" idx="12"/>
          </p:nvPr>
        </p:nvSpPr>
        <p:spPr/>
        <p:txBody>
          <a:bodyPr/>
          <a:lstStyle/>
          <a:p>
            <a:pPr lvl="0"/>
            <a:fld id="{00000000-1234-1234-1234-123412341234}" type="slidenum">
              <a:rPr lang="en-US" smtClean="0"/>
              <a:pPr lvl="0"/>
              <a:t>69</a:t>
            </a:fld>
            <a:endParaRPr lang="en-US"/>
          </a:p>
        </p:txBody>
      </p:sp>
      <p:sp>
        <p:nvSpPr>
          <p:cNvPr id="1072" name="Google Shape;1072;p71"/>
          <p:cNvSpPr txBox="1">
            <a:spLocks noGrp="1"/>
          </p:cNvSpPr>
          <p:nvPr>
            <p:ph type="body" idx="13"/>
          </p:nvPr>
        </p:nvSpPr>
        <p:spPr>
          <a:xfrm>
            <a:off x="454025" y="1163638"/>
            <a:ext cx="8154988" cy="4979987"/>
          </a:xfrm>
        </p:spPr>
        <p:txBody>
          <a:bodyPr/>
          <a:lstStyle/>
          <a:p>
            <a:pPr lvl="0"/>
            <a:r>
              <a:rPr lang="en-US" dirty="0"/>
              <a:t>The indicator assesses the proportion of HHs storing treated drinking water in a way that protects its quality and prevents contamination</a:t>
            </a:r>
          </a:p>
          <a:p>
            <a:pPr lvl="0"/>
            <a:r>
              <a:rPr lang="en-US" dirty="0"/>
              <a:t>A household is counted if</a:t>
            </a:r>
          </a:p>
          <a:p>
            <a:pPr lvl="1"/>
            <a:r>
              <a:rPr lang="en-US" dirty="0"/>
              <a:t>Correct treatment is followed (per indicator 25)</a:t>
            </a:r>
          </a:p>
          <a:p>
            <a:pPr lvl="1"/>
            <a:r>
              <a:rPr lang="en-US" dirty="0"/>
              <a:t>The water containers were clean (no visible dirt as inspected by interviewers)</a:t>
            </a:r>
          </a:p>
          <a:p>
            <a:pPr lvl="1"/>
            <a:r>
              <a:rPr lang="en-US" dirty="0"/>
              <a:t>Water containers had narrow necks/protecting covers</a:t>
            </a:r>
          </a:p>
          <a:p>
            <a:pPr lvl="1"/>
            <a:r>
              <a:rPr lang="en-US" dirty="0"/>
              <a:t>Water containers had a tap or narrow mouth for drawing the water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
          <p:cNvSpPr txBox="1">
            <a:spLocks noGrp="1"/>
          </p:cNvSpPr>
          <p:nvPr>
            <p:ph type="sldNum" idx="12"/>
          </p:nvPr>
        </p:nvSpPr>
        <p:spPr>
          <a:xfrm>
            <a:off x="8838950" y="6573463"/>
            <a:ext cx="303949" cy="270769"/>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359" name="Google Shape;359;p7"/>
          <p:cNvSpPr txBox="1">
            <a:spLocks noGrp="1"/>
          </p:cNvSpPr>
          <p:nvPr>
            <p:ph type="title"/>
          </p:nvPr>
        </p:nvSpPr>
        <p:spPr>
          <a:xfrm>
            <a:off x="457198" y="182878"/>
            <a:ext cx="8151061" cy="71374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800"/>
              <a:buFont typeface="Gill Sans"/>
              <a:buNone/>
            </a:pPr>
            <a:r>
              <a:rPr lang="en-US"/>
              <a:t>Specific Indicators</a:t>
            </a:r>
            <a:endParaRPr/>
          </a:p>
        </p:txBody>
      </p:sp>
      <p:pic>
        <p:nvPicPr>
          <p:cNvPr id="360" name="Google Shape;360;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2491" y="807868"/>
            <a:ext cx="7018736" cy="533922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80" name="Google Shape;1080;p72"/>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70</a:t>
            </a:fld>
            <a:endParaRPr/>
          </a:p>
        </p:txBody>
      </p:sp>
      <p:sp>
        <p:nvSpPr>
          <p:cNvPr id="1082" name="Google Shape;1082;p72"/>
          <p:cNvSpPr txBox="1">
            <a:spLocks noGrp="1"/>
          </p:cNvSpPr>
          <p:nvPr>
            <p:ph type="title"/>
          </p:nvPr>
        </p:nvSpPr>
        <p:spPr>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2"/>
              </a:buClr>
              <a:buSzPts val="2520"/>
              <a:buFont typeface="Gill Sans"/>
              <a:buNone/>
            </a:pPr>
            <a:r>
              <a:rPr lang="en-US" sz="2520" dirty="0"/>
              <a:t>% HHs practicing correct water storage of the </a:t>
            </a:r>
            <a:r>
              <a:rPr lang="en-US" sz="2520" u="sng" dirty="0"/>
              <a:t>treated</a:t>
            </a:r>
            <a:r>
              <a:rPr lang="en-US" sz="2520" dirty="0"/>
              <a:t> drinking</a:t>
            </a:r>
            <a:r>
              <a:rPr lang="en-US" sz="2520" dirty="0">
                <a:solidFill>
                  <a:srgbClr val="FF0000"/>
                </a:solidFill>
              </a:rPr>
              <a:t> </a:t>
            </a:r>
            <a:r>
              <a:rPr lang="en-US" sz="2520" dirty="0"/>
              <a:t>water (n=324)</a:t>
            </a:r>
            <a:endParaRPr sz="2520" dirty="0"/>
          </a:p>
        </p:txBody>
      </p:sp>
      <p:sp>
        <p:nvSpPr>
          <p:cNvPr id="1079" name="Google Shape;1079;p72"/>
          <p:cNvSpPr txBox="1">
            <a:spLocks noGrp="1"/>
          </p:cNvSpPr>
          <p:nvPr>
            <p:ph sz="quarter" idx="13"/>
          </p:nvPr>
        </p:nvSpPr>
        <p:spPr>
          <a:prstGeom prst="rect">
            <a:avLst/>
          </a:prstGeom>
          <a:noFill/>
          <a:ln>
            <a:noFill/>
          </a:ln>
        </p:spPr>
        <p:txBody>
          <a:bodyPr spcFirstLastPara="1" wrap="square" lIns="91425" tIns="0" rIns="91425" bIns="0" anchor="t" anchorCtr="0">
            <a:normAutofit/>
          </a:bodyPr>
          <a:lstStyle/>
          <a:p>
            <a:pPr marL="169863" lvl="0" indent="-169863" algn="l" rtl="0">
              <a:lnSpc>
                <a:spcPct val="110000"/>
              </a:lnSpc>
              <a:spcBef>
                <a:spcPts val="0"/>
              </a:spcBef>
              <a:spcAft>
                <a:spcPts val="0"/>
              </a:spcAft>
              <a:buSzPts val="2220"/>
              <a:buChar char="▪"/>
            </a:pPr>
            <a:r>
              <a:rPr lang="en-US" sz="2220" dirty="0"/>
              <a:t>Of the 9.5% of HHs who treated water correctly, nearly all stored it correctly </a:t>
            </a:r>
            <a:endParaRPr dirty="0"/>
          </a:p>
          <a:p>
            <a:pPr marL="169863" lvl="0" indent="-169863" algn="l" rtl="0">
              <a:lnSpc>
                <a:spcPct val="110000"/>
              </a:lnSpc>
              <a:spcBef>
                <a:spcPts val="0"/>
              </a:spcBef>
              <a:spcAft>
                <a:spcPts val="0"/>
              </a:spcAft>
              <a:buSzPts val="2220"/>
              <a:buChar char="▪"/>
            </a:pPr>
            <a:r>
              <a:rPr lang="en-US" sz="2220" dirty="0"/>
              <a:t>When HHs treat water correctly using recommended methods, they are also more likely to store water correctly</a:t>
            </a:r>
            <a:endParaRPr dirty="0"/>
          </a:p>
        </p:txBody>
      </p:sp>
      <p:pic>
        <p:nvPicPr>
          <p:cNvPr id="3" name="Content Placeholder 2"/>
          <p:cNvPicPr>
            <a:picLocks noGrp="1" noChangeAspect="1"/>
          </p:cNvPicPr>
          <p:nvPr>
            <p:ph sz="quarter" idx="14"/>
          </p:nvPr>
        </p:nvPicPr>
        <p:blipFill>
          <a:blip r:embed="rId3"/>
          <a:stretch>
            <a:fillRect/>
          </a:stretch>
        </p:blipFill>
        <p:spPr>
          <a:xfrm>
            <a:off x="3114359" y="1079500"/>
            <a:ext cx="5563233" cy="5064125"/>
          </a:xfrm>
          <a:prstGeom prst="rect">
            <a:avLst/>
          </a:prstGeom>
        </p:spPr>
      </p:pic>
      <p:sp>
        <p:nvSpPr>
          <p:cNvPr id="1083" name="Google Shape;1083;p72"/>
          <p:cNvSpPr txBox="1"/>
          <p:nvPr/>
        </p:nvSpPr>
        <p:spPr>
          <a:xfrm>
            <a:off x="4888452" y="967427"/>
            <a:ext cx="4366164" cy="47732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1600"/>
              <a:buFont typeface="Arial"/>
              <a:buNone/>
            </a:pPr>
            <a:endParaRPr sz="1600" b="1">
              <a:solidFill>
                <a:schemeClr val="dk2"/>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4" name="Google Shape;1114;p76"/>
          <p:cNvSpPr txBox="1">
            <a:spLocks noGrp="1"/>
          </p:cNvSpPr>
          <p:nvPr>
            <p:ph type="sldNum" idx="12"/>
          </p:nvPr>
        </p:nvSpPr>
        <p:spPr/>
        <p:txBody>
          <a:bodyPr/>
          <a:lstStyle/>
          <a:p>
            <a:pPr lvl="0"/>
            <a:fld id="{00000000-1234-1234-1234-123412341234}" type="slidenum">
              <a:rPr lang="en-US" smtClean="0"/>
              <a:pPr lvl="0"/>
              <a:t>71</a:t>
            </a:fld>
            <a:endParaRPr lang="en-US"/>
          </a:p>
        </p:txBody>
      </p:sp>
      <p:sp>
        <p:nvSpPr>
          <p:cNvPr id="1116" name="Google Shape;1116;p76"/>
          <p:cNvSpPr txBox="1">
            <a:spLocks noGrp="1"/>
          </p:cNvSpPr>
          <p:nvPr>
            <p:ph type="title"/>
          </p:nvPr>
        </p:nvSpPr>
        <p:spPr/>
        <p:txBody>
          <a:bodyPr>
            <a:normAutofit fontScale="90000"/>
          </a:bodyPr>
          <a:lstStyle/>
          <a:p>
            <a:pPr lvl="0"/>
            <a:r>
              <a:rPr lang="en-US" dirty="0"/>
              <a:t>% of HHs with soap and water at a handwashing station commonly used by family members (n=7486)</a:t>
            </a:r>
          </a:p>
        </p:txBody>
      </p:sp>
      <p:sp>
        <p:nvSpPr>
          <p:cNvPr id="1113" name="Google Shape;1113;p76"/>
          <p:cNvSpPr txBox="1">
            <a:spLocks noGrp="1"/>
          </p:cNvSpPr>
          <p:nvPr>
            <p:ph type="body" idx="13"/>
          </p:nvPr>
        </p:nvSpPr>
        <p:spPr>
          <a:xfrm>
            <a:off x="454025" y="1187450"/>
            <a:ext cx="4011613" cy="4886959"/>
          </a:xfrm>
        </p:spPr>
        <p:txBody>
          <a:bodyPr/>
          <a:lstStyle/>
          <a:p>
            <a:pPr lvl="0"/>
            <a:r>
              <a:rPr lang="en-US" dirty="0"/>
              <a:t>A HH is counted if there was a hand washing station hand washing station with water and soap within 1 minute of reach of the HH</a:t>
            </a:r>
          </a:p>
          <a:p>
            <a:pPr lvl="0"/>
            <a:r>
              <a:rPr lang="en-US" dirty="0"/>
              <a:t>Overall, 14.6% of HHs had access to soap and water at a handwashing station commonly used by family members. </a:t>
            </a:r>
          </a:p>
          <a:p>
            <a:pPr lvl="0"/>
            <a:r>
              <a:rPr lang="en-US" dirty="0"/>
              <a:t>This varies between rural (7.9%) and urban (29.1%) </a:t>
            </a:r>
          </a:p>
          <a:p>
            <a:pPr lvl="0"/>
            <a:endParaRPr lang="en-US" dirty="0"/>
          </a:p>
        </p:txBody>
      </p:sp>
      <p:pic>
        <p:nvPicPr>
          <p:cNvPr id="5" name="Content Placeholder 4"/>
          <p:cNvPicPr>
            <a:picLocks noGrp="1" noChangeAspect="1"/>
          </p:cNvPicPr>
          <p:nvPr>
            <p:ph sz="quarter" idx="14"/>
          </p:nvPr>
        </p:nvPicPr>
        <p:blipFill>
          <a:blip r:embed="rId3"/>
          <a:stretch>
            <a:fillRect/>
          </a:stretch>
        </p:blipFill>
        <p:spPr>
          <a:xfrm>
            <a:off x="4417658" y="1187450"/>
            <a:ext cx="4437584" cy="4886959"/>
          </a:xfrm>
          <a:prstGeom prst="rect">
            <a:avLst/>
          </a:prstGeom>
          <a:ln>
            <a:noFill/>
          </a:ln>
          <a:effectLst>
            <a:softEdge rad="12700"/>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3" name="Google Shape;1123;p77"/>
          <p:cNvSpPr txBox="1">
            <a:spLocks noGrp="1"/>
          </p:cNvSpPr>
          <p:nvPr>
            <p:ph type="sldNum" idx="12"/>
          </p:nvPr>
        </p:nvSpPr>
        <p:spPr/>
        <p:txBody>
          <a:bodyPr/>
          <a:lstStyle/>
          <a:p>
            <a:pPr lvl="0"/>
            <a:fld id="{00000000-1234-1234-1234-123412341234}" type="slidenum">
              <a:rPr lang="en-US" smtClean="0"/>
              <a:pPr lvl="0"/>
              <a:t>72</a:t>
            </a:fld>
            <a:endParaRPr lang="en-US"/>
          </a:p>
        </p:txBody>
      </p:sp>
      <p:sp>
        <p:nvSpPr>
          <p:cNvPr id="1125" name="Google Shape;1125;p77"/>
          <p:cNvSpPr txBox="1">
            <a:spLocks noGrp="1"/>
          </p:cNvSpPr>
          <p:nvPr>
            <p:ph type="title"/>
          </p:nvPr>
        </p:nvSpPr>
        <p:spPr/>
        <p:txBody>
          <a:bodyPr>
            <a:noAutofit/>
          </a:bodyPr>
          <a:lstStyle/>
          <a:p>
            <a:pPr lvl="0"/>
            <a:r>
              <a:rPr lang="en-US" sz="2000" dirty="0"/>
              <a:t>% of HHs with soap and water at a handwashing station commonly used by family members - by district (n=7486)</a:t>
            </a:r>
          </a:p>
        </p:txBody>
      </p:sp>
      <p:sp>
        <p:nvSpPr>
          <p:cNvPr id="1122" name="Google Shape;1122;p77"/>
          <p:cNvSpPr txBox="1">
            <a:spLocks noGrp="1"/>
          </p:cNvSpPr>
          <p:nvPr>
            <p:ph type="body" idx="13"/>
          </p:nvPr>
        </p:nvSpPr>
        <p:spPr>
          <a:xfrm>
            <a:off x="454025" y="1079500"/>
            <a:ext cx="2430463" cy="5064125"/>
          </a:xfrm>
        </p:spPr>
        <p:txBody>
          <a:bodyPr>
            <a:normAutofit lnSpcReduction="10000"/>
          </a:bodyPr>
          <a:lstStyle/>
          <a:p>
            <a:pPr lvl="0"/>
            <a:r>
              <a:rPr lang="en-US" dirty="0"/>
              <a:t>In most districts, less than 30% of HHs had soap and water at a handwashing station commonly used by family members</a:t>
            </a:r>
          </a:p>
          <a:p>
            <a:pPr lvl="0"/>
            <a:r>
              <a:rPr lang="en-US" dirty="0"/>
              <a:t>Districts in Western province had the lowest percentage</a:t>
            </a:r>
          </a:p>
        </p:txBody>
      </p:sp>
      <p:pic>
        <p:nvPicPr>
          <p:cNvPr id="1124" name="Google Shape;1124;p77" descr="A screenshot of a cell phone&#10;&#10;Description automatically generated"/>
          <p:cNvPicPr preferRelativeResize="0">
            <a:picLocks noGrp="1"/>
          </p:cNvPicPr>
          <p:nvPr>
            <p:ph type="body" idx="14"/>
          </p:nvPr>
        </p:nvPicPr>
        <p:blipFill rotWithShape="1">
          <a:blip r:embed="rId3" cstate="email">
            <a:alphaModFix/>
            <a:extLst>
              <a:ext uri="{28A0092B-C50C-407E-A947-70E740481C1C}">
                <a14:useLocalDpi xmlns:a14="http://schemas.microsoft.com/office/drawing/2010/main"/>
              </a:ext>
            </a:extLst>
          </a:blip>
          <a:srcRect/>
          <a:stretch/>
        </p:blipFill>
        <p:spPr>
          <a:xfrm>
            <a:off x="3109524" y="1079501"/>
            <a:ext cx="5572903" cy="4804092"/>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78"/>
          <p:cNvSpPr txBox="1">
            <a:spLocks noGrp="1"/>
          </p:cNvSpPr>
          <p:nvPr>
            <p:ph type="title"/>
          </p:nvPr>
        </p:nvSpPr>
        <p:spPr/>
        <p:txBody>
          <a:bodyPr>
            <a:normAutofit fontScale="90000"/>
          </a:bodyPr>
          <a:lstStyle/>
          <a:p>
            <a:pPr lvl="0"/>
            <a:r>
              <a:rPr lang="en-US" dirty="0"/>
              <a:t>Households using improved Sanitation services - Definition  </a:t>
            </a:r>
          </a:p>
        </p:txBody>
      </p:sp>
      <p:sp>
        <p:nvSpPr>
          <p:cNvPr id="1132" name="Google Shape;1132;p78"/>
          <p:cNvSpPr txBox="1">
            <a:spLocks noGrp="1"/>
          </p:cNvSpPr>
          <p:nvPr>
            <p:ph type="sldNum" idx="12"/>
          </p:nvPr>
        </p:nvSpPr>
        <p:spPr/>
        <p:txBody>
          <a:bodyPr/>
          <a:lstStyle/>
          <a:p>
            <a:pPr lvl="0"/>
            <a:fld id="{00000000-1234-1234-1234-123412341234}" type="slidenum">
              <a:rPr lang="en-US" smtClean="0"/>
              <a:pPr lvl="0"/>
              <a:t>73</a:t>
            </a:fld>
            <a:endParaRPr lang="en-US"/>
          </a:p>
        </p:txBody>
      </p:sp>
      <p:sp>
        <p:nvSpPr>
          <p:cNvPr id="1131" name="Google Shape;1131;p78"/>
          <p:cNvSpPr txBox="1">
            <a:spLocks noGrp="1"/>
          </p:cNvSpPr>
          <p:nvPr>
            <p:ph type="body" idx="13"/>
          </p:nvPr>
        </p:nvSpPr>
        <p:spPr>
          <a:xfrm>
            <a:off x="454025" y="1163638"/>
            <a:ext cx="8154988" cy="4979987"/>
          </a:xfrm>
        </p:spPr>
        <p:txBody>
          <a:bodyPr/>
          <a:lstStyle/>
          <a:p>
            <a:pPr lvl="0"/>
            <a:r>
              <a:rPr lang="en-US" dirty="0"/>
              <a:t>A household was counted if the HH used </a:t>
            </a:r>
          </a:p>
          <a:p>
            <a:pPr lvl="1"/>
            <a:r>
              <a:rPr lang="en-US" dirty="0"/>
              <a:t>ventilated improved pit latrine, </a:t>
            </a:r>
          </a:p>
          <a:p>
            <a:pPr lvl="1"/>
            <a:r>
              <a:rPr lang="en-US" dirty="0"/>
              <a:t>flush or pour toilet connected to a sewer system or </a:t>
            </a:r>
          </a:p>
          <a:p>
            <a:pPr lvl="1"/>
            <a:r>
              <a:rPr lang="en-US" dirty="0"/>
              <a:t>septic tank or composting toilet</a:t>
            </a:r>
          </a:p>
          <a:p>
            <a:pPr lvl="0"/>
            <a:r>
              <a:rPr lang="en-US" dirty="0"/>
              <a:t>The latrine was observed for visible signs that the facility was being used  </a:t>
            </a:r>
          </a:p>
          <a:p>
            <a:pPr lvl="0"/>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79"/>
          <p:cNvSpPr txBox="1">
            <a:spLocks noGrp="1"/>
          </p:cNvSpPr>
          <p:nvPr>
            <p:ph type="body" idx="1"/>
          </p:nvPr>
        </p:nvSpPr>
        <p:spPr/>
        <p:txBody>
          <a:bodyPr/>
          <a:lstStyle/>
          <a:p>
            <a:pPr lvl="0"/>
            <a:r>
              <a:rPr lang="en-US"/>
              <a:t>HH USING  IMPROVED SANITATION FACILITY BY DISTRICTS (%) </a:t>
            </a:r>
          </a:p>
        </p:txBody>
      </p:sp>
      <p:sp>
        <p:nvSpPr>
          <p:cNvPr id="1139" name="Google Shape;1139;p79"/>
          <p:cNvSpPr txBox="1">
            <a:spLocks noGrp="1"/>
          </p:cNvSpPr>
          <p:nvPr>
            <p:ph type="body" idx="2"/>
          </p:nvPr>
        </p:nvSpPr>
        <p:spPr>
          <a:xfrm>
            <a:off x="6069013" y="1092200"/>
            <a:ext cx="2616200" cy="379413"/>
          </a:xfrm>
        </p:spPr>
        <p:txBody>
          <a:bodyPr/>
          <a:lstStyle/>
          <a:p>
            <a:pPr lvl="0"/>
            <a:r>
              <a:rPr lang="en-US" dirty="0"/>
              <a:t> </a:t>
            </a:r>
          </a:p>
        </p:txBody>
      </p:sp>
      <p:sp>
        <p:nvSpPr>
          <p:cNvPr id="1141" name="Google Shape;1141;p79"/>
          <p:cNvSpPr txBox="1">
            <a:spLocks noGrp="1"/>
          </p:cNvSpPr>
          <p:nvPr>
            <p:ph type="sldNum" idx="12"/>
          </p:nvPr>
        </p:nvSpPr>
        <p:spPr/>
        <p:txBody>
          <a:bodyPr/>
          <a:lstStyle/>
          <a:p>
            <a:pPr lvl="0"/>
            <a:fld id="{00000000-1234-1234-1234-123412341234}" type="slidenum">
              <a:rPr lang="en-US" smtClean="0"/>
              <a:pPr lvl="0"/>
              <a:t>74</a:t>
            </a:fld>
            <a:endParaRPr lang="en-US"/>
          </a:p>
        </p:txBody>
      </p:sp>
      <p:sp>
        <p:nvSpPr>
          <p:cNvPr id="1142" name="Google Shape;1142;p79"/>
          <p:cNvSpPr txBox="1">
            <a:spLocks noGrp="1"/>
          </p:cNvSpPr>
          <p:nvPr>
            <p:ph type="title"/>
          </p:nvPr>
        </p:nvSpPr>
        <p:spPr/>
        <p:txBody>
          <a:bodyPr>
            <a:normAutofit fontScale="90000"/>
          </a:bodyPr>
          <a:lstStyle/>
          <a:p>
            <a:pPr lvl="0"/>
            <a:r>
              <a:rPr lang="en-US" dirty="0"/>
              <a:t>Households using improved Sanitation services (n=7486) </a:t>
            </a:r>
          </a:p>
        </p:txBody>
      </p:sp>
      <p:sp>
        <p:nvSpPr>
          <p:cNvPr id="7" name="Content Placeholder 6"/>
          <p:cNvSpPr>
            <a:spLocks noGrp="1"/>
          </p:cNvSpPr>
          <p:nvPr>
            <p:ph sz="quarter" idx="14"/>
          </p:nvPr>
        </p:nvSpPr>
        <p:spPr/>
        <p:txBody>
          <a:bodyPr>
            <a:normAutofit fontScale="92500"/>
          </a:bodyPr>
          <a:lstStyle/>
          <a:p>
            <a:pPr lvl="0"/>
            <a:r>
              <a:rPr lang="en-US" dirty="0"/>
              <a:t>Overall 20.5% of HHs had improved sanitation facilities.</a:t>
            </a:r>
          </a:p>
          <a:p>
            <a:pPr lvl="1"/>
            <a:r>
              <a:rPr lang="en-US" dirty="0"/>
              <a:t>40.3% urban</a:t>
            </a:r>
          </a:p>
          <a:p>
            <a:pPr lvl="1"/>
            <a:r>
              <a:rPr lang="en-US" dirty="0"/>
              <a:t>11.4% rural</a:t>
            </a:r>
          </a:p>
          <a:p>
            <a:pPr lvl="0"/>
            <a:r>
              <a:rPr lang="en-US" dirty="0"/>
              <a:t>Kitwe, Ndola and Lusaka had the highest proportion of HH using improved Sanitation facilities</a:t>
            </a:r>
          </a:p>
          <a:p>
            <a:pPr lvl="0"/>
            <a:r>
              <a:rPr lang="en-US" dirty="0"/>
              <a:t>The least was </a:t>
            </a:r>
            <a:r>
              <a:rPr lang="en-US" dirty="0" err="1"/>
              <a:t>Shangombo</a:t>
            </a:r>
            <a:r>
              <a:rPr lang="en-US" dirty="0"/>
              <a:t> (2.8%)</a:t>
            </a:r>
          </a:p>
          <a:p>
            <a:endParaRPr lang="en-GB" dirty="0"/>
          </a:p>
        </p:txBody>
      </p:sp>
      <p:pic>
        <p:nvPicPr>
          <p:cNvPr id="15" name="Google Shape;1140;p79"/>
          <p:cNvPicPr preferRelativeResize="0">
            <a:picLocks noGrp="1"/>
          </p:cNvPicPr>
          <p:nvPr>
            <p:ph sz="quarter" idx="13"/>
          </p:nvPr>
        </p:nvPicPr>
        <p:blipFill rotWithShape="1">
          <a:blip r:embed="rId3" cstate="email">
            <a:alphaModFix/>
            <a:extLst>
              <a:ext uri="{28A0092B-C50C-407E-A947-70E740481C1C}">
                <a14:useLocalDpi xmlns:a14="http://schemas.microsoft.com/office/drawing/2010/main"/>
              </a:ext>
            </a:extLst>
          </a:blip>
          <a:srcRect/>
          <a:stretch/>
        </p:blipFill>
        <p:spPr>
          <a:xfrm>
            <a:off x="454025" y="1825048"/>
            <a:ext cx="4258269" cy="4286848"/>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8" name="Google Shape;1148;p80"/>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75</a:t>
            </a:fld>
            <a:endParaRPr/>
          </a:p>
        </p:txBody>
      </p:sp>
      <p:sp>
        <p:nvSpPr>
          <p:cNvPr id="1149" name="Google Shape;1149;p80"/>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400"/>
              <a:buFont typeface="Gill Sans"/>
              <a:buNone/>
            </a:pPr>
            <a:r>
              <a:rPr lang="en-US" sz="2400" dirty="0"/>
              <a:t>% of households with clean latrines, including covers (n=5414)</a:t>
            </a:r>
            <a:endParaRPr sz="2400" dirty="0"/>
          </a:p>
        </p:txBody>
      </p:sp>
      <p:sp>
        <p:nvSpPr>
          <p:cNvPr id="1147" name="Google Shape;1147;p80"/>
          <p:cNvSpPr txBox="1">
            <a:spLocks noGrp="1"/>
          </p:cNvSpPr>
          <p:nvPr>
            <p:ph sz="quarter" idx="13"/>
          </p:nvPr>
        </p:nvSpPr>
        <p:spPr>
          <a:xfrm>
            <a:off x="454026" y="1079045"/>
            <a:ext cx="2713380" cy="5064580"/>
          </a:xfrm>
          <a:prstGeom prst="rect">
            <a:avLst/>
          </a:prstGeom>
          <a:noFill/>
          <a:ln>
            <a:noFill/>
          </a:ln>
        </p:spPr>
        <p:txBody>
          <a:bodyPr spcFirstLastPara="1" wrap="square" lIns="91425" tIns="0" rIns="91425" bIns="0" anchor="t" anchorCtr="0">
            <a:normAutofit/>
          </a:bodyPr>
          <a:lstStyle/>
          <a:p>
            <a:pPr marL="169863" lvl="0" indent="-169863" algn="l" rtl="0">
              <a:lnSpc>
                <a:spcPct val="110000"/>
              </a:lnSpc>
              <a:spcBef>
                <a:spcPts val="0"/>
              </a:spcBef>
              <a:spcAft>
                <a:spcPts val="0"/>
              </a:spcAft>
              <a:buSzPts val="2220"/>
              <a:buChar char="▪"/>
            </a:pPr>
            <a:r>
              <a:rPr lang="en-US" sz="2220" dirty="0"/>
              <a:t>A HH was counted if </a:t>
            </a:r>
            <a:endParaRPr dirty="0"/>
          </a:p>
          <a:p>
            <a:pPr marL="342900" lvl="1" indent="-174624" algn="l" rtl="0">
              <a:lnSpc>
                <a:spcPct val="110000"/>
              </a:lnSpc>
              <a:spcBef>
                <a:spcPts val="0"/>
              </a:spcBef>
              <a:spcAft>
                <a:spcPts val="0"/>
              </a:spcAft>
              <a:buSzPts val="1665"/>
              <a:buChar char="•"/>
            </a:pPr>
            <a:r>
              <a:rPr lang="en-US" sz="1665" dirty="0"/>
              <a:t>the HH showed the toilet/latrine, and upon observation:</a:t>
            </a:r>
            <a:endParaRPr dirty="0"/>
          </a:p>
          <a:p>
            <a:pPr marL="342900" lvl="1" indent="-174624" algn="l" rtl="0">
              <a:lnSpc>
                <a:spcPct val="110000"/>
              </a:lnSpc>
              <a:spcBef>
                <a:spcPts val="0"/>
              </a:spcBef>
              <a:spcAft>
                <a:spcPts val="0"/>
              </a:spcAft>
              <a:buSzPts val="1665"/>
              <a:buChar char="•"/>
            </a:pPr>
            <a:r>
              <a:rPr lang="en-US" sz="1665" dirty="0"/>
              <a:t>There were visible signs the toilet was being used</a:t>
            </a:r>
            <a:endParaRPr dirty="0"/>
          </a:p>
          <a:p>
            <a:pPr marL="342900" lvl="1" indent="-174624" algn="l" rtl="0">
              <a:lnSpc>
                <a:spcPct val="110000"/>
              </a:lnSpc>
              <a:spcBef>
                <a:spcPts val="0"/>
              </a:spcBef>
              <a:spcAft>
                <a:spcPts val="0"/>
              </a:spcAft>
              <a:buSzPts val="1665"/>
              <a:buChar char="•"/>
            </a:pPr>
            <a:r>
              <a:rPr lang="en-US" sz="1665" dirty="0"/>
              <a:t>The toilet had a cover</a:t>
            </a:r>
            <a:endParaRPr dirty="0"/>
          </a:p>
          <a:p>
            <a:pPr marL="169863" lvl="0" indent="-169863" algn="l" rtl="0">
              <a:lnSpc>
                <a:spcPct val="110000"/>
              </a:lnSpc>
              <a:spcBef>
                <a:spcPts val="0"/>
              </a:spcBef>
              <a:spcAft>
                <a:spcPts val="0"/>
              </a:spcAft>
              <a:buSzPts val="2220"/>
              <a:buChar char="▪"/>
            </a:pPr>
            <a:r>
              <a:rPr lang="en-US" sz="2220" dirty="0"/>
              <a:t>Access to basic sanitation is low in general</a:t>
            </a:r>
            <a:endParaRPr dirty="0"/>
          </a:p>
          <a:p>
            <a:pPr marL="169863" lvl="0" indent="-169863" algn="l" rtl="0">
              <a:lnSpc>
                <a:spcPct val="110000"/>
              </a:lnSpc>
              <a:spcBef>
                <a:spcPts val="0"/>
              </a:spcBef>
              <a:spcAft>
                <a:spcPts val="0"/>
              </a:spcAft>
              <a:buSzPts val="2220"/>
              <a:buChar char="▪"/>
            </a:pPr>
            <a:r>
              <a:rPr lang="en-US" sz="2220" dirty="0"/>
              <a:t>Overall only 13.7% of HHs had clean latrines with covers</a:t>
            </a:r>
            <a:endParaRPr dirty="0"/>
          </a:p>
        </p:txBody>
      </p:sp>
      <p:pic>
        <p:nvPicPr>
          <p:cNvPr id="3" name="Content Placeholder 2"/>
          <p:cNvPicPr>
            <a:picLocks noGrp="1" noChangeAspect="1"/>
          </p:cNvPicPr>
          <p:nvPr>
            <p:ph sz="quarter" idx="14"/>
          </p:nvPr>
        </p:nvPicPr>
        <p:blipFill>
          <a:blip r:embed="rId3"/>
          <a:stretch>
            <a:fillRect/>
          </a:stretch>
        </p:blipFill>
        <p:spPr>
          <a:xfrm>
            <a:off x="4070065" y="1502163"/>
            <a:ext cx="3651821" cy="4218798"/>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3" name="Google Shape;1023;p65"/>
          <p:cNvSpPr txBox="1">
            <a:spLocks noGrp="1"/>
          </p:cNvSpPr>
          <p:nvPr>
            <p:ph type="sldNum" idx="12"/>
          </p:nvPr>
        </p:nvSpPr>
        <p:spPr/>
        <p:txBody>
          <a:bodyPr/>
          <a:lstStyle/>
          <a:p>
            <a:pPr lvl="0"/>
            <a:fld id="{00000000-1234-1234-1234-123412341234}" type="slidenum">
              <a:rPr lang="en-US" smtClean="0"/>
              <a:pPr lvl="0"/>
              <a:t>76</a:t>
            </a:fld>
            <a:endParaRPr lang="en-US"/>
          </a:p>
        </p:txBody>
      </p:sp>
      <p:sp>
        <p:nvSpPr>
          <p:cNvPr id="1025" name="Google Shape;1025;p65"/>
          <p:cNvSpPr txBox="1">
            <a:spLocks noGrp="1"/>
          </p:cNvSpPr>
          <p:nvPr>
            <p:ph type="title"/>
          </p:nvPr>
        </p:nvSpPr>
        <p:spPr/>
        <p:txBody>
          <a:bodyPr>
            <a:normAutofit fontScale="90000"/>
          </a:bodyPr>
          <a:lstStyle/>
          <a:p>
            <a:pPr lvl="0"/>
            <a:r>
              <a:rPr lang="en-US" dirty="0"/>
              <a:t>% of HHs practicing essential hygiene actions (n=7486)</a:t>
            </a:r>
          </a:p>
        </p:txBody>
      </p:sp>
      <p:sp>
        <p:nvSpPr>
          <p:cNvPr id="1022" name="Google Shape;1022;p65"/>
          <p:cNvSpPr txBox="1">
            <a:spLocks noGrp="1"/>
          </p:cNvSpPr>
          <p:nvPr>
            <p:ph type="body" idx="13"/>
          </p:nvPr>
        </p:nvSpPr>
        <p:spPr/>
        <p:txBody>
          <a:bodyPr/>
          <a:lstStyle/>
          <a:p>
            <a:pPr lvl="0"/>
            <a:r>
              <a:rPr lang="en-US" dirty="0"/>
              <a:t>Essential hygiene actions =  </a:t>
            </a:r>
          </a:p>
          <a:p>
            <a:pPr lvl="1"/>
            <a:r>
              <a:rPr lang="en-US" dirty="0"/>
              <a:t>Access to clean drinking water; (Water sources, treatment, quantity, storage) (37.7%) </a:t>
            </a:r>
          </a:p>
          <a:p>
            <a:pPr lvl="1"/>
            <a:r>
              <a:rPr lang="en-US" dirty="0"/>
              <a:t>Access to hand washing facilities, (Tippy Tap, availability of soap) (14.6%) </a:t>
            </a:r>
          </a:p>
          <a:p>
            <a:pPr lvl="1"/>
            <a:r>
              <a:rPr lang="en-US" dirty="0"/>
              <a:t>Access to clean latrines and environment (safe disposal of feces through latrines, safe play areas for children) (13.7%)</a:t>
            </a:r>
          </a:p>
          <a:p>
            <a:pPr lvl="0"/>
            <a:r>
              <a:rPr lang="en-US" dirty="0"/>
              <a:t>HHs were counted if they practiced all of the above</a:t>
            </a:r>
          </a:p>
          <a:p>
            <a:pPr lvl="0"/>
            <a:r>
              <a:rPr lang="en-US" dirty="0"/>
              <a:t>Overall practice of essential hygiene is low (5.6%)</a:t>
            </a:r>
          </a:p>
        </p:txBody>
      </p:sp>
      <p:pic>
        <p:nvPicPr>
          <p:cNvPr id="3" name="Content Placeholder 2"/>
          <p:cNvPicPr>
            <a:picLocks noGrp="1" noChangeAspect="1"/>
          </p:cNvPicPr>
          <p:nvPr>
            <p:ph sz="quarter" idx="14"/>
          </p:nvPr>
        </p:nvPicPr>
        <p:blipFill>
          <a:blip r:embed="rId3"/>
          <a:stretch>
            <a:fillRect/>
          </a:stretch>
        </p:blipFill>
        <p:spPr>
          <a:xfrm>
            <a:off x="4673600" y="1738466"/>
            <a:ext cx="4011613" cy="3879543"/>
          </a:xfrm>
          <a:prstGeom prst="rect">
            <a:avLst/>
          </a:prstGeom>
          <a:effectLst>
            <a:softEdge rad="12700"/>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73"/>
          <p:cNvSpPr txBox="1">
            <a:spLocks noGrp="1"/>
          </p:cNvSpPr>
          <p:nvPr>
            <p:ph type="title"/>
          </p:nvPr>
        </p:nvSpPr>
        <p:spPr/>
        <p:txBody>
          <a:bodyPr>
            <a:normAutofit fontScale="90000"/>
          </a:bodyPr>
          <a:lstStyle/>
          <a:p>
            <a:pPr lvl="0"/>
            <a:r>
              <a:rPr lang="en-US" dirty="0"/>
              <a:t>% of children exposed to environmental animal waste in the play areas (n=3,028)</a:t>
            </a:r>
          </a:p>
        </p:txBody>
      </p:sp>
      <p:sp>
        <p:nvSpPr>
          <p:cNvPr id="1090" name="Google Shape;1090;p73"/>
          <p:cNvSpPr txBox="1">
            <a:spLocks noGrp="1"/>
          </p:cNvSpPr>
          <p:nvPr>
            <p:ph type="sldNum" idx="12"/>
          </p:nvPr>
        </p:nvSpPr>
        <p:spPr/>
        <p:txBody>
          <a:bodyPr/>
          <a:lstStyle/>
          <a:p>
            <a:pPr lvl="0"/>
            <a:fld id="{00000000-1234-1234-1234-123412341234}" type="slidenum">
              <a:rPr lang="en-US" smtClean="0"/>
              <a:pPr lvl="0"/>
              <a:t>77</a:t>
            </a:fld>
            <a:endParaRPr lang="en-US"/>
          </a:p>
        </p:txBody>
      </p:sp>
      <p:sp>
        <p:nvSpPr>
          <p:cNvPr id="1089" name="Google Shape;1089;p73"/>
          <p:cNvSpPr txBox="1">
            <a:spLocks noGrp="1"/>
          </p:cNvSpPr>
          <p:nvPr>
            <p:ph type="body" idx="13"/>
          </p:nvPr>
        </p:nvSpPr>
        <p:spPr>
          <a:xfrm>
            <a:off x="454025" y="1163638"/>
            <a:ext cx="8154988" cy="4979987"/>
          </a:xfrm>
        </p:spPr>
        <p:txBody>
          <a:bodyPr/>
          <a:lstStyle/>
          <a:p>
            <a:pPr lvl="0"/>
            <a:r>
              <a:rPr lang="en-US" dirty="0"/>
              <a:t>Children were counted towards this indicator if:</a:t>
            </a:r>
          </a:p>
          <a:p>
            <a:pPr lvl="1"/>
            <a:r>
              <a:rPr lang="en-US" dirty="0"/>
              <a:t>The child’s play area was shown by the mother/ caregiver</a:t>
            </a:r>
          </a:p>
          <a:p>
            <a:pPr lvl="1"/>
            <a:r>
              <a:rPr lang="en-US" dirty="0"/>
              <a:t>there was evidence of animal presences such as feathers, </a:t>
            </a:r>
            <a:r>
              <a:rPr lang="en-US" dirty="0" err="1"/>
              <a:t>feaces</a:t>
            </a:r>
            <a:r>
              <a:rPr lang="en-US" dirty="0"/>
              <a:t> </a:t>
            </a:r>
            <a:r>
              <a:rPr lang="en-US" dirty="0" err="1"/>
              <a:t>etc</a:t>
            </a:r>
            <a:r>
              <a:rPr lang="en-US" dirty="0"/>
              <a:t>) where the child usually play, and  </a:t>
            </a:r>
          </a:p>
          <a:p>
            <a:pPr lvl="1"/>
            <a:r>
              <a:rPr lang="en-US" dirty="0"/>
              <a:t>animals go to the child’s play area at least once per week</a:t>
            </a:r>
          </a:p>
          <a:p>
            <a:pPr lvl="0"/>
            <a:endParaRPr lang="en-US" dirty="0"/>
          </a:p>
        </p:txBody>
      </p:sp>
    </p:spTree>
    <p:extLst>
      <p:ext uri="{BB962C8B-B14F-4D97-AF65-F5344CB8AC3E}">
        <p14:creationId xmlns:p14="http://schemas.microsoft.com/office/powerpoint/2010/main" val="31970532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7" name="Google Shape;1097;p74"/>
          <p:cNvSpPr txBox="1">
            <a:spLocks noGrp="1"/>
          </p:cNvSpPr>
          <p:nvPr>
            <p:ph type="sldNum" idx="12"/>
          </p:nvPr>
        </p:nvSpPr>
        <p:spPr/>
        <p:txBody>
          <a:bodyPr/>
          <a:lstStyle/>
          <a:p>
            <a:pPr lvl="0"/>
            <a:fld id="{00000000-1234-1234-1234-123412341234}" type="slidenum">
              <a:rPr lang="en-US" smtClean="0"/>
              <a:pPr lvl="0"/>
              <a:t>78</a:t>
            </a:fld>
            <a:endParaRPr lang="en-US"/>
          </a:p>
        </p:txBody>
      </p:sp>
      <p:sp>
        <p:nvSpPr>
          <p:cNvPr id="1099" name="Google Shape;1099;p74"/>
          <p:cNvSpPr txBox="1">
            <a:spLocks noGrp="1"/>
          </p:cNvSpPr>
          <p:nvPr>
            <p:ph type="title"/>
          </p:nvPr>
        </p:nvSpPr>
        <p:spPr/>
        <p:txBody>
          <a:bodyPr>
            <a:normAutofit fontScale="90000"/>
          </a:bodyPr>
          <a:lstStyle/>
          <a:p>
            <a:pPr lvl="0"/>
            <a:r>
              <a:rPr lang="en-US" dirty="0"/>
              <a:t>% of children exposed to environmental animal waste in the play areas (n=5915)</a:t>
            </a:r>
          </a:p>
        </p:txBody>
      </p:sp>
      <p:sp>
        <p:nvSpPr>
          <p:cNvPr id="1096" name="Google Shape;1096;p74"/>
          <p:cNvSpPr txBox="1">
            <a:spLocks noGrp="1"/>
          </p:cNvSpPr>
          <p:nvPr>
            <p:ph type="body" idx="13"/>
          </p:nvPr>
        </p:nvSpPr>
        <p:spPr>
          <a:xfrm>
            <a:off x="454025" y="1079500"/>
            <a:ext cx="2430463" cy="5064125"/>
          </a:xfrm>
        </p:spPr>
        <p:txBody>
          <a:bodyPr/>
          <a:lstStyle/>
          <a:p>
            <a:pPr lvl="0"/>
            <a:r>
              <a:rPr lang="en-US" dirty="0"/>
              <a:t>Overall, nearly half children (48.8%) are exposed to environmental animal waste in their play areas. </a:t>
            </a:r>
          </a:p>
          <a:p>
            <a:pPr lvl="0"/>
            <a:r>
              <a:rPr lang="en-US" dirty="0"/>
              <a:t>Children in rural areas have higher exposure (68.3%)</a:t>
            </a:r>
          </a:p>
          <a:p>
            <a:pPr lvl="0"/>
            <a:endParaRPr lang="en-US" dirty="0"/>
          </a:p>
          <a:p>
            <a:pPr lvl="0"/>
            <a:endParaRPr lang="en-US" dirty="0"/>
          </a:p>
        </p:txBody>
      </p:sp>
      <p:pic>
        <p:nvPicPr>
          <p:cNvPr id="6" name="Content Placeholder 5"/>
          <p:cNvPicPr>
            <a:picLocks noGrp="1" noChangeAspect="1"/>
          </p:cNvPicPr>
          <p:nvPr>
            <p:ph sz="quarter" idx="14"/>
          </p:nvPr>
        </p:nvPicPr>
        <p:blipFill>
          <a:blip r:embed="rId3"/>
          <a:stretch>
            <a:fillRect/>
          </a:stretch>
        </p:blipFill>
        <p:spPr>
          <a:xfrm>
            <a:off x="3114359" y="1079500"/>
            <a:ext cx="5563233" cy="5064125"/>
          </a:xfrm>
          <a:prstGeom prst="rect">
            <a:avLst/>
          </a:prstGeom>
        </p:spPr>
      </p:pic>
    </p:spTree>
    <p:extLst>
      <p:ext uri="{BB962C8B-B14F-4D97-AF65-F5344CB8AC3E}">
        <p14:creationId xmlns:p14="http://schemas.microsoft.com/office/powerpoint/2010/main" val="2803461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6" name="Google Shape;1106;p75"/>
          <p:cNvSpPr txBox="1">
            <a:spLocks noGrp="1"/>
          </p:cNvSpPr>
          <p:nvPr>
            <p:ph type="sldNum" idx="12"/>
          </p:nvPr>
        </p:nvSpPr>
        <p:spPr/>
        <p:txBody>
          <a:bodyPr/>
          <a:lstStyle/>
          <a:p>
            <a:pPr lvl="0"/>
            <a:fld id="{00000000-1234-1234-1234-123412341234}" type="slidenum">
              <a:rPr lang="en-US" smtClean="0"/>
              <a:pPr lvl="0"/>
              <a:t>79</a:t>
            </a:fld>
            <a:endParaRPr lang="en-US"/>
          </a:p>
        </p:txBody>
      </p:sp>
      <p:sp>
        <p:nvSpPr>
          <p:cNvPr id="1108" name="Google Shape;1108;p75"/>
          <p:cNvSpPr txBox="1">
            <a:spLocks noGrp="1"/>
          </p:cNvSpPr>
          <p:nvPr>
            <p:ph type="title"/>
          </p:nvPr>
        </p:nvSpPr>
        <p:spPr/>
        <p:txBody>
          <a:bodyPr>
            <a:normAutofit fontScale="90000"/>
          </a:bodyPr>
          <a:lstStyle/>
          <a:p>
            <a:pPr lvl="0"/>
            <a:r>
              <a:rPr lang="en-US" dirty="0"/>
              <a:t>% of children exposed to environmental animal waste in the play areas - by district (n=5915)</a:t>
            </a:r>
          </a:p>
        </p:txBody>
      </p:sp>
      <p:sp>
        <p:nvSpPr>
          <p:cNvPr id="1105" name="Google Shape;1105;p75"/>
          <p:cNvSpPr txBox="1">
            <a:spLocks noGrp="1"/>
          </p:cNvSpPr>
          <p:nvPr>
            <p:ph type="body" idx="13"/>
          </p:nvPr>
        </p:nvSpPr>
        <p:spPr>
          <a:xfrm>
            <a:off x="454025" y="1079500"/>
            <a:ext cx="2430463" cy="5064125"/>
          </a:xfrm>
        </p:spPr>
        <p:txBody>
          <a:bodyPr/>
          <a:lstStyle/>
          <a:p>
            <a:pPr lvl="0"/>
            <a:r>
              <a:rPr lang="en-US" dirty="0"/>
              <a:t>Highest exposure of children to animal waste observed in: </a:t>
            </a:r>
          </a:p>
          <a:p>
            <a:pPr lvl="1"/>
            <a:r>
              <a:rPr lang="en-US" dirty="0" err="1"/>
              <a:t>Monze</a:t>
            </a:r>
            <a:r>
              <a:rPr lang="en-US" dirty="0"/>
              <a:t> </a:t>
            </a:r>
          </a:p>
          <a:p>
            <a:pPr lvl="1"/>
            <a:r>
              <a:rPr lang="en-US" dirty="0" err="1"/>
              <a:t>Mumbwa</a:t>
            </a:r>
            <a:endParaRPr lang="en-US" dirty="0"/>
          </a:p>
          <a:p>
            <a:pPr lvl="1"/>
            <a:r>
              <a:rPr lang="en-US" dirty="0" err="1"/>
              <a:t>Shangombo</a:t>
            </a:r>
            <a:endParaRPr lang="en-US" dirty="0"/>
          </a:p>
          <a:p>
            <a:pPr lvl="1"/>
            <a:r>
              <a:rPr lang="en-US" dirty="0" err="1"/>
              <a:t>Kalabo</a:t>
            </a:r>
            <a:r>
              <a:rPr lang="en-US" dirty="0"/>
              <a:t>  </a:t>
            </a:r>
          </a:p>
        </p:txBody>
      </p:sp>
      <p:pic>
        <p:nvPicPr>
          <p:cNvPr id="10" name="Google Shape;1107;p75" descr="A screenshot of a cell phone&#10;&#10;Description automatically generated"/>
          <p:cNvPicPr preferRelativeResize="0">
            <a:picLocks noGrp="1"/>
          </p:cNvPicPr>
          <p:nvPr>
            <p:ph sz="quarter" idx="14"/>
          </p:nvPr>
        </p:nvPicPr>
        <p:blipFill rotWithShape="1">
          <a:blip r:embed="rId3" cstate="email">
            <a:alphaModFix/>
            <a:extLst>
              <a:ext uri="{28A0092B-C50C-407E-A947-70E740481C1C}">
                <a14:useLocalDpi xmlns:a14="http://schemas.microsoft.com/office/drawing/2010/main"/>
              </a:ext>
            </a:extLst>
          </a:blip>
          <a:srcRect/>
          <a:stretch/>
        </p:blipFill>
        <p:spPr>
          <a:xfrm>
            <a:off x="3109524" y="1244338"/>
            <a:ext cx="5572903" cy="4760536"/>
          </a:xfrm>
          <a:prstGeom prst="rect">
            <a:avLst/>
          </a:prstGeom>
          <a:noFill/>
          <a:ln>
            <a:noFill/>
          </a:ln>
        </p:spPr>
      </p:pic>
    </p:spTree>
    <p:extLst>
      <p:ext uri="{BB962C8B-B14F-4D97-AF65-F5344CB8AC3E}">
        <p14:creationId xmlns:p14="http://schemas.microsoft.com/office/powerpoint/2010/main" val="405559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grpSp>
        <p:nvGrpSpPr>
          <p:cNvPr id="366" name="Google Shape;366;p8"/>
          <p:cNvGrpSpPr/>
          <p:nvPr/>
        </p:nvGrpSpPr>
        <p:grpSpPr>
          <a:xfrm>
            <a:off x="323014" y="1633281"/>
            <a:ext cx="7704530" cy="2903040"/>
            <a:chOff x="0" y="0"/>
            <a:chExt cx="7535111" cy="2903040"/>
          </a:xfrm>
        </p:grpSpPr>
        <p:sp>
          <p:nvSpPr>
            <p:cNvPr id="367" name="Google Shape;367;p8"/>
            <p:cNvSpPr/>
            <p:nvPr/>
          </p:nvSpPr>
          <p:spPr>
            <a:xfrm>
              <a:off x="0" y="870912"/>
              <a:ext cx="7535111" cy="1161216"/>
            </a:xfrm>
            <a:prstGeom prst="notchedRightArrow">
              <a:avLst>
                <a:gd name="adj1" fmla="val 50000"/>
                <a:gd name="adj2" fmla="val 50000"/>
              </a:avLst>
            </a:prstGeom>
            <a:solidFill>
              <a:srgbClr val="CDE1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836" y="0"/>
              <a:ext cx="783956" cy="11612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txBox="1"/>
            <p:nvPr/>
          </p:nvSpPr>
          <p:spPr>
            <a:xfrm>
              <a:off x="836" y="0"/>
              <a:ext cx="783956" cy="1161216"/>
            </a:xfrm>
            <a:prstGeom prst="rect">
              <a:avLst/>
            </a:prstGeom>
            <a:noFill/>
            <a:ln>
              <a:noFill/>
            </a:ln>
          </p:spPr>
          <p:txBody>
            <a:bodyPr spcFirstLastPara="1" wrap="square" lIns="85325" tIns="85325" rIns="85325" bIns="85325" anchor="b"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Define Indicators</a:t>
              </a:r>
              <a:endParaRPr dirty="0"/>
            </a:p>
          </p:txBody>
        </p:sp>
        <p:sp>
          <p:nvSpPr>
            <p:cNvPr id="370" name="Google Shape;370;p8"/>
            <p:cNvSpPr/>
            <p:nvPr/>
          </p:nvSpPr>
          <p:spPr>
            <a:xfrm>
              <a:off x="247663" y="1306367"/>
              <a:ext cx="290304" cy="290304"/>
            </a:xfrm>
            <a:prstGeom prst="ellipse">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823991" y="1741824"/>
              <a:ext cx="783956" cy="11612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txBox="1"/>
            <p:nvPr/>
          </p:nvSpPr>
          <p:spPr>
            <a:xfrm>
              <a:off x="823991" y="1741824"/>
              <a:ext cx="783956" cy="1161216"/>
            </a:xfrm>
            <a:prstGeom prst="rect">
              <a:avLst/>
            </a:prstGeom>
            <a:noFill/>
            <a:ln>
              <a:noFill/>
            </a:ln>
          </p:spPr>
          <p:txBody>
            <a:bodyPr spcFirstLastPara="1" wrap="square" lIns="85325" tIns="85325" rIns="85325" bIns="85325" anchor="t"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Develop protocol and Tools</a:t>
              </a:r>
              <a:endParaRPr/>
            </a:p>
          </p:txBody>
        </p:sp>
        <p:sp>
          <p:nvSpPr>
            <p:cNvPr id="373" name="Google Shape;373;p8"/>
            <p:cNvSpPr/>
            <p:nvPr/>
          </p:nvSpPr>
          <p:spPr>
            <a:xfrm>
              <a:off x="1070818" y="1306367"/>
              <a:ext cx="290304" cy="290304"/>
            </a:xfrm>
            <a:prstGeom prst="ellipse">
              <a:avLst/>
            </a:prstGeom>
            <a:solidFill>
              <a:srgbClr val="48CCB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1647146" y="0"/>
              <a:ext cx="783956" cy="11612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txBox="1"/>
            <p:nvPr/>
          </p:nvSpPr>
          <p:spPr>
            <a:xfrm>
              <a:off x="1647146" y="0"/>
              <a:ext cx="783956" cy="1161216"/>
            </a:xfrm>
            <a:prstGeom prst="rect">
              <a:avLst/>
            </a:prstGeom>
            <a:noFill/>
            <a:ln>
              <a:noFill/>
            </a:ln>
          </p:spPr>
          <p:txBody>
            <a:bodyPr spcFirstLastPara="1" wrap="square" lIns="85325" tIns="85325" rIns="85325" bIns="85325" anchor="b"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IRB Approval</a:t>
              </a:r>
              <a:endParaRPr dirty="0"/>
            </a:p>
          </p:txBody>
        </p:sp>
        <p:sp>
          <p:nvSpPr>
            <p:cNvPr id="376" name="Google Shape;376;p8"/>
            <p:cNvSpPr/>
            <p:nvPr/>
          </p:nvSpPr>
          <p:spPr>
            <a:xfrm>
              <a:off x="1893972" y="1306367"/>
              <a:ext cx="290304" cy="290304"/>
            </a:xfrm>
            <a:prstGeom prst="ellipse">
              <a:avLst/>
            </a:prstGeom>
            <a:solidFill>
              <a:srgbClr val="47D4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470301" y="1741824"/>
              <a:ext cx="783956" cy="11612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txBox="1"/>
            <p:nvPr/>
          </p:nvSpPr>
          <p:spPr>
            <a:xfrm>
              <a:off x="2470301" y="1741824"/>
              <a:ext cx="783956" cy="1161216"/>
            </a:xfrm>
            <a:prstGeom prst="rect">
              <a:avLst/>
            </a:prstGeom>
            <a:noFill/>
            <a:ln>
              <a:noFill/>
            </a:ln>
          </p:spPr>
          <p:txBody>
            <a:bodyPr spcFirstLastPara="1" wrap="square" lIns="85325" tIns="85325" rIns="85325" bIns="85325" anchor="t"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Data collection</a:t>
              </a:r>
              <a:endParaRPr/>
            </a:p>
          </p:txBody>
        </p:sp>
        <p:sp>
          <p:nvSpPr>
            <p:cNvPr id="379" name="Google Shape;379;p8"/>
            <p:cNvSpPr/>
            <p:nvPr/>
          </p:nvSpPr>
          <p:spPr>
            <a:xfrm>
              <a:off x="2717127" y="1306367"/>
              <a:ext cx="290304" cy="290304"/>
            </a:xfrm>
            <a:prstGeom prst="ellipse">
              <a:avLst/>
            </a:prstGeom>
            <a:solidFill>
              <a:srgbClr val="45DB4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3293456" y="0"/>
              <a:ext cx="783956" cy="11612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txBox="1"/>
            <p:nvPr/>
          </p:nvSpPr>
          <p:spPr>
            <a:xfrm>
              <a:off x="3293456" y="0"/>
              <a:ext cx="783956" cy="1161216"/>
            </a:xfrm>
            <a:prstGeom prst="rect">
              <a:avLst/>
            </a:prstGeom>
            <a:noFill/>
            <a:ln>
              <a:noFill/>
            </a:ln>
          </p:spPr>
          <p:txBody>
            <a:bodyPr spcFirstLastPara="1" wrap="square" lIns="85325" tIns="85325" rIns="85325" bIns="85325" anchor="b"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Data cleaning / analysis</a:t>
              </a:r>
              <a:endParaRPr dirty="0"/>
            </a:p>
          </p:txBody>
        </p:sp>
        <p:sp>
          <p:nvSpPr>
            <p:cNvPr id="382" name="Google Shape;382;p8"/>
            <p:cNvSpPr/>
            <p:nvPr/>
          </p:nvSpPr>
          <p:spPr>
            <a:xfrm>
              <a:off x="3540282" y="1306367"/>
              <a:ext cx="290304" cy="290304"/>
            </a:xfrm>
            <a:prstGeom prst="ellipse">
              <a:avLst/>
            </a:prstGeom>
            <a:solidFill>
              <a:srgbClr val="7EE3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116610" y="1741824"/>
              <a:ext cx="1017842" cy="11612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txBox="1"/>
            <p:nvPr/>
          </p:nvSpPr>
          <p:spPr>
            <a:xfrm>
              <a:off x="4116610" y="1741824"/>
              <a:ext cx="1017842" cy="1161216"/>
            </a:xfrm>
            <a:prstGeom prst="rect">
              <a:avLst/>
            </a:prstGeom>
            <a:noFill/>
            <a:ln>
              <a:noFill/>
            </a:ln>
          </p:spPr>
          <p:txBody>
            <a:bodyPr spcFirstLastPara="1" wrap="square" lIns="85325" tIns="85325" rIns="85325" bIns="85325" anchor="t"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Preliminary Results validation -  TWG </a:t>
              </a:r>
              <a:endParaRPr/>
            </a:p>
          </p:txBody>
        </p:sp>
        <p:sp>
          <p:nvSpPr>
            <p:cNvPr id="385" name="Google Shape;385;p8"/>
            <p:cNvSpPr/>
            <p:nvPr/>
          </p:nvSpPr>
          <p:spPr>
            <a:xfrm>
              <a:off x="4480380" y="1306367"/>
              <a:ext cx="290304" cy="290304"/>
            </a:xfrm>
            <a:prstGeom prst="ellipse">
              <a:avLst/>
            </a:prstGeom>
            <a:solidFill>
              <a:srgbClr val="C2E94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173651" y="0"/>
              <a:ext cx="783956" cy="11612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txBox="1"/>
            <p:nvPr/>
          </p:nvSpPr>
          <p:spPr>
            <a:xfrm>
              <a:off x="5173651" y="0"/>
              <a:ext cx="783956" cy="1161216"/>
            </a:xfrm>
            <a:prstGeom prst="rect">
              <a:avLst/>
            </a:prstGeom>
            <a:noFill/>
            <a:ln>
              <a:noFill/>
            </a:ln>
          </p:spPr>
          <p:txBody>
            <a:bodyPr spcFirstLastPara="1" wrap="square" lIns="85325" tIns="85325" rIns="85325" bIns="85325" anchor="b"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Report Writing</a:t>
              </a:r>
              <a:endParaRPr/>
            </a:p>
          </p:txBody>
        </p:sp>
        <p:sp>
          <p:nvSpPr>
            <p:cNvPr id="388" name="Google Shape;388;p8"/>
            <p:cNvSpPr/>
            <p:nvPr/>
          </p:nvSpPr>
          <p:spPr>
            <a:xfrm>
              <a:off x="5420477" y="1306367"/>
              <a:ext cx="290304" cy="290304"/>
            </a:xfrm>
            <a:prstGeom prst="ellipse">
              <a:avLst/>
            </a:prstGeom>
            <a:solidFill>
              <a:srgbClr val="EFD6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5996806" y="1741824"/>
              <a:ext cx="783956" cy="11612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txBox="1"/>
            <p:nvPr/>
          </p:nvSpPr>
          <p:spPr>
            <a:xfrm>
              <a:off x="5996806" y="1741824"/>
              <a:ext cx="783956" cy="1161216"/>
            </a:xfrm>
            <a:prstGeom prst="rect">
              <a:avLst/>
            </a:prstGeom>
            <a:noFill/>
            <a:ln>
              <a:noFill/>
            </a:ln>
          </p:spPr>
          <p:txBody>
            <a:bodyPr spcFirstLastPara="1" wrap="square" lIns="85325" tIns="85325" rIns="85325" bIns="85325" anchor="t"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National Dissemination</a:t>
              </a:r>
              <a:endParaRPr sz="1200">
                <a:solidFill>
                  <a:schemeClr val="dk1"/>
                </a:solidFill>
                <a:latin typeface="Calibri"/>
                <a:ea typeface="Calibri"/>
                <a:cs typeface="Calibri"/>
                <a:sym typeface="Calibri"/>
              </a:endParaRPr>
            </a:p>
          </p:txBody>
        </p:sp>
        <p:sp>
          <p:nvSpPr>
            <p:cNvPr id="391" name="Google Shape;391;p8"/>
            <p:cNvSpPr/>
            <p:nvPr/>
          </p:nvSpPr>
          <p:spPr>
            <a:xfrm>
              <a:off x="6243632" y="1306367"/>
              <a:ext cx="290304" cy="290304"/>
            </a:xfrm>
            <a:prstGeom prst="ellipse">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393" name="Google Shape;393;p8"/>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800"/>
              <a:buFont typeface="Gill Sans"/>
              <a:buNone/>
            </a:pPr>
            <a:r>
              <a:rPr lang="en-US" dirty="0"/>
              <a:t>Key Milestones and Intended Outcome </a:t>
            </a:r>
            <a:endParaRPr dirty="0"/>
          </a:p>
        </p:txBody>
      </p:sp>
      <p:sp>
        <p:nvSpPr>
          <p:cNvPr id="394" name="Google Shape;394;p8"/>
          <p:cNvSpPr txBox="1"/>
          <p:nvPr/>
        </p:nvSpPr>
        <p:spPr>
          <a:xfrm>
            <a:off x="8027544" y="2382664"/>
            <a:ext cx="1064091" cy="169457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600"/>
              <a:buFont typeface="Arial"/>
              <a:buNone/>
            </a:pPr>
            <a:endParaRPr sz="1200" dirty="0">
              <a:solidFill>
                <a:schemeClr val="dk1"/>
              </a:solidFill>
              <a:sym typeface="Arial"/>
            </a:endParaRPr>
          </a:p>
          <a:p>
            <a:pPr marL="0" marR="0" lvl="0" indent="0" algn="ctr" rtl="0">
              <a:lnSpc>
                <a:spcPct val="90000"/>
              </a:lnSpc>
              <a:spcBef>
                <a:spcPts val="0"/>
              </a:spcBef>
              <a:spcAft>
                <a:spcPts val="0"/>
              </a:spcAft>
              <a:buClr>
                <a:srgbClr val="000000"/>
              </a:buClr>
              <a:buSzPts val="1400"/>
              <a:buFont typeface="Arial"/>
              <a:buNone/>
            </a:pPr>
            <a:r>
              <a:rPr lang="en-US" sz="1200" b="1" dirty="0">
                <a:solidFill>
                  <a:srgbClr val="000000"/>
                </a:solidFill>
                <a:sym typeface="Arial"/>
              </a:rPr>
              <a:t>Data Use for Planning @</a:t>
            </a:r>
            <a:endParaRPr sz="1200" dirty="0"/>
          </a:p>
          <a:p>
            <a:pPr marL="0" marR="0" lvl="0" indent="0" algn="ctr" rtl="0">
              <a:lnSpc>
                <a:spcPct val="90000"/>
              </a:lnSpc>
              <a:spcBef>
                <a:spcPts val="490"/>
              </a:spcBef>
              <a:spcAft>
                <a:spcPts val="0"/>
              </a:spcAft>
              <a:buClr>
                <a:srgbClr val="000000"/>
              </a:buClr>
              <a:buSzPts val="1400"/>
              <a:buFont typeface="Arial"/>
              <a:buNone/>
            </a:pPr>
            <a:r>
              <a:rPr lang="en-US" sz="1200" b="1" dirty="0">
                <a:solidFill>
                  <a:srgbClr val="000000"/>
                </a:solidFill>
                <a:sym typeface="Arial"/>
              </a:rPr>
              <a:t>National </a:t>
            </a:r>
            <a:endParaRPr sz="1200" dirty="0"/>
          </a:p>
          <a:p>
            <a:pPr marL="0" marR="0" lvl="0" indent="0" algn="ctr" rtl="0">
              <a:lnSpc>
                <a:spcPct val="90000"/>
              </a:lnSpc>
              <a:spcBef>
                <a:spcPts val="490"/>
              </a:spcBef>
              <a:spcAft>
                <a:spcPts val="0"/>
              </a:spcAft>
              <a:buClr>
                <a:srgbClr val="000000"/>
              </a:buClr>
              <a:buSzPts val="1400"/>
              <a:buFont typeface="Arial"/>
              <a:buNone/>
            </a:pPr>
            <a:r>
              <a:rPr lang="en-US" sz="1200" b="1" dirty="0">
                <a:solidFill>
                  <a:srgbClr val="000000"/>
                </a:solidFill>
                <a:sym typeface="Arial"/>
              </a:rPr>
              <a:t>Provincial </a:t>
            </a:r>
            <a:endParaRPr sz="1200" dirty="0"/>
          </a:p>
          <a:p>
            <a:pPr marL="0" marR="0" lvl="0" indent="0" algn="ctr" rtl="0">
              <a:lnSpc>
                <a:spcPct val="90000"/>
              </a:lnSpc>
              <a:spcBef>
                <a:spcPts val="490"/>
              </a:spcBef>
              <a:spcAft>
                <a:spcPts val="0"/>
              </a:spcAft>
              <a:buClr>
                <a:srgbClr val="000000"/>
              </a:buClr>
              <a:buSzPts val="1400"/>
              <a:buFont typeface="Arial"/>
              <a:buNone/>
            </a:pPr>
            <a:r>
              <a:rPr lang="en-US" sz="1200" b="1" dirty="0">
                <a:solidFill>
                  <a:srgbClr val="000000"/>
                </a:solidFill>
                <a:sym typeface="Arial"/>
              </a:rPr>
              <a:t>Districts </a:t>
            </a:r>
            <a:endParaRPr sz="1200" b="1" dirty="0">
              <a:solidFill>
                <a:srgbClr val="000000"/>
              </a:solidFill>
              <a:sym typeface="Arial"/>
            </a:endParaRPr>
          </a:p>
        </p:txBody>
      </p:sp>
      <p:sp>
        <p:nvSpPr>
          <p:cNvPr id="395" name="Google Shape;395;p8"/>
          <p:cNvSpPr/>
          <p:nvPr/>
        </p:nvSpPr>
        <p:spPr>
          <a:xfrm>
            <a:off x="6280509" y="2527817"/>
            <a:ext cx="1224792" cy="1694575"/>
          </a:xfrm>
          <a:prstGeom prst="ellipse">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1"/>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80</a:t>
            </a:fld>
            <a:endParaRPr/>
          </a:p>
        </p:txBody>
      </p:sp>
      <p:sp>
        <p:nvSpPr>
          <p:cNvPr id="575" name="Google Shape;575;p21"/>
          <p:cNvSpPr txBox="1">
            <a:spLocks noGrp="1"/>
          </p:cNvSpPr>
          <p:nvPr>
            <p:ph type="title"/>
          </p:nvPr>
        </p:nvSpPr>
        <p:spPr>
          <a:prstGeom prst="rect">
            <a:avLst/>
          </a:prstGeom>
          <a:noFill/>
          <a:ln>
            <a:noFill/>
          </a:ln>
        </p:spPr>
        <p:txBody>
          <a:bodyPr spcFirstLastPara="1" wrap="square" lIns="0" tIns="36000" rIns="0" bIns="36000" anchor="b" anchorCtr="0">
            <a:normAutofit/>
          </a:bodyPr>
          <a:lstStyle/>
          <a:p>
            <a:pPr marL="0" lvl="0" indent="0" algn="l" rtl="0">
              <a:lnSpc>
                <a:spcPct val="100000"/>
              </a:lnSpc>
              <a:spcBef>
                <a:spcPts val="0"/>
              </a:spcBef>
              <a:spcAft>
                <a:spcPts val="0"/>
              </a:spcAft>
              <a:buClr>
                <a:schemeClr val="dk2"/>
              </a:buClr>
              <a:buSzPts val="3240"/>
              <a:buFont typeface="Gill Sans"/>
              <a:buNone/>
            </a:pPr>
            <a:r>
              <a:rPr lang="en-US" sz="3240" dirty="0" err="1"/>
              <a:t>Obj</a:t>
            </a:r>
            <a:r>
              <a:rPr lang="en-US" sz="3240" dirty="0"/>
              <a:t> 1 – IR 1:  Increased and Reliable Access to Safe and Nutritious Foods</a:t>
            </a:r>
            <a:endParaRPr dirty="0"/>
          </a:p>
        </p:txBody>
      </p:sp>
      <p:sp>
        <p:nvSpPr>
          <p:cNvPr id="2" name="Subtitle 1"/>
          <p:cNvSpPr>
            <a:spLocks noGrp="1"/>
          </p:cNvSpPr>
          <p:nvPr>
            <p:ph type="subTitle" idx="1"/>
          </p:nvPr>
        </p:nvSpPr>
        <p:spPr/>
        <p:txBody>
          <a:bodyPr>
            <a:normAutofit fontScale="77500" lnSpcReduction="20000"/>
          </a:bodyPr>
          <a:lstStyle/>
          <a:p>
            <a:r>
              <a:rPr lang="en-ZA" dirty="0"/>
              <a:t>Dietary Diversity, Production and consumption of high nutrient foods, Safe food processing / preservation </a:t>
            </a:r>
            <a:endParaRPr lang="en-GB" dirty="0"/>
          </a:p>
        </p:txBody>
      </p:sp>
    </p:spTree>
    <p:extLst>
      <p:ext uri="{BB962C8B-B14F-4D97-AF65-F5344CB8AC3E}">
        <p14:creationId xmlns:p14="http://schemas.microsoft.com/office/powerpoint/2010/main" val="32059497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86"/>
          <p:cNvSpPr txBox="1">
            <a:spLocks noGrp="1"/>
          </p:cNvSpPr>
          <p:nvPr>
            <p:ph type="title"/>
          </p:nvPr>
        </p:nvSpPr>
        <p:spPr/>
        <p:txBody>
          <a:bodyPr/>
          <a:lstStyle/>
          <a:p>
            <a:pPr lvl="0"/>
            <a:r>
              <a:rPr lang="en-US" sz="2400" dirty="0"/>
              <a:t>Women’s dietary diversity: Mean No. food groups consumed by women of reproductive age </a:t>
            </a:r>
          </a:p>
        </p:txBody>
      </p:sp>
      <p:sp>
        <p:nvSpPr>
          <p:cNvPr id="1206" name="Google Shape;1206;p86"/>
          <p:cNvSpPr txBox="1">
            <a:spLocks noGrp="1"/>
          </p:cNvSpPr>
          <p:nvPr>
            <p:ph type="sldNum" idx="12"/>
          </p:nvPr>
        </p:nvSpPr>
        <p:spPr/>
        <p:txBody>
          <a:bodyPr/>
          <a:lstStyle/>
          <a:p>
            <a:pPr lvl="0"/>
            <a:fld id="{00000000-1234-1234-1234-123412341234}" type="slidenum">
              <a:rPr lang="en-US" smtClean="0"/>
              <a:pPr lvl="0"/>
              <a:t>81</a:t>
            </a:fld>
            <a:endParaRPr lang="en-US"/>
          </a:p>
        </p:txBody>
      </p:sp>
      <p:sp>
        <p:nvSpPr>
          <p:cNvPr id="1205" name="Google Shape;1205;p86"/>
          <p:cNvSpPr txBox="1">
            <a:spLocks noGrp="1"/>
          </p:cNvSpPr>
          <p:nvPr>
            <p:ph type="body" idx="13"/>
          </p:nvPr>
        </p:nvSpPr>
        <p:spPr>
          <a:xfrm>
            <a:off x="454025" y="1163638"/>
            <a:ext cx="8154988" cy="4979987"/>
          </a:xfrm>
        </p:spPr>
        <p:txBody>
          <a:bodyPr/>
          <a:lstStyle/>
          <a:p>
            <a:pPr lvl="0"/>
            <a:r>
              <a:rPr lang="en-US" dirty="0"/>
              <a:t>Foods categorized into 10 groups based on FAO recommendation on MDD-W.  </a:t>
            </a:r>
          </a:p>
          <a:p>
            <a:pPr lvl="0"/>
            <a:r>
              <a:rPr lang="en-US" dirty="0"/>
              <a:t>A variable was created for each food group and a woman given a score of “1” for each food group she consumed and a score of “0” for each food group she did not </a:t>
            </a:r>
          </a:p>
          <a:p>
            <a:pPr lvl="0"/>
            <a:r>
              <a:rPr lang="en-US" dirty="0"/>
              <a:t>Maximum score = 10 food groups</a:t>
            </a:r>
          </a:p>
          <a:p>
            <a:pPr lvl="0"/>
            <a:r>
              <a:rPr lang="en-US" dirty="0"/>
              <a:t>FAO recommends 5+ food groups </a:t>
            </a:r>
          </a:p>
          <a:p>
            <a:pPr lvl="0"/>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2" name="Google Shape;1212;p87"/>
          <p:cNvSpPr txBox="1">
            <a:spLocks noGrp="1"/>
          </p:cNvSpPr>
          <p:nvPr>
            <p:ph type="sldNum" idx="12"/>
          </p:nvPr>
        </p:nvSpPr>
        <p:spPr/>
        <p:txBody>
          <a:bodyPr/>
          <a:lstStyle/>
          <a:p>
            <a:pPr lvl="0"/>
            <a:fld id="{00000000-1234-1234-1234-123412341234}" type="slidenum">
              <a:rPr lang="en-US" smtClean="0"/>
              <a:pPr lvl="0"/>
              <a:t>82</a:t>
            </a:fld>
            <a:endParaRPr lang="en-US"/>
          </a:p>
        </p:txBody>
      </p:sp>
      <p:sp>
        <p:nvSpPr>
          <p:cNvPr id="1213" name="Google Shape;1213;p87"/>
          <p:cNvSpPr txBox="1">
            <a:spLocks noGrp="1"/>
          </p:cNvSpPr>
          <p:nvPr>
            <p:ph type="title"/>
          </p:nvPr>
        </p:nvSpPr>
        <p:spPr/>
        <p:txBody>
          <a:bodyPr/>
          <a:lstStyle/>
          <a:p>
            <a:pPr lvl="0"/>
            <a:r>
              <a:rPr lang="en-US" sz="2400" dirty="0"/>
              <a:t>Women’s dietary diversity: Mean No. food groups consumed by women of reproductive age (n=7486)</a:t>
            </a:r>
          </a:p>
        </p:txBody>
      </p:sp>
      <p:sp>
        <p:nvSpPr>
          <p:cNvPr id="1211" name="Google Shape;1211;p87"/>
          <p:cNvSpPr txBox="1">
            <a:spLocks noGrp="1"/>
          </p:cNvSpPr>
          <p:nvPr>
            <p:ph type="body" idx="13"/>
          </p:nvPr>
        </p:nvSpPr>
        <p:spPr>
          <a:xfrm>
            <a:off x="454025" y="1079500"/>
            <a:ext cx="2660334" cy="5064125"/>
          </a:xfrm>
        </p:spPr>
        <p:txBody>
          <a:bodyPr/>
          <a:lstStyle/>
          <a:p>
            <a:pPr lvl="0"/>
            <a:r>
              <a:rPr lang="en-US" dirty="0"/>
              <a:t>On average, dietary diversity below FAO recommendation</a:t>
            </a:r>
          </a:p>
          <a:p>
            <a:pPr lvl="0"/>
            <a:r>
              <a:rPr lang="en-US" dirty="0"/>
              <a:t>Women in urban areas have higher dietary diversity compared to those in the rural areas </a:t>
            </a:r>
          </a:p>
          <a:p>
            <a:pPr lvl="0"/>
            <a:endParaRPr lang="en-US" dirty="0"/>
          </a:p>
        </p:txBody>
      </p:sp>
      <p:pic>
        <p:nvPicPr>
          <p:cNvPr id="6" name="Content Placeholder 5"/>
          <p:cNvPicPr>
            <a:picLocks noGrp="1" noChangeAspect="1"/>
          </p:cNvPicPr>
          <p:nvPr>
            <p:ph sz="quarter" idx="14"/>
          </p:nvPr>
        </p:nvPicPr>
        <p:blipFill>
          <a:blip r:embed="rId3"/>
          <a:stretch>
            <a:fillRect/>
          </a:stretch>
        </p:blipFill>
        <p:spPr>
          <a:xfrm>
            <a:off x="3114359" y="1079500"/>
            <a:ext cx="5563233" cy="5064125"/>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20" name="Google Shape;1220;p88"/>
          <p:cNvSpPr txBox="1">
            <a:spLocks noGrp="1"/>
          </p:cNvSpPr>
          <p:nvPr>
            <p:ph type="sldNum" idx="12"/>
          </p:nvPr>
        </p:nvSpPr>
        <p:spPr/>
        <p:txBody>
          <a:bodyPr/>
          <a:lstStyle/>
          <a:p>
            <a:pPr lvl="0"/>
            <a:fld id="{00000000-1234-1234-1234-123412341234}" type="slidenum">
              <a:rPr lang="en-US" smtClean="0"/>
              <a:pPr lvl="0"/>
              <a:t>83</a:t>
            </a:fld>
            <a:endParaRPr lang="en-US"/>
          </a:p>
        </p:txBody>
      </p:sp>
      <p:sp>
        <p:nvSpPr>
          <p:cNvPr id="1221" name="Google Shape;1221;p88"/>
          <p:cNvSpPr txBox="1">
            <a:spLocks noGrp="1"/>
          </p:cNvSpPr>
          <p:nvPr>
            <p:ph type="title"/>
          </p:nvPr>
        </p:nvSpPr>
        <p:spPr/>
        <p:txBody>
          <a:bodyPr/>
          <a:lstStyle/>
          <a:p>
            <a:pPr lvl="0"/>
            <a:r>
              <a:rPr lang="en-US" sz="2000" dirty="0"/>
              <a:t>Women’s dietary diversity: Mean No. food groups consumed by women of reproductive age by district (n=7486)</a:t>
            </a:r>
            <a:br>
              <a:rPr lang="en-US" sz="2000" dirty="0"/>
            </a:br>
            <a:endParaRPr lang="en-US" sz="2000" dirty="0"/>
          </a:p>
        </p:txBody>
      </p:sp>
      <p:sp>
        <p:nvSpPr>
          <p:cNvPr id="1219" name="Google Shape;1219;p88"/>
          <p:cNvSpPr txBox="1">
            <a:spLocks noGrp="1"/>
          </p:cNvSpPr>
          <p:nvPr>
            <p:ph sz="quarter" idx="13"/>
          </p:nvPr>
        </p:nvSpPr>
        <p:spPr/>
        <p:txBody>
          <a:bodyPr/>
          <a:lstStyle/>
          <a:p>
            <a:pPr lvl="0"/>
            <a:r>
              <a:rPr lang="en-US" dirty="0"/>
              <a:t>Women’s dietary diversity </a:t>
            </a:r>
          </a:p>
          <a:p>
            <a:pPr lvl="1"/>
            <a:r>
              <a:rPr lang="en-US" dirty="0"/>
              <a:t>lowest in Western province in </a:t>
            </a:r>
            <a:r>
              <a:rPr lang="en-US" dirty="0" err="1"/>
              <a:t>Shang’ombo</a:t>
            </a:r>
            <a:r>
              <a:rPr lang="en-US" dirty="0"/>
              <a:t>  (2.5) </a:t>
            </a:r>
          </a:p>
          <a:p>
            <a:pPr lvl="1"/>
            <a:r>
              <a:rPr lang="en-US" dirty="0"/>
              <a:t>highest in Kitwe (5.9) and districts in </a:t>
            </a:r>
            <a:r>
              <a:rPr lang="en-US" dirty="0" err="1"/>
              <a:t>Copperbelt</a:t>
            </a:r>
            <a:r>
              <a:rPr lang="en-US" dirty="0"/>
              <a:t> Province</a:t>
            </a:r>
          </a:p>
        </p:txBody>
      </p:sp>
      <p:pic>
        <p:nvPicPr>
          <p:cNvPr id="11" name="Content Placeholder 10">
            <a:extLst>
              <a:ext uri="{FF2B5EF4-FFF2-40B4-BE49-F238E27FC236}">
                <a16:creationId xmlns:a16="http://schemas.microsoft.com/office/drawing/2014/main" xmlns="" id="{7240C6F5-C938-44DD-923E-37719EE8E113}"/>
              </a:ext>
            </a:extLst>
          </p:cNvPr>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3547735" y="896619"/>
            <a:ext cx="4696480" cy="4986973"/>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7" name="Google Shape;1277;p95"/>
          <p:cNvSpPr txBox="1">
            <a:spLocks noGrp="1"/>
          </p:cNvSpPr>
          <p:nvPr>
            <p:ph type="sldNum" idx="12"/>
          </p:nvPr>
        </p:nvSpPr>
        <p:spPr/>
        <p:txBody>
          <a:bodyPr/>
          <a:lstStyle/>
          <a:p>
            <a:pPr lvl="0"/>
            <a:fld id="{00000000-1234-1234-1234-123412341234}" type="slidenum">
              <a:rPr lang="en-US" smtClean="0"/>
              <a:pPr lvl="0"/>
              <a:t>84</a:t>
            </a:fld>
            <a:endParaRPr lang="en-US"/>
          </a:p>
        </p:txBody>
      </p:sp>
      <p:sp>
        <p:nvSpPr>
          <p:cNvPr id="1279" name="Google Shape;1279;p95"/>
          <p:cNvSpPr txBox="1">
            <a:spLocks noGrp="1"/>
          </p:cNvSpPr>
          <p:nvPr>
            <p:ph type="title"/>
          </p:nvPr>
        </p:nvSpPr>
        <p:spPr/>
        <p:txBody>
          <a:bodyPr>
            <a:normAutofit fontScale="90000"/>
          </a:bodyPr>
          <a:lstStyle/>
          <a:p>
            <a:pPr lvl="0"/>
            <a:r>
              <a:rPr lang="en-US" dirty="0"/>
              <a:t>% of HHs with a recommended diet diversity (n=7486)</a:t>
            </a:r>
          </a:p>
        </p:txBody>
      </p:sp>
      <p:sp>
        <p:nvSpPr>
          <p:cNvPr id="1276" name="Google Shape;1276;p95"/>
          <p:cNvSpPr txBox="1">
            <a:spLocks noGrp="1"/>
          </p:cNvSpPr>
          <p:nvPr>
            <p:ph sz="quarter" idx="13"/>
          </p:nvPr>
        </p:nvSpPr>
        <p:spPr/>
        <p:txBody>
          <a:bodyPr/>
          <a:lstStyle/>
          <a:p>
            <a:pPr lvl="0"/>
            <a:r>
              <a:rPr lang="en-US" dirty="0"/>
              <a:t>This is a proxy  indicator calculation</a:t>
            </a:r>
          </a:p>
          <a:p>
            <a:pPr lvl="1"/>
            <a:r>
              <a:rPr lang="en-US" dirty="0"/>
              <a:t>as HH’s dietary recall not collected during the survey </a:t>
            </a:r>
          </a:p>
          <a:p>
            <a:pPr lvl="2"/>
            <a:r>
              <a:rPr lang="en-US" dirty="0"/>
              <a:t>only mother and child dietary recall recorded </a:t>
            </a:r>
          </a:p>
          <a:p>
            <a:pPr lvl="1"/>
            <a:r>
              <a:rPr lang="en-US" dirty="0"/>
              <a:t>HH Dietary Diversity = when both mother and child consume the recommended number of food groups </a:t>
            </a:r>
          </a:p>
          <a:p>
            <a:pPr lvl="2"/>
            <a:r>
              <a:rPr lang="en-US" dirty="0"/>
              <a:t>5 food groups for the mother </a:t>
            </a:r>
          </a:p>
          <a:p>
            <a:pPr lvl="2"/>
            <a:r>
              <a:rPr lang="en-US" dirty="0"/>
              <a:t>4 food groups for the child over 6 months of age</a:t>
            </a:r>
          </a:p>
          <a:p>
            <a:pPr lvl="0"/>
            <a:r>
              <a:rPr lang="en-US" dirty="0"/>
              <a:t>Overall, 19.4% of HHs reported recommended diet diversity, more commonly in urban areas.  </a:t>
            </a:r>
          </a:p>
        </p:txBody>
      </p:sp>
      <p:pic>
        <p:nvPicPr>
          <p:cNvPr id="13" name="Content Placeholder 5"/>
          <p:cNvPicPr>
            <a:picLocks noGrp="1" noChangeAspect="1"/>
          </p:cNvPicPr>
          <p:nvPr>
            <p:ph sz="quarter" idx="14"/>
          </p:nvPr>
        </p:nvPicPr>
        <p:blipFill>
          <a:blip r:embed="rId3"/>
          <a:stretch>
            <a:fillRect/>
          </a:stretch>
        </p:blipFill>
        <p:spPr>
          <a:xfrm>
            <a:off x="4673600" y="1852383"/>
            <a:ext cx="4011613" cy="3651709"/>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5" name="Google Shape;1285;p96"/>
          <p:cNvSpPr txBox="1">
            <a:spLocks noGrp="1"/>
          </p:cNvSpPr>
          <p:nvPr>
            <p:ph type="sldNum" idx="12"/>
          </p:nvPr>
        </p:nvSpPr>
        <p:spPr/>
        <p:txBody>
          <a:bodyPr/>
          <a:lstStyle/>
          <a:p>
            <a:pPr lvl="0"/>
            <a:fld id="{00000000-1234-1234-1234-123412341234}" type="slidenum">
              <a:rPr lang="en-US" smtClean="0"/>
              <a:pPr lvl="0"/>
              <a:t>85</a:t>
            </a:fld>
            <a:endParaRPr lang="en-US"/>
          </a:p>
        </p:txBody>
      </p:sp>
      <p:sp>
        <p:nvSpPr>
          <p:cNvPr id="1286" name="Google Shape;1286;p96"/>
          <p:cNvSpPr txBox="1">
            <a:spLocks noGrp="1"/>
          </p:cNvSpPr>
          <p:nvPr>
            <p:ph type="title"/>
          </p:nvPr>
        </p:nvSpPr>
        <p:spPr/>
        <p:txBody>
          <a:bodyPr>
            <a:normAutofit fontScale="90000"/>
          </a:bodyPr>
          <a:lstStyle/>
          <a:p>
            <a:pPr lvl="0"/>
            <a:r>
              <a:rPr lang="en-US" dirty="0"/>
              <a:t>% of HHs with a recommended diet diversity (n=7486)</a:t>
            </a:r>
          </a:p>
        </p:txBody>
      </p:sp>
      <p:sp>
        <p:nvSpPr>
          <p:cNvPr id="1284" name="Google Shape;1284;p96"/>
          <p:cNvSpPr txBox="1">
            <a:spLocks noGrp="1"/>
          </p:cNvSpPr>
          <p:nvPr>
            <p:ph type="body" idx="13"/>
          </p:nvPr>
        </p:nvSpPr>
        <p:spPr/>
        <p:txBody>
          <a:bodyPr/>
          <a:lstStyle/>
          <a:p>
            <a:pPr lvl="0"/>
            <a:r>
              <a:rPr lang="en-US" dirty="0"/>
              <a:t>No district had  ≥50% of HHs meeting dietary diversity targets</a:t>
            </a:r>
          </a:p>
          <a:p>
            <a:pPr lvl="0"/>
            <a:r>
              <a:rPr lang="en-US" dirty="0"/>
              <a:t>Districts in Western province had the lowest rates </a:t>
            </a:r>
          </a:p>
        </p:txBody>
      </p:sp>
      <p:pic>
        <p:nvPicPr>
          <p:cNvPr id="1287" name="Google Shape;1287;p96"/>
          <p:cNvPicPr preferRelativeResize="0">
            <a:picLocks noGrp="1"/>
          </p:cNvPicPr>
          <p:nvPr>
            <p:ph type="body" idx="14"/>
          </p:nvPr>
        </p:nvPicPr>
        <p:blipFill rotWithShape="1">
          <a:blip r:embed="rId3" cstate="email">
            <a:alphaModFix/>
            <a:extLst>
              <a:ext uri="{28A0092B-C50C-407E-A947-70E740481C1C}">
                <a14:useLocalDpi xmlns:a14="http://schemas.microsoft.com/office/drawing/2010/main"/>
              </a:ext>
            </a:extLst>
          </a:blip>
          <a:srcRect/>
          <a:stretch/>
        </p:blipFill>
        <p:spPr>
          <a:xfrm>
            <a:off x="3106738" y="1540077"/>
            <a:ext cx="5578475" cy="4142971"/>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4" name="Google Shape;1174;p82"/>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86</a:t>
            </a:fld>
            <a:endParaRPr/>
          </a:p>
        </p:txBody>
      </p:sp>
      <p:sp>
        <p:nvSpPr>
          <p:cNvPr id="1176" name="Google Shape;1176;p82"/>
          <p:cNvSpPr txBox="1">
            <a:spLocks noGrp="1"/>
          </p:cNvSpPr>
          <p:nvPr>
            <p:ph type="title"/>
          </p:nvPr>
        </p:nvSpPr>
        <p:spPr>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2"/>
              </a:buClr>
              <a:buSzPts val="2520"/>
              <a:buFont typeface="Gill Sans"/>
              <a:buNone/>
            </a:pPr>
            <a:r>
              <a:rPr lang="en-US" sz="2520" dirty="0"/>
              <a:t>Prevalence of HHs practicing safe food preparation/ improved storage practices (n=7486)</a:t>
            </a:r>
            <a:endParaRPr sz="2520" dirty="0"/>
          </a:p>
        </p:txBody>
      </p:sp>
      <p:pic>
        <p:nvPicPr>
          <p:cNvPr id="1173" name="Google Shape;1173;p82"/>
          <p:cNvPicPr preferRelativeResize="0">
            <a:picLocks noGrp="1"/>
          </p:cNvPicPr>
          <p:nvPr>
            <p:ph sz="quarter" idx="13"/>
          </p:nvPr>
        </p:nvPicPr>
        <p:blipFill rotWithShape="1">
          <a:blip r:embed="rId3" cstate="email">
            <a:alphaModFix/>
            <a:extLst>
              <a:ext uri="{28A0092B-C50C-407E-A947-70E740481C1C}">
                <a14:useLocalDpi xmlns:a14="http://schemas.microsoft.com/office/drawing/2010/main"/>
              </a:ext>
            </a:extLst>
          </a:blip>
          <a:stretch/>
        </p:blipFill>
        <p:spPr>
          <a:xfrm>
            <a:off x="478465" y="1611984"/>
            <a:ext cx="2381582" cy="3376133"/>
          </a:xfrm>
          <a:prstGeom prst="rect">
            <a:avLst/>
          </a:prstGeom>
          <a:noFill/>
          <a:ln>
            <a:noFill/>
          </a:ln>
        </p:spPr>
      </p:pic>
      <p:sp>
        <p:nvSpPr>
          <p:cNvPr id="1175" name="Google Shape;1175;p82"/>
          <p:cNvSpPr txBox="1">
            <a:spLocks noGrp="1"/>
          </p:cNvSpPr>
          <p:nvPr>
            <p:ph sz="quarter" idx="14"/>
          </p:nvPr>
        </p:nvSpPr>
        <p:spPr>
          <a:prstGeom prst="rect">
            <a:avLst/>
          </a:prstGeom>
          <a:noFill/>
          <a:ln>
            <a:noFill/>
          </a:ln>
        </p:spPr>
        <p:txBody>
          <a:bodyPr spcFirstLastPara="1" wrap="square" lIns="91425" tIns="0" rIns="91425" bIns="0" anchor="t" anchorCtr="0">
            <a:noAutofit/>
          </a:bodyPr>
          <a:lstStyle/>
          <a:p>
            <a:pPr marL="169863" lvl="0" indent="-169863" algn="l" rtl="0">
              <a:lnSpc>
                <a:spcPct val="110000"/>
              </a:lnSpc>
              <a:spcBef>
                <a:spcPts val="0"/>
              </a:spcBef>
              <a:spcAft>
                <a:spcPts val="0"/>
              </a:spcAft>
              <a:buSzPts val="2400"/>
              <a:buChar char="▪"/>
            </a:pPr>
            <a:r>
              <a:rPr lang="en-US" dirty="0"/>
              <a:t>Food safety = handling of food to avoid contamination (i.e. washing fruits, time between cooking and eating, handling of left-over foods, hand washing, etc.)</a:t>
            </a:r>
            <a:endParaRPr dirty="0"/>
          </a:p>
          <a:p>
            <a:pPr marL="169863" lvl="0" indent="-169863" algn="l" rtl="0">
              <a:lnSpc>
                <a:spcPct val="110000"/>
              </a:lnSpc>
              <a:spcBef>
                <a:spcPts val="0"/>
              </a:spcBef>
              <a:spcAft>
                <a:spcPts val="0"/>
              </a:spcAft>
              <a:buSzPts val="2400"/>
              <a:buChar char="▪"/>
            </a:pPr>
            <a:r>
              <a:rPr lang="en-US" dirty="0"/>
              <a:t>Food preparation = extent of cooking, cleanliness of utensils used</a:t>
            </a:r>
            <a:endParaRPr dirty="0"/>
          </a:p>
          <a:p>
            <a:pPr marL="169863" lvl="0" indent="-169863" algn="l" rtl="0">
              <a:lnSpc>
                <a:spcPct val="110000"/>
              </a:lnSpc>
              <a:spcBef>
                <a:spcPts val="0"/>
              </a:spcBef>
              <a:spcAft>
                <a:spcPts val="0"/>
              </a:spcAft>
              <a:buSzPts val="2400"/>
              <a:buChar char="▪"/>
            </a:pPr>
            <a:r>
              <a:rPr lang="en-US" dirty="0"/>
              <a:t>Food storage = storage of food after preparation and preservation methods</a:t>
            </a:r>
            <a:endParaRPr dirty="0"/>
          </a:p>
          <a:p>
            <a:pPr marL="169863" lvl="0" indent="-169863" algn="l" rtl="0">
              <a:lnSpc>
                <a:spcPct val="110000"/>
              </a:lnSpc>
              <a:spcBef>
                <a:spcPts val="0"/>
              </a:spcBef>
              <a:spcAft>
                <a:spcPts val="0"/>
              </a:spcAft>
              <a:buSzPts val="2400"/>
              <a:buChar char="▪"/>
            </a:pPr>
            <a:r>
              <a:rPr lang="en-US" dirty="0"/>
              <a:t>Performance on this indicator was generally low, below 10%</a:t>
            </a:r>
            <a:endParaRPr dirty="0"/>
          </a:p>
          <a:p>
            <a:pPr marL="169863" lvl="0" indent="-17462" algn="l" rtl="0">
              <a:lnSpc>
                <a:spcPct val="110000"/>
              </a:lnSpc>
              <a:spcBef>
                <a:spcPts val="0"/>
              </a:spcBef>
              <a:spcAft>
                <a:spcPts val="0"/>
              </a:spcAft>
              <a:buSzPts val="2400"/>
              <a:buNone/>
            </a:pPr>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2" name="Google Shape;1182;p83"/>
          <p:cNvSpPr txBox="1">
            <a:spLocks noGrp="1"/>
          </p:cNvSpPr>
          <p:nvPr>
            <p:ph type="sldNum" idx="12"/>
          </p:nvPr>
        </p:nvSpPr>
        <p:spPr/>
        <p:txBody>
          <a:bodyPr/>
          <a:lstStyle/>
          <a:p>
            <a:pPr lvl="0"/>
            <a:fld id="{00000000-1234-1234-1234-123412341234}" type="slidenum">
              <a:rPr lang="en-US" smtClean="0"/>
              <a:pPr lvl="0"/>
              <a:t>87</a:t>
            </a:fld>
            <a:endParaRPr lang="en-US"/>
          </a:p>
        </p:txBody>
      </p:sp>
      <p:sp>
        <p:nvSpPr>
          <p:cNvPr id="1183" name="Google Shape;1183;p83"/>
          <p:cNvSpPr txBox="1">
            <a:spLocks noGrp="1"/>
          </p:cNvSpPr>
          <p:nvPr>
            <p:ph type="title"/>
          </p:nvPr>
        </p:nvSpPr>
        <p:spPr/>
        <p:txBody>
          <a:bodyPr>
            <a:normAutofit fontScale="90000"/>
          </a:bodyPr>
          <a:lstStyle/>
          <a:p>
            <a:pPr lvl="0"/>
            <a:r>
              <a:rPr lang="en-US" dirty="0"/>
              <a:t>Prevalence of HHs practicing safe food preparation/ improved storage practices (n =7486)</a:t>
            </a:r>
            <a:br>
              <a:rPr lang="en-US" dirty="0"/>
            </a:br>
            <a:r>
              <a:rPr lang="en-US" dirty="0"/>
              <a:t/>
            </a:r>
            <a:br>
              <a:rPr lang="en-US" dirty="0"/>
            </a:br>
            <a:endParaRPr lang="en-US" dirty="0"/>
          </a:p>
        </p:txBody>
      </p:sp>
      <p:sp>
        <p:nvSpPr>
          <p:cNvPr id="1181" name="Google Shape;1181;p83"/>
          <p:cNvSpPr txBox="1">
            <a:spLocks noGrp="1"/>
          </p:cNvSpPr>
          <p:nvPr>
            <p:ph sz="quarter" idx="13"/>
          </p:nvPr>
        </p:nvSpPr>
        <p:spPr/>
        <p:txBody>
          <a:bodyPr/>
          <a:lstStyle/>
          <a:p>
            <a:pPr lvl="0"/>
            <a:r>
              <a:rPr lang="en-US"/>
              <a:t>Mongu had lowest prevalence (0.4%) and Monze highest prevalence (37.2%)</a:t>
            </a:r>
          </a:p>
          <a:p>
            <a:pPr lvl="0"/>
            <a:r>
              <a:rPr lang="en-US"/>
              <a:t>Generally food processing, preparation, and storage practices are very low</a:t>
            </a:r>
          </a:p>
          <a:p>
            <a:pPr lvl="0"/>
            <a:endParaRPr lang="en-US" dirty="0"/>
          </a:p>
        </p:txBody>
      </p:sp>
      <p:pic>
        <p:nvPicPr>
          <p:cNvPr id="1184" name="Google Shape;1184;p83" descr="A screenshot of a cell phone&#10;&#10;Description automatically generated"/>
          <p:cNvPicPr preferRelativeResize="0">
            <a:picLocks noGrp="1"/>
          </p:cNvPicPr>
          <p:nvPr>
            <p:ph sz="quarter" idx="14"/>
          </p:nvPr>
        </p:nvPicPr>
        <p:blipFill rotWithShape="1">
          <a:blip r:embed="rId3" cstate="email">
            <a:alphaModFix/>
            <a:extLst>
              <a:ext uri="{28A0092B-C50C-407E-A947-70E740481C1C}">
                <a14:useLocalDpi xmlns:a14="http://schemas.microsoft.com/office/drawing/2010/main"/>
              </a:ext>
            </a:extLst>
          </a:blip>
          <a:stretch/>
        </p:blipFill>
        <p:spPr>
          <a:xfrm>
            <a:off x="3261945" y="1206632"/>
            <a:ext cx="5268060" cy="4615040"/>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84"/>
          <p:cNvSpPr txBox="1">
            <a:spLocks noGrp="1"/>
          </p:cNvSpPr>
          <p:nvPr>
            <p:ph type="title"/>
          </p:nvPr>
        </p:nvSpPr>
        <p:spPr/>
        <p:txBody>
          <a:bodyPr>
            <a:normAutofit fontScale="90000"/>
          </a:bodyPr>
          <a:lstStyle/>
          <a:p>
            <a:pPr lvl="0"/>
            <a:r>
              <a:rPr lang="en-US" dirty="0"/>
              <a:t>Prevalence of women of reproductive age who consume targeted nutrient-rich value chain commodities - definition </a:t>
            </a:r>
          </a:p>
        </p:txBody>
      </p:sp>
      <p:sp>
        <p:nvSpPr>
          <p:cNvPr id="1191" name="Google Shape;1191;p84"/>
          <p:cNvSpPr txBox="1">
            <a:spLocks noGrp="1"/>
          </p:cNvSpPr>
          <p:nvPr>
            <p:ph type="sldNum" idx="12"/>
          </p:nvPr>
        </p:nvSpPr>
        <p:spPr/>
        <p:txBody>
          <a:bodyPr/>
          <a:lstStyle/>
          <a:p>
            <a:pPr lvl="0"/>
            <a:fld id="{00000000-1234-1234-1234-123412341234}" type="slidenum">
              <a:rPr lang="en-US" smtClean="0"/>
              <a:pPr lvl="0"/>
              <a:t>88</a:t>
            </a:fld>
            <a:endParaRPr lang="en-US"/>
          </a:p>
        </p:txBody>
      </p:sp>
      <p:sp>
        <p:nvSpPr>
          <p:cNvPr id="1190" name="Google Shape;1190;p84"/>
          <p:cNvSpPr txBox="1">
            <a:spLocks noGrp="1"/>
          </p:cNvSpPr>
          <p:nvPr>
            <p:ph type="body" idx="13"/>
          </p:nvPr>
        </p:nvSpPr>
        <p:spPr/>
        <p:txBody>
          <a:bodyPr/>
          <a:lstStyle/>
          <a:p>
            <a:pPr lvl="0"/>
            <a:endParaRPr lang="en-US" dirty="0"/>
          </a:p>
          <a:p>
            <a:pPr lvl="0"/>
            <a:r>
              <a:rPr lang="en-US" dirty="0"/>
              <a:t>Women were counted if, in the previous 24 hours, they had eaten any of the following foods:</a:t>
            </a:r>
          </a:p>
          <a:p>
            <a:pPr lvl="1"/>
            <a:r>
              <a:rPr lang="en-US" dirty="0"/>
              <a:t>Legumes (e.g. pulses, nuts and seeds)</a:t>
            </a:r>
          </a:p>
          <a:p>
            <a:pPr lvl="1"/>
            <a:r>
              <a:rPr lang="en-US" dirty="0"/>
              <a:t>Animal products (e.g. milk and milk products, organ meat, fish, eggs, insects and other small animal proteins)</a:t>
            </a:r>
          </a:p>
          <a:p>
            <a:pPr lvl="1"/>
            <a:r>
              <a:rPr lang="en-US" dirty="0"/>
              <a:t>Fruits and vegetables (dark green leafy vegetables, vitamin A rich vegetables, other vegetables or fruits, and palm oil)</a:t>
            </a:r>
          </a:p>
          <a:p>
            <a:pPr lvl="0"/>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7" name="Google Shape;1197;p85"/>
          <p:cNvSpPr txBox="1">
            <a:spLocks noGrp="1"/>
          </p:cNvSpPr>
          <p:nvPr>
            <p:ph type="sldNum" idx="12"/>
          </p:nvPr>
        </p:nvSpPr>
        <p:spPr/>
        <p:txBody>
          <a:bodyPr/>
          <a:lstStyle/>
          <a:p>
            <a:pPr lvl="0"/>
            <a:fld id="{00000000-1234-1234-1234-123412341234}" type="slidenum">
              <a:rPr lang="en-US" smtClean="0"/>
              <a:pPr lvl="0"/>
              <a:t>89</a:t>
            </a:fld>
            <a:endParaRPr lang="en-US"/>
          </a:p>
        </p:txBody>
      </p:sp>
      <p:sp>
        <p:nvSpPr>
          <p:cNvPr id="1199" name="Google Shape;1199;p85"/>
          <p:cNvSpPr txBox="1">
            <a:spLocks noGrp="1"/>
          </p:cNvSpPr>
          <p:nvPr>
            <p:ph type="title"/>
          </p:nvPr>
        </p:nvSpPr>
        <p:spPr/>
        <p:txBody>
          <a:bodyPr/>
          <a:lstStyle/>
          <a:p>
            <a:pPr lvl="0"/>
            <a:r>
              <a:rPr lang="en-US" sz="2000" dirty="0"/>
              <a:t>Prevalence of women of reproductive age who consumed targeted nutrient-rich value chain commodities (n=7166)</a:t>
            </a:r>
          </a:p>
        </p:txBody>
      </p:sp>
      <p:sp>
        <p:nvSpPr>
          <p:cNvPr id="1196" name="Google Shape;1196;p85"/>
          <p:cNvSpPr txBox="1">
            <a:spLocks noGrp="1"/>
          </p:cNvSpPr>
          <p:nvPr>
            <p:ph type="body" idx="13"/>
          </p:nvPr>
        </p:nvSpPr>
        <p:spPr>
          <a:xfrm>
            <a:off x="454025" y="1079500"/>
            <a:ext cx="2430463" cy="5064125"/>
          </a:xfrm>
        </p:spPr>
        <p:txBody>
          <a:bodyPr>
            <a:normAutofit fontScale="85000" lnSpcReduction="20000"/>
          </a:bodyPr>
          <a:lstStyle/>
          <a:p>
            <a:pPr lvl="0"/>
            <a:r>
              <a:rPr lang="en-US" dirty="0"/>
              <a:t>Overall, 34.5% WRA consumed targeted nutrient- rich value chain commodities</a:t>
            </a:r>
          </a:p>
          <a:p>
            <a:pPr lvl="0"/>
            <a:r>
              <a:rPr lang="en-US" dirty="0"/>
              <a:t>Urban women (40.5%) are more likely to consume nutrient-rich foods than rural women (31.6%)  </a:t>
            </a:r>
          </a:p>
          <a:p>
            <a:pPr lvl="0"/>
            <a:r>
              <a:rPr lang="en-US" dirty="0"/>
              <a:t>Western province (especially </a:t>
            </a:r>
            <a:r>
              <a:rPr lang="en-US" dirty="0" err="1"/>
              <a:t>Shang’ombo</a:t>
            </a:r>
            <a:r>
              <a:rPr lang="en-US" dirty="0"/>
              <a:t>) had the lowest percentage (4.8%) and </a:t>
            </a:r>
            <a:r>
              <a:rPr lang="en-US" dirty="0" err="1"/>
              <a:t>Mbala</a:t>
            </a:r>
            <a:r>
              <a:rPr lang="en-US" dirty="0"/>
              <a:t> in Northern province had the highest (53.6%)</a:t>
            </a:r>
          </a:p>
        </p:txBody>
      </p:sp>
      <p:pic>
        <p:nvPicPr>
          <p:cNvPr id="9" name="Content Placeholder 8">
            <a:extLst>
              <a:ext uri="{FF2B5EF4-FFF2-40B4-BE49-F238E27FC236}">
                <a16:creationId xmlns:a16="http://schemas.microsoft.com/office/drawing/2014/main" xmlns="" id="{A3E45AA9-6957-4469-8CBA-16F5B6E5A3BA}"/>
              </a:ext>
            </a:extLst>
          </p:cNvPr>
          <p:cNvPicPr>
            <a:picLocks noGrp="1" noChangeAspect="1"/>
          </p:cNvPicPr>
          <p:nvPr>
            <p:ph sz="quarter" idx="14"/>
          </p:nvPr>
        </p:nvPicPr>
        <p:blipFill rotWithShape="1">
          <a:blip r:embed="rId3"/>
          <a:srcRect t="5293" b="7514"/>
          <a:stretch/>
        </p:blipFill>
        <p:spPr>
          <a:xfrm>
            <a:off x="3032819" y="1347537"/>
            <a:ext cx="5575440" cy="4415589"/>
          </a:xfrm>
        </p:spPr>
      </p:pic>
    </p:spTree>
    <p:extLst>
      <p:ext uri="{BB962C8B-B14F-4D97-AF65-F5344CB8AC3E}">
        <p14:creationId xmlns:p14="http://schemas.microsoft.com/office/powerpoint/2010/main" val="159718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9"/>
          <p:cNvSpPr txBox="1">
            <a:spLocks noGrp="1"/>
          </p:cNvSpPr>
          <p:nvPr>
            <p:ph type="sldNum" idx="12"/>
          </p:nvPr>
        </p:nvSpPr>
        <p:spPr/>
        <p:txBody>
          <a:bodyPr/>
          <a:lstStyle/>
          <a:p>
            <a:pPr lvl="0"/>
            <a:fld id="{00000000-1234-1234-1234-123412341234}" type="slidenum">
              <a:rPr lang="en-US" smtClean="0"/>
              <a:pPr lvl="0"/>
              <a:t>9</a:t>
            </a:fld>
            <a:endParaRPr lang="en-US"/>
          </a:p>
        </p:txBody>
      </p:sp>
      <p:sp>
        <p:nvSpPr>
          <p:cNvPr id="402" name="Google Shape;402;p9"/>
          <p:cNvSpPr txBox="1">
            <a:spLocks noGrp="1"/>
          </p:cNvSpPr>
          <p:nvPr>
            <p:ph type="title"/>
          </p:nvPr>
        </p:nvSpPr>
        <p:spPr/>
        <p:txBody>
          <a:bodyPr/>
          <a:lstStyle/>
          <a:p>
            <a:pPr lvl="0"/>
            <a:r>
              <a:rPr lang="en-US"/>
              <a:t>Methodology </a:t>
            </a:r>
          </a:p>
        </p:txBody>
      </p:sp>
      <p:sp>
        <p:nvSpPr>
          <p:cNvPr id="4" name="Subtitle 3"/>
          <p:cNvSpPr>
            <a:spLocks noGrp="1"/>
          </p:cNvSpPr>
          <p:nvPr>
            <p:ph type="subTitle" idx="1"/>
          </p:nvPr>
        </p:nvSpPr>
        <p:spPr/>
        <p:txBody>
          <a:bodyPr/>
          <a:lstStyle/>
          <a:p>
            <a:endParaRPr lang="en-GB"/>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8" name="Google Shape;1228;p89"/>
          <p:cNvSpPr txBox="1">
            <a:spLocks noGrp="1"/>
          </p:cNvSpPr>
          <p:nvPr>
            <p:ph type="sldNum" idx="12"/>
          </p:nvPr>
        </p:nvSpPr>
        <p:spPr/>
        <p:txBody>
          <a:bodyPr/>
          <a:lstStyle/>
          <a:p>
            <a:pPr lvl="0"/>
            <a:fld id="{00000000-1234-1234-1234-123412341234}" type="slidenum">
              <a:rPr lang="en-US" smtClean="0"/>
              <a:pPr lvl="0"/>
              <a:t>90</a:t>
            </a:fld>
            <a:endParaRPr lang="en-US"/>
          </a:p>
        </p:txBody>
      </p:sp>
      <p:sp>
        <p:nvSpPr>
          <p:cNvPr id="1229" name="Google Shape;1229;p89"/>
          <p:cNvSpPr txBox="1">
            <a:spLocks noGrp="1"/>
          </p:cNvSpPr>
          <p:nvPr>
            <p:ph type="title"/>
          </p:nvPr>
        </p:nvSpPr>
        <p:spPr/>
        <p:txBody>
          <a:bodyPr/>
          <a:lstStyle/>
          <a:p>
            <a:pPr lvl="0"/>
            <a:r>
              <a:rPr lang="en-US" dirty="0"/>
              <a:t>% of HHs that grew nutritious crops (n=7486)</a:t>
            </a:r>
          </a:p>
        </p:txBody>
      </p:sp>
      <p:sp>
        <p:nvSpPr>
          <p:cNvPr id="1227" name="Google Shape;1227;p89"/>
          <p:cNvSpPr txBox="1">
            <a:spLocks noGrp="1"/>
          </p:cNvSpPr>
          <p:nvPr>
            <p:ph type="body" idx="13"/>
          </p:nvPr>
        </p:nvSpPr>
        <p:spPr>
          <a:xfrm>
            <a:off x="454025" y="1079500"/>
            <a:ext cx="2430463" cy="5064125"/>
          </a:xfrm>
        </p:spPr>
        <p:txBody>
          <a:bodyPr/>
          <a:lstStyle/>
          <a:p>
            <a:pPr lvl="0"/>
            <a:r>
              <a:rPr lang="en-US" sz="2000" dirty="0"/>
              <a:t>Nutritious foods  = higher nutrient foods specifically promoted in SUN </a:t>
            </a:r>
            <a:r>
              <a:rPr lang="en-US" sz="2000" dirty="0" err="1"/>
              <a:t>programme</a:t>
            </a:r>
            <a:r>
              <a:rPr lang="en-US" sz="2000" dirty="0"/>
              <a:t> </a:t>
            </a:r>
          </a:p>
          <a:p>
            <a:pPr lvl="1"/>
            <a:r>
              <a:rPr lang="en-US" sz="1600" dirty="0"/>
              <a:t>Vitamin A rich foods</a:t>
            </a:r>
          </a:p>
          <a:p>
            <a:pPr lvl="1"/>
            <a:r>
              <a:rPr lang="en-US" sz="1600" dirty="0"/>
              <a:t>Vitamin C rich foods </a:t>
            </a:r>
          </a:p>
          <a:p>
            <a:pPr lvl="1"/>
            <a:r>
              <a:rPr lang="en-US" sz="1600" dirty="0"/>
              <a:t>Iron rich foods </a:t>
            </a:r>
          </a:p>
          <a:p>
            <a:pPr lvl="1"/>
            <a:r>
              <a:rPr lang="en-US" sz="1600" dirty="0"/>
              <a:t>Protein rich</a:t>
            </a:r>
          </a:p>
          <a:p>
            <a:pPr lvl="0"/>
            <a:r>
              <a:rPr lang="en-US" sz="2000" dirty="0"/>
              <a:t>Twice as many rural HHs grow nutritious foods compared to urban HHs </a:t>
            </a:r>
          </a:p>
        </p:txBody>
      </p:sp>
      <p:pic>
        <p:nvPicPr>
          <p:cNvPr id="8" name="Content Placeholder 7">
            <a:extLst>
              <a:ext uri="{FF2B5EF4-FFF2-40B4-BE49-F238E27FC236}">
                <a16:creationId xmlns:a16="http://schemas.microsoft.com/office/drawing/2014/main" xmlns="" id="{575A8CC3-3718-4A88-8B8C-61EDB3C6C3E0}"/>
              </a:ext>
            </a:extLst>
          </p:cNvPr>
          <p:cNvPicPr>
            <a:picLocks noGrp="1" noChangeAspect="1"/>
          </p:cNvPicPr>
          <p:nvPr>
            <p:ph sz="quarter" idx="14"/>
          </p:nvPr>
        </p:nvPicPr>
        <p:blipFill>
          <a:blip r:embed="rId3"/>
          <a:stretch>
            <a:fillRect/>
          </a:stretch>
        </p:blipFill>
        <p:spPr>
          <a:xfrm>
            <a:off x="3189514" y="1153293"/>
            <a:ext cx="5583227" cy="4283939"/>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6" name="Google Shape;1236;p90"/>
          <p:cNvSpPr txBox="1">
            <a:spLocks noGrp="1"/>
          </p:cNvSpPr>
          <p:nvPr>
            <p:ph type="sldNum" idx="12"/>
          </p:nvPr>
        </p:nvSpPr>
        <p:spPr/>
        <p:txBody>
          <a:bodyPr/>
          <a:lstStyle/>
          <a:p>
            <a:pPr lvl="0"/>
            <a:fld id="{00000000-1234-1234-1234-123412341234}" type="slidenum">
              <a:rPr lang="en-US" smtClean="0"/>
              <a:pPr lvl="0"/>
              <a:t>91</a:t>
            </a:fld>
            <a:endParaRPr lang="en-US"/>
          </a:p>
        </p:txBody>
      </p:sp>
      <p:sp>
        <p:nvSpPr>
          <p:cNvPr id="1238" name="Google Shape;1238;p90"/>
          <p:cNvSpPr txBox="1">
            <a:spLocks noGrp="1"/>
          </p:cNvSpPr>
          <p:nvPr>
            <p:ph type="title"/>
          </p:nvPr>
        </p:nvSpPr>
        <p:spPr/>
        <p:txBody>
          <a:bodyPr/>
          <a:lstStyle/>
          <a:p>
            <a:pPr lvl="0"/>
            <a:r>
              <a:rPr lang="en-US" dirty="0"/>
              <a:t>% of HHs that grew nutritious crops (n=7486)</a:t>
            </a:r>
          </a:p>
        </p:txBody>
      </p:sp>
      <p:sp>
        <p:nvSpPr>
          <p:cNvPr id="1235" name="Google Shape;1235;p90"/>
          <p:cNvSpPr txBox="1">
            <a:spLocks noGrp="1"/>
          </p:cNvSpPr>
          <p:nvPr>
            <p:ph type="body" idx="13"/>
          </p:nvPr>
        </p:nvSpPr>
        <p:spPr/>
        <p:txBody>
          <a:bodyPr/>
          <a:lstStyle/>
          <a:p>
            <a:pPr lvl="0"/>
            <a:r>
              <a:rPr lang="en-US"/>
              <a:t>Most grown = dark green vegetables</a:t>
            </a:r>
          </a:p>
          <a:p>
            <a:pPr lvl="0"/>
            <a:r>
              <a:rPr lang="en-US"/>
              <a:t>Least grown = carrots and lentils / peas / beans</a:t>
            </a:r>
            <a:endParaRPr lang="en-US" dirty="0"/>
          </a:p>
        </p:txBody>
      </p:sp>
      <p:pic>
        <p:nvPicPr>
          <p:cNvPr id="9" name="Content Placeholder 8">
            <a:extLst>
              <a:ext uri="{FF2B5EF4-FFF2-40B4-BE49-F238E27FC236}">
                <a16:creationId xmlns:a16="http://schemas.microsoft.com/office/drawing/2014/main" xmlns="" id="{C11E319B-46D9-4301-9D0F-83D3657029C4}"/>
              </a:ext>
            </a:extLst>
          </p:cNvPr>
          <p:cNvPicPr>
            <a:picLocks noGrp="1" noChangeAspect="1"/>
          </p:cNvPicPr>
          <p:nvPr>
            <p:ph sz="quarter" idx="14"/>
          </p:nvPr>
        </p:nvPicPr>
        <p:blipFill>
          <a:blip r:embed="rId3"/>
          <a:stretch>
            <a:fillRect/>
          </a:stretch>
        </p:blipFill>
        <p:spPr>
          <a:xfrm>
            <a:off x="2885244" y="1245771"/>
            <a:ext cx="6016928" cy="4009105"/>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4" name="Google Shape;1244;p91"/>
          <p:cNvSpPr txBox="1">
            <a:spLocks noGrp="1"/>
          </p:cNvSpPr>
          <p:nvPr>
            <p:ph type="sldNum" idx="12"/>
          </p:nvPr>
        </p:nvSpPr>
        <p:spPr/>
        <p:txBody>
          <a:bodyPr/>
          <a:lstStyle/>
          <a:p>
            <a:pPr lvl="0"/>
            <a:fld id="{00000000-1234-1234-1234-123412341234}" type="slidenum">
              <a:rPr lang="en-US" smtClean="0"/>
              <a:pPr lvl="0"/>
              <a:t>92</a:t>
            </a:fld>
            <a:endParaRPr lang="en-US"/>
          </a:p>
        </p:txBody>
      </p:sp>
      <p:sp>
        <p:nvSpPr>
          <p:cNvPr id="1245" name="Google Shape;1245;p91"/>
          <p:cNvSpPr txBox="1">
            <a:spLocks noGrp="1"/>
          </p:cNvSpPr>
          <p:nvPr>
            <p:ph type="title"/>
          </p:nvPr>
        </p:nvSpPr>
        <p:spPr/>
        <p:txBody>
          <a:bodyPr/>
          <a:lstStyle/>
          <a:p>
            <a:pPr lvl="0"/>
            <a:r>
              <a:rPr lang="en-US" sz="2400" dirty="0"/>
              <a:t>% of HHs that sold or bartered nutritious crops and livestock that they grew / kept (n=5874)</a:t>
            </a:r>
          </a:p>
        </p:txBody>
      </p:sp>
      <p:sp>
        <p:nvSpPr>
          <p:cNvPr id="1243" name="Google Shape;1243;p91"/>
          <p:cNvSpPr txBox="1">
            <a:spLocks noGrp="1"/>
          </p:cNvSpPr>
          <p:nvPr>
            <p:ph type="body" idx="13"/>
          </p:nvPr>
        </p:nvSpPr>
        <p:spPr>
          <a:xfrm>
            <a:off x="454025" y="1079500"/>
            <a:ext cx="2430463" cy="5064125"/>
          </a:xfrm>
        </p:spPr>
        <p:txBody>
          <a:bodyPr/>
          <a:lstStyle/>
          <a:p>
            <a:pPr lvl="0"/>
            <a:r>
              <a:rPr lang="en-US" dirty="0"/>
              <a:t>These are HHs that grew and then sold / bartered at least one nutritious foods</a:t>
            </a:r>
          </a:p>
          <a:p>
            <a:pPr lvl="0"/>
            <a:r>
              <a:rPr lang="en-US" dirty="0"/>
              <a:t>Rural HHs tend to sell or barter more compared to rural ones </a:t>
            </a:r>
          </a:p>
          <a:p>
            <a:pPr lvl="0"/>
            <a:endParaRPr lang="en-US" dirty="0"/>
          </a:p>
        </p:txBody>
      </p:sp>
      <p:pic>
        <p:nvPicPr>
          <p:cNvPr id="6" name="Content Placeholder 5"/>
          <p:cNvPicPr>
            <a:picLocks noGrp="1" noChangeAspect="1"/>
          </p:cNvPicPr>
          <p:nvPr>
            <p:ph sz="quarter" idx="14"/>
          </p:nvPr>
        </p:nvPicPr>
        <p:blipFill>
          <a:blip r:embed="rId3"/>
          <a:stretch>
            <a:fillRect/>
          </a:stretch>
        </p:blipFill>
        <p:spPr>
          <a:xfrm>
            <a:off x="3114359" y="1079500"/>
            <a:ext cx="5563233" cy="5064125"/>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2" name="Google Shape;1252;p92"/>
          <p:cNvSpPr txBox="1">
            <a:spLocks noGrp="1"/>
          </p:cNvSpPr>
          <p:nvPr>
            <p:ph type="sldNum" idx="12"/>
          </p:nvPr>
        </p:nvSpPr>
        <p:spPr/>
        <p:txBody>
          <a:bodyPr/>
          <a:lstStyle/>
          <a:p>
            <a:pPr lvl="0"/>
            <a:fld id="{00000000-1234-1234-1234-123412341234}" type="slidenum">
              <a:rPr lang="en-US" smtClean="0"/>
              <a:pPr lvl="0"/>
              <a:t>93</a:t>
            </a:fld>
            <a:endParaRPr lang="en-US"/>
          </a:p>
        </p:txBody>
      </p:sp>
      <p:sp>
        <p:nvSpPr>
          <p:cNvPr id="1253" name="Google Shape;1253;p92"/>
          <p:cNvSpPr txBox="1">
            <a:spLocks noGrp="1"/>
          </p:cNvSpPr>
          <p:nvPr>
            <p:ph type="title"/>
          </p:nvPr>
        </p:nvSpPr>
        <p:spPr/>
        <p:txBody>
          <a:bodyPr>
            <a:normAutofit fontScale="90000"/>
          </a:bodyPr>
          <a:lstStyle/>
          <a:p>
            <a:pPr lvl="0"/>
            <a:r>
              <a:rPr lang="en-US" dirty="0"/>
              <a:t>% of HHs that sold or bartered nutritious crops that they grew – by district (n=5874)</a:t>
            </a:r>
          </a:p>
        </p:txBody>
      </p:sp>
      <p:sp>
        <p:nvSpPr>
          <p:cNvPr id="1251" name="Google Shape;1251;p92"/>
          <p:cNvSpPr txBox="1">
            <a:spLocks noGrp="1"/>
          </p:cNvSpPr>
          <p:nvPr>
            <p:ph type="body" idx="13"/>
          </p:nvPr>
        </p:nvSpPr>
        <p:spPr>
          <a:xfrm>
            <a:off x="454025" y="1079500"/>
            <a:ext cx="2430463" cy="5064125"/>
          </a:xfrm>
        </p:spPr>
        <p:txBody>
          <a:bodyPr/>
          <a:lstStyle/>
          <a:p>
            <a:pPr lvl="0"/>
            <a:r>
              <a:rPr lang="en-US"/>
              <a:t>Most HHs barter or sell the nutritious foods they grow</a:t>
            </a:r>
          </a:p>
          <a:p>
            <a:pPr lvl="1"/>
            <a:r>
              <a:rPr lang="en-US"/>
              <a:t>Highest in Monze (84.3%) </a:t>
            </a:r>
          </a:p>
          <a:p>
            <a:pPr lvl="1"/>
            <a:r>
              <a:rPr lang="en-US"/>
              <a:t>Lowest in Lusaka (32.3%)</a:t>
            </a:r>
          </a:p>
        </p:txBody>
      </p:sp>
      <p:pic>
        <p:nvPicPr>
          <p:cNvPr id="11" name="Google Shape;1254;p92" descr="A screenshot of a computer&#10;&#10;Description automatically generated"/>
          <p:cNvPicPr preferRelativeResize="0">
            <a:picLocks noGrp="1"/>
          </p:cNvPicPr>
          <p:nvPr>
            <p:ph sz="quarter" idx="14"/>
          </p:nvPr>
        </p:nvPicPr>
        <p:blipFill rotWithShape="1">
          <a:blip r:embed="rId3" cstate="email">
            <a:alphaModFix/>
            <a:extLst>
              <a:ext uri="{28A0092B-C50C-407E-A947-70E740481C1C}">
                <a14:useLocalDpi xmlns:a14="http://schemas.microsoft.com/office/drawing/2010/main"/>
              </a:ext>
            </a:extLst>
          </a:blip>
          <a:srcRect/>
          <a:stretch/>
        </p:blipFill>
        <p:spPr>
          <a:xfrm>
            <a:off x="3109524" y="1244269"/>
            <a:ext cx="5572903" cy="4734586"/>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60" name="Google Shape;1260;p93"/>
          <p:cNvSpPr txBox="1">
            <a:spLocks noGrp="1"/>
          </p:cNvSpPr>
          <p:nvPr>
            <p:ph type="sldNum" idx="12"/>
          </p:nvPr>
        </p:nvSpPr>
        <p:spPr/>
        <p:txBody>
          <a:bodyPr/>
          <a:lstStyle/>
          <a:p>
            <a:pPr lvl="0"/>
            <a:fld id="{00000000-1234-1234-1234-123412341234}" type="slidenum">
              <a:rPr lang="en-US" smtClean="0"/>
              <a:pPr lvl="0"/>
              <a:t>94</a:t>
            </a:fld>
            <a:endParaRPr lang="en-US"/>
          </a:p>
        </p:txBody>
      </p:sp>
      <p:sp>
        <p:nvSpPr>
          <p:cNvPr id="1262" name="Google Shape;1262;p93"/>
          <p:cNvSpPr txBox="1">
            <a:spLocks noGrp="1"/>
          </p:cNvSpPr>
          <p:nvPr>
            <p:ph type="title"/>
          </p:nvPr>
        </p:nvSpPr>
        <p:spPr/>
        <p:txBody>
          <a:bodyPr>
            <a:normAutofit fontScale="90000"/>
          </a:bodyPr>
          <a:lstStyle/>
          <a:p>
            <a:pPr lvl="0"/>
            <a:r>
              <a:rPr lang="en-US" dirty="0"/>
              <a:t>% of HHs producing safe and nutritious foods (Crops and Livestock) for Consumption (n=5874)</a:t>
            </a:r>
          </a:p>
        </p:txBody>
      </p:sp>
      <p:sp>
        <p:nvSpPr>
          <p:cNvPr id="3" name="Content Placeholder 2">
            <a:extLst>
              <a:ext uri="{FF2B5EF4-FFF2-40B4-BE49-F238E27FC236}">
                <a16:creationId xmlns:a16="http://schemas.microsoft.com/office/drawing/2014/main" xmlns="" id="{B5580691-21A1-42B6-99D1-F112CE240F4A}"/>
              </a:ext>
            </a:extLst>
          </p:cNvPr>
          <p:cNvSpPr>
            <a:spLocks noGrp="1"/>
          </p:cNvSpPr>
          <p:nvPr>
            <p:ph sz="quarter" idx="13"/>
          </p:nvPr>
        </p:nvSpPr>
        <p:spPr>
          <a:xfrm>
            <a:off x="454025" y="1188102"/>
            <a:ext cx="3930143" cy="4955523"/>
          </a:xfrm>
        </p:spPr>
        <p:txBody>
          <a:bodyPr/>
          <a:lstStyle/>
          <a:p>
            <a:pPr lvl="0"/>
            <a:r>
              <a:rPr lang="en-US" dirty="0"/>
              <a:t>Nutritious foods = </a:t>
            </a:r>
          </a:p>
          <a:p>
            <a:pPr lvl="1"/>
            <a:r>
              <a:rPr lang="en-US" dirty="0"/>
              <a:t>protein rich food and </a:t>
            </a:r>
          </a:p>
          <a:p>
            <a:pPr lvl="1"/>
            <a:r>
              <a:rPr lang="en-US" dirty="0"/>
              <a:t>micronutrient-rich vegetables and fruits </a:t>
            </a:r>
          </a:p>
          <a:p>
            <a:pPr lvl="0"/>
            <a:r>
              <a:rPr lang="en-US" dirty="0"/>
              <a:t>HHs were counted if they produced and consumed at least 2 nutritious foods from each group</a:t>
            </a:r>
          </a:p>
          <a:p>
            <a:pPr lvl="0"/>
            <a:r>
              <a:rPr lang="en-US" dirty="0"/>
              <a:t>More rural HHs (63.2%) produced and consumed nutritious foods than urban HHs (39.9%)</a:t>
            </a:r>
          </a:p>
          <a:p>
            <a:endParaRPr lang="x-none" dirty="0"/>
          </a:p>
        </p:txBody>
      </p:sp>
      <p:pic>
        <p:nvPicPr>
          <p:cNvPr id="10" name="Content Placeholder 9">
            <a:extLst>
              <a:ext uri="{FF2B5EF4-FFF2-40B4-BE49-F238E27FC236}">
                <a16:creationId xmlns:a16="http://schemas.microsoft.com/office/drawing/2014/main" xmlns="" id="{8EDC1F89-F4F0-46F2-B91C-B5376FAC3BA0}"/>
              </a:ext>
            </a:extLst>
          </p:cNvPr>
          <p:cNvPicPr>
            <a:picLocks noGrp="1" noChangeAspect="1"/>
          </p:cNvPicPr>
          <p:nvPr>
            <p:ph sz="quarter" idx="14"/>
          </p:nvPr>
        </p:nvPicPr>
        <p:blipFill>
          <a:blip r:embed="rId3"/>
          <a:stretch>
            <a:fillRect/>
          </a:stretch>
        </p:blipFill>
        <p:spPr>
          <a:xfrm>
            <a:off x="4384168" y="1355834"/>
            <a:ext cx="4559382" cy="395189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8" name="Google Shape;1268;p94"/>
          <p:cNvSpPr txBox="1">
            <a:spLocks noGrp="1"/>
          </p:cNvSpPr>
          <p:nvPr>
            <p:ph type="sldNum" idx="12"/>
          </p:nvPr>
        </p:nvSpPr>
        <p:spPr/>
        <p:txBody>
          <a:bodyPr/>
          <a:lstStyle/>
          <a:p>
            <a:pPr lvl="0"/>
            <a:fld id="{00000000-1234-1234-1234-123412341234}" type="slidenum">
              <a:rPr lang="en-US" smtClean="0"/>
              <a:pPr lvl="0"/>
              <a:t>95</a:t>
            </a:fld>
            <a:endParaRPr lang="en-US"/>
          </a:p>
        </p:txBody>
      </p:sp>
      <p:sp>
        <p:nvSpPr>
          <p:cNvPr id="1269" name="Google Shape;1269;p94"/>
          <p:cNvSpPr txBox="1">
            <a:spLocks noGrp="1"/>
          </p:cNvSpPr>
          <p:nvPr>
            <p:ph type="title"/>
          </p:nvPr>
        </p:nvSpPr>
        <p:spPr/>
        <p:txBody>
          <a:bodyPr>
            <a:normAutofit fontScale="90000"/>
          </a:bodyPr>
          <a:lstStyle/>
          <a:p>
            <a:pPr lvl="0"/>
            <a:r>
              <a:rPr lang="en-US" dirty="0"/>
              <a:t>% HHs producing safe and nutritious foods (Crops and Livestock) for Consumption - by district (5876)</a:t>
            </a:r>
          </a:p>
        </p:txBody>
      </p:sp>
      <p:sp>
        <p:nvSpPr>
          <p:cNvPr id="1267" name="Google Shape;1267;p94"/>
          <p:cNvSpPr txBox="1">
            <a:spLocks noGrp="1"/>
          </p:cNvSpPr>
          <p:nvPr>
            <p:ph type="body" idx="13"/>
          </p:nvPr>
        </p:nvSpPr>
        <p:spPr/>
        <p:txBody>
          <a:bodyPr/>
          <a:lstStyle/>
          <a:p>
            <a:pPr lvl="0"/>
            <a:endParaRPr lang="en-US" dirty="0"/>
          </a:p>
          <a:p>
            <a:pPr lvl="0"/>
            <a:r>
              <a:rPr lang="en-US" dirty="0"/>
              <a:t>Lowest in Lusaka (9.7%)</a:t>
            </a:r>
          </a:p>
          <a:p>
            <a:pPr lvl="0"/>
            <a:r>
              <a:rPr lang="en-US" dirty="0"/>
              <a:t>Highest in Lundazi (89.4%)</a:t>
            </a:r>
          </a:p>
          <a:p>
            <a:pPr lvl="0"/>
            <a:r>
              <a:rPr lang="en-US" dirty="0"/>
              <a:t>Districts in Western province have low percentages compared to other districts (&lt;38%)</a:t>
            </a:r>
          </a:p>
          <a:p>
            <a:pPr lvl="0"/>
            <a:endParaRPr lang="en-US" dirty="0"/>
          </a:p>
        </p:txBody>
      </p:sp>
      <p:sp>
        <p:nvSpPr>
          <p:cNvPr id="1270" name="Google Shape;1270;p94"/>
          <p:cNvSpPr txBox="1"/>
          <p:nvPr/>
        </p:nvSpPr>
        <p:spPr>
          <a:xfrm>
            <a:off x="3711386" y="3072129"/>
            <a:ext cx="1721224" cy="71374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1400"/>
              <a:buFont typeface="Arial"/>
              <a:buNone/>
            </a:pPr>
            <a:endParaRPr sz="1400" b="1">
              <a:solidFill>
                <a:schemeClr val="dk2"/>
              </a:solidFill>
              <a:latin typeface="Arial"/>
              <a:ea typeface="Arial"/>
              <a:cs typeface="Arial"/>
              <a:sym typeface="Arial"/>
            </a:endParaRPr>
          </a:p>
        </p:txBody>
      </p:sp>
      <p:pic>
        <p:nvPicPr>
          <p:cNvPr id="9" name="Content Placeholder 8">
            <a:extLst>
              <a:ext uri="{FF2B5EF4-FFF2-40B4-BE49-F238E27FC236}">
                <a16:creationId xmlns:a16="http://schemas.microsoft.com/office/drawing/2014/main" xmlns="" id="{4653DA31-FA5C-4B43-9ED7-677FB6A6B55E}"/>
              </a:ext>
            </a:extLst>
          </p:cNvPr>
          <p:cNvPicPr>
            <a:picLocks noGrp="1" noChangeAspect="1"/>
          </p:cNvPicPr>
          <p:nvPr>
            <p:ph sz="quarter" idx="14"/>
          </p:nvPr>
        </p:nvPicPr>
        <p:blipFill>
          <a:blip r:embed="rId3"/>
          <a:stretch>
            <a:fillRect/>
          </a:stretch>
        </p:blipFill>
        <p:spPr>
          <a:xfrm>
            <a:off x="2691612" y="1545021"/>
            <a:ext cx="6273712" cy="4248456"/>
          </a:xfr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97"/>
          <p:cNvSpPr txBox="1">
            <a:spLocks noGrp="1"/>
          </p:cNvSpPr>
          <p:nvPr>
            <p:ph type="sldNum" idx="12"/>
          </p:nvPr>
        </p:nvSpPr>
        <p:spPr/>
        <p:txBody>
          <a:bodyPr/>
          <a:lstStyle/>
          <a:p>
            <a:pPr lvl="0"/>
            <a:fld id="{00000000-1234-1234-1234-123412341234}" type="slidenum">
              <a:rPr lang="en-US" smtClean="0"/>
              <a:pPr lvl="0"/>
              <a:t>96</a:t>
            </a:fld>
            <a:endParaRPr lang="en-US"/>
          </a:p>
        </p:txBody>
      </p:sp>
      <p:sp>
        <p:nvSpPr>
          <p:cNvPr id="1293" name="Google Shape;1293;p97"/>
          <p:cNvSpPr txBox="1">
            <a:spLocks noGrp="1"/>
          </p:cNvSpPr>
          <p:nvPr>
            <p:ph type="title"/>
          </p:nvPr>
        </p:nvSpPr>
        <p:spPr/>
        <p:txBody>
          <a:bodyPr/>
          <a:lstStyle/>
          <a:p>
            <a:pPr lvl="0"/>
            <a:r>
              <a:rPr lang="en-US"/>
              <a:t>Stakeholders’ Perspective of MCDP Implementation</a:t>
            </a:r>
            <a:endParaRPr lang="en-US" dirty="0"/>
          </a:p>
        </p:txBody>
      </p:sp>
      <p:sp>
        <p:nvSpPr>
          <p:cNvPr id="1294" name="Google Shape;1294;p97"/>
          <p:cNvSpPr txBox="1">
            <a:spLocks noGrp="1"/>
          </p:cNvSpPr>
          <p:nvPr>
            <p:ph type="subTitle" idx="1"/>
          </p:nvPr>
        </p:nvSpPr>
        <p:spPr/>
        <p:txBody>
          <a:bodyPr/>
          <a:lstStyle/>
          <a:p>
            <a:pPr lvl="0"/>
            <a:r>
              <a:rPr lang="en-US"/>
              <a:t>Stephanie Martin – SUN LE/ UNC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2" name="Google Shape;1302;p9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97</a:t>
            </a:fld>
            <a:endParaRPr/>
          </a:p>
        </p:txBody>
      </p:sp>
      <p:sp>
        <p:nvSpPr>
          <p:cNvPr id="1300" name="Google Shape;1300;p98"/>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800"/>
              <a:buFont typeface="Gill Sans"/>
              <a:buNone/>
            </a:pPr>
            <a:r>
              <a:rPr lang="en-US"/>
              <a:t>Key informant interview results</a:t>
            </a:r>
            <a:endParaRPr sz="1800"/>
          </a:p>
        </p:txBody>
      </p:sp>
      <p:graphicFrame>
        <p:nvGraphicFramePr>
          <p:cNvPr id="2" name="Table 1"/>
          <p:cNvGraphicFramePr>
            <a:graphicFrameLocks noGrp="1"/>
          </p:cNvGraphicFramePr>
          <p:nvPr>
            <p:extLst>
              <p:ext uri="{D42A27DB-BD31-4B8C-83A1-F6EECF244321}">
                <p14:modId xmlns:p14="http://schemas.microsoft.com/office/powerpoint/2010/main" val="961258870"/>
              </p:ext>
            </p:extLst>
          </p:nvPr>
        </p:nvGraphicFramePr>
        <p:xfrm>
          <a:off x="457197" y="808082"/>
          <a:ext cx="6478569" cy="5230126"/>
        </p:xfrm>
        <a:graphic>
          <a:graphicData uri="http://schemas.openxmlformats.org/drawingml/2006/table">
            <a:tbl>
              <a:tblPr firstRow="1" firstCol="1" bandRow="1"/>
              <a:tblGrid>
                <a:gridCol w="4702103">
                  <a:extLst>
                    <a:ext uri="{9D8B030D-6E8A-4147-A177-3AD203B41FA5}">
                      <a16:colId xmlns:a16="http://schemas.microsoft.com/office/drawing/2014/main" xmlns="" val="20000"/>
                    </a:ext>
                  </a:extLst>
                </a:gridCol>
                <a:gridCol w="1045240">
                  <a:extLst>
                    <a:ext uri="{9D8B030D-6E8A-4147-A177-3AD203B41FA5}">
                      <a16:colId xmlns:a16="http://schemas.microsoft.com/office/drawing/2014/main" xmlns="" val="20001"/>
                    </a:ext>
                  </a:extLst>
                </a:gridCol>
                <a:gridCol w="731226">
                  <a:extLst>
                    <a:ext uri="{9D8B030D-6E8A-4147-A177-3AD203B41FA5}">
                      <a16:colId xmlns:a16="http://schemas.microsoft.com/office/drawing/2014/main" xmlns="" val="20002"/>
                    </a:ext>
                  </a:extLst>
                </a:gridCol>
              </a:tblGrid>
              <a:tr h="261327">
                <a:tc>
                  <a:txBody>
                    <a:bodyPr/>
                    <a:lstStyle/>
                    <a:p>
                      <a:pPr>
                        <a:lnSpc>
                          <a:spcPct val="107000"/>
                        </a:lnSpc>
                        <a:spcAft>
                          <a:spcPts val="0"/>
                        </a:spcAft>
                      </a:pPr>
                      <a:r>
                        <a:rPr lang="en-GB" sz="1400" b="1" dirty="0">
                          <a:solidFill>
                            <a:schemeClr val="bg1"/>
                          </a:solidFill>
                          <a:effectLst/>
                        </a:rPr>
                        <a:t>Participant Characteristics (n=51)</a:t>
                      </a:r>
                      <a:endParaRPr lang="en-GB"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lnSpc>
                          <a:spcPct val="107000"/>
                        </a:lnSpc>
                        <a:spcAft>
                          <a:spcPts val="0"/>
                        </a:spcAft>
                      </a:pPr>
                      <a:r>
                        <a:rPr lang="en-GB" sz="1400" b="1" dirty="0">
                          <a:solidFill>
                            <a:schemeClr val="bg1"/>
                          </a:solidFill>
                          <a:effectLst/>
                        </a:rPr>
                        <a:t>#</a:t>
                      </a:r>
                      <a:endParaRPr lang="en-GB"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a:lnSpc>
                          <a:spcPct val="107000"/>
                        </a:lnSpc>
                        <a:spcAft>
                          <a:spcPts val="0"/>
                        </a:spcAft>
                      </a:pPr>
                      <a:r>
                        <a:rPr lang="en-GB" sz="1400" b="1" dirty="0">
                          <a:solidFill>
                            <a:schemeClr val="bg1"/>
                          </a:solidFill>
                          <a:effectLst/>
                        </a:rPr>
                        <a:t>%</a:t>
                      </a:r>
                      <a:endParaRPr lang="en-GB"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xmlns="" val="10000"/>
                  </a:ext>
                </a:extLst>
              </a:tr>
              <a:tr h="261327">
                <a:tc gridSpan="3">
                  <a:txBody>
                    <a:bodyPr/>
                    <a:lstStyle/>
                    <a:p>
                      <a:pPr>
                        <a:lnSpc>
                          <a:spcPct val="107000"/>
                        </a:lnSpc>
                        <a:spcAft>
                          <a:spcPts val="0"/>
                        </a:spcAft>
                      </a:pPr>
                      <a:r>
                        <a:rPr lang="en-GB" sz="1400" b="1" dirty="0">
                          <a:effectLst/>
                        </a:rPr>
                        <a:t>Sector</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261327">
                <a:tc>
                  <a:txBody>
                    <a:bodyPr/>
                    <a:lstStyle/>
                    <a:p>
                      <a:pPr marL="215900">
                        <a:lnSpc>
                          <a:spcPct val="107000"/>
                        </a:lnSpc>
                        <a:spcAft>
                          <a:spcPts val="0"/>
                        </a:spcAft>
                      </a:pPr>
                      <a:r>
                        <a:rPr lang="en-GB" sz="1400" dirty="0">
                          <a:effectLst/>
                        </a:rPr>
                        <a:t>Agriculture</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61327">
                <a:tc>
                  <a:txBody>
                    <a:bodyPr/>
                    <a:lstStyle/>
                    <a:p>
                      <a:pPr marL="215900">
                        <a:lnSpc>
                          <a:spcPct val="107000"/>
                        </a:lnSpc>
                        <a:spcAft>
                          <a:spcPts val="0"/>
                        </a:spcAft>
                      </a:pPr>
                      <a:r>
                        <a:rPr lang="en-GB" sz="1400" dirty="0">
                          <a:effectLst/>
                        </a:rPr>
                        <a:t>Livestock and Fisheries</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7</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13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26240">
                <a:tc>
                  <a:txBody>
                    <a:bodyPr/>
                    <a:lstStyle/>
                    <a:p>
                      <a:pPr marL="215900">
                        <a:lnSpc>
                          <a:spcPct val="107000"/>
                        </a:lnSpc>
                        <a:spcAft>
                          <a:spcPts val="0"/>
                        </a:spcAft>
                      </a:pPr>
                      <a:r>
                        <a:rPr lang="en-GB" sz="1400" dirty="0">
                          <a:effectLst/>
                        </a:rPr>
                        <a:t>Community Development &amp; Social services</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61327">
                <a:tc>
                  <a:txBody>
                    <a:bodyPr/>
                    <a:lstStyle/>
                    <a:p>
                      <a:pPr marL="215900">
                        <a:lnSpc>
                          <a:spcPct val="107000"/>
                        </a:lnSpc>
                        <a:spcAft>
                          <a:spcPts val="0"/>
                        </a:spcAft>
                      </a:pPr>
                      <a:r>
                        <a:rPr lang="en-GB" sz="1400" dirty="0">
                          <a:effectLst/>
                        </a:rPr>
                        <a:t>Health</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61327">
                <a:tc>
                  <a:txBody>
                    <a:bodyPr/>
                    <a:lstStyle/>
                    <a:p>
                      <a:pPr marL="215900">
                        <a:lnSpc>
                          <a:spcPct val="107000"/>
                        </a:lnSpc>
                        <a:spcAft>
                          <a:spcPts val="0"/>
                        </a:spcAft>
                      </a:pPr>
                      <a:r>
                        <a:rPr lang="en-GB" sz="1400" dirty="0">
                          <a:effectLst/>
                        </a:rPr>
                        <a:t>Education</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61327">
                <a:tc>
                  <a:txBody>
                    <a:bodyPr/>
                    <a:lstStyle/>
                    <a:p>
                      <a:pPr marL="215900">
                        <a:lnSpc>
                          <a:spcPct val="107000"/>
                        </a:lnSpc>
                        <a:spcAft>
                          <a:spcPts val="0"/>
                        </a:spcAft>
                      </a:pPr>
                      <a:r>
                        <a:rPr lang="en-GB" sz="1400" dirty="0">
                          <a:effectLst/>
                        </a:rPr>
                        <a:t>WASH</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10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61327">
                <a:tc>
                  <a:txBody>
                    <a:bodyPr/>
                    <a:lstStyle/>
                    <a:p>
                      <a:pPr marL="215900">
                        <a:lnSpc>
                          <a:spcPct val="107000"/>
                        </a:lnSpc>
                        <a:spcAft>
                          <a:spcPts val="0"/>
                        </a:spcAft>
                      </a:pPr>
                      <a:r>
                        <a:rPr lang="en-GB" sz="1400" dirty="0">
                          <a:effectLst/>
                        </a:rPr>
                        <a:t>Local government</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61327">
                <a:tc>
                  <a:txBody>
                    <a:bodyPr/>
                    <a:lstStyle/>
                    <a:p>
                      <a:pPr marL="215900">
                        <a:lnSpc>
                          <a:spcPct val="107000"/>
                        </a:lnSpc>
                        <a:spcAft>
                          <a:spcPts val="0"/>
                        </a:spcAft>
                      </a:pPr>
                      <a:r>
                        <a:rPr lang="en-GB" sz="1400" dirty="0">
                          <a:effectLst/>
                        </a:rPr>
                        <a:t>Multi-sectoral (NGO) </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b="1">
                          <a:effectLst/>
                        </a:rPr>
                        <a:t>4</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b="1">
                          <a:effectLst/>
                        </a:rPr>
                        <a:t>8</a:t>
                      </a:r>
                      <a:endParaRPr lang="en-GB" sz="900" b="1">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61327">
                <a:tc gridSpan="3">
                  <a:txBody>
                    <a:bodyPr/>
                    <a:lstStyle/>
                    <a:p>
                      <a:pPr>
                        <a:lnSpc>
                          <a:spcPct val="107000"/>
                        </a:lnSpc>
                        <a:spcAft>
                          <a:spcPts val="0"/>
                        </a:spcAft>
                      </a:pPr>
                      <a:r>
                        <a:rPr lang="en-GB" sz="1400" b="1" dirty="0">
                          <a:effectLst/>
                        </a:rPr>
                        <a:t>Level </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10"/>
                  </a:ext>
                </a:extLst>
              </a:tr>
              <a:tr h="261327">
                <a:tc>
                  <a:txBody>
                    <a:bodyPr/>
                    <a:lstStyle/>
                    <a:p>
                      <a:pPr marL="215900">
                        <a:lnSpc>
                          <a:spcPct val="107000"/>
                        </a:lnSpc>
                        <a:spcAft>
                          <a:spcPts val="0"/>
                        </a:spcAft>
                      </a:pPr>
                      <a:r>
                        <a:rPr lang="en-GB" sz="1400" dirty="0">
                          <a:effectLst/>
                        </a:rPr>
                        <a:t>District</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61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61327">
                <a:tc>
                  <a:txBody>
                    <a:bodyPr/>
                    <a:lstStyle/>
                    <a:p>
                      <a:pPr marL="215900">
                        <a:lnSpc>
                          <a:spcPct val="107000"/>
                        </a:lnSpc>
                        <a:spcAft>
                          <a:spcPts val="0"/>
                        </a:spcAft>
                      </a:pPr>
                      <a:r>
                        <a:rPr lang="en-GB" sz="1400" dirty="0">
                          <a:effectLst/>
                        </a:rPr>
                        <a:t>Provincial</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39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r h="261327">
                <a:tc gridSpan="3">
                  <a:txBody>
                    <a:bodyPr/>
                    <a:lstStyle/>
                    <a:p>
                      <a:pPr>
                        <a:lnSpc>
                          <a:spcPct val="107000"/>
                        </a:lnSpc>
                        <a:spcAft>
                          <a:spcPts val="0"/>
                        </a:spcAft>
                      </a:pPr>
                      <a:r>
                        <a:rPr lang="en-GB" sz="1400" b="1" dirty="0">
                          <a:effectLst/>
                        </a:rPr>
                        <a:t>SUN Phase </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13"/>
                  </a:ext>
                </a:extLst>
              </a:tr>
              <a:tr h="261327">
                <a:tc>
                  <a:txBody>
                    <a:bodyPr/>
                    <a:lstStyle/>
                    <a:p>
                      <a:pPr marL="215900">
                        <a:lnSpc>
                          <a:spcPct val="107000"/>
                        </a:lnSpc>
                        <a:spcAft>
                          <a:spcPts val="0"/>
                        </a:spcAft>
                      </a:pPr>
                      <a:r>
                        <a:rPr lang="en-GB" sz="1400" dirty="0">
                          <a:effectLst/>
                        </a:rPr>
                        <a:t>Two</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31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61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r h="261327">
                <a:tc>
                  <a:txBody>
                    <a:bodyPr/>
                    <a:lstStyle/>
                    <a:p>
                      <a:pPr marL="215900">
                        <a:lnSpc>
                          <a:spcPct val="107000"/>
                        </a:lnSpc>
                        <a:spcAft>
                          <a:spcPts val="0"/>
                        </a:spcAft>
                      </a:pPr>
                      <a:r>
                        <a:rPr lang="en-GB" sz="1400" dirty="0">
                          <a:effectLst/>
                        </a:rPr>
                        <a:t>One</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39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61327">
                <a:tc gridSpan="3">
                  <a:txBody>
                    <a:bodyPr/>
                    <a:lstStyle/>
                    <a:p>
                      <a:pPr>
                        <a:lnSpc>
                          <a:spcPct val="107000"/>
                        </a:lnSpc>
                        <a:spcAft>
                          <a:spcPts val="0"/>
                        </a:spcAft>
                      </a:pPr>
                      <a:r>
                        <a:rPr lang="en-GB" sz="1400" b="1" dirty="0">
                          <a:effectLst/>
                        </a:rPr>
                        <a:t>Gender </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16"/>
                  </a:ext>
                </a:extLst>
              </a:tr>
              <a:tr h="261327">
                <a:tc>
                  <a:txBody>
                    <a:bodyPr/>
                    <a:lstStyle/>
                    <a:p>
                      <a:pPr marL="215900">
                        <a:lnSpc>
                          <a:spcPct val="107000"/>
                        </a:lnSpc>
                        <a:spcAft>
                          <a:spcPts val="0"/>
                        </a:spcAft>
                      </a:pPr>
                      <a:r>
                        <a:rPr lang="en-GB" sz="1400" dirty="0">
                          <a:effectLst/>
                        </a:rPr>
                        <a:t>Male</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dirty="0">
                          <a:effectLst/>
                        </a:rPr>
                        <a:t>26</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51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7"/>
                  </a:ext>
                </a:extLst>
              </a:tr>
              <a:tr h="261327">
                <a:tc>
                  <a:txBody>
                    <a:bodyPr/>
                    <a:lstStyle/>
                    <a:p>
                      <a:pPr marL="215900">
                        <a:lnSpc>
                          <a:spcPct val="107000"/>
                        </a:lnSpc>
                        <a:spcAft>
                          <a:spcPts val="0"/>
                        </a:spcAft>
                      </a:pPr>
                      <a:r>
                        <a:rPr lang="en-GB" sz="1400" dirty="0">
                          <a:effectLst/>
                        </a:rPr>
                        <a:t>Female</a:t>
                      </a:r>
                      <a:endParaRPr lang="en-GB"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a:effectLst/>
                        </a:rPr>
                        <a:t>25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GB" sz="1400" dirty="0">
                          <a:effectLst/>
                        </a:rPr>
                        <a:t>49</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2" marR="580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8"/>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8" name="Google Shape;1308;p99"/>
          <p:cNvSpPr txBox="1">
            <a:spLocks noGrp="1"/>
          </p:cNvSpPr>
          <p:nvPr>
            <p:ph type="sldNum" idx="12"/>
          </p:nvPr>
        </p:nvSpPr>
        <p:spPr/>
        <p:txBody>
          <a:bodyPr/>
          <a:lstStyle/>
          <a:p>
            <a:pPr lvl="0"/>
            <a:fld id="{00000000-1234-1234-1234-123412341234}" type="slidenum">
              <a:rPr lang="en-US" smtClean="0"/>
              <a:pPr lvl="0"/>
              <a:t>98</a:t>
            </a:fld>
            <a:endParaRPr lang="en-US"/>
          </a:p>
        </p:txBody>
      </p:sp>
      <p:sp>
        <p:nvSpPr>
          <p:cNvPr id="1310" name="Google Shape;1310;p99"/>
          <p:cNvSpPr txBox="1">
            <a:spLocks noGrp="1"/>
          </p:cNvSpPr>
          <p:nvPr>
            <p:ph type="title"/>
          </p:nvPr>
        </p:nvSpPr>
        <p:spPr/>
        <p:txBody>
          <a:bodyPr/>
          <a:lstStyle/>
          <a:p>
            <a:pPr lvl="0"/>
            <a:r>
              <a:rPr lang="en-US" dirty="0"/>
              <a:t>KII Areas of Inquiry</a:t>
            </a:r>
          </a:p>
        </p:txBody>
      </p:sp>
      <p:sp>
        <p:nvSpPr>
          <p:cNvPr id="1307" name="Google Shape;1307;p99"/>
          <p:cNvSpPr txBox="1">
            <a:spLocks noGrp="1"/>
          </p:cNvSpPr>
          <p:nvPr>
            <p:ph sz="quarter" idx="13"/>
          </p:nvPr>
        </p:nvSpPr>
        <p:spPr/>
        <p:txBody>
          <a:bodyPr/>
          <a:lstStyle/>
          <a:p>
            <a:pPr lvl="0"/>
            <a:r>
              <a:rPr lang="en-US" dirty="0"/>
              <a:t>Coordination</a:t>
            </a:r>
          </a:p>
          <a:p>
            <a:pPr lvl="1"/>
            <a:r>
              <a:rPr lang="en-US" dirty="0"/>
              <a:t>Committee present</a:t>
            </a:r>
          </a:p>
          <a:p>
            <a:pPr lvl="1"/>
            <a:r>
              <a:rPr lang="en-US" dirty="0"/>
              <a:t>Participation</a:t>
            </a:r>
          </a:p>
          <a:p>
            <a:pPr lvl="1"/>
            <a:r>
              <a:rPr lang="en-US" dirty="0"/>
              <a:t>Management</a:t>
            </a:r>
          </a:p>
          <a:p>
            <a:pPr lvl="1"/>
            <a:r>
              <a:rPr lang="en-US" dirty="0"/>
              <a:t>Satisfaction</a:t>
            </a:r>
          </a:p>
          <a:p>
            <a:pPr lvl="0"/>
            <a:r>
              <a:rPr lang="en-US" dirty="0"/>
              <a:t>Planning for nutrition interventions in the district</a:t>
            </a:r>
          </a:p>
          <a:p>
            <a:pPr lvl="1"/>
            <a:r>
              <a:rPr lang="en-US" dirty="0"/>
              <a:t>One integrated plan</a:t>
            </a:r>
          </a:p>
          <a:p>
            <a:pPr lvl="1"/>
            <a:r>
              <a:rPr lang="en-US" dirty="0"/>
              <a:t>Jointly developed by partners</a:t>
            </a:r>
          </a:p>
          <a:p>
            <a:pPr lvl="1"/>
            <a:r>
              <a:rPr lang="en-US" dirty="0"/>
              <a:t>Level of involvement </a:t>
            </a:r>
          </a:p>
          <a:p>
            <a:pPr lvl="0"/>
            <a:r>
              <a:rPr lang="en-US" dirty="0"/>
              <a:t>Partnerships and Collaboration</a:t>
            </a:r>
          </a:p>
          <a:p>
            <a:pPr lvl="1"/>
            <a:r>
              <a:rPr lang="en-US" dirty="0"/>
              <a:t>Frequency of collaboration </a:t>
            </a:r>
          </a:p>
          <a:p>
            <a:pPr lvl="1"/>
            <a:r>
              <a:rPr lang="en-US" dirty="0"/>
              <a:t>Satisfaction with collaboration</a:t>
            </a:r>
          </a:p>
          <a:p>
            <a:pPr lvl="1"/>
            <a:endParaRPr lang="en-US" dirty="0"/>
          </a:p>
        </p:txBody>
      </p:sp>
      <p:sp>
        <p:nvSpPr>
          <p:cNvPr id="1309" name="Google Shape;1309;p99"/>
          <p:cNvSpPr txBox="1">
            <a:spLocks noGrp="1"/>
          </p:cNvSpPr>
          <p:nvPr>
            <p:ph sz="quarter" idx="14"/>
          </p:nvPr>
        </p:nvSpPr>
        <p:spPr/>
        <p:txBody>
          <a:bodyPr/>
          <a:lstStyle/>
          <a:p>
            <a:pPr lvl="0"/>
            <a:r>
              <a:rPr lang="en-US" dirty="0"/>
              <a:t>Implementation</a:t>
            </a:r>
          </a:p>
          <a:p>
            <a:pPr lvl="1"/>
            <a:r>
              <a:rPr lang="en-US" dirty="0"/>
              <a:t>Perceived quality of nutrition-specific and nutrition-sensitive interventions</a:t>
            </a:r>
          </a:p>
          <a:p>
            <a:pPr lvl="0"/>
            <a:r>
              <a:rPr lang="en-US" dirty="0"/>
              <a:t>Policy and governance</a:t>
            </a:r>
          </a:p>
          <a:p>
            <a:pPr lvl="1"/>
            <a:r>
              <a:rPr lang="en-US" dirty="0"/>
              <a:t>Existence of a clear vision, policies, guidelines and manuals that are well disseminated</a:t>
            </a:r>
          </a:p>
          <a:p>
            <a:pPr lvl="0"/>
            <a:r>
              <a:rPr lang="en-US" dirty="0"/>
              <a:t>Political support</a:t>
            </a:r>
          </a:p>
          <a:p>
            <a:pPr lvl="1"/>
            <a:r>
              <a:rPr lang="en-US" dirty="0"/>
              <a:t>Level of political support for nutrition </a:t>
            </a:r>
            <a:r>
              <a:rPr lang="en-US" dirty="0" err="1"/>
              <a:t>programmes</a:t>
            </a:r>
            <a:endParaRPr lang="en-US" dirty="0"/>
          </a:p>
          <a:p>
            <a:pPr lvl="0"/>
            <a:r>
              <a:rPr lang="en-US" dirty="0"/>
              <a:t>General Successes and Lessons</a:t>
            </a:r>
          </a:p>
          <a:p>
            <a:pPr lvl="1"/>
            <a:r>
              <a:rPr lang="en-US" dirty="0"/>
              <a:t>MCDP1 successes</a:t>
            </a:r>
          </a:p>
          <a:p>
            <a:pPr lvl="1"/>
            <a:r>
              <a:rPr lang="en-US" dirty="0"/>
              <a:t>Areas of improvement for future programming </a:t>
            </a:r>
          </a:p>
          <a:p>
            <a:pPr lvl="1"/>
            <a:r>
              <a:rPr lang="en-US" dirty="0"/>
              <a:t>Lessons learned</a:t>
            </a:r>
          </a:p>
          <a:p>
            <a:pPr lvl="0"/>
            <a:endParaRPr lang="en-US" dirty="0"/>
          </a:p>
          <a:p>
            <a:pPr lvl="0"/>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100"/>
          <p:cNvSpPr txBox="1">
            <a:spLocks noGrp="1"/>
          </p:cNvSpPr>
          <p:nvPr>
            <p:ph type="title"/>
          </p:nvPr>
        </p:nvSpPr>
        <p:spPr/>
        <p:txBody>
          <a:bodyPr>
            <a:normAutofit fontScale="90000"/>
          </a:bodyPr>
          <a:lstStyle/>
          <a:p>
            <a:pPr lvl="0"/>
            <a:r>
              <a:rPr lang="en-US" dirty="0" err="1"/>
              <a:t>Multisectoral</a:t>
            </a:r>
            <a:r>
              <a:rPr lang="en-US" dirty="0"/>
              <a:t> nutrition coordinating committee members (SUN1 n= 20; SUN2 n= 30)</a:t>
            </a:r>
          </a:p>
        </p:txBody>
      </p:sp>
      <p:sp>
        <p:nvSpPr>
          <p:cNvPr id="1316" name="Google Shape;1316;p100"/>
          <p:cNvSpPr txBox="1">
            <a:spLocks noGrp="1"/>
          </p:cNvSpPr>
          <p:nvPr>
            <p:ph type="sldNum" idx="12"/>
          </p:nvPr>
        </p:nvSpPr>
        <p:spPr/>
        <p:txBody>
          <a:bodyPr/>
          <a:lstStyle/>
          <a:p>
            <a:pPr lvl="0"/>
            <a:fld id="{00000000-1234-1234-1234-123412341234}" type="slidenum">
              <a:rPr lang="en-US" smtClean="0"/>
              <a:pPr lvl="0"/>
              <a:t>99</a:t>
            </a:fld>
            <a:endParaRPr lang="en-US"/>
          </a:p>
        </p:txBody>
      </p:sp>
      <p:pic>
        <p:nvPicPr>
          <p:cNvPr id="5" name="Content Placeholder 4"/>
          <p:cNvPicPr>
            <a:picLocks noGrp="1" noChangeAspect="1"/>
          </p:cNvPicPr>
          <p:nvPr>
            <p:ph sz="quarter" idx="13"/>
          </p:nvPr>
        </p:nvPicPr>
        <p:blipFill>
          <a:blip r:embed="rId3"/>
          <a:stretch>
            <a:fillRect/>
          </a:stretch>
        </p:blipFill>
        <p:spPr>
          <a:xfrm>
            <a:off x="486403" y="1163638"/>
            <a:ext cx="8090231" cy="4979987"/>
          </a:xfrm>
        </p:spPr>
      </p:pic>
    </p:spTree>
  </p:cSld>
  <p:clrMapOvr>
    <a:masterClrMapping/>
  </p:clrMapOvr>
</p:sld>
</file>

<file path=ppt/theme/theme1.xml><?xml version="1.0" encoding="utf-8"?>
<a:theme xmlns:a="http://schemas.openxmlformats.org/drawingml/2006/main" name="ICF_Std_Blue_2016">
  <a:themeElements>
    <a:clrScheme name="Custom 2">
      <a:dk1>
        <a:srgbClr val="000000"/>
      </a:dk1>
      <a:lt1>
        <a:srgbClr val="FFFFFF"/>
      </a:lt1>
      <a:dk2>
        <a:srgbClr val="002A6C"/>
      </a:dk2>
      <a:lt2>
        <a:srgbClr val="C2113A"/>
      </a:lt2>
      <a:accent1>
        <a:srgbClr val="666666"/>
      </a:accent1>
      <a:accent2>
        <a:srgbClr val="DDDDDD"/>
      </a:accent2>
      <a:accent3>
        <a:srgbClr val="9DBFE5"/>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23280</TotalTime>
  <Words>5626</Words>
  <Application>Microsoft Office PowerPoint</Application>
  <PresentationFormat>On-screen Show (4:3)</PresentationFormat>
  <Paragraphs>895</Paragraphs>
  <Slides>112</Slides>
  <Notes>106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112</vt:i4>
      </vt:variant>
    </vt:vector>
  </HeadingPairs>
  <TitlesOfParts>
    <vt:vector size="121" baseType="lpstr">
      <vt:lpstr>Arial</vt:lpstr>
      <vt:lpstr>Noto Sans Symbols</vt:lpstr>
      <vt:lpstr>Times New Roman</vt:lpstr>
      <vt:lpstr>Calibri</vt:lpstr>
      <vt:lpstr>Courier New</vt:lpstr>
      <vt:lpstr>Gill Sans</vt:lpstr>
      <vt:lpstr>Merriweather Sans</vt:lpstr>
      <vt:lpstr>Gill Sans Nova</vt:lpstr>
      <vt:lpstr>ICF_Std_Blue_2016</vt:lpstr>
      <vt:lpstr> 2019 SUN National Conference</vt:lpstr>
      <vt:lpstr>Outline</vt:lpstr>
      <vt:lpstr>Background </vt:lpstr>
      <vt:lpstr>Acknowledgement</vt:lpstr>
      <vt:lpstr>Background </vt:lpstr>
      <vt:lpstr>Survey Purpose and Scope </vt:lpstr>
      <vt:lpstr>Specific Indicators</vt:lpstr>
      <vt:lpstr>Key Milestones and Intended Outcome </vt:lpstr>
      <vt:lpstr>Methodology </vt:lpstr>
      <vt:lpstr>Study Design:  Household Survey</vt:lpstr>
      <vt:lpstr>Key Informant Interview Sampling (N= 66)</vt:lpstr>
      <vt:lpstr>Data collection:  27 May-15 July 2019 </vt:lpstr>
      <vt:lpstr>Data Quality Assurance – Data collection </vt:lpstr>
      <vt:lpstr>Data Quality Assurance - Data cleaning </vt:lpstr>
      <vt:lpstr>Anthropometric Data</vt:lpstr>
      <vt:lpstr>Data Analysis</vt:lpstr>
      <vt:lpstr>HH Survey - Sample Characteristics </vt:lpstr>
      <vt:lpstr>Household Demographics</vt:lpstr>
      <vt:lpstr>Household Economic activities (n=7486)</vt:lpstr>
      <vt:lpstr>Findings </vt:lpstr>
      <vt:lpstr>Nutrition Status of Women and Children &lt;2</vt:lpstr>
      <vt:lpstr>Definitions - Stunting, Underweight and Wasting  among Children</vt:lpstr>
      <vt:lpstr>% of Children &lt;2 years who are Stunted, Underweight, Wasted</vt:lpstr>
      <vt:lpstr>% of Children Stunted, Underweight, &amp; Wasted by Age  </vt:lpstr>
      <vt:lpstr>% of Children Stunted, Underweight &amp; Wasted by Sex</vt:lpstr>
      <vt:lpstr>% of Children Stunted, Underweight &amp; Wasted by region</vt:lpstr>
      <vt:lpstr>% Children Stunted, Underweight &amp; Wasted by District</vt:lpstr>
      <vt:lpstr>Children Stunted, Underweight &amp; Wasted by District</vt:lpstr>
      <vt:lpstr>Women’s BMI</vt:lpstr>
      <vt:lpstr>Women with low BMI (n=7166) by age and region</vt:lpstr>
      <vt:lpstr>Women with low BMI by district (n=7166)</vt:lpstr>
      <vt:lpstr>Factors Associated with Stunting</vt:lpstr>
      <vt:lpstr>Factors Associated with Stunting</vt:lpstr>
      <vt:lpstr>Factors Associated with Stunting</vt:lpstr>
      <vt:lpstr>Factors Associated with Stunting</vt:lpstr>
      <vt:lpstr>Coverage of Community Nutrition-Specific Interventions</vt:lpstr>
      <vt:lpstr>Coverage of community-level nutrition-specific interventions</vt:lpstr>
      <vt:lpstr>Coverage of nutrition-specific interventions to the mother </vt:lpstr>
      <vt:lpstr>Coverage of nutrition-specific interventions to the child</vt:lpstr>
      <vt:lpstr>% Children &lt;2 years reached with nutrition-specific interventions (n=7486)</vt:lpstr>
      <vt:lpstr>Children &lt;2 years reached with nutrition-specific interventions</vt:lpstr>
      <vt:lpstr>Children &lt;2 years reached with nutrition-specific interventions – by stunting status</vt:lpstr>
      <vt:lpstr>Children &lt;2 years reached with nutrition-specific interventions – by stunting status</vt:lpstr>
      <vt:lpstr>Obj 1 – IR 2:  Adoption of better child feeding and household practices </vt:lpstr>
      <vt:lpstr>% of Children Exclusively breastfed to 6 months by region and sex (n=1936)</vt:lpstr>
      <vt:lpstr>% of Children Exclusively breastfed to 6 months by region and Sex (n=1936)</vt:lpstr>
      <vt:lpstr>% of Children Exclusively breastfed to 6 months by district (n=1936)</vt:lpstr>
      <vt:lpstr>% Children meeting minimum IYCF standards IYCF </vt:lpstr>
      <vt:lpstr>% of Children reached with IYCF minimum stds (by indicator) </vt:lpstr>
      <vt:lpstr>% Children &lt;2 yrs meeting minimal standards for IYCF (n=7477)</vt:lpstr>
      <vt:lpstr>% Children &lt;2 yrs meeting minimal standards for IYCF by district (n=7477) </vt:lpstr>
      <vt:lpstr>% of HHs practicing essential nutrition actions (n=7486)</vt:lpstr>
      <vt:lpstr>% of HHs practicing essential nutrition actions (n=7486)</vt:lpstr>
      <vt:lpstr>Objective 2 – Biological Utilisation of Nutrients </vt:lpstr>
      <vt:lpstr>% Children &lt;2 years who had diarrhea in the preceding two weeks to survey (n=7486)</vt:lpstr>
      <vt:lpstr>% Children &lt;2 years who had diarrhea in the preceding two weeks to survey by District  (n=7486)</vt:lpstr>
      <vt:lpstr>Objective 2 / IR 3:  improved delivery of health/nutrition services </vt:lpstr>
      <vt:lpstr>% Children &lt;2 years who had diarrhea in two weeks  preceding the survey who received treatment (n=2579)</vt:lpstr>
      <vt:lpstr>% Children &lt;2 years who had diarrhea in the preceding 2 weeks who received treatment from a health facility - by district (n=2579)</vt:lpstr>
      <vt:lpstr>% of Children with diarrhea reported receiving treatment by type (n=2579)</vt:lpstr>
      <vt:lpstr>% of modern family planning users (n= 7177)</vt:lpstr>
      <vt:lpstr>Family Planning Users by type of Modern Method </vt:lpstr>
      <vt:lpstr>% of Modern family planning users – by district</vt:lpstr>
      <vt:lpstr>Objective 2 / IR 4: Healthier Cleaner Environment</vt:lpstr>
      <vt:lpstr>% of HH with access to basic drinking water services </vt:lpstr>
      <vt:lpstr>% of HH with access to basic drinking water services (n=7486)</vt:lpstr>
      <vt:lpstr>% HHs in target areas practicing correct use of recommended HH water treatment technologies</vt:lpstr>
      <vt:lpstr>% HH in target areas practicing correct use of recommended HH water treatment technologies - by district (n=3,438)</vt:lpstr>
      <vt:lpstr>% HH practicing correct water storage of treated water  </vt:lpstr>
      <vt:lpstr>% HHs practicing correct water storage of the treated drinking water (n=324)</vt:lpstr>
      <vt:lpstr>% of HHs with soap and water at a handwashing station commonly used by family members (n=7486)</vt:lpstr>
      <vt:lpstr>% of HHs with soap and water at a handwashing station commonly used by family members - by district (n=7486)</vt:lpstr>
      <vt:lpstr>Households using improved Sanitation services - Definition  </vt:lpstr>
      <vt:lpstr>Households using improved Sanitation services (n=7486) </vt:lpstr>
      <vt:lpstr>% of households with clean latrines, including covers (n=5414)</vt:lpstr>
      <vt:lpstr>% of HHs practicing essential hygiene actions (n=7486)</vt:lpstr>
      <vt:lpstr>% of children exposed to environmental animal waste in the play areas (n=3,028)</vt:lpstr>
      <vt:lpstr>% of children exposed to environmental animal waste in the play areas (n=5915)</vt:lpstr>
      <vt:lpstr>% of children exposed to environmental animal waste in the play areas - by district (n=5915)</vt:lpstr>
      <vt:lpstr>Obj 1 – IR 1:  Increased and Reliable Access to Safe and Nutritious Foods</vt:lpstr>
      <vt:lpstr>Women’s dietary diversity: Mean No. food groups consumed by women of reproductive age </vt:lpstr>
      <vt:lpstr>Women’s dietary diversity: Mean No. food groups consumed by women of reproductive age (n=7486)</vt:lpstr>
      <vt:lpstr>Women’s dietary diversity: Mean No. food groups consumed by women of reproductive age by district (n=7486) </vt:lpstr>
      <vt:lpstr>% of HHs with a recommended diet diversity (n=7486)</vt:lpstr>
      <vt:lpstr>% of HHs with a recommended diet diversity (n=7486)</vt:lpstr>
      <vt:lpstr>Prevalence of HHs practicing safe food preparation/ improved storage practices (n=7486)</vt:lpstr>
      <vt:lpstr>Prevalence of HHs practicing safe food preparation/ improved storage practices (n =7486)  </vt:lpstr>
      <vt:lpstr>Prevalence of women of reproductive age who consume targeted nutrient-rich value chain commodities - definition </vt:lpstr>
      <vt:lpstr>Prevalence of women of reproductive age who consumed targeted nutrient-rich value chain commodities (n=7166)</vt:lpstr>
      <vt:lpstr>% of HHs that grew nutritious crops (n=7486)</vt:lpstr>
      <vt:lpstr>% of HHs that grew nutritious crops (n=7486)</vt:lpstr>
      <vt:lpstr>% of HHs that sold or bartered nutritious crops and livestock that they grew / kept (n=5874)</vt:lpstr>
      <vt:lpstr>% of HHs that sold or bartered nutritious crops that they grew – by district (n=5874)</vt:lpstr>
      <vt:lpstr>% of HHs producing safe and nutritious foods (Crops and Livestock) for Consumption (n=5874)</vt:lpstr>
      <vt:lpstr>% HHs producing safe and nutritious foods (Crops and Livestock) for Consumption - by district (5876)</vt:lpstr>
      <vt:lpstr>Stakeholders’ Perspective of MCDP Implementation</vt:lpstr>
      <vt:lpstr>Key informant interview results</vt:lpstr>
      <vt:lpstr>KII Areas of Inquiry</vt:lpstr>
      <vt:lpstr>Multisectoral nutrition coordinating committee members (SUN1 n= 20; SUN2 n= 30)</vt:lpstr>
      <vt:lpstr>Respondent impressions of nutrition policies and support</vt:lpstr>
      <vt:lpstr>Political Support for Nutrition Program</vt:lpstr>
      <vt:lpstr>Successes from SUN 1.0 (1000 MCDP)</vt:lpstr>
      <vt:lpstr>Areas for improvement</vt:lpstr>
      <vt:lpstr>Funding needed to reduce stunting</vt:lpstr>
      <vt:lpstr>Elaborating on ways that MCDP-I could have been better implemented</vt:lpstr>
      <vt:lpstr>Respondent ratings of nutrition interventions (%)</vt:lpstr>
      <vt:lpstr>Facilitators and Barriers to implementing nutrition interventions</vt:lpstr>
      <vt:lpstr>KII Summary</vt:lpstr>
      <vt:lpstr>Closing </vt:lpstr>
      <vt:lpstr>Special thanks to the Indaba Agricultural Policy Research Institute (IAPRI) for their leadership in survey fieldwork and data cleaning as well as their contribution to report writing   </vt:lpstr>
      <vt:lpstr>Additional Resources</vt:lpstr>
      <vt:lpstr>Thank you!  SUN LE 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SUN National Conference</dc:title>
  <dc:creator>Mathews Onyango</dc:creator>
  <cp:lastModifiedBy>Brian Kunda</cp:lastModifiedBy>
  <cp:revision>12</cp:revision>
  <dcterms:created xsi:type="dcterms:W3CDTF">2020-09-02T10:58:20Z</dcterms:created>
  <dcterms:modified xsi:type="dcterms:W3CDTF">2021-02-01T07:05:45Z</dcterms:modified>
</cp:coreProperties>
</file>