
<file path=[Content_Types].xml><?xml version="1.0" encoding="utf-8"?>
<Types xmlns="http://schemas.openxmlformats.org/package/2006/content-types">
  <Default Extension="bin" ContentType="application/vnd.openxmlformats-officedocument.oleObject"/>
  <Default Extension="fntdata" ContentType="application/x-fontdata"/>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6.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2.xml" ContentType="application/vnd.openxmlformats-officedocument.themeOverr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3.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4.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5.xml" ContentType="application/vnd.openxmlformats-officedocument.themeOverr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6.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7.xml" ContentType="application/vnd.openxmlformats-officedocument.themeOverride+xml"/>
  <Override PartName="/ppt/notesSlides/notesSlide18.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8.xml" ContentType="application/vnd.openxmlformats-officedocument.themeOverr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9.xml" ContentType="application/vnd.openxmlformats-officedocument.themeOverride+xml"/>
  <Override PartName="/ppt/notesSlides/notesSlide21.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theme/themeOverride10.xml" ContentType="application/vnd.openxmlformats-officedocument.themeOverr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theme/themeOverride11.xml" ContentType="application/vnd.openxmlformats-officedocument.themeOverride+xml"/>
  <Override PartName="/ppt/notesSlides/notesSlide25.xml" ContentType="application/vnd.openxmlformats-officedocument.presentationml.notesSlid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theme/themeOverride12.xml" ContentType="application/vnd.openxmlformats-officedocument.themeOverride+xml"/>
  <Override PartName="/ppt/notesSlides/notesSlide26.xml" ContentType="application/vnd.openxmlformats-officedocument.presentationml.notesSlid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13.xml" ContentType="application/vnd.openxmlformats-officedocument.themeOverride+xml"/>
  <Override PartName="/ppt/notesSlides/notesSlide27.xml" ContentType="application/vnd.openxmlformats-officedocument.presentationml.notesSl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theme/themeOverride14.xml" ContentType="application/vnd.openxmlformats-officedocument.themeOverride+xml"/>
  <Override PartName="/ppt/notesSlides/notesSlide28.xml" ContentType="application/vnd.openxmlformats-officedocument.presentationml.notesSlide+xml"/>
  <Override PartName="/ppt/charts/chart16.xml" ContentType="application/vnd.openxmlformats-officedocument.drawingml.chart+xml"/>
  <Override PartName="/ppt/charts/style16.xml" ContentType="application/vnd.ms-office.chartstyle+xml"/>
  <Override PartName="/ppt/charts/colors16.xml" ContentType="application/vnd.ms-office.chartcolorstyle+xml"/>
  <Override PartName="/ppt/theme/themeOverride15.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rts/chart17.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6.xml" ContentType="application/vnd.openxmlformats-officedocument.themeOverride+xml"/>
  <Override PartName="/ppt/notesSlides/notesSlide31.xml" ContentType="application/vnd.openxmlformats-officedocument.presentationml.notesSlide+xml"/>
  <Override PartName="/ppt/charts/chart18.xml" ContentType="application/vnd.openxmlformats-officedocument.drawingml.chart+xml"/>
  <Override PartName="/ppt/charts/style18.xml" ContentType="application/vnd.ms-office.chartstyle+xml"/>
  <Override PartName="/ppt/charts/colors18.xml" ContentType="application/vnd.ms-office.chartcolorstyle+xml"/>
  <Override PartName="/ppt/theme/themeOverride17.xml" ContentType="application/vnd.openxmlformats-officedocument.themeOverride+xml"/>
  <Override PartName="/ppt/drawings/drawing1.xml" ContentType="application/vnd.openxmlformats-officedocument.drawingml.chartshape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19.xml" ContentType="application/vnd.openxmlformats-officedocument.drawingml.chart+xml"/>
  <Override PartName="/ppt/charts/style19.xml" ContentType="application/vnd.ms-office.chartstyle+xml"/>
  <Override PartName="/ppt/charts/colors19.xml" ContentType="application/vnd.ms-office.chartcolorstyle+xml"/>
  <Override PartName="/ppt/theme/themeOverride18.xml" ContentType="application/vnd.openxmlformats-officedocument.themeOverride+xml"/>
  <Override PartName="/ppt/drawings/drawing2.xml" ContentType="application/vnd.openxmlformats-officedocument.drawingml.chartshapes+xml"/>
  <Override PartName="/ppt/charts/chart20.xml" ContentType="application/vnd.openxmlformats-officedocument.drawingml.chart+xml"/>
  <Override PartName="/ppt/charts/style20.xml" ContentType="application/vnd.ms-office.chartstyle+xml"/>
  <Override PartName="/ppt/charts/colors20.xml" ContentType="application/vnd.ms-office.chartcolorstyle+xml"/>
  <Override PartName="/ppt/theme/themeOverride19.xml" ContentType="application/vnd.openxmlformats-officedocument.themeOverride+xml"/>
  <Override PartName="/ppt/notesSlides/notesSlide34.xml" ContentType="application/vnd.openxmlformats-officedocument.presentationml.notesSlide+xml"/>
  <Override PartName="/ppt/charts/chart21.xml" ContentType="application/vnd.openxmlformats-officedocument.drawingml.chart+xml"/>
  <Override PartName="/ppt/charts/style21.xml" ContentType="application/vnd.ms-office.chartstyle+xml"/>
  <Override PartName="/ppt/charts/colors21.xml" ContentType="application/vnd.ms-office.chartcolorstyle+xml"/>
  <Override PartName="/ppt/theme/themeOverride20.xml" ContentType="application/vnd.openxmlformats-officedocument.themeOverride+xml"/>
  <Override PartName="/ppt/drawings/drawing3.xml" ContentType="application/vnd.openxmlformats-officedocument.drawingml.chartshapes+xml"/>
  <Override PartName="/ppt/notesSlides/notesSlide35.xml" ContentType="application/vnd.openxmlformats-officedocument.presentationml.notesSlide+xml"/>
  <Override PartName="/ppt/charts/chart22.xml" ContentType="application/vnd.openxmlformats-officedocument.drawingml.chart+xml"/>
  <Override PartName="/ppt/charts/style22.xml" ContentType="application/vnd.ms-office.chartstyle+xml"/>
  <Override PartName="/ppt/charts/colors22.xml" ContentType="application/vnd.ms-office.chartcolorstyle+xml"/>
  <Override PartName="/ppt/theme/themeOverride21.xml" ContentType="application/vnd.openxmlformats-officedocument.themeOverride+xml"/>
  <Override PartName="/ppt/charts/chart23.xml" ContentType="application/vnd.openxmlformats-officedocument.drawingml.chart+xml"/>
  <Override PartName="/ppt/charts/style23.xml" ContentType="application/vnd.ms-office.chartstyle+xml"/>
  <Override PartName="/ppt/charts/colors23.xml" ContentType="application/vnd.ms-office.chartcolorstyle+xml"/>
  <Override PartName="/ppt/theme/themeOverride22.xml" ContentType="application/vnd.openxmlformats-officedocument.themeOverride+xml"/>
  <Override PartName="/ppt/charts/chart24.xml" ContentType="application/vnd.openxmlformats-officedocument.drawingml.chart+xml"/>
  <Override PartName="/ppt/charts/style24.xml" ContentType="application/vnd.ms-office.chartstyle+xml"/>
  <Override PartName="/ppt/charts/colors24.xml" ContentType="application/vnd.ms-office.chartcolorstyl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embedTrueTypeFonts="1" saveSubsetFonts="1" autoCompressPictures="0" bookmarkIdSeed="3">
  <p:sldMasterIdLst>
    <p:sldMasterId id="2147483648" r:id="rId4"/>
  </p:sldMasterIdLst>
  <p:notesMasterIdLst>
    <p:notesMasterId r:id="rId61"/>
  </p:notesMasterIdLst>
  <p:sldIdLst>
    <p:sldId id="256" r:id="rId5"/>
    <p:sldId id="898" r:id="rId6"/>
    <p:sldId id="895" r:id="rId7"/>
    <p:sldId id="258" r:id="rId8"/>
    <p:sldId id="427" r:id="rId9"/>
    <p:sldId id="261" r:id="rId10"/>
    <p:sldId id="593" r:id="rId11"/>
    <p:sldId id="594" r:id="rId12"/>
    <p:sldId id="577" r:id="rId13"/>
    <p:sldId id="532" r:id="rId14"/>
    <p:sldId id="842" r:id="rId15"/>
    <p:sldId id="539" r:id="rId16"/>
    <p:sldId id="655" r:id="rId17"/>
    <p:sldId id="749" r:id="rId18"/>
    <p:sldId id="540" r:id="rId19"/>
    <p:sldId id="541" r:id="rId20"/>
    <p:sldId id="624" r:id="rId21"/>
    <p:sldId id="393" r:id="rId22"/>
    <p:sldId id="542" r:id="rId23"/>
    <p:sldId id="589" r:id="rId24"/>
    <p:sldId id="870" r:id="rId25"/>
    <p:sldId id="678" r:id="rId26"/>
    <p:sldId id="679" r:id="rId27"/>
    <p:sldId id="740" r:id="rId28"/>
    <p:sldId id="681" r:id="rId29"/>
    <p:sldId id="892" r:id="rId30"/>
    <p:sldId id="543" r:id="rId31"/>
    <p:sldId id="682" r:id="rId32"/>
    <p:sldId id="683" r:id="rId33"/>
    <p:sldId id="687" r:id="rId34"/>
    <p:sldId id="319" r:id="rId35"/>
    <p:sldId id="531" r:id="rId36"/>
    <p:sldId id="322" r:id="rId37"/>
    <p:sldId id="331" r:id="rId38"/>
    <p:sldId id="626" r:id="rId39"/>
    <p:sldId id="334" r:id="rId40"/>
    <p:sldId id="518" r:id="rId41"/>
    <p:sldId id="519" r:id="rId42"/>
    <p:sldId id="888" r:id="rId43"/>
    <p:sldId id="889" r:id="rId44"/>
    <p:sldId id="890" r:id="rId45"/>
    <p:sldId id="871" r:id="rId46"/>
    <p:sldId id="893" r:id="rId47"/>
    <p:sldId id="872" r:id="rId48"/>
    <p:sldId id="874" r:id="rId49"/>
    <p:sldId id="875" r:id="rId50"/>
    <p:sldId id="876" r:id="rId51"/>
    <p:sldId id="878" r:id="rId52"/>
    <p:sldId id="879" r:id="rId53"/>
    <p:sldId id="896" r:id="rId54"/>
    <p:sldId id="881" r:id="rId55"/>
    <p:sldId id="786" r:id="rId56"/>
    <p:sldId id="897" r:id="rId57"/>
    <p:sldId id="886" r:id="rId58"/>
    <p:sldId id="894" r:id="rId59"/>
    <p:sldId id="887" r:id="rId60"/>
  </p:sldIdLst>
  <p:sldSz cx="12192000" cy="6858000"/>
  <p:notesSz cx="7010400" cy="9296400"/>
  <p:embeddedFontLst>
    <p:embeddedFont>
      <p:font typeface="Gill Sans" panose="020B0604020202020204" charset="0"/>
      <p:regular r:id="rId62"/>
      <p:bold r:id="rId63"/>
    </p:embeddedFont>
    <p:embeddedFont>
      <p:font typeface="Gill Sans MT" panose="020B0502020104020203" pitchFamily="34" charset="0"/>
      <p:regular r:id="rId64"/>
      <p:bold r:id="rId65"/>
      <p:italic r:id="rId66"/>
      <p:boldItalic r:id="rId67"/>
    </p:embeddedFont>
    <p:embeddedFont>
      <p:font typeface="Gill Sans Nova" panose="020B0602020104020203" pitchFamily="34" charset="0"/>
      <p:regular r:id="rId68"/>
      <p:bold r:id="rId69"/>
      <p:italic r:id="rId70"/>
      <p:boldItalic r:id="rId71"/>
    </p:embeddedFont>
    <p:embeddedFont>
      <p:font typeface="Merriweather Sans" pitchFamily="2" charset="0"/>
      <p:regular r:id="rId72"/>
      <p:bold r:id="rId73"/>
      <p:italic r:id="rId74"/>
      <p:boldItalic r:id="rId7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107" userDrawn="1">
          <p15:clr>
            <a:srgbClr val="A4A3A4"/>
          </p15:clr>
        </p15:guide>
        <p15:guide id="2" orient="horz" pos="3716" userDrawn="1">
          <p15:clr>
            <a:srgbClr val="A4A3A4"/>
          </p15:clr>
        </p15:guide>
        <p15:guide id="3" orient="horz" pos="773" userDrawn="1">
          <p15:clr>
            <a:srgbClr val="A4A3A4"/>
          </p15:clr>
        </p15:guide>
        <p15:guide id="4" orient="horz" pos="2160" userDrawn="1">
          <p15:clr>
            <a:srgbClr val="A4A3A4"/>
          </p15:clr>
        </p15:guide>
        <p15:guide id="5" orient="horz" pos="927" userDrawn="1">
          <p15:clr>
            <a:srgbClr val="A4A3A4"/>
          </p15:clr>
        </p15:guide>
        <p15:guide id="6" orient="horz" pos="3857" userDrawn="1">
          <p15:clr>
            <a:srgbClr val="A4A3A4"/>
          </p15:clr>
        </p15:guide>
        <p15:guide id="7" pos="7295" userDrawn="1">
          <p15:clr>
            <a:srgbClr val="A4A3A4"/>
          </p15:clr>
        </p15:guide>
        <p15:guide id="8" pos="6865" userDrawn="1">
          <p15:clr>
            <a:srgbClr val="A4A3A4"/>
          </p15:clr>
        </p15:guide>
        <p15:guide id="9" pos="387" userDrawn="1">
          <p15:clr>
            <a:srgbClr val="A4A3A4"/>
          </p15:clr>
        </p15:guide>
        <p15:guide id="10" pos="809" userDrawn="1">
          <p15:clr>
            <a:srgbClr val="A4A3A4"/>
          </p15:clr>
        </p15:guide>
        <p15:guide id="11" pos="981" userDrawn="1">
          <p15:clr>
            <a:srgbClr val="A4A3A4"/>
          </p15:clr>
        </p15:guide>
        <p15:guide id="12" pos="1397" userDrawn="1">
          <p15:clr>
            <a:srgbClr val="A4A3A4"/>
          </p15:clr>
        </p15:guide>
        <p15:guide id="13" pos="1568" userDrawn="1">
          <p15:clr>
            <a:srgbClr val="A4A3A4"/>
          </p15:clr>
        </p15:guide>
        <p15:guide id="14" pos="1984" userDrawn="1">
          <p15:clr>
            <a:srgbClr val="A4A3A4"/>
          </p15:clr>
        </p15:guide>
        <p15:guide id="15" pos="2153" userDrawn="1">
          <p15:clr>
            <a:srgbClr val="A4A3A4"/>
          </p15:clr>
        </p15:guide>
        <p15:guide id="16" pos="2579" userDrawn="1">
          <p15:clr>
            <a:srgbClr val="A4A3A4"/>
          </p15:clr>
        </p15:guide>
        <p15:guide id="17" pos="2743" userDrawn="1">
          <p15:clr>
            <a:srgbClr val="A4A3A4"/>
          </p15:clr>
        </p15:guide>
        <p15:guide id="18" pos="3167" userDrawn="1">
          <p15:clr>
            <a:srgbClr val="A4A3A4"/>
          </p15:clr>
        </p15:guide>
        <p15:guide id="19" pos="3335" userDrawn="1">
          <p15:clr>
            <a:srgbClr val="A4A3A4"/>
          </p15:clr>
        </p15:guide>
        <p15:guide id="20" pos="3753" userDrawn="1">
          <p15:clr>
            <a:srgbClr val="A4A3A4"/>
          </p15:clr>
        </p15:guide>
        <p15:guide id="21" pos="3921" userDrawn="1">
          <p15:clr>
            <a:srgbClr val="A4A3A4"/>
          </p15:clr>
        </p15:guide>
        <p15:guide id="22" pos="4340" userDrawn="1">
          <p15:clr>
            <a:srgbClr val="A4A3A4"/>
          </p15:clr>
        </p15:guide>
        <p15:guide id="23" pos="4511" userDrawn="1">
          <p15:clr>
            <a:srgbClr val="A4A3A4"/>
          </p15:clr>
        </p15:guide>
        <p15:guide id="24" pos="4935" userDrawn="1">
          <p15:clr>
            <a:srgbClr val="A4A3A4"/>
          </p15:clr>
        </p15:guide>
        <p15:guide id="25" pos="5097" userDrawn="1">
          <p15:clr>
            <a:srgbClr val="A4A3A4"/>
          </p15:clr>
        </p15:guide>
        <p15:guide id="26" pos="5521" userDrawn="1">
          <p15:clr>
            <a:srgbClr val="A4A3A4"/>
          </p15:clr>
        </p15:guide>
        <p15:guide id="27" pos="5692" userDrawn="1">
          <p15:clr>
            <a:srgbClr val="A4A3A4"/>
          </p15:clr>
        </p15:guide>
        <p15:guide id="28" pos="6108" userDrawn="1">
          <p15:clr>
            <a:srgbClr val="A4A3A4"/>
          </p15:clr>
        </p15:guide>
        <p15:guide id="29" pos="6279" userDrawn="1">
          <p15:clr>
            <a:srgbClr val="A4A3A4"/>
          </p15:clr>
        </p15:guide>
        <p15:guide id="30" pos="6695" userDrawn="1">
          <p15:clr>
            <a:srgbClr val="A4A3A4"/>
          </p15:clr>
        </p15:guide>
      </p15:sldGuideLst>
    </p:ext>
    <p:ext uri="http://customooxmlschemas.google.com/">
      <go:slidesCustomData xmlns="" xmlns:go="http://customooxmlschemas.google.com/"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r:id="rId223" roundtripDataSignature="AMtx7mhujay3EoeqE/NkrjEDbkyomDglw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9031D1C-4EF7-F916-3902-4A020BAD233A}" name="Mathews Onyango" initials="MO" userId="S::monyango@khulisa.co.zm::67f0c3af-5442-4564-8973-492cf9263d50" providerId="AD"/>
  <p188:author id="{1C494622-7A05-BAEA-A644-E17CD4576673}" name="Mary Pat Selvaggio" initials="MPS" userId="Mary Pat Selvaggio" providerId="None"/>
  <p188:author id="{122DE225-62CF-960A-B5B7-34438A962915}" name="John Manda" initials="JM" userId="S::jmanda@khulisa.co.zm::bc889df4-2d4a-4922-8a3c-b4c017fa29f4" providerId="AD"/>
  <p188:author id="{23D4BA30-19CF-F4A6-3077-CF00370E4478}" name="Patricia Sakala" initials="PS" userId="Patricia Sakala" providerId="None"/>
  <p188:author id="{0EC99D54-0CDF-6AEC-4B0C-26FA9894AA7C}" name="Guest User" initials="GU" userId="S::urn:spo:anon#20a6f5ef9cfc7469c4658791011388390350a5c9c1f7cd19e03430014f021883::" providerId="AD"/>
  <p188:author id="{90A38A60-0B22-CC42-454C-0785EEEC10B2}" name="eberhane@khulisa.com" initials="eb" userId="S::urn:spo:guest#eberhane@khulisa.com::" providerId="AD"/>
  <p188:author id="{56D9026A-C024-E245-E249-F7FAB827CF38}" name="mary lubungu" initials="ml" userId="47e6f481de2101bf" providerId="Windows Live"/>
  <p188:author id="{E7F2FB8A-108F-B904-60D7-2399EFB483D5}" name="Edna Berhane" initials="EB" userId="S::eberhane@khulisa.com::4d6db673-c3ba-4b6b-85fc-6b64ed5a1474" providerId="AD"/>
  <p188:author id="{1F1CCCA7-46DE-5E34-8BC8-E2768A28D786}" name="Guest User" initials="GU" userId="S::urn:spo:anon#28cf9c879a8a398f43d3903af9375de2093b3651d34950c6dbaac36f2d807a61::" providerId="AD"/>
  <p188:author id="{C00256AB-6AD1-20F8-B5BF-400C018777CF}" name="Patricia Sakala" initials="PS" userId="S::psakala@khulisa.co.zm::89079f35-e424-4f7b-ba80-82bdc2c90c9e" providerId="AD"/>
  <p188:author id="{547A1DD5-ED2A-9BAC-DBDF-D06F2145D6D7}" name="Guest User" initials="GU" userId="S::urn:spo:anon#763c0a4fdb005f41cdbdd63c7aaede53c3d5f16c411d4307110b4945d5f27c3f::" providerId="AD"/>
  <p188:author id="{055E38F2-CF50-DAB8-7CAC-920AC08B0439}" name="Guest User" initials="GU" userId="S::urn:spo:anon#eb454514356271fc73fe75a3b90c6617ff184a42799647b6dbba193b7ab42d8e::"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Emily Burrows" initials="" lastIdx="18" clrIdx="0"/>
  <p:cmAuthor id="1" name="Patricia Sakala" initials="PS" lastIdx="24" clrIdx="1">
    <p:extLst>
      <p:ext uri="{19B8F6BF-5375-455C-9EA6-DF929625EA0E}">
        <p15:presenceInfo xmlns:p15="http://schemas.microsoft.com/office/powerpoint/2012/main" userId="S::psakala@khulisa.co.zm::89079f35-e424-4f7b-ba80-82bdc2c90c9e" providerId="AD"/>
      </p:ext>
    </p:extLst>
  </p:cmAuthor>
  <p:cmAuthor id="2" name="Edna Berhane" initials="EB" lastIdx="7" clrIdx="2">
    <p:extLst>
      <p:ext uri="{19B8F6BF-5375-455C-9EA6-DF929625EA0E}">
        <p15:presenceInfo xmlns:p15="http://schemas.microsoft.com/office/powerpoint/2012/main" userId="S-1-5-21-331376097-2843629860-2317554437-1212" providerId="AD"/>
      </p:ext>
    </p:extLst>
  </p:cmAuthor>
  <p:cmAuthor id="3" name="Mary Pat Selvaggio" initials="MPS" lastIdx="12" clrIdx="3">
    <p:extLst>
      <p:ext uri="{19B8F6BF-5375-455C-9EA6-DF929625EA0E}">
        <p15:presenceInfo xmlns:p15="http://schemas.microsoft.com/office/powerpoint/2012/main" userId="Mary Pat Selvaggio" providerId="None"/>
      </p:ext>
    </p:extLst>
  </p:cmAuthor>
  <p:cmAuthor id="4" name="Carole Metekoua" initials="CM" lastIdx="1" clrIdx="4">
    <p:extLst>
      <p:ext uri="{19B8F6BF-5375-455C-9EA6-DF929625EA0E}">
        <p15:presenceInfo xmlns:p15="http://schemas.microsoft.com/office/powerpoint/2012/main" userId="Carole Metekoua"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9029"/>
    <a:srgbClr val="EB9829"/>
    <a:srgbClr val="2190FF"/>
    <a:srgbClr val="F79829"/>
    <a:srgbClr val="F2F2F2"/>
    <a:srgbClr val="FF9829"/>
    <a:srgbClr val="EB9883"/>
    <a:srgbClr val="EEEE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861BB9-85AE-2926-4057-A27F9F27C557}" v="262" dt="2024-07-16T08:22:05.032"/>
    <p1510:client id="{5EF3E8C5-266A-EB5F-EC67-45972465672D}" v="5" dt="2024-07-16T16:10:57.879"/>
    <p1510:client id="{B9BE5373-051A-DE7B-A9D5-EBD5F551ECEF}" v="12" dt="2024-07-16T12:56:16.132"/>
  </p1510:revLst>
</p1510:revInfo>
</file>

<file path=ppt/tableStyles.xml><?xml version="1.0" encoding="utf-8"?>
<a:tblStyleLst xmlns:a="http://schemas.openxmlformats.org/drawingml/2006/main" def="{A51DB5F1-1D7C-441B-B2F7-409DD43D117B}">
  <a:tblStyle styleId="{A51DB5F1-1D7C-441B-B2F7-409DD43D117B}" styleName="Table_0">
    <a:wholeTbl>
      <a:tcTxStyle b="off" i="off">
        <a:font>
          <a:latin typeface="Arial"/>
          <a:ea typeface="Arial"/>
          <a:cs typeface="Arial"/>
        </a:font>
        <a:schemeClr val="dk1"/>
      </a:tcTxStyle>
      <a:tcStyle>
        <a:tcBdr>
          <a:left>
            <a:ln w="12700" cap="flat" cmpd="sng">
              <a:solidFill>
                <a:schemeClr val="accent5"/>
              </a:solidFill>
              <a:prstDash val="solid"/>
              <a:round/>
              <a:headEnd type="none" w="sm" len="sm"/>
              <a:tailEnd type="none" w="sm" len="sm"/>
            </a:ln>
          </a:left>
          <a:right>
            <a:ln w="12700" cap="flat" cmpd="sng">
              <a:solidFill>
                <a:schemeClr val="accent5"/>
              </a:solidFill>
              <a:prstDash val="solid"/>
              <a:round/>
              <a:headEnd type="none" w="sm" len="sm"/>
              <a:tailEnd type="none" w="sm" len="sm"/>
            </a:ln>
          </a:right>
          <a:top>
            <a:ln w="12700" cap="flat" cmpd="sng">
              <a:solidFill>
                <a:schemeClr val="accent5"/>
              </a:solidFill>
              <a:prstDash val="solid"/>
              <a:round/>
              <a:headEnd type="none" w="sm" len="sm"/>
              <a:tailEnd type="none" w="sm" len="sm"/>
            </a:ln>
          </a:top>
          <a:bottom>
            <a:ln w="12700" cap="flat" cmpd="sng">
              <a:solidFill>
                <a:schemeClr val="accent5"/>
              </a:solidFill>
              <a:prstDash val="solid"/>
              <a:round/>
              <a:headEnd type="none" w="sm" len="sm"/>
              <a:tailEnd type="none" w="sm" len="sm"/>
            </a:ln>
          </a:bottom>
          <a:insideH>
            <a:ln w="12700" cap="flat" cmpd="sng">
              <a:solidFill>
                <a:schemeClr val="accent5"/>
              </a:solidFill>
              <a:prstDash val="solid"/>
              <a:round/>
              <a:headEnd type="none" w="sm" len="sm"/>
              <a:tailEnd type="none" w="sm" len="sm"/>
            </a:ln>
          </a:insideH>
          <a:insideV>
            <a:ln w="12700" cap="flat" cmpd="sng">
              <a:solidFill>
                <a:schemeClr val="accent5"/>
              </a:solidFill>
              <a:prstDash val="solid"/>
              <a:round/>
              <a:headEnd type="none" w="sm" len="sm"/>
              <a:tailEnd type="none" w="sm" len="sm"/>
            </a:ln>
          </a:insideV>
        </a:tcBdr>
        <a:fill>
          <a:solidFill>
            <a:srgbClr val="E8F1F5"/>
          </a:solidFill>
        </a:fill>
      </a:tcStyle>
    </a:wholeTbl>
    <a:band1H>
      <a:tcTxStyle/>
      <a:tcStyle>
        <a:tcBdr/>
        <a:fill>
          <a:solidFill>
            <a:srgbClr val="CEE2EA"/>
          </a:solidFill>
        </a:fill>
      </a:tcStyle>
    </a:band1H>
    <a:band2H>
      <a:tcTxStyle/>
      <a:tcStyle>
        <a:tcBdr/>
      </a:tcStyle>
    </a:band2H>
    <a:band1V>
      <a:tcTxStyle/>
      <a:tcStyle>
        <a:tcBdr/>
        <a:fill>
          <a:solidFill>
            <a:srgbClr val="CEE2EA"/>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5"/>
              </a:solidFill>
              <a:prstDash val="solid"/>
              <a:round/>
              <a:headEnd type="none" w="sm" len="sm"/>
              <a:tailEnd type="none" w="sm" len="sm"/>
            </a:ln>
          </a:top>
        </a:tcBdr>
        <a:fill>
          <a:solidFill>
            <a:srgbClr val="E8F1F5"/>
          </a:solidFill>
        </a:fill>
      </a:tcStyle>
    </a:lastRow>
    <a:seCell>
      <a:tcTxStyle/>
      <a:tcStyle>
        <a:tcBdr/>
      </a:tcStyle>
    </a:seCell>
    <a:swCell>
      <a:tcTxStyle/>
      <a:tcStyle>
        <a:tcBdr/>
      </a:tcStyle>
    </a:swCell>
    <a:firstRow>
      <a:tcTxStyle b="on" i="off"/>
      <a:tcStyle>
        <a:tcBdr/>
        <a:fill>
          <a:solidFill>
            <a:srgbClr val="E8F1F5"/>
          </a:solidFill>
        </a:fill>
      </a:tcStyle>
    </a:firstRow>
    <a:neCell>
      <a:tcTxStyle/>
      <a:tcStyle>
        <a:tcBdr/>
      </a:tcStyle>
    </a:neCell>
    <a:nwCell>
      <a:tcTxStyle/>
      <a:tcStyle>
        <a:tcBdr/>
      </a:tcStyle>
    </a:nwCell>
  </a:tblStyle>
  <a:tblStyle styleId="{59A01469-2C78-4124-A9A4-C4595FB9C716}" styleName="Table_1">
    <a:wholeTbl>
      <a:tcTxStyle b="off" i="off">
        <a:font>
          <a:latin typeface="Arial"/>
          <a:ea typeface="Arial"/>
          <a:cs typeface="Arial"/>
        </a:font>
        <a:schemeClr val="dk1"/>
      </a:tcTxStyle>
      <a:tcStyle>
        <a:tcBdr>
          <a:left>
            <a:ln w="12700" cap="flat" cmpd="sng">
              <a:solidFill>
                <a:schemeClr val="accent6"/>
              </a:solidFill>
              <a:prstDash val="solid"/>
              <a:round/>
              <a:headEnd type="none" w="sm" len="sm"/>
              <a:tailEnd type="none" w="sm" len="sm"/>
            </a:ln>
          </a:left>
          <a:right>
            <a:ln w="12700" cap="flat" cmpd="sng">
              <a:solidFill>
                <a:schemeClr val="accent6"/>
              </a:solidFill>
              <a:prstDash val="solid"/>
              <a:round/>
              <a:headEnd type="none" w="sm" len="sm"/>
              <a:tailEnd type="none" w="sm" len="sm"/>
            </a:ln>
          </a:right>
          <a:top>
            <a:ln w="12700" cap="flat" cmpd="sng">
              <a:solidFill>
                <a:schemeClr val="accent6"/>
              </a:solidFill>
              <a:prstDash val="solid"/>
              <a:round/>
              <a:headEnd type="none" w="sm" len="sm"/>
              <a:tailEnd type="none" w="sm" len="sm"/>
            </a:ln>
          </a:top>
          <a:bottom>
            <a:ln w="12700" cap="flat" cmpd="sng">
              <a:solidFill>
                <a:schemeClr val="accent6"/>
              </a:solidFill>
              <a:prstDash val="solid"/>
              <a:round/>
              <a:headEnd type="none" w="sm" len="sm"/>
              <a:tailEnd type="none" w="sm" len="sm"/>
            </a:ln>
          </a:bottom>
          <a:insideH>
            <a:ln w="12700" cap="flat" cmpd="sng">
              <a:solidFill>
                <a:schemeClr val="accent6"/>
              </a:solidFill>
              <a:prstDash val="solid"/>
              <a:round/>
              <a:headEnd type="none" w="sm" len="sm"/>
              <a:tailEnd type="none" w="sm" len="sm"/>
            </a:ln>
          </a:insideH>
          <a:insideV>
            <a:ln w="12700" cap="flat" cmpd="sng">
              <a:solidFill>
                <a:schemeClr val="accent6"/>
              </a:solidFill>
              <a:prstDash val="solid"/>
              <a:round/>
              <a:headEnd type="none" w="sm" len="sm"/>
              <a:tailEnd type="none" w="sm" len="sm"/>
            </a:ln>
          </a:insideV>
        </a:tcBdr>
        <a:fill>
          <a:solidFill>
            <a:srgbClr val="FDEEE8"/>
          </a:solidFill>
        </a:fill>
      </a:tcStyle>
    </a:wholeTbl>
    <a:band1H>
      <a:tcTxStyle/>
      <a:tcStyle>
        <a:tcBdr/>
        <a:fill>
          <a:solidFill>
            <a:srgbClr val="FCDCCE"/>
          </a:solidFill>
        </a:fill>
      </a:tcStyle>
    </a:band1H>
    <a:band2H>
      <a:tcTxStyle/>
      <a:tcStyle>
        <a:tcBdr/>
      </a:tcStyle>
    </a:band2H>
    <a:band1V>
      <a:tcTxStyle/>
      <a:tcStyle>
        <a:tcBdr/>
        <a:fill>
          <a:solidFill>
            <a:srgbClr val="FCDCCE"/>
          </a:solidFill>
        </a:fill>
      </a:tcStyle>
    </a:band1V>
    <a:band2V>
      <a:tcTxStyle/>
      <a:tcStyle>
        <a:tcBdr/>
      </a:tcStyle>
    </a:band2V>
    <a:lastCol>
      <a:tcTxStyle b="on" i="off"/>
      <a:tcStyle>
        <a:tcBdr/>
      </a:tcStyle>
    </a:lastCol>
    <a:firstCol>
      <a:tcTxStyle b="on" i="off"/>
      <a:tcStyle>
        <a:tcBdr/>
      </a:tcStyle>
    </a:firstCol>
    <a:lastRow>
      <a:tcTxStyle b="on" i="off"/>
      <a:tcStyle>
        <a:tcBdr>
          <a:top>
            <a:ln w="25400" cap="flat" cmpd="sng">
              <a:solidFill>
                <a:schemeClr val="accent6"/>
              </a:solidFill>
              <a:prstDash val="solid"/>
              <a:round/>
              <a:headEnd type="none" w="sm" len="sm"/>
              <a:tailEnd type="none" w="sm" len="sm"/>
            </a:ln>
          </a:top>
        </a:tcBdr>
        <a:fill>
          <a:solidFill>
            <a:srgbClr val="FDEEE8"/>
          </a:solidFill>
        </a:fill>
      </a:tcStyle>
    </a:lastRow>
    <a:seCell>
      <a:tcTxStyle/>
      <a:tcStyle>
        <a:tcBdr/>
      </a:tcStyle>
    </a:seCell>
    <a:swCell>
      <a:tcTxStyle/>
      <a:tcStyle>
        <a:tcBdr/>
      </a:tcStyle>
    </a:swCell>
    <a:firstRow>
      <a:tcTxStyle b="on" i="off"/>
      <a:tcStyle>
        <a:tcBdr/>
        <a:fill>
          <a:solidFill>
            <a:srgbClr val="FDEEE8"/>
          </a:solidFill>
        </a:fill>
      </a:tcStyle>
    </a:firstRow>
    <a:neCell>
      <a:tcTxStyle/>
      <a:tcStyle>
        <a:tcBdr/>
      </a:tcStyle>
    </a:neCell>
    <a:nwCell>
      <a:tcTxStyle/>
      <a:tcStyle>
        <a:tcBdr/>
      </a:tcStyle>
    </a:nwCell>
  </a:tblStyle>
  <a:tblStyle styleId="{FD11B8A2-D12A-4076-BBAC-32FC5ADEFDF8}" styleName="Table_2">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AEAEA"/>
          </a:solidFill>
        </a:fill>
      </a:tcStyle>
    </a:wholeTbl>
    <a:band1H>
      <a:tcTxStyle/>
      <a:tcStyle>
        <a:tcBdr/>
        <a:fill>
          <a:solidFill>
            <a:srgbClr val="D2D2D2"/>
          </a:solidFill>
        </a:fill>
      </a:tcStyle>
    </a:band1H>
    <a:band2H>
      <a:tcTxStyle/>
      <a:tcStyle>
        <a:tcBdr/>
      </a:tcStyle>
    </a:band2H>
    <a:band1V>
      <a:tcTxStyle/>
      <a:tcStyle>
        <a:tcBdr/>
        <a:fill>
          <a:solidFill>
            <a:srgbClr val="D2D2D2"/>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306799F8-075E-4A3A-A7F6-7FBC6576F1A4}" styleName="Themed Style 2 - Accent 3">
    <a:tblBg>
      <a:fillRef idx="3">
        <a:schemeClr val="accent3"/>
      </a:fillRef>
      <a:effectRef idx="3">
        <a:schemeClr val="accent3"/>
      </a:effectRef>
    </a:tblBg>
    <a:wholeTbl>
      <a:tcTxStyle>
        <a:fontRef idx="minor">
          <a:scrgbClr r="0" g="0" b="0"/>
        </a:fontRef>
        <a:schemeClr val="lt1"/>
      </a:tcTxStyle>
      <a:tcStyle>
        <a:tcBdr>
          <a:left>
            <a:lnRef idx="1">
              <a:schemeClr val="accent3">
                <a:tint val="50000"/>
              </a:schemeClr>
            </a:lnRef>
          </a:left>
          <a:right>
            <a:lnRef idx="1">
              <a:schemeClr val="accent3">
                <a:tint val="50000"/>
              </a:schemeClr>
            </a:lnRef>
          </a:right>
          <a:top>
            <a:lnRef idx="1">
              <a:schemeClr val="accent3">
                <a:tint val="50000"/>
              </a:schemeClr>
            </a:lnRef>
          </a:top>
          <a:bottom>
            <a:lnRef idx="1">
              <a:schemeClr val="accent3">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59" d="100"/>
          <a:sy n="59" d="100"/>
        </p:scale>
        <p:origin x="940" y="52"/>
      </p:cViewPr>
      <p:guideLst>
        <p:guide orient="horz" pos="4107"/>
        <p:guide orient="horz" pos="3716"/>
        <p:guide orient="horz" pos="773"/>
        <p:guide orient="horz" pos="2160"/>
        <p:guide orient="horz" pos="927"/>
        <p:guide orient="horz" pos="3857"/>
        <p:guide pos="7295"/>
        <p:guide pos="6865"/>
        <p:guide pos="387"/>
        <p:guide pos="809"/>
        <p:guide pos="981"/>
        <p:guide pos="1397"/>
        <p:guide pos="1568"/>
        <p:guide pos="1984"/>
        <p:guide pos="2153"/>
        <p:guide pos="2579"/>
        <p:guide pos="2743"/>
        <p:guide pos="3167"/>
        <p:guide pos="3335"/>
        <p:guide pos="3753"/>
        <p:guide pos="3921"/>
        <p:guide pos="4340"/>
        <p:guide pos="4511"/>
        <p:guide pos="4935"/>
        <p:guide pos="5097"/>
        <p:guide pos="5521"/>
        <p:guide pos="5692"/>
        <p:guide pos="6108"/>
        <p:guide pos="6279"/>
        <p:guide pos="6695"/>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font" Target="fonts/font2.fntdata"/><Relationship Id="rId68" Type="http://schemas.openxmlformats.org/officeDocument/2006/relationships/font" Target="fonts/font7.fntdata"/><Relationship Id="rId226" Type="http://schemas.openxmlformats.org/officeDocument/2006/relationships/viewProps" Target="viewProps.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font" Target="fonts/font13.fntdata"/><Relationship Id="rId5" Type="http://schemas.openxmlformats.org/officeDocument/2006/relationships/slide" Target="slides/slide1.xml"/><Relationship Id="rId61" Type="http://schemas.openxmlformats.org/officeDocument/2006/relationships/notesMaster" Target="notesMasters/notesMaster1.xml"/><Relationship Id="rId229" Type="http://schemas.microsoft.com/office/2015/10/relationships/revisionInfo" Target="revisionInfo.xml"/><Relationship Id="rId19" Type="http://schemas.openxmlformats.org/officeDocument/2006/relationships/slide" Target="slides/slide15.xml"/><Relationship Id="rId224" Type="http://schemas.openxmlformats.org/officeDocument/2006/relationships/commentAuthors" Target="commentAuthors.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3.fntdata"/><Relationship Id="rId69" Type="http://schemas.openxmlformats.org/officeDocument/2006/relationships/font" Target="fonts/font8.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font" Target="fonts/font11.fntdata"/><Relationship Id="rId227" Type="http://schemas.openxmlformats.org/officeDocument/2006/relationships/theme" Target="theme/theme1.xml"/><Relationship Id="rId3" Type="http://schemas.openxmlformats.org/officeDocument/2006/relationships/customXml" Target="../customXml/item3.xml"/><Relationship Id="rId230" Type="http://schemas.microsoft.com/office/2018/10/relationships/authors" Target="authors.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6.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font" Target="fonts/font1.fntdata"/><Relationship Id="rId70" Type="http://schemas.openxmlformats.org/officeDocument/2006/relationships/font" Target="fonts/font9.fntdata"/><Relationship Id="rId75" Type="http://schemas.openxmlformats.org/officeDocument/2006/relationships/font" Target="fonts/font14.fntdata"/><Relationship Id="rId1" Type="http://schemas.openxmlformats.org/officeDocument/2006/relationships/customXml" Target="../customXml/item1.xml"/><Relationship Id="rId6" Type="http://schemas.openxmlformats.org/officeDocument/2006/relationships/slide" Target="slides/slide2.xml"/><Relationship Id="rId225" Type="http://schemas.openxmlformats.org/officeDocument/2006/relationships/presProps" Target="presProps.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4.fntdata"/><Relationship Id="rId73" Type="http://schemas.openxmlformats.org/officeDocument/2006/relationships/font" Target="fonts/font12.fntdata"/><Relationship Id="rId4" Type="http://schemas.openxmlformats.org/officeDocument/2006/relationships/slideMaster" Target="slideMasters/slideMaster1.xml"/><Relationship Id="rId9" Type="http://schemas.openxmlformats.org/officeDocument/2006/relationships/slide" Target="slides/slide5.xml"/><Relationship Id="rId223" Type="http://customschemas.google.com/relationships/presentationmetadata" Target="metadata"/><Relationship Id="rId228" Type="http://schemas.openxmlformats.org/officeDocument/2006/relationships/tableStyles" Target="tableStyles.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 Type="http://schemas.openxmlformats.org/officeDocument/2006/relationships/slide" Target="slides/slide3.xml"/><Relationship Id="rId71" Type="http://schemas.openxmlformats.org/officeDocument/2006/relationships/font" Target="fonts/font10.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font" Target="fonts/font5.fntdata"/></Relationships>
</file>

<file path=ppt/charts/_rels/chart1.xml.rels><?xml version="1.0" encoding="UTF-8" standalone="yes"?>
<Relationships xmlns="http://schemas.openxmlformats.org/package/2006/relationships"><Relationship Id="rId3" Type="http://schemas.openxmlformats.org/officeDocument/2006/relationships/oleObject" Target="../embeddings/oleObject1.bin"/><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oleObject" Target="../embeddings/oleObject7.bin"/></Relationships>
</file>

<file path=ppt/charts/_rels/chart11.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1.xml"/><Relationship Id="rId1" Type="http://schemas.microsoft.com/office/2011/relationships/chartStyle" Target="style11.xml"/><Relationship Id="rId4" Type="http://schemas.openxmlformats.org/officeDocument/2006/relationships/oleObject" Target="../embeddings/oleObject8.bin"/></Relationships>
</file>

<file path=ppt/charts/_rels/chart12.xml.rels><?xml version="1.0" encoding="UTF-8" standalone="yes"?>
<Relationships xmlns="http://schemas.openxmlformats.org/package/2006/relationships"><Relationship Id="rId3" Type="http://schemas.openxmlformats.org/officeDocument/2006/relationships/themeOverride" Target="../theme/themeOverride11.xml"/><Relationship Id="rId2" Type="http://schemas.microsoft.com/office/2011/relationships/chartColorStyle" Target="colors12.xml"/><Relationship Id="rId1" Type="http://schemas.microsoft.com/office/2011/relationships/chartStyle" Target="style12.xml"/><Relationship Id="rId4" Type="http://schemas.openxmlformats.org/officeDocument/2006/relationships/oleObject" Target="../embeddings/oleObject9.bin"/></Relationships>
</file>

<file path=ppt/charts/_rels/chart13.xml.rels><?xml version="1.0" encoding="UTF-8" standalone="yes"?>
<Relationships xmlns="http://schemas.openxmlformats.org/package/2006/relationships"><Relationship Id="rId3" Type="http://schemas.openxmlformats.org/officeDocument/2006/relationships/themeOverride" Target="../theme/themeOverride12.xml"/><Relationship Id="rId2" Type="http://schemas.microsoft.com/office/2011/relationships/chartColorStyle" Target="colors13.xml"/><Relationship Id="rId1" Type="http://schemas.microsoft.com/office/2011/relationships/chartStyle" Target="style13.xml"/><Relationship Id="rId4" Type="http://schemas.openxmlformats.org/officeDocument/2006/relationships/oleObject" Target="../embeddings/oleObject10.bin"/></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13.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1.bin"/></Relationships>
</file>

<file path=ppt/charts/_rels/chart15.xml.rels><?xml version="1.0" encoding="UTF-8" standalone="yes"?>
<Relationships xmlns="http://schemas.openxmlformats.org/package/2006/relationships"><Relationship Id="rId3" Type="http://schemas.openxmlformats.org/officeDocument/2006/relationships/themeOverride" Target="../theme/themeOverride14.xml"/><Relationship Id="rId2" Type="http://schemas.microsoft.com/office/2011/relationships/chartColorStyle" Target="colors15.xml"/><Relationship Id="rId1" Type="http://schemas.microsoft.com/office/2011/relationships/chartStyle" Target="style15.xml"/><Relationship Id="rId4" Type="http://schemas.openxmlformats.org/officeDocument/2006/relationships/oleObject" Target="../embeddings/oleObject12.bin"/></Relationships>
</file>

<file path=ppt/charts/_rels/chart16.xml.rels><?xml version="1.0" encoding="UTF-8" standalone="yes"?>
<Relationships xmlns="http://schemas.openxmlformats.org/package/2006/relationships"><Relationship Id="rId3" Type="http://schemas.openxmlformats.org/officeDocument/2006/relationships/themeOverride" Target="../theme/themeOverride15.xml"/><Relationship Id="rId2" Type="http://schemas.microsoft.com/office/2011/relationships/chartColorStyle" Target="colors16.xml"/><Relationship Id="rId1" Type="http://schemas.microsoft.com/office/2011/relationships/chartStyle" Target="style16.xml"/><Relationship Id="rId4" Type="http://schemas.openxmlformats.org/officeDocument/2006/relationships/oleObject" Target="../embeddings/oleObject13.bin"/></Relationships>
</file>

<file path=ppt/charts/_rels/chart17.xml.rels><?xml version="1.0" encoding="UTF-8" standalone="yes"?>
<Relationships xmlns="http://schemas.openxmlformats.org/package/2006/relationships"><Relationship Id="rId3" Type="http://schemas.openxmlformats.org/officeDocument/2006/relationships/themeOverride" Target="../theme/themeOverride16.xml"/><Relationship Id="rId2" Type="http://schemas.microsoft.com/office/2011/relationships/chartColorStyle" Target="colors17.xml"/><Relationship Id="rId1" Type="http://schemas.microsoft.com/office/2011/relationships/chartStyle" Target="style17.xml"/><Relationship Id="rId4" Type="http://schemas.openxmlformats.org/officeDocument/2006/relationships/oleObject" Target="../embeddings/oleObject14.bin"/></Relationships>
</file>

<file path=ppt/charts/_rels/chart18.xml.rels><?xml version="1.0" encoding="UTF-8" standalone="yes"?>
<Relationships xmlns="http://schemas.openxmlformats.org/package/2006/relationships"><Relationship Id="rId3" Type="http://schemas.openxmlformats.org/officeDocument/2006/relationships/themeOverride" Target="../theme/themeOverride17.xml"/><Relationship Id="rId2" Type="http://schemas.microsoft.com/office/2011/relationships/chartColorStyle" Target="colors18.xml"/><Relationship Id="rId1" Type="http://schemas.microsoft.com/office/2011/relationships/chartStyle" Target="style18.xml"/><Relationship Id="rId5" Type="http://schemas.openxmlformats.org/officeDocument/2006/relationships/chartUserShapes" Target="../drawings/drawing1.xml"/><Relationship Id="rId4" Type="http://schemas.openxmlformats.org/officeDocument/2006/relationships/oleObject" Target="../embeddings/oleObject15.bin"/></Relationships>
</file>

<file path=ppt/charts/_rels/chart19.xml.rels><?xml version="1.0" encoding="UTF-8" standalone="yes"?>
<Relationships xmlns="http://schemas.openxmlformats.org/package/2006/relationships"><Relationship Id="rId3" Type="http://schemas.openxmlformats.org/officeDocument/2006/relationships/themeOverride" Target="../theme/themeOverride18.xml"/><Relationship Id="rId2" Type="http://schemas.microsoft.com/office/2011/relationships/chartColorStyle" Target="colors19.xml"/><Relationship Id="rId1" Type="http://schemas.microsoft.com/office/2011/relationships/chartStyle" Target="style19.xml"/><Relationship Id="rId5" Type="http://schemas.openxmlformats.org/officeDocument/2006/relationships/chartUserShapes" Target="../drawings/drawing2.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oleObject" Target="Book2" TargetMode="External"/></Relationships>
</file>

<file path=ppt/charts/_rels/chart20.xml.rels><?xml version="1.0" encoding="UTF-8" standalone="yes"?>
<Relationships xmlns="http://schemas.openxmlformats.org/package/2006/relationships"><Relationship Id="rId3" Type="http://schemas.openxmlformats.org/officeDocument/2006/relationships/themeOverride" Target="../theme/themeOverride19.xml"/><Relationship Id="rId2" Type="http://schemas.microsoft.com/office/2011/relationships/chartColorStyle" Target="colors20.xml"/><Relationship Id="rId1" Type="http://schemas.microsoft.com/office/2011/relationships/chartStyle" Target="style20.xml"/><Relationship Id="rId4" Type="http://schemas.openxmlformats.org/officeDocument/2006/relationships/package" Target="../embeddings/Microsoft_Excel_Worksheet1.xlsx"/></Relationships>
</file>

<file path=ppt/charts/_rels/chart21.xml.rels><?xml version="1.0" encoding="UTF-8" standalone="yes"?>
<Relationships xmlns="http://schemas.openxmlformats.org/package/2006/relationships"><Relationship Id="rId3" Type="http://schemas.openxmlformats.org/officeDocument/2006/relationships/themeOverride" Target="../theme/themeOverride20.xml"/><Relationship Id="rId2" Type="http://schemas.microsoft.com/office/2011/relationships/chartColorStyle" Target="colors21.xml"/><Relationship Id="rId1" Type="http://schemas.microsoft.com/office/2011/relationships/chartStyle" Target="style21.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_rels/chart22.xml.rels><?xml version="1.0" encoding="UTF-8" standalone="yes"?>
<Relationships xmlns="http://schemas.openxmlformats.org/package/2006/relationships"><Relationship Id="rId3" Type="http://schemas.openxmlformats.org/officeDocument/2006/relationships/themeOverride" Target="../theme/themeOverride21.xml"/><Relationship Id="rId2" Type="http://schemas.microsoft.com/office/2011/relationships/chartColorStyle" Target="colors22.xml"/><Relationship Id="rId1" Type="http://schemas.microsoft.com/office/2011/relationships/chartStyle" Target="style22.xml"/><Relationship Id="rId4" Type="http://schemas.openxmlformats.org/officeDocument/2006/relationships/package" Target="../embeddings/Microsoft_Excel_Worksheet3.xlsx"/></Relationships>
</file>

<file path=ppt/charts/_rels/chart23.xml.rels><?xml version="1.0" encoding="UTF-8" standalone="yes"?>
<Relationships xmlns="http://schemas.openxmlformats.org/package/2006/relationships"><Relationship Id="rId3" Type="http://schemas.openxmlformats.org/officeDocument/2006/relationships/themeOverride" Target="../theme/themeOverride22.xml"/><Relationship Id="rId2" Type="http://schemas.microsoft.com/office/2011/relationships/chartColorStyle" Target="colors23.xml"/><Relationship Id="rId1" Type="http://schemas.microsoft.com/office/2011/relationships/chartStyle" Target="style23.xml"/><Relationship Id="rId4" Type="http://schemas.openxmlformats.org/officeDocument/2006/relationships/package" Target="../embeddings/Microsoft_Excel_Worksheet4.xlsx"/></Relationships>
</file>

<file path=ppt/charts/_rels/chart24.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24.xml"/><Relationship Id="rId1" Type="http://schemas.microsoft.com/office/2011/relationships/chartStyle" Target="style24.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https://d.docs.live.net/47e6f481de2101bf/Documents/BDU/GIZ%20nutrition%20baseline%20study/Reports/Presentation/graphs.xlsx" TargetMode="External"/></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2.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3.bin"/></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oleObject" Target="https://d.docs.live.net/47e6f481de2101bf/Documents/BDU/GIZ%20nutrition%20baseline%20study/Reports/midline%20report/Combined/10_10_2023/graphs_Fwasa.xlsx" TargetMode="Externa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oleObject" Target="../embeddings/oleObject4.bin"/></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oleObject" Target="../embeddings/oleObject5.bin"/></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oleObject" Target="../embeddings/oleObject6.bin"/></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US" sz="1920" b="0" i="0" u="none" strike="noStrike" kern="1200" spc="0" baseline="0">
                <a:solidFill>
                  <a:schemeClr val="tx1"/>
                </a:solidFill>
                <a:latin typeface="Gill Sans Nova" panose="020B0602020104020203" pitchFamily="34" charset="0"/>
                <a:ea typeface="+mn-ea"/>
                <a:cs typeface="+mn-cs"/>
              </a:defRPr>
            </a:pPr>
            <a:r>
              <a:rPr lang="en-GB"/>
              <a:t>Household distribution  by Region </a:t>
            </a:r>
          </a:p>
        </c:rich>
      </c:tx>
      <c:overlay val="0"/>
      <c:spPr>
        <a:noFill/>
        <a:ln>
          <a:noFill/>
        </a:ln>
        <a:effectLst/>
      </c:spPr>
      <c:txPr>
        <a:bodyPr rot="0" spcFirstLastPara="1" vertOverflow="ellipsis" vert="horz" wrap="square" anchor="ctr" anchorCtr="1"/>
        <a:lstStyle/>
        <a:p>
          <a:pPr>
            <a:defRPr lang="en-US" sz="1920" b="0" i="0" u="none" strike="noStrike" kern="1200" spc="0" baseline="0">
              <a:solidFill>
                <a:schemeClr val="tx1"/>
              </a:solidFill>
              <a:latin typeface="Gill Sans Nova" panose="020B0602020104020203" pitchFamily="34" charset="0"/>
              <a:ea typeface="+mn-ea"/>
              <a:cs typeface="+mn-cs"/>
            </a:defRPr>
          </a:pPr>
          <a:endParaRPr lang="en-ZM"/>
        </a:p>
      </c:txPr>
    </c:title>
    <c:autoTitleDeleted val="0"/>
    <c:plotArea>
      <c:layout>
        <c:manualLayout>
          <c:layoutTarget val="inner"/>
          <c:xMode val="edge"/>
          <c:yMode val="edge"/>
          <c:x val="1.9296155796913277E-2"/>
          <c:y val="0.1487701483413619"/>
          <c:w val="0.96140768840617341"/>
          <c:h val="0.61767297835787027"/>
        </c:manualLayout>
      </c:layout>
      <c:barChart>
        <c:barDir val="col"/>
        <c:grouping val="clustered"/>
        <c:varyColors val="0"/>
        <c:ser>
          <c:idx val="0"/>
          <c:order val="0"/>
          <c:tx>
            <c:strRef>
              <c:f>'[Chart in Microsoft PowerPoint]Sheet1'!$E$10</c:f>
              <c:strCache>
                <c:ptCount val="1"/>
                <c:pt idx="0">
                  <c:v>Baseline</c:v>
                </c:pt>
              </c:strCache>
            </c:strRef>
          </c:tx>
          <c:spPr>
            <a:solidFill>
              <a:srgbClr val="2190FF"/>
            </a:solidFill>
            <a:ln>
              <a:noFill/>
            </a:ln>
            <a:effectLst/>
          </c:spPr>
          <c:invertIfNegative val="0"/>
          <c:dLbls>
            <c:spPr>
              <a:noFill/>
              <a:ln>
                <a:noFill/>
              </a:ln>
              <a:effectLst/>
            </c:spPr>
            <c:txPr>
              <a:bodyPr rot="0" spcFirstLastPara="1" vertOverflow="ellipsis" vert="horz" wrap="square" anchor="ctr" anchorCtr="1"/>
              <a:lstStyle/>
              <a:p>
                <a:pPr algn="ctr">
                  <a:defRPr lang="en-US" sz="1600" b="0" i="0" u="none" strike="noStrike" kern="1200" baseline="0">
                    <a:solidFill>
                      <a:schemeClr val="tx1"/>
                    </a:solidFill>
                    <a:latin typeface="Gill Sans Nova" panose="020B0602020104020203" pitchFamily="34" charset="0"/>
                    <a:ea typeface="+mn-ea"/>
                    <a:cs typeface="+mn-cs"/>
                  </a:defRPr>
                </a:pPr>
                <a:endParaRPr lang="en-Z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PowerPoint]Sheet1'!$D$11:$D$12</c:f>
              <c:strCache>
                <c:ptCount val="2"/>
                <c:pt idx="0">
                  <c:v>Urban </c:v>
                </c:pt>
                <c:pt idx="1">
                  <c:v>Rural</c:v>
                </c:pt>
              </c:strCache>
            </c:strRef>
          </c:cat>
          <c:val>
            <c:numRef>
              <c:f>'[Chart in Microsoft PowerPoint]Sheet1'!$E$11:$E$12</c:f>
              <c:numCache>
                <c:formatCode>0.0%</c:formatCode>
                <c:ptCount val="2"/>
                <c:pt idx="0">
                  <c:v>0.317</c:v>
                </c:pt>
                <c:pt idx="1">
                  <c:v>0.68300000000000005</c:v>
                </c:pt>
              </c:numCache>
            </c:numRef>
          </c:val>
          <c:extLst>
            <c:ext xmlns:c16="http://schemas.microsoft.com/office/drawing/2014/chart" uri="{C3380CC4-5D6E-409C-BE32-E72D297353CC}">
              <c16:uniqueId val="{00000000-634B-40D4-B604-61E8C1FDECB5}"/>
            </c:ext>
          </c:extLst>
        </c:ser>
        <c:ser>
          <c:idx val="1"/>
          <c:order val="1"/>
          <c:tx>
            <c:strRef>
              <c:f>'[Chart in Microsoft PowerPoint]Sheet1'!$F$10</c:f>
              <c:strCache>
                <c:ptCount val="1"/>
                <c:pt idx="0">
                  <c:v>Midline </c:v>
                </c:pt>
              </c:strCache>
            </c:strRef>
          </c:tx>
          <c:spPr>
            <a:solidFill>
              <a:srgbClr val="EB9829"/>
            </a:solidFill>
            <a:ln>
              <a:noFill/>
            </a:ln>
            <a:effectLst/>
          </c:spPr>
          <c:invertIfNegative val="0"/>
          <c:dLbls>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Gill Sans Nova" panose="020B0602020104020203" pitchFamily="34" charset="0"/>
                    <a:ea typeface="+mn-ea"/>
                    <a:cs typeface="+mn-cs"/>
                  </a:defRPr>
                </a:pPr>
                <a:endParaRPr lang="en-Z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PowerPoint]Sheet1'!$D$11:$D$12</c:f>
              <c:strCache>
                <c:ptCount val="2"/>
                <c:pt idx="0">
                  <c:v>Urban </c:v>
                </c:pt>
                <c:pt idx="1">
                  <c:v>Rural</c:v>
                </c:pt>
              </c:strCache>
            </c:strRef>
          </c:cat>
          <c:val>
            <c:numRef>
              <c:f>'[Chart in Microsoft PowerPoint]Sheet1'!$F$11:$F$12</c:f>
              <c:numCache>
                <c:formatCode>0.0%</c:formatCode>
                <c:ptCount val="2"/>
                <c:pt idx="0">
                  <c:v>0.35599999999999998</c:v>
                </c:pt>
                <c:pt idx="1">
                  <c:v>0.64400000000000002</c:v>
                </c:pt>
              </c:numCache>
            </c:numRef>
          </c:val>
          <c:extLst>
            <c:ext xmlns:c16="http://schemas.microsoft.com/office/drawing/2014/chart" uri="{C3380CC4-5D6E-409C-BE32-E72D297353CC}">
              <c16:uniqueId val="{00000001-634B-40D4-B604-61E8C1FDECB5}"/>
            </c:ext>
          </c:extLst>
        </c:ser>
        <c:dLbls>
          <c:showLegendKey val="0"/>
          <c:showVal val="0"/>
          <c:showCatName val="0"/>
          <c:showSerName val="0"/>
          <c:showPercent val="0"/>
          <c:showBubbleSize val="0"/>
        </c:dLbls>
        <c:gapWidth val="219"/>
        <c:overlap val="-27"/>
        <c:axId val="2054084559"/>
        <c:axId val="2054087887"/>
      </c:barChart>
      <c:catAx>
        <c:axId val="20540845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lang="en-US" sz="1600" b="0" i="0" u="none" strike="noStrike" kern="1200" baseline="0">
                <a:solidFill>
                  <a:schemeClr val="tx1"/>
                </a:solidFill>
                <a:latin typeface="Gill Sans Nova" panose="020B0602020104020203" pitchFamily="34" charset="0"/>
                <a:ea typeface="+mn-ea"/>
                <a:cs typeface="+mn-cs"/>
              </a:defRPr>
            </a:pPr>
            <a:endParaRPr lang="en-ZM"/>
          </a:p>
        </c:txPr>
        <c:crossAx val="2054087887"/>
        <c:crosses val="autoZero"/>
        <c:auto val="1"/>
        <c:lblAlgn val="ctr"/>
        <c:lblOffset val="100"/>
        <c:noMultiLvlLbl val="0"/>
      </c:catAx>
      <c:valAx>
        <c:axId val="2054087887"/>
        <c:scaling>
          <c:orientation val="minMax"/>
        </c:scaling>
        <c:delete val="1"/>
        <c:axPos val="l"/>
        <c:numFmt formatCode="0.0%" sourceLinked="1"/>
        <c:majorTickMark val="none"/>
        <c:minorTickMark val="none"/>
        <c:tickLblPos val="nextTo"/>
        <c:crossAx val="20540845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lang="en-US" sz="1600" b="0" i="0" u="none" strike="noStrike" kern="1200" baseline="0">
              <a:solidFill>
                <a:schemeClr val="tx1"/>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lgn="ctr">
        <a:defRPr lang="en-US" sz="1600" b="0" i="0" u="none" strike="noStrike" kern="1200" baseline="0">
          <a:solidFill>
            <a:schemeClr val="tx1"/>
          </a:solidFill>
          <a:latin typeface="Gill Sans Nova" panose="020B0602020104020203" pitchFamily="34" charset="0"/>
          <a:ea typeface="+mn-ea"/>
          <a:cs typeface="+mn-cs"/>
        </a:defRPr>
      </a:pPr>
      <a:endParaRPr lang="en-ZM"/>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'4142'!$E$3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'4142'!$D$4:$D$6</c:f>
              <c:strCache>
                <c:ptCount val="3"/>
                <c:pt idx="0">
                  <c:v>Rural</c:v>
                </c:pt>
                <c:pt idx="1">
                  <c:v>Urban</c:v>
                </c:pt>
                <c:pt idx="2">
                  <c:v>Total</c:v>
                </c:pt>
              </c:strCache>
            </c:strRef>
          </c:cat>
          <c:val>
            <c:numRef>
              <c:f>'4142'!$E$4:$E$6</c:f>
              <c:numCache>
                <c:formatCode>0.0%</c:formatCode>
                <c:ptCount val="3"/>
                <c:pt idx="0">
                  <c:v>0.44900000000000001</c:v>
                </c:pt>
                <c:pt idx="1">
                  <c:v>0.73799999999999999</c:v>
                </c:pt>
                <c:pt idx="2">
                  <c:v>0.53700000000000003</c:v>
                </c:pt>
              </c:numCache>
            </c:numRef>
          </c:val>
          <c:extLst>
            <c:ext xmlns:c16="http://schemas.microsoft.com/office/drawing/2014/chart" uri="{C3380CC4-5D6E-409C-BE32-E72D297353CC}">
              <c16:uniqueId val="{00000000-8875-4522-B20A-5987872F3885}"/>
            </c:ext>
          </c:extLst>
        </c:ser>
        <c:ser>
          <c:idx val="1"/>
          <c:order val="1"/>
          <c:tx>
            <c:strRef>
              <c:f>'4142'!$F$3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'4142'!$D$4:$D$6</c:f>
              <c:strCache>
                <c:ptCount val="3"/>
                <c:pt idx="0">
                  <c:v>Rural</c:v>
                </c:pt>
                <c:pt idx="1">
                  <c:v>Urban</c:v>
                </c:pt>
                <c:pt idx="2">
                  <c:v>Total</c:v>
                </c:pt>
              </c:strCache>
            </c:strRef>
          </c:cat>
          <c:val>
            <c:numRef>
              <c:f>'4142'!$F$4:$F$6</c:f>
              <c:numCache>
                <c:formatCode>0.0%</c:formatCode>
                <c:ptCount val="3"/>
                <c:pt idx="0">
                  <c:v>0.45800000000000002</c:v>
                </c:pt>
                <c:pt idx="1">
                  <c:v>0.66400000000000003</c:v>
                </c:pt>
                <c:pt idx="2">
                  <c:v>0.52900000000000003</c:v>
                </c:pt>
              </c:numCache>
            </c:numRef>
          </c:val>
          <c:extLst>
            <c:ext xmlns:c16="http://schemas.microsoft.com/office/drawing/2014/chart" uri="{C3380CC4-5D6E-409C-BE32-E72D297353CC}">
              <c16:uniqueId val="{00000001-8875-4522-B20A-5987872F3885}"/>
            </c:ext>
          </c:extLst>
        </c:ser>
        <c:dLbls>
          <c:dLblPos val="outEnd"/>
          <c:showLegendKey val="0"/>
          <c:showVal val="1"/>
          <c:showCatName val="0"/>
          <c:showSerName val="0"/>
          <c:showPercent val="0"/>
          <c:showBubbleSize val="0"/>
        </c:dLbls>
        <c:gapWidth val="219"/>
        <c:overlap val="-27"/>
        <c:axId val="278576655"/>
        <c:axId val="278593455"/>
      </c:barChart>
      <c:catAx>
        <c:axId val="27857665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crossAx val="278593455"/>
        <c:crosses val="autoZero"/>
        <c:auto val="1"/>
        <c:lblAlgn val="ctr"/>
        <c:lblOffset val="100"/>
        <c:noMultiLvlLbl val="0"/>
      </c:catAx>
      <c:valAx>
        <c:axId val="278593455"/>
        <c:scaling>
          <c:orientation val="minMax"/>
          <c:max val="1"/>
        </c:scaling>
        <c:delete val="1"/>
        <c:axPos val="l"/>
        <c:title>
          <c:tx>
            <c:rich>
              <a:bodyPr rot="-5400000" spcFirstLastPara="1" vertOverflow="ellipsis" vert="horz" wrap="square" anchor="ctr" anchorCtr="1"/>
              <a:lstStyle/>
              <a:p>
                <a:pPr algn="ctr" rtl="0">
                  <a:defRPr sz="1600" b="0" i="0" u="none" strike="noStrike" kern="1200" baseline="0">
                    <a:solidFill>
                      <a:sysClr val="windowText" lastClr="000000"/>
                    </a:solidFill>
                    <a:latin typeface="Gill Sans Nova" panose="020B0602020104020203" pitchFamily="34" charset="0"/>
                    <a:ea typeface="+mn-ea"/>
                    <a:cs typeface="+mn-cs"/>
                  </a:defRPr>
                </a:pPr>
                <a:r>
                  <a:rPr lang="en-US"/>
                  <a:t>Percent of women consuming 5+ food groups</a:t>
                </a:r>
              </a:p>
            </c:rich>
          </c:tx>
          <c:overlay val="0"/>
          <c:spPr>
            <a:noFill/>
            <a:ln>
              <a:noFill/>
            </a:ln>
            <a:effectLst/>
          </c:spPr>
          <c:txPr>
            <a:bodyPr rot="-5400000" spcFirstLastPara="1" vertOverflow="ellipsis" vert="horz" wrap="square" anchor="ctr" anchorCtr="1"/>
            <a:lstStyle/>
            <a:p>
              <a:pPr algn="ctr" rtl="0">
                <a:defRPr sz="1600" b="0" i="0" u="none" strike="noStrike" kern="1200" baseline="0">
                  <a:solidFill>
                    <a:sysClr val="windowText" lastClr="000000"/>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27857665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600">
          <a:solidFill>
            <a:sysClr val="windowText" lastClr="000000"/>
          </a:solidFill>
          <a:latin typeface="Gill Sans Nova" panose="020B0602020104020203" pitchFamily="34" charset="0"/>
        </a:defRPr>
      </a:pPr>
      <a:endParaRPr lang="en-ZM"/>
    </a:p>
  </c:txPr>
  <c:externalData r:id="rId4">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8.2545174427036988E-2"/>
          <c:y val="1.6101980902881601E-2"/>
          <c:w val="0.89134195917949477"/>
          <c:h val="0.77771342150823153"/>
        </c:manualLayout>
      </c:layout>
      <c:barChart>
        <c:barDir val="col"/>
        <c:grouping val="clustered"/>
        <c:varyColors val="0"/>
        <c:ser>
          <c:idx val="0"/>
          <c:order val="0"/>
          <c:tx>
            <c:strRef>
              <c:f>'Fig 8'!$D$3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8'!$C$4:$C$6</c:f>
              <c:strCache>
                <c:ptCount val="3"/>
                <c:pt idx="0">
                  <c:v>Rural</c:v>
                </c:pt>
                <c:pt idx="1">
                  <c:v>Urban</c:v>
                </c:pt>
                <c:pt idx="2">
                  <c:v>Total</c:v>
                </c:pt>
              </c:strCache>
            </c:strRef>
          </c:cat>
          <c:val>
            <c:numRef>
              <c:f>'Fig 8'!$D$4:$D$6</c:f>
              <c:numCache>
                <c:formatCode>0.0%</c:formatCode>
                <c:ptCount val="3"/>
                <c:pt idx="0">
                  <c:v>6.6000000000000003E-2</c:v>
                </c:pt>
                <c:pt idx="1">
                  <c:v>9.8000000000000004E-2</c:v>
                </c:pt>
                <c:pt idx="2">
                  <c:v>7.5999999999999998E-2</c:v>
                </c:pt>
              </c:numCache>
            </c:numRef>
          </c:val>
          <c:extLst>
            <c:ext xmlns:c16="http://schemas.microsoft.com/office/drawing/2014/chart" uri="{C3380CC4-5D6E-409C-BE32-E72D297353CC}">
              <c16:uniqueId val="{00000000-4AF7-4168-84B2-B5C9C3F4E37F}"/>
            </c:ext>
          </c:extLst>
        </c:ser>
        <c:ser>
          <c:idx val="1"/>
          <c:order val="1"/>
          <c:tx>
            <c:strRef>
              <c:f>'Fig 8'!$E$3</c:f>
              <c:strCache>
                <c:ptCount val="1"/>
                <c:pt idx="0">
                  <c:v>Midline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8'!$C$4:$C$6</c:f>
              <c:strCache>
                <c:ptCount val="3"/>
                <c:pt idx="0">
                  <c:v>Rural</c:v>
                </c:pt>
                <c:pt idx="1">
                  <c:v>Urban</c:v>
                </c:pt>
                <c:pt idx="2">
                  <c:v>Total</c:v>
                </c:pt>
              </c:strCache>
            </c:strRef>
          </c:cat>
          <c:val>
            <c:numRef>
              <c:f>'Fig 8'!$E$4:$E$6</c:f>
              <c:numCache>
                <c:formatCode>0.0%</c:formatCode>
                <c:ptCount val="3"/>
                <c:pt idx="0">
                  <c:v>9.6000000000000002E-2</c:v>
                </c:pt>
                <c:pt idx="1">
                  <c:v>0.13</c:v>
                </c:pt>
                <c:pt idx="2">
                  <c:v>0.108</c:v>
                </c:pt>
              </c:numCache>
            </c:numRef>
          </c:val>
          <c:extLst>
            <c:ext xmlns:c16="http://schemas.microsoft.com/office/drawing/2014/chart" uri="{C3380CC4-5D6E-409C-BE32-E72D297353CC}">
              <c16:uniqueId val="{00000001-4AF7-4168-84B2-B5C9C3F4E37F}"/>
            </c:ext>
          </c:extLst>
        </c:ser>
        <c:dLbls>
          <c:dLblPos val="outEnd"/>
          <c:showLegendKey val="0"/>
          <c:showVal val="1"/>
          <c:showCatName val="0"/>
          <c:showSerName val="0"/>
          <c:showPercent val="0"/>
          <c:showBubbleSize val="0"/>
        </c:dLbls>
        <c:gapWidth val="219"/>
        <c:overlap val="-27"/>
        <c:axId val="1853372767"/>
        <c:axId val="1853373247"/>
      </c:barChart>
      <c:catAx>
        <c:axId val="185337276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crossAx val="1853373247"/>
        <c:crosses val="autoZero"/>
        <c:auto val="1"/>
        <c:lblAlgn val="ctr"/>
        <c:lblOffset val="100"/>
        <c:noMultiLvlLbl val="0"/>
      </c:catAx>
      <c:valAx>
        <c:axId val="1853373247"/>
        <c:scaling>
          <c:orientation val="minMax"/>
          <c:max val="0.5"/>
        </c:scaling>
        <c:delete val="1"/>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r>
                  <a:rPr lang="en-GB"/>
                  <a:t>% of households practicing safe food preparation and storage </a:t>
                </a:r>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1853372767"/>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600">
          <a:solidFill>
            <a:sysClr val="windowText" lastClr="000000"/>
          </a:solidFill>
          <a:latin typeface="Gill Sans Nova" panose="020B0602020104020203" pitchFamily="34" charset="0"/>
        </a:defRPr>
      </a:pPr>
      <a:endParaRPr lang="en-ZM"/>
    </a:p>
  </c:txPr>
  <c:externalData r:id="rId4">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'15'!$D$3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'15'!$C$4:$C$6</c:f>
              <c:strCache>
                <c:ptCount val="3"/>
                <c:pt idx="0">
                  <c:v>Rural</c:v>
                </c:pt>
                <c:pt idx="1">
                  <c:v>Urban</c:v>
                </c:pt>
                <c:pt idx="2">
                  <c:v>Total</c:v>
                </c:pt>
              </c:strCache>
            </c:strRef>
          </c:cat>
          <c:val>
            <c:numRef>
              <c:f>'15'!$D$4:$D$6</c:f>
              <c:numCache>
                <c:formatCode>0.0%</c:formatCode>
                <c:ptCount val="3"/>
                <c:pt idx="0">
                  <c:v>0.26800000000000002</c:v>
                </c:pt>
                <c:pt idx="1">
                  <c:v>0.59199999999999997</c:v>
                </c:pt>
                <c:pt idx="2">
                  <c:v>0.36899999999999999</c:v>
                </c:pt>
              </c:numCache>
            </c:numRef>
          </c:val>
          <c:extLst>
            <c:ext xmlns:c16="http://schemas.microsoft.com/office/drawing/2014/chart" uri="{C3380CC4-5D6E-409C-BE32-E72D297353CC}">
              <c16:uniqueId val="{00000000-0199-4163-AB52-67F2FE7AAD93}"/>
            </c:ext>
          </c:extLst>
        </c:ser>
        <c:ser>
          <c:idx val="1"/>
          <c:order val="1"/>
          <c:tx>
            <c:strRef>
              <c:f>'15'!$E$3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'15'!$C$4:$C$6</c:f>
              <c:strCache>
                <c:ptCount val="3"/>
                <c:pt idx="0">
                  <c:v>Rural</c:v>
                </c:pt>
                <c:pt idx="1">
                  <c:v>Urban</c:v>
                </c:pt>
                <c:pt idx="2">
                  <c:v>Total</c:v>
                </c:pt>
              </c:strCache>
            </c:strRef>
          </c:cat>
          <c:val>
            <c:numRef>
              <c:f>'15'!$E$4:$E$6</c:f>
              <c:numCache>
                <c:formatCode>0.0%</c:formatCode>
                <c:ptCount val="3"/>
                <c:pt idx="0">
                  <c:v>0.44600000000000001</c:v>
                </c:pt>
                <c:pt idx="1">
                  <c:v>0.67100000000000004</c:v>
                </c:pt>
                <c:pt idx="2">
                  <c:v>0.52400000000000002</c:v>
                </c:pt>
              </c:numCache>
            </c:numRef>
          </c:val>
          <c:extLst>
            <c:ext xmlns:c16="http://schemas.microsoft.com/office/drawing/2014/chart" uri="{C3380CC4-5D6E-409C-BE32-E72D297353CC}">
              <c16:uniqueId val="{00000001-0199-4163-AB52-67F2FE7AAD93}"/>
            </c:ext>
          </c:extLst>
        </c:ser>
        <c:dLbls>
          <c:dLblPos val="outEnd"/>
          <c:showLegendKey val="0"/>
          <c:showVal val="1"/>
          <c:showCatName val="0"/>
          <c:showSerName val="0"/>
          <c:showPercent val="0"/>
          <c:showBubbleSize val="0"/>
        </c:dLbls>
        <c:gapWidth val="182"/>
        <c:axId val="236265551"/>
        <c:axId val="236270351"/>
      </c:barChart>
      <c:catAx>
        <c:axId val="2362655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ZM"/>
          </a:p>
        </c:txPr>
        <c:crossAx val="236270351"/>
        <c:crosses val="autoZero"/>
        <c:auto val="1"/>
        <c:lblAlgn val="ctr"/>
        <c:lblOffset val="100"/>
        <c:noMultiLvlLbl val="0"/>
      </c:catAx>
      <c:valAx>
        <c:axId val="236270351"/>
        <c:scaling>
          <c:orientation val="minMax"/>
          <c:max val="1"/>
        </c:scaling>
        <c:delete val="1"/>
        <c:axPos val="l"/>
        <c:numFmt formatCode="0.0%" sourceLinked="1"/>
        <c:majorTickMark val="none"/>
        <c:minorTickMark val="none"/>
        <c:tickLblPos val="nextTo"/>
        <c:crossAx val="2362655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mn-lt"/>
              <a:ea typeface="+mn-ea"/>
              <a:cs typeface="+mn-cs"/>
            </a:defRPr>
          </a:pPr>
          <a:endParaRPr lang="en-ZM"/>
        </a:p>
      </c:txPr>
    </c:legend>
    <c:plotVisOnly val="1"/>
    <c:dispBlanksAs val="gap"/>
    <c:showDLblsOverMax val="0"/>
  </c:chart>
  <c:spPr>
    <a:noFill/>
    <a:ln>
      <a:noFill/>
    </a:ln>
    <a:effectLst/>
  </c:spPr>
  <c:txPr>
    <a:bodyPr/>
    <a:lstStyle/>
    <a:p>
      <a:pPr>
        <a:defRPr sz="1600">
          <a:solidFill>
            <a:sysClr val="windowText" lastClr="000000"/>
          </a:solidFill>
        </a:defRPr>
      </a:pPr>
      <a:endParaRPr lang="en-ZM"/>
    </a:p>
  </c:txPr>
  <c:externalData r:id="rId4">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0418250950570342E-2"/>
          <c:y val="4.1038274815553957E-2"/>
          <c:w val="0.94423320659062104"/>
          <c:h val="0.69725386082919283"/>
        </c:manualLayout>
      </c:layout>
      <c:barChart>
        <c:barDir val="col"/>
        <c:grouping val="clustered"/>
        <c:varyColors val="0"/>
        <c:ser>
          <c:idx val="0"/>
          <c:order val="0"/>
          <c:tx>
            <c:strRef>
              <c:f>'[graphs_Fwasa.xlsx]19'!$C$2</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'[graphs_Fwasa.xlsx]19'!$B$3:$B$5</c:f>
              <c:strCache>
                <c:ptCount val="3"/>
                <c:pt idx="0">
                  <c:v>Rural</c:v>
                </c:pt>
                <c:pt idx="1">
                  <c:v>Urban</c:v>
                </c:pt>
                <c:pt idx="2">
                  <c:v>Total</c:v>
                </c:pt>
              </c:strCache>
            </c:strRef>
          </c:cat>
          <c:val>
            <c:numRef>
              <c:f>'[graphs_Fwasa.xlsx]19'!$C$3:$C$5</c:f>
              <c:numCache>
                <c:formatCode>0.0%</c:formatCode>
                <c:ptCount val="3"/>
                <c:pt idx="0">
                  <c:v>8.5000000000000006E-2</c:v>
                </c:pt>
                <c:pt idx="1">
                  <c:v>0.28799999999999998</c:v>
                </c:pt>
                <c:pt idx="2">
                  <c:v>0.14799999999999999</c:v>
                </c:pt>
              </c:numCache>
            </c:numRef>
          </c:val>
          <c:extLst>
            <c:ext xmlns:c16="http://schemas.microsoft.com/office/drawing/2014/chart" uri="{C3380CC4-5D6E-409C-BE32-E72D297353CC}">
              <c16:uniqueId val="{00000000-5CB2-4B77-8D35-696CC7C73DA7}"/>
            </c:ext>
          </c:extLst>
        </c:ser>
        <c:ser>
          <c:idx val="1"/>
          <c:order val="1"/>
          <c:tx>
            <c:strRef>
              <c:f>'[graphs_Fwasa.xlsx]19'!$D$2</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lumMod val="75000"/>
                        <a:lumOff val="25000"/>
                      </a:schemeClr>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'[graphs_Fwasa.xlsx]19'!$B$3:$B$5</c:f>
              <c:strCache>
                <c:ptCount val="3"/>
                <c:pt idx="0">
                  <c:v>Rural</c:v>
                </c:pt>
                <c:pt idx="1">
                  <c:v>Urban</c:v>
                </c:pt>
                <c:pt idx="2">
                  <c:v>Total</c:v>
                </c:pt>
              </c:strCache>
            </c:strRef>
          </c:cat>
          <c:val>
            <c:numRef>
              <c:f>'[graphs_Fwasa.xlsx]19'!$D$3:$D$5</c:f>
              <c:numCache>
                <c:formatCode>0.0%</c:formatCode>
                <c:ptCount val="3"/>
                <c:pt idx="0">
                  <c:v>9.6000000000000002E-2</c:v>
                </c:pt>
                <c:pt idx="1">
                  <c:v>0.249</c:v>
                </c:pt>
                <c:pt idx="2">
                  <c:v>0.14899999999999999</c:v>
                </c:pt>
              </c:numCache>
            </c:numRef>
          </c:val>
          <c:extLst>
            <c:ext xmlns:c16="http://schemas.microsoft.com/office/drawing/2014/chart" uri="{C3380CC4-5D6E-409C-BE32-E72D297353CC}">
              <c16:uniqueId val="{00000001-5CB2-4B77-8D35-696CC7C73DA7}"/>
            </c:ext>
          </c:extLst>
        </c:ser>
        <c:dLbls>
          <c:dLblPos val="outEnd"/>
          <c:showLegendKey val="0"/>
          <c:showVal val="1"/>
          <c:showCatName val="0"/>
          <c:showSerName val="0"/>
          <c:showPercent val="0"/>
          <c:showBubbleSize val="0"/>
        </c:dLbls>
        <c:gapWidth val="219"/>
        <c:overlap val="-27"/>
        <c:axId val="1189526623"/>
        <c:axId val="1189537183"/>
      </c:barChart>
      <c:catAx>
        <c:axId val="11895266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crossAx val="1189537183"/>
        <c:crosses val="autoZero"/>
        <c:auto val="1"/>
        <c:lblAlgn val="ctr"/>
        <c:lblOffset val="100"/>
        <c:noMultiLvlLbl val="0"/>
      </c:catAx>
      <c:valAx>
        <c:axId val="1189537183"/>
        <c:scaling>
          <c:orientation val="minMax"/>
          <c:max val="1"/>
        </c:scaling>
        <c:delete val="1"/>
        <c:axPos val="l"/>
        <c:numFmt formatCode="0.0%" sourceLinked="1"/>
        <c:majorTickMark val="none"/>
        <c:minorTickMark val="none"/>
        <c:tickLblPos val="nextTo"/>
        <c:crossAx val="11895266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400">
          <a:latin typeface="Gill Sans Nova" panose="020B0602020104020203" pitchFamily="34" charset="0"/>
        </a:defRPr>
      </a:pPr>
      <a:endParaRPr lang="en-ZM"/>
    </a:p>
  </c:txPr>
  <c:externalData r:id="rId4">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[graphs_Fwasa.xlsx]Sheet7!$B$7</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[graphs_Fwasa.xlsx]Sheet7!$A$8:$A$10</c:f>
              <c:strCache>
                <c:ptCount val="3"/>
                <c:pt idx="0">
                  <c:v>Rural</c:v>
                </c:pt>
                <c:pt idx="1">
                  <c:v>Urban</c:v>
                </c:pt>
                <c:pt idx="2">
                  <c:v>Total</c:v>
                </c:pt>
              </c:strCache>
            </c:strRef>
          </c:cat>
          <c:val>
            <c:numRef>
              <c:f>[graphs_Fwasa.xlsx]Sheet7!$B$8:$B$10</c:f>
              <c:numCache>
                <c:formatCode>0.0%</c:formatCode>
                <c:ptCount val="3"/>
                <c:pt idx="0">
                  <c:v>0.11800000000000001</c:v>
                </c:pt>
                <c:pt idx="1">
                  <c:v>0.4</c:v>
                </c:pt>
                <c:pt idx="2">
                  <c:v>0.20600000000000002</c:v>
                </c:pt>
              </c:numCache>
            </c:numRef>
          </c:val>
          <c:extLst>
            <c:ext xmlns:c16="http://schemas.microsoft.com/office/drawing/2014/chart" uri="{C3380CC4-5D6E-409C-BE32-E72D297353CC}">
              <c16:uniqueId val="{00000000-E17D-4210-B9CA-8877292FA235}"/>
            </c:ext>
          </c:extLst>
        </c:ser>
        <c:ser>
          <c:idx val="1"/>
          <c:order val="1"/>
          <c:tx>
            <c:strRef>
              <c:f>[graphs_Fwasa.xlsx]Sheet7!$C$7</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[graphs_Fwasa.xlsx]Sheet7!$A$8:$A$10</c:f>
              <c:strCache>
                <c:ptCount val="3"/>
                <c:pt idx="0">
                  <c:v>Rural</c:v>
                </c:pt>
                <c:pt idx="1">
                  <c:v>Urban</c:v>
                </c:pt>
                <c:pt idx="2">
                  <c:v>Total</c:v>
                </c:pt>
              </c:strCache>
            </c:strRef>
          </c:cat>
          <c:val>
            <c:numRef>
              <c:f>[graphs_Fwasa.xlsx]Sheet7!$C$8:$C$10</c:f>
              <c:numCache>
                <c:formatCode>0.0%</c:formatCode>
                <c:ptCount val="3"/>
                <c:pt idx="0">
                  <c:v>0.152</c:v>
                </c:pt>
                <c:pt idx="1">
                  <c:v>0.627</c:v>
                </c:pt>
                <c:pt idx="2">
                  <c:v>0.317</c:v>
                </c:pt>
              </c:numCache>
            </c:numRef>
          </c:val>
          <c:extLst>
            <c:ext xmlns:c16="http://schemas.microsoft.com/office/drawing/2014/chart" uri="{C3380CC4-5D6E-409C-BE32-E72D297353CC}">
              <c16:uniqueId val="{00000001-E17D-4210-B9CA-8877292FA235}"/>
            </c:ext>
          </c:extLst>
        </c:ser>
        <c:dLbls>
          <c:dLblPos val="outEnd"/>
          <c:showLegendKey val="0"/>
          <c:showVal val="1"/>
          <c:showCatName val="0"/>
          <c:showSerName val="0"/>
          <c:showPercent val="0"/>
          <c:showBubbleSize val="0"/>
        </c:dLbls>
        <c:gapWidth val="219"/>
        <c:overlap val="-27"/>
        <c:axId val="1931904415"/>
        <c:axId val="1953719967"/>
      </c:barChart>
      <c:catAx>
        <c:axId val="193190441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300" b="0" i="0" u="none" strike="noStrike" kern="1200" baseline="0">
                <a:solidFill>
                  <a:sysClr val="windowText" lastClr="000000"/>
                </a:solidFill>
                <a:latin typeface="Gill Sans Nova" panose="020B0602020104020203" pitchFamily="34" charset="0"/>
                <a:ea typeface="+mn-ea"/>
                <a:cs typeface="+mn-cs"/>
              </a:defRPr>
            </a:pPr>
            <a:endParaRPr lang="en-ZM"/>
          </a:p>
        </c:txPr>
        <c:crossAx val="1953719967"/>
        <c:crosses val="autoZero"/>
        <c:auto val="1"/>
        <c:lblAlgn val="ctr"/>
        <c:lblOffset val="100"/>
        <c:noMultiLvlLbl val="0"/>
      </c:catAx>
      <c:valAx>
        <c:axId val="1953719967"/>
        <c:scaling>
          <c:orientation val="minMax"/>
          <c:max val="1"/>
        </c:scaling>
        <c:delete val="1"/>
        <c:axPos val="l"/>
        <c:numFmt formatCode="0.0%" sourceLinked="1"/>
        <c:majorTickMark val="none"/>
        <c:minorTickMark val="none"/>
        <c:tickLblPos val="nextTo"/>
        <c:crossAx val="193190441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3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300" b="0">
          <a:solidFill>
            <a:sysClr val="windowText" lastClr="000000"/>
          </a:solidFill>
          <a:latin typeface="Gill Sans Nova" panose="020B0602020104020203" pitchFamily="34" charset="0"/>
        </a:defRPr>
      </a:pPr>
      <a:endParaRPr lang="en-ZM"/>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112759643916916E-2"/>
          <c:y val="3.4887625289576799E-2"/>
          <c:w val="0.94777448071216619"/>
          <c:h val="0.75243056443359801"/>
        </c:manualLayout>
      </c:layout>
      <c:barChart>
        <c:barDir val="col"/>
        <c:grouping val="clustered"/>
        <c:varyColors val="0"/>
        <c:ser>
          <c:idx val="0"/>
          <c:order val="0"/>
          <c:tx>
            <c:strRef>
              <c:f>[iapri_sun_midline_tables_v3.xlsx]had_diarrhoea!$K$3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[iapri_sun_midline_tables_v3.xlsx]had_diarrhoea!$I$4:$J$8</c:f>
              <c:multiLvlStrCache>
                <c:ptCount val="5"/>
                <c:lvl>
                  <c:pt idx="0">
                    <c:v>Male</c:v>
                  </c:pt>
                  <c:pt idx="1">
                    <c:v>Female</c:v>
                  </c:pt>
                  <c:pt idx="2">
                    <c:v>Rural</c:v>
                  </c:pt>
                  <c:pt idx="3">
                    <c:v>Urban</c:v>
                  </c:pt>
                </c:lvl>
                <c:lvl>
                  <c:pt idx="0">
                    <c:v>Sex</c:v>
                  </c:pt>
                  <c:pt idx="2">
                    <c:v>Region</c:v>
                  </c:pt>
                  <c:pt idx="4">
                    <c:v>Total</c:v>
                  </c:pt>
                </c:lvl>
              </c:multiLvlStrCache>
            </c:multiLvlStrRef>
          </c:cat>
          <c:val>
            <c:numRef>
              <c:f>[iapri_sun_midline_tables_v3.xlsx]had_diarrhoea!$K$4:$K$8</c:f>
              <c:numCache>
                <c:formatCode>0.0%</c:formatCode>
                <c:ptCount val="5"/>
                <c:pt idx="0">
                  <c:v>0.36399999999999999</c:v>
                </c:pt>
                <c:pt idx="1">
                  <c:v>0.33700000000000002</c:v>
                </c:pt>
                <c:pt idx="2">
                  <c:v>0.36299999999999999</c:v>
                </c:pt>
                <c:pt idx="3">
                  <c:v>0.32300000000000001</c:v>
                </c:pt>
                <c:pt idx="4">
                  <c:v>0.35099999999999998</c:v>
                </c:pt>
              </c:numCache>
            </c:numRef>
          </c:val>
          <c:extLst>
            <c:ext xmlns:c16="http://schemas.microsoft.com/office/drawing/2014/chart" uri="{C3380CC4-5D6E-409C-BE32-E72D297353CC}">
              <c16:uniqueId val="{00000000-A187-42C3-8159-5991BDC0CA92}"/>
            </c:ext>
          </c:extLst>
        </c:ser>
        <c:ser>
          <c:idx val="1"/>
          <c:order val="1"/>
          <c:tx>
            <c:strRef>
              <c:f>[iapri_sun_midline_tables_v3.xlsx]had_diarrhoea!$L$3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multiLvlStrRef>
              <c:f>[iapri_sun_midline_tables_v3.xlsx]had_diarrhoea!$I$4:$J$8</c:f>
              <c:multiLvlStrCache>
                <c:ptCount val="5"/>
                <c:lvl>
                  <c:pt idx="0">
                    <c:v>Male</c:v>
                  </c:pt>
                  <c:pt idx="1">
                    <c:v>Female</c:v>
                  </c:pt>
                  <c:pt idx="2">
                    <c:v>Rural</c:v>
                  </c:pt>
                  <c:pt idx="3">
                    <c:v>Urban</c:v>
                  </c:pt>
                </c:lvl>
                <c:lvl>
                  <c:pt idx="0">
                    <c:v>Sex</c:v>
                  </c:pt>
                  <c:pt idx="2">
                    <c:v>Region</c:v>
                  </c:pt>
                  <c:pt idx="4">
                    <c:v>Total</c:v>
                  </c:pt>
                </c:lvl>
              </c:multiLvlStrCache>
            </c:multiLvlStrRef>
          </c:cat>
          <c:val>
            <c:numRef>
              <c:f>[iapri_sun_midline_tables_v3.xlsx]had_diarrhoea!$L$4:$L$8</c:f>
              <c:numCache>
                <c:formatCode>0.0%</c:formatCode>
                <c:ptCount val="5"/>
                <c:pt idx="0">
                  <c:v>0.27500000000000002</c:v>
                </c:pt>
                <c:pt idx="1">
                  <c:v>0.27300000000000002</c:v>
                </c:pt>
                <c:pt idx="2">
                  <c:v>0.27800000000000002</c:v>
                </c:pt>
                <c:pt idx="3">
                  <c:v>0.26500000000000001</c:v>
                </c:pt>
                <c:pt idx="4">
                  <c:v>0.27400000000000002</c:v>
                </c:pt>
              </c:numCache>
            </c:numRef>
          </c:val>
          <c:extLst>
            <c:ext xmlns:c16="http://schemas.microsoft.com/office/drawing/2014/chart" uri="{C3380CC4-5D6E-409C-BE32-E72D297353CC}">
              <c16:uniqueId val="{00000001-A187-42C3-8159-5991BDC0CA92}"/>
            </c:ext>
          </c:extLst>
        </c:ser>
        <c:dLbls>
          <c:dLblPos val="outEnd"/>
          <c:showLegendKey val="0"/>
          <c:showVal val="1"/>
          <c:showCatName val="0"/>
          <c:showSerName val="0"/>
          <c:showPercent val="0"/>
          <c:showBubbleSize val="0"/>
        </c:dLbls>
        <c:gapWidth val="219"/>
        <c:overlap val="-27"/>
        <c:axId val="209065903"/>
        <c:axId val="1632570527"/>
      </c:barChart>
      <c:catAx>
        <c:axId val="20906590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crossAx val="1632570527"/>
        <c:crosses val="autoZero"/>
        <c:auto val="1"/>
        <c:lblAlgn val="ctr"/>
        <c:lblOffset val="100"/>
        <c:tickMarkSkip val="1"/>
        <c:noMultiLvlLbl val="0"/>
      </c:catAx>
      <c:valAx>
        <c:axId val="1632570527"/>
        <c:scaling>
          <c:orientation val="minMax"/>
          <c:max val="1"/>
        </c:scaling>
        <c:delete val="1"/>
        <c:axPos val="l"/>
        <c:numFmt formatCode="0.0%" sourceLinked="1"/>
        <c:majorTickMark val="none"/>
        <c:minorTickMark val="none"/>
        <c:tickLblPos val="nextTo"/>
        <c:crossAx val="2090659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ysClr val="windowText" lastClr="000000"/>
          </a:solidFill>
          <a:latin typeface="Gill Sans Nova" panose="020B0602020104020203" pitchFamily="34" charset="0"/>
        </a:defRPr>
      </a:pPr>
      <a:endParaRPr lang="en-ZM"/>
    </a:p>
  </c:txPr>
  <c:externalData r:id="rId4">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'[graphs_Fwasa.xlsx]4041'!$C$23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'[graphs_Fwasa.xlsx]4041'!$B$24:$B$26</c:f>
              <c:strCache>
                <c:ptCount val="3"/>
                <c:pt idx="0">
                  <c:v>Rural</c:v>
                </c:pt>
                <c:pt idx="1">
                  <c:v>Urban</c:v>
                </c:pt>
                <c:pt idx="2">
                  <c:v>Total</c:v>
                </c:pt>
              </c:strCache>
            </c:strRef>
          </c:cat>
          <c:val>
            <c:numRef>
              <c:f>'[graphs_Fwasa.xlsx]4041'!$C$24:$C$26</c:f>
              <c:numCache>
                <c:formatCode>0.0%</c:formatCode>
                <c:ptCount val="3"/>
                <c:pt idx="0">
                  <c:v>0.68900000000000006</c:v>
                </c:pt>
                <c:pt idx="1">
                  <c:v>0.58200000000000007</c:v>
                </c:pt>
                <c:pt idx="2">
                  <c:v>0.65800000000000003</c:v>
                </c:pt>
              </c:numCache>
            </c:numRef>
          </c:val>
          <c:extLst>
            <c:ext xmlns:c16="http://schemas.microsoft.com/office/drawing/2014/chart" uri="{C3380CC4-5D6E-409C-BE32-E72D297353CC}">
              <c16:uniqueId val="{00000000-4434-41D5-BADC-AF7F5513B1DF}"/>
            </c:ext>
          </c:extLst>
        </c:ser>
        <c:ser>
          <c:idx val="1"/>
          <c:order val="1"/>
          <c:tx>
            <c:strRef>
              <c:f>'[graphs_Fwasa.xlsx]4041'!$D$23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'[graphs_Fwasa.xlsx]4041'!$B$24:$B$26</c:f>
              <c:strCache>
                <c:ptCount val="3"/>
                <c:pt idx="0">
                  <c:v>Rural</c:v>
                </c:pt>
                <c:pt idx="1">
                  <c:v>Urban</c:v>
                </c:pt>
                <c:pt idx="2">
                  <c:v>Total</c:v>
                </c:pt>
              </c:strCache>
            </c:strRef>
          </c:cat>
          <c:val>
            <c:numRef>
              <c:f>'[graphs_Fwasa.xlsx]4041'!$D$24:$D$26</c:f>
              <c:numCache>
                <c:formatCode>0.0%</c:formatCode>
                <c:ptCount val="3"/>
                <c:pt idx="0">
                  <c:v>0.66099999999999992</c:v>
                </c:pt>
                <c:pt idx="1">
                  <c:v>0.58399999999999996</c:v>
                </c:pt>
                <c:pt idx="2">
                  <c:v>0.63600000000000001</c:v>
                </c:pt>
              </c:numCache>
            </c:numRef>
          </c:val>
          <c:extLst>
            <c:ext xmlns:c16="http://schemas.microsoft.com/office/drawing/2014/chart" uri="{C3380CC4-5D6E-409C-BE32-E72D297353CC}">
              <c16:uniqueId val="{00000001-4434-41D5-BADC-AF7F5513B1DF}"/>
            </c:ext>
          </c:extLst>
        </c:ser>
        <c:dLbls>
          <c:dLblPos val="outEnd"/>
          <c:showLegendKey val="0"/>
          <c:showVal val="1"/>
          <c:showCatName val="0"/>
          <c:showSerName val="0"/>
          <c:showPercent val="0"/>
          <c:showBubbleSize val="0"/>
        </c:dLbls>
        <c:gapWidth val="219"/>
        <c:overlap val="-27"/>
        <c:axId val="1410649600"/>
        <c:axId val="1349776080"/>
      </c:barChart>
      <c:catAx>
        <c:axId val="141064960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crossAx val="1349776080"/>
        <c:crosses val="autoZero"/>
        <c:auto val="1"/>
        <c:lblAlgn val="ctr"/>
        <c:lblOffset val="100"/>
        <c:noMultiLvlLbl val="0"/>
      </c:catAx>
      <c:valAx>
        <c:axId val="1349776080"/>
        <c:scaling>
          <c:orientation val="minMax"/>
          <c:max val="1"/>
        </c:scaling>
        <c:delete val="1"/>
        <c:axPos val="l"/>
        <c:numFmt formatCode="0.0%" sourceLinked="1"/>
        <c:majorTickMark val="none"/>
        <c:minorTickMark val="none"/>
        <c:tickLblPos val="nextTo"/>
        <c:crossAx val="141064960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600">
          <a:solidFill>
            <a:sysClr val="windowText" lastClr="000000"/>
          </a:solidFill>
          <a:latin typeface="Gill Sans Nova" panose="020B0602020104020203" pitchFamily="34" charset="0"/>
        </a:defRPr>
      </a:pPr>
      <a:endParaRPr lang="en-ZM"/>
    </a:p>
  </c:txPr>
  <c:externalData r:id="rId4">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[iapri_sun_midline_tables_v3.xlsx]Sheet3!$B$1</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[iapri_sun_midline_tables_v3.xlsx]Sheet3!$A$2:$A$7</c:f>
              <c:strCache>
                <c:ptCount val="6"/>
                <c:pt idx="0">
                  <c:v>0 Month</c:v>
                </c:pt>
                <c:pt idx="1">
                  <c:v>1 Month</c:v>
                </c:pt>
                <c:pt idx="2">
                  <c:v>2 Months</c:v>
                </c:pt>
                <c:pt idx="3">
                  <c:v>3 Months</c:v>
                </c:pt>
                <c:pt idx="4">
                  <c:v>4 Months</c:v>
                </c:pt>
                <c:pt idx="5">
                  <c:v>5 Months</c:v>
                </c:pt>
              </c:strCache>
            </c:strRef>
          </c:cat>
          <c:val>
            <c:numRef>
              <c:f>[iapri_sun_midline_tables_v3.xlsx]Sheet3!$B$2:$B$7</c:f>
              <c:numCache>
                <c:formatCode>0.0%</c:formatCode>
                <c:ptCount val="6"/>
                <c:pt idx="0">
                  <c:v>0.89559999999999995</c:v>
                </c:pt>
                <c:pt idx="1">
                  <c:v>0.87770000000000004</c:v>
                </c:pt>
                <c:pt idx="2">
                  <c:v>0.83289999999999997</c:v>
                </c:pt>
                <c:pt idx="3">
                  <c:v>0.70820000000000005</c:v>
                </c:pt>
                <c:pt idx="4">
                  <c:v>0.59150000000000003</c:v>
                </c:pt>
                <c:pt idx="5">
                  <c:v>0.25069999999999998</c:v>
                </c:pt>
              </c:numCache>
            </c:numRef>
          </c:val>
          <c:extLst>
            <c:ext xmlns:c16="http://schemas.microsoft.com/office/drawing/2014/chart" uri="{C3380CC4-5D6E-409C-BE32-E72D297353CC}">
              <c16:uniqueId val="{00000000-B5C1-4CB1-9AA1-B249EE0E5109}"/>
            </c:ext>
          </c:extLst>
        </c:ser>
        <c:ser>
          <c:idx val="1"/>
          <c:order val="1"/>
          <c:tx>
            <c:strRef>
              <c:f>[iapri_sun_midline_tables_v3.xlsx]Sheet3!$C$1</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[iapri_sun_midline_tables_v3.xlsx]Sheet3!$A$2:$A$7</c:f>
              <c:strCache>
                <c:ptCount val="6"/>
                <c:pt idx="0">
                  <c:v>0 Month</c:v>
                </c:pt>
                <c:pt idx="1">
                  <c:v>1 Month</c:v>
                </c:pt>
                <c:pt idx="2">
                  <c:v>2 Months</c:v>
                </c:pt>
                <c:pt idx="3">
                  <c:v>3 Months</c:v>
                </c:pt>
                <c:pt idx="4">
                  <c:v>4 Months</c:v>
                </c:pt>
                <c:pt idx="5">
                  <c:v>5 Months</c:v>
                </c:pt>
              </c:strCache>
            </c:strRef>
          </c:cat>
          <c:val>
            <c:numRef>
              <c:f>[iapri_sun_midline_tables_v3.xlsx]Sheet3!$C$2:$C$7</c:f>
              <c:numCache>
                <c:formatCode>0.0%</c:formatCode>
                <c:ptCount val="6"/>
                <c:pt idx="0">
                  <c:v>0.88739999999999997</c:v>
                </c:pt>
                <c:pt idx="1">
                  <c:v>0.86770000000000003</c:v>
                </c:pt>
                <c:pt idx="2">
                  <c:v>0.79369999999999996</c:v>
                </c:pt>
                <c:pt idx="3">
                  <c:v>0.69769999999999999</c:v>
                </c:pt>
                <c:pt idx="4">
                  <c:v>0.51039999999999996</c:v>
                </c:pt>
                <c:pt idx="5">
                  <c:v>0.37430000000000002</c:v>
                </c:pt>
              </c:numCache>
            </c:numRef>
          </c:val>
          <c:extLst>
            <c:ext xmlns:c16="http://schemas.microsoft.com/office/drawing/2014/chart" uri="{C3380CC4-5D6E-409C-BE32-E72D297353CC}">
              <c16:uniqueId val="{00000001-B5C1-4CB1-9AA1-B249EE0E5109}"/>
            </c:ext>
          </c:extLst>
        </c:ser>
        <c:dLbls>
          <c:dLblPos val="outEnd"/>
          <c:showLegendKey val="0"/>
          <c:showVal val="1"/>
          <c:showCatName val="0"/>
          <c:showSerName val="0"/>
          <c:showPercent val="0"/>
          <c:showBubbleSize val="0"/>
        </c:dLbls>
        <c:gapWidth val="156"/>
        <c:axId val="21854895"/>
        <c:axId val="926849616"/>
      </c:barChart>
      <c:catAx>
        <c:axId val="2185489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crossAx val="926849616"/>
        <c:crosses val="autoZero"/>
        <c:auto val="1"/>
        <c:lblAlgn val="ctr"/>
        <c:lblOffset val="100"/>
        <c:noMultiLvlLbl val="0"/>
      </c:catAx>
      <c:valAx>
        <c:axId val="926849616"/>
        <c:scaling>
          <c:orientation val="minMax"/>
        </c:scaling>
        <c:delete val="1"/>
        <c:axPos val="b"/>
        <c:numFmt formatCode="0.0%" sourceLinked="1"/>
        <c:majorTickMark val="none"/>
        <c:minorTickMark val="none"/>
        <c:tickLblPos val="nextTo"/>
        <c:crossAx val="2185489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solidFill>
            <a:sysClr val="windowText" lastClr="000000"/>
          </a:solidFill>
          <a:latin typeface="Gill Sans Nova" panose="020B0602020104020203" pitchFamily="34" charset="0"/>
        </a:defRPr>
      </a:pPr>
      <a:endParaRPr lang="en-ZM"/>
    </a:p>
  </c:txPr>
  <c:externalData r:id="rId4">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bar"/>
        <c:grouping val="clustered"/>
        <c:varyColors val="0"/>
        <c:ser>
          <c:idx val="0"/>
          <c:order val="0"/>
          <c:tx>
            <c:strRef>
              <c:f>[iapri_sun_midline_tables_v3.xlsx]IYCF!$L$77</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[iapri_sun_midline_tables_v3.xlsx]IYCF!$K$78:$K$82</c:f>
              <c:strCache>
                <c:ptCount val="5"/>
                <c:pt idx="0">
                  <c:v>6-8 months</c:v>
                </c:pt>
                <c:pt idx="1">
                  <c:v>9-11 months</c:v>
                </c:pt>
                <c:pt idx="2">
                  <c:v>12-17 months</c:v>
                </c:pt>
                <c:pt idx="3">
                  <c:v>18-24 months</c:v>
                </c:pt>
                <c:pt idx="4">
                  <c:v>Total</c:v>
                </c:pt>
              </c:strCache>
            </c:strRef>
          </c:cat>
          <c:val>
            <c:numRef>
              <c:f>[iapri_sun_midline_tables_v3.xlsx]IYCF!$L$78:$L$82</c:f>
              <c:numCache>
                <c:formatCode>0.0%</c:formatCode>
                <c:ptCount val="5"/>
                <c:pt idx="0">
                  <c:v>0.151</c:v>
                </c:pt>
                <c:pt idx="1">
                  <c:v>0.17399999999999999</c:v>
                </c:pt>
                <c:pt idx="2">
                  <c:v>0.219</c:v>
                </c:pt>
                <c:pt idx="3">
                  <c:v>0.19</c:v>
                </c:pt>
                <c:pt idx="4">
                  <c:v>0.189</c:v>
                </c:pt>
              </c:numCache>
            </c:numRef>
          </c:val>
          <c:extLst>
            <c:ext xmlns:c16="http://schemas.microsoft.com/office/drawing/2014/chart" uri="{C3380CC4-5D6E-409C-BE32-E72D297353CC}">
              <c16:uniqueId val="{00000000-199C-404A-BF16-57FC5361318E}"/>
            </c:ext>
          </c:extLst>
        </c:ser>
        <c:ser>
          <c:idx val="1"/>
          <c:order val="1"/>
          <c:tx>
            <c:strRef>
              <c:f>[iapri_sun_midline_tables_v3.xlsx]IYCF!$M$77</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[iapri_sun_midline_tables_v3.xlsx]IYCF!$K$78:$K$82</c:f>
              <c:strCache>
                <c:ptCount val="5"/>
                <c:pt idx="0">
                  <c:v>6-8 months</c:v>
                </c:pt>
                <c:pt idx="1">
                  <c:v>9-11 months</c:v>
                </c:pt>
                <c:pt idx="2">
                  <c:v>12-17 months</c:v>
                </c:pt>
                <c:pt idx="3">
                  <c:v>18-24 months</c:v>
                </c:pt>
                <c:pt idx="4">
                  <c:v>Total</c:v>
                </c:pt>
              </c:strCache>
            </c:strRef>
          </c:cat>
          <c:val>
            <c:numRef>
              <c:f>[iapri_sun_midline_tables_v3.xlsx]IYCF!$M$78:$M$82</c:f>
              <c:numCache>
                <c:formatCode>0.0%</c:formatCode>
                <c:ptCount val="5"/>
                <c:pt idx="0">
                  <c:v>0.13500000000000001</c:v>
                </c:pt>
                <c:pt idx="1">
                  <c:v>0.154</c:v>
                </c:pt>
                <c:pt idx="2">
                  <c:v>0.192</c:v>
                </c:pt>
                <c:pt idx="3">
                  <c:v>9.6000000000000002E-2</c:v>
                </c:pt>
                <c:pt idx="4">
                  <c:v>0.14599999999999999</c:v>
                </c:pt>
              </c:numCache>
            </c:numRef>
          </c:val>
          <c:extLst>
            <c:ext xmlns:c16="http://schemas.microsoft.com/office/drawing/2014/chart" uri="{C3380CC4-5D6E-409C-BE32-E72D297353CC}">
              <c16:uniqueId val="{00000001-199C-404A-BF16-57FC5361318E}"/>
            </c:ext>
          </c:extLst>
        </c:ser>
        <c:dLbls>
          <c:dLblPos val="outEnd"/>
          <c:showLegendKey val="0"/>
          <c:showVal val="1"/>
          <c:showCatName val="0"/>
          <c:showSerName val="0"/>
          <c:showPercent val="0"/>
          <c:showBubbleSize val="0"/>
        </c:dLbls>
        <c:gapWidth val="225"/>
        <c:axId val="1373631696"/>
        <c:axId val="170800559"/>
      </c:barChart>
      <c:catAx>
        <c:axId val="1373631696"/>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Nova" panose="020B0602020104020203" pitchFamily="34" charset="0"/>
                <a:ea typeface="+mn-ea"/>
                <a:cs typeface="+mn-cs"/>
              </a:defRPr>
            </a:pPr>
            <a:endParaRPr lang="en-ZM"/>
          </a:p>
        </c:txPr>
        <c:crossAx val="170800559"/>
        <c:crosses val="autoZero"/>
        <c:auto val="1"/>
        <c:lblAlgn val="ctr"/>
        <c:lblOffset val="100"/>
        <c:noMultiLvlLbl val="0"/>
      </c:catAx>
      <c:valAx>
        <c:axId val="170800559"/>
        <c:scaling>
          <c:orientation val="minMax"/>
          <c:max val="1"/>
        </c:scaling>
        <c:delete val="1"/>
        <c:axPos val="b"/>
        <c:numFmt formatCode="0.0%" sourceLinked="1"/>
        <c:majorTickMark val="none"/>
        <c:minorTickMark val="none"/>
        <c:tickLblPos val="nextTo"/>
        <c:crossAx val="137363169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solidFill>
            <a:schemeClr val="tx1"/>
          </a:solidFill>
          <a:latin typeface="Gill Sans Nova" panose="020B0602020104020203" pitchFamily="34" charset="0"/>
        </a:defRPr>
      </a:pPr>
      <a:endParaRPr lang="en-ZM"/>
    </a:p>
  </c:txPr>
  <c:externalData r:id="rId4">
    <c:autoUpdate val="0"/>
  </c:externalData>
  <c:userShapes r:id="rId5"/>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5472382569339671"/>
          <c:y val="0.1449096152478562"/>
          <c:w val="0.82170454869733123"/>
          <c:h val="0.69174054996131151"/>
        </c:manualLayout>
      </c:layout>
      <c:barChart>
        <c:barDir val="bar"/>
        <c:grouping val="clustered"/>
        <c:varyColors val="0"/>
        <c:ser>
          <c:idx val="0"/>
          <c:order val="0"/>
          <c:tx>
            <c:strRef>
              <c:f>'S 130'!$D$4</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130'!$C$5:$C$7</c:f>
              <c:strCache>
                <c:ptCount val="3"/>
                <c:pt idx="0">
                  <c:v>Rural</c:v>
                </c:pt>
                <c:pt idx="1">
                  <c:v>Urban</c:v>
                </c:pt>
                <c:pt idx="2">
                  <c:v>Total</c:v>
                </c:pt>
              </c:strCache>
            </c:strRef>
          </c:cat>
          <c:val>
            <c:numRef>
              <c:f>'S 130'!$D$5:$D$7</c:f>
              <c:numCache>
                <c:formatCode>0.0%</c:formatCode>
                <c:ptCount val="3"/>
                <c:pt idx="0">
                  <c:v>8.4000000000000005E-2</c:v>
                </c:pt>
                <c:pt idx="1">
                  <c:v>5.5E-2</c:v>
                </c:pt>
                <c:pt idx="2">
                  <c:v>7.3999999999999996E-2</c:v>
                </c:pt>
              </c:numCache>
            </c:numRef>
          </c:val>
          <c:extLst>
            <c:ext xmlns:c16="http://schemas.microsoft.com/office/drawing/2014/chart" uri="{C3380CC4-5D6E-409C-BE32-E72D297353CC}">
              <c16:uniqueId val="{00000000-C5D1-49F8-B46B-AB9449DCDA19}"/>
            </c:ext>
          </c:extLst>
        </c:ser>
        <c:ser>
          <c:idx val="1"/>
          <c:order val="1"/>
          <c:tx>
            <c:strRef>
              <c:f>'S 130'!$E$4</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130'!$C$5:$C$7</c:f>
              <c:strCache>
                <c:ptCount val="3"/>
                <c:pt idx="0">
                  <c:v>Rural</c:v>
                </c:pt>
                <c:pt idx="1">
                  <c:v>Urban</c:v>
                </c:pt>
                <c:pt idx="2">
                  <c:v>Total</c:v>
                </c:pt>
              </c:strCache>
            </c:strRef>
          </c:cat>
          <c:val>
            <c:numRef>
              <c:f>'S 130'!$E$5:$E$7</c:f>
              <c:numCache>
                <c:formatCode>0.0%</c:formatCode>
                <c:ptCount val="3"/>
                <c:pt idx="0">
                  <c:v>7.3999999999999996E-2</c:v>
                </c:pt>
                <c:pt idx="1">
                  <c:v>6.9000000000000006E-2</c:v>
                </c:pt>
                <c:pt idx="2">
                  <c:v>7.0000000000000007E-2</c:v>
                </c:pt>
              </c:numCache>
            </c:numRef>
          </c:val>
          <c:extLst>
            <c:ext xmlns:c16="http://schemas.microsoft.com/office/drawing/2014/chart" uri="{C3380CC4-5D6E-409C-BE32-E72D297353CC}">
              <c16:uniqueId val="{00000001-C5D1-49F8-B46B-AB9449DCDA19}"/>
            </c:ext>
          </c:extLst>
        </c:ser>
        <c:dLbls>
          <c:dLblPos val="outEnd"/>
          <c:showLegendKey val="0"/>
          <c:showVal val="1"/>
          <c:showCatName val="0"/>
          <c:showSerName val="0"/>
          <c:showPercent val="0"/>
          <c:showBubbleSize val="0"/>
        </c:dLbls>
        <c:gapWidth val="219"/>
        <c:axId val="344797727"/>
        <c:axId val="344799391"/>
      </c:barChart>
      <c:catAx>
        <c:axId val="344797727"/>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crossAx val="344799391"/>
        <c:crosses val="autoZero"/>
        <c:auto val="1"/>
        <c:lblAlgn val="ctr"/>
        <c:lblOffset val="100"/>
        <c:noMultiLvlLbl val="0"/>
      </c:catAx>
      <c:valAx>
        <c:axId val="344799391"/>
        <c:scaling>
          <c:orientation val="minMax"/>
          <c:max val="0.2"/>
        </c:scaling>
        <c:delete val="1"/>
        <c:axPos val="b"/>
        <c:numFmt formatCode="0.0%" sourceLinked="1"/>
        <c:majorTickMark val="none"/>
        <c:minorTickMark val="none"/>
        <c:tickLblPos val="nextTo"/>
        <c:crossAx val="344797727"/>
        <c:crosses val="autoZero"/>
        <c:crossBetween val="between"/>
      </c:valAx>
      <c:spPr>
        <a:noFill/>
        <a:ln w="25400">
          <a:noFill/>
        </a:ln>
        <a:effectLst/>
      </c:spPr>
    </c:plotArea>
    <c:legend>
      <c:legendPos val="b"/>
      <c:layout>
        <c:manualLayout>
          <c:xMode val="edge"/>
          <c:yMode val="edge"/>
          <c:x val="0.29400406053731704"/>
          <c:y val="0.92070411053995216"/>
          <c:w val="0.38252734691377588"/>
          <c:h val="5.7923006722792068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200">
          <a:latin typeface="Gill Sans Nova" panose="020B0602020104020203" pitchFamily="34" charset="0"/>
        </a:defRPr>
      </a:pPr>
      <a:endParaRPr lang="en-ZM"/>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'edu and econ of head'!$A$6</c:f>
              <c:strCache>
                <c:ptCount val="1"/>
                <c:pt idx="0">
                  <c:v>Baseline</c:v>
                </c:pt>
              </c:strCache>
            </c:strRef>
          </c:tx>
          <c:spPr>
            <a:solidFill>
              <a:schemeClr val="accent1"/>
            </a:solidFill>
            <a:ln>
              <a:noFill/>
            </a:ln>
            <a:effectLst/>
          </c:spPr>
          <c:invertIfNegative val="0"/>
          <c:cat>
            <c:multiLvlStrRef>
              <c:f>'edu and econ of head'!$B$4:$P$5</c:f>
              <c:multiLvlStrCache>
                <c:ptCount val="15"/>
                <c:lvl>
                  <c:pt idx="0">
                    <c:v>None</c:v>
                  </c:pt>
                  <c:pt idx="1">
                    <c:v>Preschool</c:v>
                  </c:pt>
                  <c:pt idx="2">
                    <c:v>Primary</c:v>
                  </c:pt>
                  <c:pt idx="3">
                    <c:v>Jr Secondary</c:v>
                  </c:pt>
                  <c:pt idx="4">
                    <c:v>Sr secondary</c:v>
                  </c:pt>
                  <c:pt idx="5">
                    <c:v>Higher</c:v>
                  </c:pt>
                  <c:pt idx="6">
                    <c:v>None</c:v>
                  </c:pt>
                  <c:pt idx="7">
                    <c:v>Farmer</c:v>
                  </c:pt>
                  <c:pt idx="8">
                    <c:v>Salaried</c:v>
                  </c:pt>
                  <c:pt idx="9">
                    <c:v>Self-employed</c:v>
                  </c:pt>
                  <c:pt idx="10">
                    <c:v>Businesswoman</c:v>
                  </c:pt>
                  <c:pt idx="11">
                    <c:v>Charcoal burning</c:v>
                  </c:pt>
                  <c:pt idx="12">
                    <c:v>Casual labour</c:v>
                  </c:pt>
                  <c:pt idx="13">
                    <c:v>Students</c:v>
                  </c:pt>
                  <c:pt idx="14">
                    <c:v>Other</c:v>
                  </c:pt>
                </c:lvl>
                <c:lvl>
                  <c:pt idx="0">
                    <c:v>Education level of HH head</c:v>
                  </c:pt>
                  <c:pt idx="6">
                    <c:v>Economic activity of HH head</c:v>
                  </c:pt>
                </c:lvl>
              </c:multiLvlStrCache>
            </c:multiLvlStrRef>
          </c:cat>
          <c:val>
            <c:numRef>
              <c:f>'edu and econ of head'!$B$6:$P$6</c:f>
              <c:numCache>
                <c:formatCode>0%</c:formatCode>
                <c:ptCount val="15"/>
                <c:pt idx="0">
                  <c:v>7.3999999999999996E-2</c:v>
                </c:pt>
                <c:pt idx="1">
                  <c:v>1.4E-2</c:v>
                </c:pt>
                <c:pt idx="2">
                  <c:v>0.39700000000000002</c:v>
                </c:pt>
                <c:pt idx="3">
                  <c:v>0.24299999999999999</c:v>
                </c:pt>
                <c:pt idx="4">
                  <c:v>0.17100000000000001</c:v>
                </c:pt>
                <c:pt idx="5">
                  <c:v>0.10100000000000001</c:v>
                </c:pt>
                <c:pt idx="6">
                  <c:v>7.3999999999999996E-2</c:v>
                </c:pt>
                <c:pt idx="7">
                  <c:v>0.502</c:v>
                </c:pt>
                <c:pt idx="8">
                  <c:v>0.154</c:v>
                </c:pt>
                <c:pt idx="9">
                  <c:v>0.152</c:v>
                </c:pt>
                <c:pt idx="10">
                  <c:v>5.2999999999999999E-2</c:v>
                </c:pt>
                <c:pt idx="11">
                  <c:v>1.7000000000000001E-2</c:v>
                </c:pt>
                <c:pt idx="12">
                  <c:v>6.4000000000000001E-2</c:v>
                </c:pt>
                <c:pt idx="13">
                  <c:v>2E-3</c:v>
                </c:pt>
                <c:pt idx="14">
                  <c:v>1.4999999999999999E-2</c:v>
                </c:pt>
              </c:numCache>
            </c:numRef>
          </c:val>
          <c:extLst>
            <c:ext xmlns:c16="http://schemas.microsoft.com/office/drawing/2014/chart" uri="{C3380CC4-5D6E-409C-BE32-E72D297353CC}">
              <c16:uniqueId val="{00000000-87CC-4711-90A9-9D8D73422DE2}"/>
            </c:ext>
          </c:extLst>
        </c:ser>
        <c:ser>
          <c:idx val="1"/>
          <c:order val="1"/>
          <c:tx>
            <c:strRef>
              <c:f>'edu and econ of head'!$A$7</c:f>
              <c:strCache>
                <c:ptCount val="1"/>
                <c:pt idx="0">
                  <c:v>Midline</c:v>
                </c:pt>
              </c:strCache>
            </c:strRef>
          </c:tx>
          <c:spPr>
            <a:solidFill>
              <a:schemeClr val="accent2"/>
            </a:solidFill>
            <a:ln>
              <a:noFill/>
            </a:ln>
            <a:effectLst/>
          </c:spPr>
          <c:invertIfNegative val="0"/>
          <c:cat>
            <c:multiLvlStrRef>
              <c:f>'edu and econ of head'!$B$4:$P$5</c:f>
              <c:multiLvlStrCache>
                <c:ptCount val="15"/>
                <c:lvl>
                  <c:pt idx="0">
                    <c:v>None</c:v>
                  </c:pt>
                  <c:pt idx="1">
                    <c:v>Preschool</c:v>
                  </c:pt>
                  <c:pt idx="2">
                    <c:v>Primary</c:v>
                  </c:pt>
                  <c:pt idx="3">
                    <c:v>Jr Secondary</c:v>
                  </c:pt>
                  <c:pt idx="4">
                    <c:v>Sr secondary</c:v>
                  </c:pt>
                  <c:pt idx="5">
                    <c:v>Higher</c:v>
                  </c:pt>
                  <c:pt idx="6">
                    <c:v>None</c:v>
                  </c:pt>
                  <c:pt idx="7">
                    <c:v>Farmer</c:v>
                  </c:pt>
                  <c:pt idx="8">
                    <c:v>Salaried</c:v>
                  </c:pt>
                  <c:pt idx="9">
                    <c:v>Self-employed</c:v>
                  </c:pt>
                  <c:pt idx="10">
                    <c:v>Businesswoman</c:v>
                  </c:pt>
                  <c:pt idx="11">
                    <c:v>Charcoal burning</c:v>
                  </c:pt>
                  <c:pt idx="12">
                    <c:v>Casual labour</c:v>
                  </c:pt>
                  <c:pt idx="13">
                    <c:v>Students</c:v>
                  </c:pt>
                  <c:pt idx="14">
                    <c:v>Other</c:v>
                  </c:pt>
                </c:lvl>
                <c:lvl>
                  <c:pt idx="0">
                    <c:v>Education level of HH head</c:v>
                  </c:pt>
                  <c:pt idx="6">
                    <c:v>Economic activity of HH head</c:v>
                  </c:pt>
                </c:lvl>
              </c:multiLvlStrCache>
            </c:multiLvlStrRef>
          </c:cat>
          <c:val>
            <c:numRef>
              <c:f>'edu and econ of head'!$B$7:$P$7</c:f>
              <c:numCache>
                <c:formatCode>0%</c:formatCode>
                <c:ptCount val="15"/>
                <c:pt idx="0">
                  <c:v>7.0999999999999994E-2</c:v>
                </c:pt>
                <c:pt idx="1">
                  <c:v>1E-3</c:v>
                </c:pt>
                <c:pt idx="2">
                  <c:v>0.39800000000000002</c:v>
                </c:pt>
                <c:pt idx="3">
                  <c:v>0.25</c:v>
                </c:pt>
                <c:pt idx="4">
                  <c:v>0.20399999999999999</c:v>
                </c:pt>
                <c:pt idx="5">
                  <c:v>7.5999999999999998E-2</c:v>
                </c:pt>
                <c:pt idx="6">
                  <c:v>4.7E-2</c:v>
                </c:pt>
                <c:pt idx="7">
                  <c:v>0.45900000000000002</c:v>
                </c:pt>
                <c:pt idx="8">
                  <c:v>0.123</c:v>
                </c:pt>
                <c:pt idx="9">
                  <c:v>0.19400000000000001</c:v>
                </c:pt>
                <c:pt idx="10">
                  <c:v>4.2999999999999997E-2</c:v>
                </c:pt>
                <c:pt idx="11">
                  <c:v>1.4999999999999999E-2</c:v>
                </c:pt>
                <c:pt idx="12">
                  <c:v>0.11</c:v>
                </c:pt>
                <c:pt idx="13">
                  <c:v>2E-3</c:v>
                </c:pt>
                <c:pt idx="14">
                  <c:v>7.0000000000000001E-3</c:v>
                </c:pt>
              </c:numCache>
            </c:numRef>
          </c:val>
          <c:extLst>
            <c:ext xmlns:c16="http://schemas.microsoft.com/office/drawing/2014/chart" uri="{C3380CC4-5D6E-409C-BE32-E72D297353CC}">
              <c16:uniqueId val="{00000001-87CC-4711-90A9-9D8D73422DE2}"/>
            </c:ext>
          </c:extLst>
        </c:ser>
        <c:dLbls>
          <c:showLegendKey val="0"/>
          <c:showVal val="0"/>
          <c:showCatName val="0"/>
          <c:showSerName val="0"/>
          <c:showPercent val="0"/>
          <c:showBubbleSize val="0"/>
        </c:dLbls>
        <c:gapWidth val="219"/>
        <c:overlap val="-27"/>
        <c:axId val="1468815231"/>
        <c:axId val="1410113151"/>
      </c:barChart>
      <c:catAx>
        <c:axId val="14688152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crossAx val="1410113151"/>
        <c:crosses val="autoZero"/>
        <c:auto val="1"/>
        <c:lblAlgn val="ctr"/>
        <c:lblOffset val="100"/>
        <c:noMultiLvlLbl val="0"/>
      </c:catAx>
      <c:valAx>
        <c:axId val="1410113151"/>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crossAx val="1468815231"/>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lumMod val="65000"/>
                  <a:lumOff val="35000"/>
                </a:schemeClr>
              </a:solidFill>
              <a:latin typeface="Gill Sans Nova" panose="020B0602020104020203" pitchFamily="34" charset="0"/>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a:latin typeface="Gill Sans Nova" panose="020B0602020104020203" pitchFamily="34" charset="0"/>
        </a:defRPr>
      </a:pPr>
      <a:endParaRPr lang="en-ZM"/>
    </a:p>
  </c:txPr>
  <c:externalData r:id="rId4">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2343305378466119"/>
          <c:y val="2.6968783970388006E-2"/>
          <c:w val="0.77656694621533862"/>
          <c:h val="0.872406378069147"/>
        </c:manualLayout>
      </c:layout>
      <c:barChart>
        <c:barDir val="bar"/>
        <c:grouping val="clustered"/>
        <c:varyColors val="0"/>
        <c:ser>
          <c:idx val="0"/>
          <c:order val="0"/>
          <c:tx>
            <c:strRef>
              <c:f>'S 131'!$E$4</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131'!$D$5:$D$11</c:f>
              <c:strCache>
                <c:ptCount val="7"/>
                <c:pt idx="0">
                  <c:v>45-49 yrs</c:v>
                </c:pt>
                <c:pt idx="1">
                  <c:v>40-44 yrs</c:v>
                </c:pt>
                <c:pt idx="2">
                  <c:v>35-39 yrs</c:v>
                </c:pt>
                <c:pt idx="3">
                  <c:v>30-34 yrs</c:v>
                </c:pt>
                <c:pt idx="4">
                  <c:v>25-29 yrs</c:v>
                </c:pt>
                <c:pt idx="5">
                  <c:v>20-24 yrs</c:v>
                </c:pt>
                <c:pt idx="6">
                  <c:v>15-19 yrs</c:v>
                </c:pt>
              </c:strCache>
            </c:strRef>
          </c:cat>
          <c:val>
            <c:numRef>
              <c:f>'S 131'!$E$5:$E$11</c:f>
              <c:numCache>
                <c:formatCode>0.0%</c:formatCode>
                <c:ptCount val="7"/>
                <c:pt idx="0">
                  <c:v>9.6000000000000002E-2</c:v>
                </c:pt>
                <c:pt idx="1">
                  <c:v>8.8999999999999996E-2</c:v>
                </c:pt>
                <c:pt idx="2">
                  <c:v>6.9000000000000006E-2</c:v>
                </c:pt>
                <c:pt idx="3">
                  <c:v>4.2999999999999997E-2</c:v>
                </c:pt>
                <c:pt idx="4">
                  <c:v>6.0999999999999999E-2</c:v>
                </c:pt>
                <c:pt idx="5">
                  <c:v>7.9000000000000001E-2</c:v>
                </c:pt>
                <c:pt idx="6">
                  <c:v>0.105</c:v>
                </c:pt>
              </c:numCache>
            </c:numRef>
          </c:val>
          <c:extLst>
            <c:ext xmlns:c16="http://schemas.microsoft.com/office/drawing/2014/chart" uri="{C3380CC4-5D6E-409C-BE32-E72D297353CC}">
              <c16:uniqueId val="{00000000-AFF7-4EB5-8953-DEFD714CC58F}"/>
            </c:ext>
          </c:extLst>
        </c:ser>
        <c:ser>
          <c:idx val="1"/>
          <c:order val="1"/>
          <c:tx>
            <c:strRef>
              <c:f>'S 131'!$F$4</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131'!$D$5:$D$11</c:f>
              <c:strCache>
                <c:ptCount val="7"/>
                <c:pt idx="0">
                  <c:v>45-49 yrs</c:v>
                </c:pt>
                <c:pt idx="1">
                  <c:v>40-44 yrs</c:v>
                </c:pt>
                <c:pt idx="2">
                  <c:v>35-39 yrs</c:v>
                </c:pt>
                <c:pt idx="3">
                  <c:v>30-34 yrs</c:v>
                </c:pt>
                <c:pt idx="4">
                  <c:v>25-29 yrs</c:v>
                </c:pt>
                <c:pt idx="5">
                  <c:v>20-24 yrs</c:v>
                </c:pt>
                <c:pt idx="6">
                  <c:v>15-19 yrs</c:v>
                </c:pt>
              </c:strCache>
            </c:strRef>
          </c:cat>
          <c:val>
            <c:numRef>
              <c:f>'S 131'!$F$5:$F$11</c:f>
              <c:numCache>
                <c:formatCode>0.0%</c:formatCode>
                <c:ptCount val="7"/>
                <c:pt idx="0">
                  <c:v>8.1000000000000003E-2</c:v>
                </c:pt>
                <c:pt idx="1">
                  <c:v>9.1999999999999998E-2</c:v>
                </c:pt>
                <c:pt idx="2">
                  <c:v>8.1000000000000003E-2</c:v>
                </c:pt>
                <c:pt idx="3">
                  <c:v>7.0000000000000007E-2</c:v>
                </c:pt>
                <c:pt idx="4">
                  <c:v>6.0999999999999999E-2</c:v>
                </c:pt>
                <c:pt idx="5">
                  <c:v>7.3999999999999996E-2</c:v>
                </c:pt>
                <c:pt idx="6">
                  <c:v>9.5000000000000001E-2</c:v>
                </c:pt>
              </c:numCache>
            </c:numRef>
          </c:val>
          <c:extLst>
            <c:ext xmlns:c16="http://schemas.microsoft.com/office/drawing/2014/chart" uri="{C3380CC4-5D6E-409C-BE32-E72D297353CC}">
              <c16:uniqueId val="{00000001-AFF7-4EB5-8953-DEFD714CC58F}"/>
            </c:ext>
          </c:extLst>
        </c:ser>
        <c:dLbls>
          <c:dLblPos val="outEnd"/>
          <c:showLegendKey val="0"/>
          <c:showVal val="1"/>
          <c:showCatName val="0"/>
          <c:showSerName val="0"/>
          <c:showPercent val="0"/>
          <c:showBubbleSize val="0"/>
        </c:dLbls>
        <c:gapWidth val="182"/>
        <c:axId val="996253152"/>
        <c:axId val="996250240"/>
      </c:barChart>
      <c:catAx>
        <c:axId val="996253152"/>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crossAx val="996250240"/>
        <c:crosses val="autoZero"/>
        <c:auto val="1"/>
        <c:lblAlgn val="ctr"/>
        <c:lblOffset val="100"/>
        <c:noMultiLvlLbl val="0"/>
      </c:catAx>
      <c:valAx>
        <c:axId val="996250240"/>
        <c:scaling>
          <c:orientation val="minMax"/>
          <c:max val="0.2"/>
        </c:scaling>
        <c:delete val="1"/>
        <c:axPos val="b"/>
        <c:numFmt formatCode="0.0%" sourceLinked="1"/>
        <c:majorTickMark val="none"/>
        <c:minorTickMark val="none"/>
        <c:tickLblPos val="nextTo"/>
        <c:crossAx val="996253152"/>
        <c:crosses val="autoZero"/>
        <c:crossBetween val="between"/>
      </c:valAx>
      <c:spPr>
        <a:noFill/>
        <a:ln>
          <a:noFill/>
        </a:ln>
        <a:effectLst/>
      </c:spPr>
    </c:plotArea>
    <c:legend>
      <c:legendPos val="b"/>
      <c:layout>
        <c:manualLayout>
          <c:xMode val="edge"/>
          <c:yMode val="edge"/>
          <c:x val="0.24947217398085689"/>
          <c:y val="0.88221320860383357"/>
          <c:w val="0.3246803932886953"/>
          <c:h val="5.8945808188047136E-2"/>
        </c:manualLayout>
      </c:layout>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400">
          <a:solidFill>
            <a:schemeClr val="tx1"/>
          </a:solidFill>
          <a:latin typeface="Gill Sans Nova" panose="020B0602020104020203" pitchFamily="34" charset="0"/>
        </a:defRPr>
      </a:pPr>
      <a:endParaRPr lang="en-ZM"/>
    </a:p>
  </c:txPr>
  <c:externalData r:id="rId4">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527206965056661"/>
          <c:y val="2.8052282064190127E-2"/>
          <c:w val="0.86187377514024788"/>
          <c:h val="0.85648476592408773"/>
        </c:manualLayout>
      </c:layout>
      <c:barChart>
        <c:barDir val="bar"/>
        <c:grouping val="clustered"/>
        <c:varyColors val="0"/>
        <c:ser>
          <c:idx val="0"/>
          <c:order val="0"/>
          <c:tx>
            <c:strRef>
              <c:f>'S 140'!$C$2</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140'!$B$3:$B$5</c:f>
              <c:strCache>
                <c:ptCount val="3"/>
                <c:pt idx="0">
                  <c:v>Stunting</c:v>
                </c:pt>
                <c:pt idx="1">
                  <c:v>Underweight</c:v>
                </c:pt>
                <c:pt idx="2">
                  <c:v>Wasting</c:v>
                </c:pt>
              </c:strCache>
            </c:strRef>
          </c:cat>
          <c:val>
            <c:numRef>
              <c:f>'S 140'!$C$3:$C$5</c:f>
              <c:numCache>
                <c:formatCode>0.0%</c:formatCode>
                <c:ptCount val="3"/>
                <c:pt idx="0">
                  <c:v>0.30099999999999999</c:v>
                </c:pt>
                <c:pt idx="1">
                  <c:v>0.1</c:v>
                </c:pt>
                <c:pt idx="2">
                  <c:v>3.4000000000000002E-2</c:v>
                </c:pt>
              </c:numCache>
            </c:numRef>
          </c:val>
          <c:extLst>
            <c:ext xmlns:c16="http://schemas.microsoft.com/office/drawing/2014/chart" uri="{C3380CC4-5D6E-409C-BE32-E72D297353CC}">
              <c16:uniqueId val="{00000000-434C-4685-B2CB-703D4AD7C28E}"/>
            </c:ext>
          </c:extLst>
        </c:ser>
        <c:ser>
          <c:idx val="1"/>
          <c:order val="1"/>
          <c:tx>
            <c:strRef>
              <c:f>'S 140'!$D$2</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140'!$B$3:$B$5</c:f>
              <c:strCache>
                <c:ptCount val="3"/>
                <c:pt idx="0">
                  <c:v>Stunting</c:v>
                </c:pt>
                <c:pt idx="1">
                  <c:v>Underweight</c:v>
                </c:pt>
                <c:pt idx="2">
                  <c:v>Wasting</c:v>
                </c:pt>
              </c:strCache>
            </c:strRef>
          </c:cat>
          <c:val>
            <c:numRef>
              <c:f>'S 140'!$D$3:$D$5</c:f>
              <c:numCache>
                <c:formatCode>0.0%</c:formatCode>
                <c:ptCount val="3"/>
                <c:pt idx="0">
                  <c:v>0.33700000000000002</c:v>
                </c:pt>
                <c:pt idx="1">
                  <c:v>0.111</c:v>
                </c:pt>
                <c:pt idx="2">
                  <c:v>3.3000000000000002E-2</c:v>
                </c:pt>
              </c:numCache>
            </c:numRef>
          </c:val>
          <c:extLst>
            <c:ext xmlns:c16="http://schemas.microsoft.com/office/drawing/2014/chart" uri="{C3380CC4-5D6E-409C-BE32-E72D297353CC}">
              <c16:uniqueId val="{00000001-434C-4685-B2CB-703D4AD7C28E}"/>
            </c:ext>
          </c:extLst>
        </c:ser>
        <c:dLbls>
          <c:dLblPos val="outEnd"/>
          <c:showLegendKey val="0"/>
          <c:showVal val="1"/>
          <c:showCatName val="0"/>
          <c:showSerName val="0"/>
          <c:showPercent val="0"/>
          <c:showBubbleSize val="0"/>
        </c:dLbls>
        <c:gapWidth val="182"/>
        <c:axId val="1030228079"/>
        <c:axId val="1030230159"/>
      </c:barChart>
      <c:catAx>
        <c:axId val="1030228079"/>
        <c:scaling>
          <c:orientation val="maxMin"/>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panose="020B0604020202020204" charset="0"/>
                <a:ea typeface="+mn-ea"/>
                <a:cs typeface="+mn-cs"/>
              </a:defRPr>
            </a:pPr>
            <a:endParaRPr lang="en-ZM"/>
          </a:p>
        </c:txPr>
        <c:crossAx val="1030230159"/>
        <c:crosses val="autoZero"/>
        <c:auto val="1"/>
        <c:lblAlgn val="ctr"/>
        <c:lblOffset val="100"/>
        <c:noMultiLvlLbl val="0"/>
      </c:catAx>
      <c:valAx>
        <c:axId val="1030230159"/>
        <c:scaling>
          <c:orientation val="minMax"/>
          <c:max val="0.70000000000000007"/>
        </c:scaling>
        <c:delete val="1"/>
        <c:axPos val="t"/>
        <c:numFmt formatCode="0.0%" sourceLinked="1"/>
        <c:majorTickMark val="none"/>
        <c:minorTickMark val="none"/>
        <c:tickLblPos val="nextTo"/>
        <c:crossAx val="10302280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panose="020B0604020202020204" charset="0"/>
              <a:ea typeface="+mn-ea"/>
              <a:cs typeface="+mn-cs"/>
            </a:defRPr>
          </a:pPr>
          <a:endParaRPr lang="en-ZM"/>
        </a:p>
      </c:txPr>
    </c:legend>
    <c:plotVisOnly val="1"/>
    <c:dispBlanksAs val="gap"/>
    <c:showDLblsOverMax val="0"/>
  </c:chart>
  <c:spPr>
    <a:noFill/>
    <a:ln>
      <a:noFill/>
    </a:ln>
    <a:effectLst/>
  </c:spPr>
  <c:txPr>
    <a:bodyPr/>
    <a:lstStyle/>
    <a:p>
      <a:pPr>
        <a:defRPr sz="1600">
          <a:solidFill>
            <a:schemeClr val="tx1"/>
          </a:solidFill>
          <a:latin typeface="Gill Sans" panose="020B0604020202020204" charset="0"/>
        </a:defRPr>
      </a:pPr>
      <a:endParaRPr lang="en-ZM"/>
    </a:p>
  </c:txPr>
  <c:externalData r:id="rId4">
    <c:autoUpdate val="0"/>
  </c:externalData>
  <c:userShapes r:id="rId5"/>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12847160221581228"/>
          <c:y val="9.3362509117432532E-2"/>
          <c:w val="0.85728084525007731"/>
          <c:h val="0.69515831308832565"/>
        </c:manualLayout>
      </c:layout>
      <c:barChart>
        <c:barDir val="bar"/>
        <c:grouping val="clustered"/>
        <c:varyColors val="0"/>
        <c:ser>
          <c:idx val="0"/>
          <c:order val="0"/>
          <c:tx>
            <c:strRef>
              <c:f>'S 142'!$E$5</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142'!$D$6:$D$10</c:f>
              <c:strCache>
                <c:ptCount val="4"/>
                <c:pt idx="0">
                  <c:v>Male</c:v>
                </c:pt>
                <c:pt idx="1">
                  <c:v>Female</c:v>
                </c:pt>
                <c:pt idx="2">
                  <c:v>Rural</c:v>
                </c:pt>
                <c:pt idx="3">
                  <c:v>Urban</c:v>
                </c:pt>
              </c:strCache>
            </c:strRef>
          </c:cat>
          <c:val>
            <c:numRef>
              <c:f>'S 142'!$E$6:$E$10</c:f>
              <c:numCache>
                <c:formatCode>0.0%</c:formatCode>
                <c:ptCount val="5"/>
                <c:pt idx="0">
                  <c:v>0.34399999999999997</c:v>
                </c:pt>
                <c:pt idx="1">
                  <c:v>0.25600000000000001</c:v>
                </c:pt>
                <c:pt idx="2">
                  <c:v>0.32700000000000001</c:v>
                </c:pt>
                <c:pt idx="3">
                  <c:v>0.24399999999999999</c:v>
                </c:pt>
              </c:numCache>
            </c:numRef>
          </c:val>
          <c:extLst>
            <c:ext xmlns:c16="http://schemas.microsoft.com/office/drawing/2014/chart" uri="{C3380CC4-5D6E-409C-BE32-E72D297353CC}">
              <c16:uniqueId val="{00000000-0279-4106-A39C-A49786F66A39}"/>
            </c:ext>
          </c:extLst>
        </c:ser>
        <c:ser>
          <c:idx val="1"/>
          <c:order val="1"/>
          <c:tx>
            <c:strRef>
              <c:f>'S 142'!$F$5</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142'!$D$6:$D$10</c:f>
              <c:strCache>
                <c:ptCount val="4"/>
                <c:pt idx="0">
                  <c:v>Male</c:v>
                </c:pt>
                <c:pt idx="1">
                  <c:v>Female</c:v>
                </c:pt>
                <c:pt idx="2">
                  <c:v>Rural</c:v>
                </c:pt>
                <c:pt idx="3">
                  <c:v>Urban</c:v>
                </c:pt>
              </c:strCache>
            </c:strRef>
          </c:cat>
          <c:val>
            <c:numRef>
              <c:f>'S 142'!$F$6:$F$10</c:f>
              <c:numCache>
                <c:formatCode>0.0%</c:formatCode>
                <c:ptCount val="5"/>
                <c:pt idx="0">
                  <c:v>0.39500000000000002</c:v>
                </c:pt>
                <c:pt idx="1">
                  <c:v>0.28000000000000003</c:v>
                </c:pt>
                <c:pt idx="2">
                  <c:v>0.35799999999999998</c:v>
                </c:pt>
                <c:pt idx="3">
                  <c:v>0.29600000000000004</c:v>
                </c:pt>
              </c:numCache>
            </c:numRef>
          </c:val>
          <c:extLst>
            <c:ext xmlns:c16="http://schemas.microsoft.com/office/drawing/2014/chart" uri="{C3380CC4-5D6E-409C-BE32-E72D297353CC}">
              <c16:uniqueId val="{00000001-0279-4106-A39C-A49786F66A39}"/>
            </c:ext>
          </c:extLst>
        </c:ser>
        <c:dLbls>
          <c:dLblPos val="outEnd"/>
          <c:showLegendKey val="0"/>
          <c:showVal val="1"/>
          <c:showCatName val="0"/>
          <c:showSerName val="0"/>
          <c:showPercent val="0"/>
          <c:showBubbleSize val="0"/>
        </c:dLbls>
        <c:gapWidth val="219"/>
        <c:axId val="348132703"/>
        <c:axId val="348131455"/>
      </c:barChart>
      <c:catAx>
        <c:axId val="348132703"/>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crossAx val="348131455"/>
        <c:crosses val="autoZero"/>
        <c:auto val="1"/>
        <c:lblAlgn val="ctr"/>
        <c:lblOffset val="100"/>
        <c:noMultiLvlLbl val="0"/>
      </c:catAx>
      <c:valAx>
        <c:axId val="348131455"/>
        <c:scaling>
          <c:orientation val="minMax"/>
          <c:max val="0.70000000000000007"/>
        </c:scaling>
        <c:delete val="1"/>
        <c:axPos val="b"/>
        <c:numFmt formatCode="0.0%" sourceLinked="1"/>
        <c:majorTickMark val="none"/>
        <c:minorTickMark val="none"/>
        <c:tickLblPos val="nextTo"/>
        <c:crossAx val="34813270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legend>
    <c:plotVisOnly val="1"/>
    <c:dispBlanksAs val="gap"/>
    <c:showDLblsOverMax val="0"/>
  </c:chart>
  <c:spPr>
    <a:noFill/>
    <a:ln>
      <a:noFill/>
    </a:ln>
    <a:effectLst/>
  </c:spPr>
  <c:txPr>
    <a:bodyPr/>
    <a:lstStyle/>
    <a:p>
      <a:pPr>
        <a:defRPr sz="1200" b="0">
          <a:solidFill>
            <a:schemeClr val="tx1"/>
          </a:solidFill>
          <a:latin typeface="Gill Sans" panose="020B0604020202020204" charset="0"/>
        </a:defRPr>
      </a:pPr>
      <a:endParaRPr lang="en-ZM"/>
    </a:p>
  </c:txPr>
  <c:externalData r:id="rId4">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0.21415341479941119"/>
          <c:y val="3.5010940919037198E-2"/>
          <c:w val="0.7597338255566719"/>
          <c:h val="0.82414031944037636"/>
        </c:manualLayout>
      </c:layout>
      <c:barChart>
        <c:barDir val="bar"/>
        <c:grouping val="clustered"/>
        <c:varyColors val="0"/>
        <c:ser>
          <c:idx val="0"/>
          <c:order val="0"/>
          <c:tx>
            <c:strRef>
              <c:f>'S 143'!$E$3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143'!$D$4:$D$9</c:f>
              <c:strCache>
                <c:ptCount val="5"/>
                <c:pt idx="0">
                  <c:v>&lt;6 months</c:v>
                </c:pt>
                <c:pt idx="1">
                  <c:v>6-8 months</c:v>
                </c:pt>
                <c:pt idx="2">
                  <c:v>9-11 months</c:v>
                </c:pt>
                <c:pt idx="3">
                  <c:v>12-17 months</c:v>
                </c:pt>
                <c:pt idx="4">
                  <c:v>18-23 months</c:v>
                </c:pt>
              </c:strCache>
            </c:strRef>
          </c:cat>
          <c:val>
            <c:numRef>
              <c:f>'S 143'!$E$4:$E$9</c:f>
              <c:numCache>
                <c:formatCode>0.0%</c:formatCode>
                <c:ptCount val="6"/>
                <c:pt idx="0">
                  <c:v>0.22700000000000001</c:v>
                </c:pt>
                <c:pt idx="1">
                  <c:v>0.19800000000000001</c:v>
                </c:pt>
                <c:pt idx="2">
                  <c:v>0.22900000000000001</c:v>
                </c:pt>
                <c:pt idx="3">
                  <c:v>0.35499999999999998</c:v>
                </c:pt>
                <c:pt idx="4">
                  <c:v>0.435</c:v>
                </c:pt>
              </c:numCache>
            </c:numRef>
          </c:val>
          <c:extLst>
            <c:ext xmlns:c16="http://schemas.microsoft.com/office/drawing/2014/chart" uri="{C3380CC4-5D6E-409C-BE32-E72D297353CC}">
              <c16:uniqueId val="{00000000-01DD-4333-8B90-9CDC769B46E6}"/>
            </c:ext>
          </c:extLst>
        </c:ser>
        <c:ser>
          <c:idx val="1"/>
          <c:order val="1"/>
          <c:tx>
            <c:strRef>
              <c:f>'S 143'!$F$3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 143'!$D$4:$D$9</c:f>
              <c:strCache>
                <c:ptCount val="5"/>
                <c:pt idx="0">
                  <c:v>&lt;6 months</c:v>
                </c:pt>
                <c:pt idx="1">
                  <c:v>6-8 months</c:v>
                </c:pt>
                <c:pt idx="2">
                  <c:v>9-11 months</c:v>
                </c:pt>
                <c:pt idx="3">
                  <c:v>12-17 months</c:v>
                </c:pt>
                <c:pt idx="4">
                  <c:v>18-23 months</c:v>
                </c:pt>
              </c:strCache>
            </c:strRef>
          </c:cat>
          <c:val>
            <c:numRef>
              <c:f>'S 143'!$F$4:$F$9</c:f>
              <c:numCache>
                <c:formatCode>0.0%</c:formatCode>
                <c:ptCount val="6"/>
                <c:pt idx="0">
                  <c:v>0.251</c:v>
                </c:pt>
                <c:pt idx="1">
                  <c:v>0.22500000000000001</c:v>
                </c:pt>
                <c:pt idx="2">
                  <c:v>0.26300000000000001</c:v>
                </c:pt>
                <c:pt idx="3">
                  <c:v>0.38400000000000001</c:v>
                </c:pt>
                <c:pt idx="4">
                  <c:v>0.499</c:v>
                </c:pt>
              </c:numCache>
            </c:numRef>
          </c:val>
          <c:extLst>
            <c:ext xmlns:c16="http://schemas.microsoft.com/office/drawing/2014/chart" uri="{C3380CC4-5D6E-409C-BE32-E72D297353CC}">
              <c16:uniqueId val="{00000001-01DD-4333-8B90-9CDC769B46E6}"/>
            </c:ext>
          </c:extLst>
        </c:ser>
        <c:dLbls>
          <c:dLblPos val="outEnd"/>
          <c:showLegendKey val="0"/>
          <c:showVal val="1"/>
          <c:showCatName val="0"/>
          <c:showSerName val="0"/>
          <c:showPercent val="0"/>
          <c:showBubbleSize val="0"/>
        </c:dLbls>
        <c:gapWidth val="219"/>
        <c:axId val="335443679"/>
        <c:axId val="335439935"/>
      </c:barChart>
      <c:catAx>
        <c:axId val="335443679"/>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crossAx val="335439935"/>
        <c:crosses val="autoZero"/>
        <c:auto val="1"/>
        <c:lblAlgn val="ctr"/>
        <c:lblOffset val="100"/>
        <c:noMultiLvlLbl val="0"/>
      </c:catAx>
      <c:valAx>
        <c:axId val="335439935"/>
        <c:scaling>
          <c:orientation val="minMax"/>
          <c:max val="0.8"/>
        </c:scaling>
        <c:delete val="1"/>
        <c:axPos val="b"/>
        <c:numFmt formatCode="0.0%" sourceLinked="1"/>
        <c:majorTickMark val="none"/>
        <c:minorTickMark val="none"/>
        <c:tickLblPos val="nextTo"/>
        <c:crossAx val="3354436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solidFill>
              <a:latin typeface="Gill Sans" panose="020B0604020202020204" charset="0"/>
              <a:ea typeface="+mn-ea"/>
              <a:cs typeface="+mn-cs"/>
            </a:defRPr>
          </a:pPr>
          <a:endParaRPr lang="en-ZM"/>
        </a:p>
      </c:txPr>
    </c:legend>
    <c:plotVisOnly val="1"/>
    <c:dispBlanksAs val="gap"/>
    <c:showDLblsOverMax val="0"/>
  </c:chart>
  <c:spPr>
    <a:noFill/>
    <a:ln>
      <a:noFill/>
    </a:ln>
    <a:effectLst/>
  </c:spPr>
  <c:txPr>
    <a:bodyPr/>
    <a:lstStyle/>
    <a:p>
      <a:pPr>
        <a:defRPr sz="1200">
          <a:solidFill>
            <a:schemeClr val="tx1"/>
          </a:solidFill>
          <a:latin typeface="Gill Sans" panose="020B0604020202020204" charset="0"/>
        </a:defRPr>
      </a:pPr>
      <a:endParaRPr lang="en-ZM"/>
    </a:p>
  </c:txPr>
  <c:externalData r:id="rId4">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
          <c:y val="4.2938615741017601E-2"/>
          <c:w val="0.95994017694856848"/>
          <c:h val="0.85784169639651608"/>
        </c:manualLayout>
      </c:layout>
      <c:barChart>
        <c:barDir val="col"/>
        <c:grouping val="clustered"/>
        <c:varyColors val="0"/>
        <c:ser>
          <c:idx val="0"/>
          <c:order val="0"/>
          <c:spPr>
            <a:solidFill>
              <a:srgbClr val="C00000"/>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solidFill>
                    <a:latin typeface="Gill Sans Nova" panose="020B0602020104020203" pitchFamily="34" charset="0"/>
                    <a:ea typeface="+mn-ea"/>
                    <a:cs typeface="+mn-cs"/>
                  </a:defRPr>
                </a:pPr>
                <a:endParaRPr lang="en-ZM"/>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Sheet2!$K$23:$N$23</c:f>
              <c:strCache>
                <c:ptCount val="4"/>
                <c:pt idx="0">
                  <c:v>Any anaemia </c:v>
                </c:pt>
                <c:pt idx="1">
                  <c:v>Mild </c:v>
                </c:pt>
                <c:pt idx="2">
                  <c:v>moderate </c:v>
                </c:pt>
                <c:pt idx="3">
                  <c:v>Severe </c:v>
                </c:pt>
              </c:strCache>
            </c:strRef>
          </c:cat>
          <c:val>
            <c:numRef>
              <c:f>Sheet2!$K$24:$N$24</c:f>
              <c:numCache>
                <c:formatCode>0.0%</c:formatCode>
                <c:ptCount val="4"/>
                <c:pt idx="0">
                  <c:v>0.626</c:v>
                </c:pt>
                <c:pt idx="1">
                  <c:v>0.312</c:v>
                </c:pt>
                <c:pt idx="2">
                  <c:v>0.30599999999999999</c:v>
                </c:pt>
                <c:pt idx="3">
                  <c:v>7.0000000000000001E-3</c:v>
                </c:pt>
              </c:numCache>
            </c:numRef>
          </c:val>
          <c:extLst>
            <c:ext xmlns:c16="http://schemas.microsoft.com/office/drawing/2014/chart" uri="{C3380CC4-5D6E-409C-BE32-E72D297353CC}">
              <c16:uniqueId val="{00000000-F4BF-4773-8566-359C15EB2248}"/>
            </c:ext>
          </c:extLst>
        </c:ser>
        <c:dLbls>
          <c:showLegendKey val="0"/>
          <c:showVal val="0"/>
          <c:showCatName val="0"/>
          <c:showSerName val="0"/>
          <c:showPercent val="0"/>
          <c:showBubbleSize val="0"/>
        </c:dLbls>
        <c:gapWidth val="219"/>
        <c:overlap val="-27"/>
        <c:axId val="393496720"/>
        <c:axId val="393497200"/>
      </c:barChart>
      <c:catAx>
        <c:axId val="393496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solidFill>
                <a:latin typeface="Gill Sans Nova" panose="020B0602020104020203" pitchFamily="34" charset="0"/>
                <a:ea typeface="+mn-ea"/>
                <a:cs typeface="+mn-cs"/>
              </a:defRPr>
            </a:pPr>
            <a:endParaRPr lang="en-ZM"/>
          </a:p>
        </c:txPr>
        <c:crossAx val="393497200"/>
        <c:crosses val="autoZero"/>
        <c:auto val="1"/>
        <c:lblAlgn val="ctr"/>
        <c:lblOffset val="100"/>
        <c:noMultiLvlLbl val="0"/>
      </c:catAx>
      <c:valAx>
        <c:axId val="393497200"/>
        <c:scaling>
          <c:orientation val="minMax"/>
          <c:max val="1"/>
        </c:scaling>
        <c:delete val="1"/>
        <c:axPos val="l"/>
        <c:numFmt formatCode="0.0%" sourceLinked="1"/>
        <c:majorTickMark val="none"/>
        <c:minorTickMark val="none"/>
        <c:tickLblPos val="nextTo"/>
        <c:crossAx val="393496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ZM"/>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'mother and child xtics'!$A$3</c:f>
              <c:strCache>
                <c:ptCount val="1"/>
                <c:pt idx="0">
                  <c:v>Baseline</c:v>
                </c:pt>
              </c:strCache>
            </c:strRef>
          </c:tx>
          <c:spPr>
            <a:solidFill>
              <a:schemeClr val="accent1"/>
            </a:solidFill>
            <a:ln>
              <a:noFill/>
            </a:ln>
            <a:effectLst/>
          </c:spPr>
          <c:invertIfNegative val="0"/>
          <c:cat>
            <c:multiLvlStrRef>
              <c:f>'mother and child xtics'!$B$1:$Q$2</c:f>
              <c:multiLvlStrCache>
                <c:ptCount val="16"/>
                <c:lvl>
                  <c:pt idx="0">
                    <c:v>≤ 5</c:v>
                  </c:pt>
                  <c:pt idx="1">
                    <c:v>6-10</c:v>
                  </c:pt>
                  <c:pt idx="2">
                    <c:v>11+</c:v>
                  </c:pt>
                  <c:pt idx="3">
                    <c:v>&lt;6 </c:v>
                  </c:pt>
                  <c:pt idx="4">
                    <c:v>6-8 </c:v>
                  </c:pt>
                  <c:pt idx="5">
                    <c:v>9-11 </c:v>
                  </c:pt>
                  <c:pt idx="6">
                    <c:v>12-17 </c:v>
                  </c:pt>
                  <c:pt idx="7">
                    <c:v>18-24 </c:v>
                  </c:pt>
                  <c:pt idx="8">
                    <c:v>15-24</c:v>
                  </c:pt>
                  <c:pt idx="9">
                    <c:v>25-34</c:v>
                  </c:pt>
                  <c:pt idx="10">
                    <c:v>35-44</c:v>
                  </c:pt>
                  <c:pt idx="11">
                    <c:v>45-54</c:v>
                  </c:pt>
                  <c:pt idx="12">
                    <c:v>55-64</c:v>
                  </c:pt>
                  <c:pt idx="13">
                    <c:v>65+</c:v>
                  </c:pt>
                  <c:pt idx="14">
                    <c:v>Male</c:v>
                  </c:pt>
                  <c:pt idx="15">
                    <c:v>Female</c:v>
                  </c:pt>
                </c:lvl>
                <c:lvl>
                  <c:pt idx="0">
                    <c:v>No of household members </c:v>
                  </c:pt>
                  <c:pt idx="3">
                    <c:v>Age of children (months)</c:v>
                  </c:pt>
                  <c:pt idx="8">
                    <c:v>Age of HH head</c:v>
                  </c:pt>
                  <c:pt idx="14">
                    <c:v>Sex of household head</c:v>
                  </c:pt>
                </c:lvl>
              </c:multiLvlStrCache>
            </c:multiLvlStrRef>
          </c:cat>
          <c:val>
            <c:numRef>
              <c:f>'mother and child xtics'!$B$3:$Q$3</c:f>
              <c:numCache>
                <c:formatCode>0%</c:formatCode>
                <c:ptCount val="16"/>
                <c:pt idx="0">
                  <c:v>0.45900000000000002</c:v>
                </c:pt>
                <c:pt idx="1">
                  <c:v>0.49099999999999999</c:v>
                </c:pt>
                <c:pt idx="2">
                  <c:v>4.9000000000000002E-2</c:v>
                </c:pt>
                <c:pt idx="3">
                  <c:v>0.25900000000000001</c:v>
                </c:pt>
                <c:pt idx="4">
                  <c:v>0.13700000000000001</c:v>
                </c:pt>
                <c:pt idx="5">
                  <c:v>0.13800000000000001</c:v>
                </c:pt>
                <c:pt idx="6">
                  <c:v>0.24</c:v>
                </c:pt>
                <c:pt idx="7">
                  <c:v>0.22700000000000001</c:v>
                </c:pt>
                <c:pt idx="8">
                  <c:v>8.5000000000000006E-2</c:v>
                </c:pt>
                <c:pt idx="9">
                  <c:v>0.34100000000000003</c:v>
                </c:pt>
                <c:pt idx="10">
                  <c:v>0.29899999999999999</c:v>
                </c:pt>
                <c:pt idx="11">
                  <c:v>0.14799999999999999</c:v>
                </c:pt>
                <c:pt idx="12">
                  <c:v>8.2000000000000003E-2</c:v>
                </c:pt>
                <c:pt idx="13">
                  <c:v>4.5999999999999999E-2</c:v>
                </c:pt>
                <c:pt idx="14">
                  <c:v>0.81499999999999995</c:v>
                </c:pt>
                <c:pt idx="15">
                  <c:v>0.185</c:v>
                </c:pt>
              </c:numCache>
            </c:numRef>
          </c:val>
          <c:extLst>
            <c:ext xmlns:c16="http://schemas.microsoft.com/office/drawing/2014/chart" uri="{C3380CC4-5D6E-409C-BE32-E72D297353CC}">
              <c16:uniqueId val="{00000000-9C67-4FB8-A4B1-3C525476BEF0}"/>
            </c:ext>
          </c:extLst>
        </c:ser>
        <c:ser>
          <c:idx val="1"/>
          <c:order val="1"/>
          <c:tx>
            <c:strRef>
              <c:f>'mother and child xtics'!$A$4</c:f>
              <c:strCache>
                <c:ptCount val="1"/>
                <c:pt idx="0">
                  <c:v>Midline</c:v>
                </c:pt>
              </c:strCache>
            </c:strRef>
          </c:tx>
          <c:spPr>
            <a:solidFill>
              <a:schemeClr val="accent2"/>
            </a:solidFill>
            <a:ln>
              <a:noFill/>
            </a:ln>
            <a:effectLst/>
          </c:spPr>
          <c:invertIfNegative val="0"/>
          <c:cat>
            <c:multiLvlStrRef>
              <c:f>'mother and child xtics'!$B$1:$Q$2</c:f>
              <c:multiLvlStrCache>
                <c:ptCount val="16"/>
                <c:lvl>
                  <c:pt idx="0">
                    <c:v>≤ 5</c:v>
                  </c:pt>
                  <c:pt idx="1">
                    <c:v>6-10</c:v>
                  </c:pt>
                  <c:pt idx="2">
                    <c:v>11+</c:v>
                  </c:pt>
                  <c:pt idx="3">
                    <c:v>&lt;6 </c:v>
                  </c:pt>
                  <c:pt idx="4">
                    <c:v>6-8 </c:v>
                  </c:pt>
                  <c:pt idx="5">
                    <c:v>9-11 </c:v>
                  </c:pt>
                  <c:pt idx="6">
                    <c:v>12-17 </c:v>
                  </c:pt>
                  <c:pt idx="7">
                    <c:v>18-24 </c:v>
                  </c:pt>
                  <c:pt idx="8">
                    <c:v>15-24</c:v>
                  </c:pt>
                  <c:pt idx="9">
                    <c:v>25-34</c:v>
                  </c:pt>
                  <c:pt idx="10">
                    <c:v>35-44</c:v>
                  </c:pt>
                  <c:pt idx="11">
                    <c:v>45-54</c:v>
                  </c:pt>
                  <c:pt idx="12">
                    <c:v>55-64</c:v>
                  </c:pt>
                  <c:pt idx="13">
                    <c:v>65+</c:v>
                  </c:pt>
                  <c:pt idx="14">
                    <c:v>Male</c:v>
                  </c:pt>
                  <c:pt idx="15">
                    <c:v>Female</c:v>
                  </c:pt>
                </c:lvl>
                <c:lvl>
                  <c:pt idx="0">
                    <c:v>No of household members </c:v>
                  </c:pt>
                  <c:pt idx="3">
                    <c:v>Age of children (months)</c:v>
                  </c:pt>
                  <c:pt idx="8">
                    <c:v>Age of HH head</c:v>
                  </c:pt>
                  <c:pt idx="14">
                    <c:v>Sex of household head</c:v>
                  </c:pt>
                </c:lvl>
              </c:multiLvlStrCache>
            </c:multiLvlStrRef>
          </c:cat>
          <c:val>
            <c:numRef>
              <c:f>'mother and child xtics'!$B$4:$Q$4</c:f>
              <c:numCache>
                <c:formatCode>0%</c:formatCode>
                <c:ptCount val="16"/>
                <c:pt idx="0">
                  <c:v>0.48899999999999999</c:v>
                </c:pt>
                <c:pt idx="1">
                  <c:v>0.47039999999999998</c:v>
                </c:pt>
                <c:pt idx="2">
                  <c:v>4.1000000000000002E-2</c:v>
                </c:pt>
                <c:pt idx="3">
                  <c:v>0.26600000000000001</c:v>
                </c:pt>
                <c:pt idx="4">
                  <c:v>0.13100000000000001</c:v>
                </c:pt>
                <c:pt idx="5">
                  <c:v>0.13800000000000001</c:v>
                </c:pt>
                <c:pt idx="6">
                  <c:v>0.24099999999999999</c:v>
                </c:pt>
                <c:pt idx="7">
                  <c:v>0.224</c:v>
                </c:pt>
                <c:pt idx="8">
                  <c:v>9.4E-2</c:v>
                </c:pt>
                <c:pt idx="9">
                  <c:v>0.33800000000000002</c:v>
                </c:pt>
                <c:pt idx="10">
                  <c:v>0.29299999999999998</c:v>
                </c:pt>
                <c:pt idx="11">
                  <c:v>0.154</c:v>
                </c:pt>
                <c:pt idx="12">
                  <c:v>7.0999999999999994E-2</c:v>
                </c:pt>
                <c:pt idx="13">
                  <c:v>4.9000000000000002E-2</c:v>
                </c:pt>
                <c:pt idx="14">
                  <c:v>0.79100000000000004</c:v>
                </c:pt>
                <c:pt idx="15">
                  <c:v>0.20899999999999999</c:v>
                </c:pt>
              </c:numCache>
            </c:numRef>
          </c:val>
          <c:extLst>
            <c:ext xmlns:c16="http://schemas.microsoft.com/office/drawing/2014/chart" uri="{C3380CC4-5D6E-409C-BE32-E72D297353CC}">
              <c16:uniqueId val="{00000001-9C67-4FB8-A4B1-3C525476BEF0}"/>
            </c:ext>
          </c:extLst>
        </c:ser>
        <c:dLbls>
          <c:showLegendKey val="0"/>
          <c:showVal val="0"/>
          <c:showCatName val="0"/>
          <c:showSerName val="0"/>
          <c:showPercent val="0"/>
          <c:showBubbleSize val="0"/>
        </c:dLbls>
        <c:gapWidth val="219"/>
        <c:overlap val="-27"/>
        <c:axId val="1262499407"/>
        <c:axId val="1482133487"/>
      </c:barChart>
      <c:catAx>
        <c:axId val="1262499407"/>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ZM"/>
          </a:p>
        </c:txPr>
        <c:crossAx val="1482133487"/>
        <c:crosses val="autoZero"/>
        <c:auto val="1"/>
        <c:lblAlgn val="ctr"/>
        <c:lblOffset val="100"/>
        <c:noMultiLvlLbl val="0"/>
      </c:catAx>
      <c:valAx>
        <c:axId val="1482133487"/>
        <c:scaling>
          <c:orientation val="minMax"/>
          <c:max val="1"/>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ZM"/>
          </a:p>
        </c:txPr>
        <c:crossAx val="1262499407"/>
        <c:crosses val="autoZero"/>
        <c:crossBetween val="between"/>
        <c:majorUnit val="0.2"/>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ZM"/>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en-ZM"/>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112759643916916E-2"/>
          <c:y val="0.10011681800168852"/>
          <c:w val="0.94777448071216619"/>
          <c:h val="0.68374460630514855"/>
        </c:manualLayout>
      </c:layout>
      <c:barChart>
        <c:barDir val="col"/>
        <c:grouping val="clustered"/>
        <c:varyColors val="0"/>
        <c:ser>
          <c:idx val="0"/>
          <c:order val="0"/>
          <c:tx>
            <c:strRef>
              <c:f>'5'!$E$3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'5'!$D$4:$D$6</c:f>
              <c:strCache>
                <c:ptCount val="3"/>
                <c:pt idx="0">
                  <c:v>Rural</c:v>
                </c:pt>
                <c:pt idx="1">
                  <c:v>Urban</c:v>
                </c:pt>
                <c:pt idx="2">
                  <c:v>Total</c:v>
                </c:pt>
              </c:strCache>
            </c:strRef>
          </c:cat>
          <c:val>
            <c:numRef>
              <c:f>'5'!$E$4:$E$6</c:f>
              <c:numCache>
                <c:formatCode>0.0%</c:formatCode>
                <c:ptCount val="3"/>
                <c:pt idx="0">
                  <c:v>0.83299999999999996</c:v>
                </c:pt>
                <c:pt idx="1">
                  <c:v>0.46</c:v>
                </c:pt>
                <c:pt idx="2">
                  <c:v>0.71599999999999997</c:v>
                </c:pt>
              </c:numCache>
            </c:numRef>
          </c:val>
          <c:extLst>
            <c:ext xmlns:c16="http://schemas.microsoft.com/office/drawing/2014/chart" uri="{C3380CC4-5D6E-409C-BE32-E72D297353CC}">
              <c16:uniqueId val="{00000000-6391-4EDB-B334-056570679BE9}"/>
            </c:ext>
          </c:extLst>
        </c:ser>
        <c:ser>
          <c:idx val="1"/>
          <c:order val="1"/>
          <c:tx>
            <c:strRef>
              <c:f>'5'!$F$3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'5'!$D$4:$D$6</c:f>
              <c:strCache>
                <c:ptCount val="3"/>
                <c:pt idx="0">
                  <c:v>Rural</c:v>
                </c:pt>
                <c:pt idx="1">
                  <c:v>Urban</c:v>
                </c:pt>
                <c:pt idx="2">
                  <c:v>Total</c:v>
                </c:pt>
              </c:strCache>
            </c:strRef>
          </c:cat>
          <c:val>
            <c:numRef>
              <c:f>'5'!$F$4:$F$6</c:f>
              <c:numCache>
                <c:formatCode>0.0%</c:formatCode>
                <c:ptCount val="3"/>
                <c:pt idx="0">
                  <c:v>0.81100000000000005</c:v>
                </c:pt>
                <c:pt idx="1">
                  <c:v>0.35399999999999998</c:v>
                </c:pt>
                <c:pt idx="2">
                  <c:v>0.65200000000000002</c:v>
                </c:pt>
              </c:numCache>
            </c:numRef>
          </c:val>
          <c:extLst>
            <c:ext xmlns:c16="http://schemas.microsoft.com/office/drawing/2014/chart" uri="{C3380CC4-5D6E-409C-BE32-E72D297353CC}">
              <c16:uniqueId val="{00000001-6391-4EDB-B334-056570679BE9}"/>
            </c:ext>
          </c:extLst>
        </c:ser>
        <c:dLbls>
          <c:dLblPos val="outEnd"/>
          <c:showLegendKey val="0"/>
          <c:showVal val="1"/>
          <c:showCatName val="0"/>
          <c:showSerName val="0"/>
          <c:showPercent val="0"/>
          <c:showBubbleSize val="0"/>
        </c:dLbls>
        <c:gapWidth val="219"/>
        <c:overlap val="-27"/>
        <c:axId val="368490959"/>
        <c:axId val="368494799"/>
      </c:barChart>
      <c:catAx>
        <c:axId val="36849095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crossAx val="368494799"/>
        <c:crosses val="autoZero"/>
        <c:auto val="1"/>
        <c:lblAlgn val="ctr"/>
        <c:lblOffset val="100"/>
        <c:noMultiLvlLbl val="0"/>
      </c:catAx>
      <c:valAx>
        <c:axId val="368494799"/>
        <c:scaling>
          <c:orientation val="minMax"/>
          <c:max val="1"/>
        </c:scaling>
        <c:delete val="1"/>
        <c:axPos val="l"/>
        <c:numFmt formatCode="0.0%" sourceLinked="1"/>
        <c:majorTickMark val="none"/>
        <c:minorTickMark val="none"/>
        <c:tickLblPos val="nextTo"/>
        <c:crossAx val="36849095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400">
          <a:solidFill>
            <a:sysClr val="windowText" lastClr="000000"/>
          </a:solidFill>
          <a:latin typeface="Gill Sans Nova" panose="020B0602020104020203" pitchFamily="34" charset="0"/>
        </a:defRPr>
      </a:pPr>
      <a:endParaRPr lang="en-ZM"/>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2.6120512979202499E-2"/>
          <c:y val="4.4653673523791744E-2"/>
          <c:w val="0.94775897404159504"/>
          <c:h val="0.72961321672022761"/>
        </c:manualLayout>
      </c:layout>
      <c:barChart>
        <c:barDir val="col"/>
        <c:grouping val="clustered"/>
        <c:varyColors val="0"/>
        <c:ser>
          <c:idx val="0"/>
          <c:order val="0"/>
          <c:tx>
            <c:strRef>
              <c:f>'5'!$J$3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'5'!$I$4:$I$6</c:f>
              <c:strCache>
                <c:ptCount val="3"/>
                <c:pt idx="0">
                  <c:v>Rural</c:v>
                </c:pt>
                <c:pt idx="1">
                  <c:v>Urban</c:v>
                </c:pt>
                <c:pt idx="2">
                  <c:v>Total</c:v>
                </c:pt>
              </c:strCache>
            </c:strRef>
          </c:cat>
          <c:val>
            <c:numRef>
              <c:f>'5'!$J$4:$J$6</c:f>
              <c:numCache>
                <c:formatCode>0.0%</c:formatCode>
                <c:ptCount val="3"/>
                <c:pt idx="0">
                  <c:v>0.72299999999999998</c:v>
                </c:pt>
                <c:pt idx="1">
                  <c:v>0.29299999999999998</c:v>
                </c:pt>
                <c:pt idx="2">
                  <c:v>0.58799999999999997</c:v>
                </c:pt>
              </c:numCache>
            </c:numRef>
          </c:val>
          <c:extLst>
            <c:ext xmlns:c16="http://schemas.microsoft.com/office/drawing/2014/chart" uri="{C3380CC4-5D6E-409C-BE32-E72D297353CC}">
              <c16:uniqueId val="{00000000-7F91-411D-8E8C-A7A19A6D6A14}"/>
            </c:ext>
          </c:extLst>
        </c:ser>
        <c:ser>
          <c:idx val="1"/>
          <c:order val="1"/>
          <c:tx>
            <c:strRef>
              <c:f>'5'!$K$3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'5'!$I$4:$I$6</c:f>
              <c:strCache>
                <c:ptCount val="3"/>
                <c:pt idx="0">
                  <c:v>Rural</c:v>
                </c:pt>
                <c:pt idx="1">
                  <c:v>Urban</c:v>
                </c:pt>
                <c:pt idx="2">
                  <c:v>Total</c:v>
                </c:pt>
              </c:strCache>
            </c:strRef>
          </c:cat>
          <c:val>
            <c:numRef>
              <c:f>'5'!$K$4:$K$6</c:f>
              <c:numCache>
                <c:formatCode>0.0%</c:formatCode>
                <c:ptCount val="3"/>
                <c:pt idx="0">
                  <c:v>0.66300000000000003</c:v>
                </c:pt>
                <c:pt idx="1">
                  <c:v>0.28000000000000003</c:v>
                </c:pt>
                <c:pt idx="2">
                  <c:v>0.53</c:v>
                </c:pt>
              </c:numCache>
            </c:numRef>
          </c:val>
          <c:extLst>
            <c:ext xmlns:c16="http://schemas.microsoft.com/office/drawing/2014/chart" uri="{C3380CC4-5D6E-409C-BE32-E72D297353CC}">
              <c16:uniqueId val="{00000001-7F91-411D-8E8C-A7A19A6D6A14}"/>
            </c:ext>
          </c:extLst>
        </c:ser>
        <c:dLbls>
          <c:dLblPos val="outEnd"/>
          <c:showLegendKey val="0"/>
          <c:showVal val="1"/>
          <c:showCatName val="0"/>
          <c:showSerName val="0"/>
          <c:showPercent val="0"/>
          <c:showBubbleSize val="0"/>
        </c:dLbls>
        <c:gapWidth val="219"/>
        <c:overlap val="-27"/>
        <c:axId val="368489039"/>
        <c:axId val="368489999"/>
      </c:barChart>
      <c:catAx>
        <c:axId val="36848903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crossAx val="368489999"/>
        <c:crosses val="autoZero"/>
        <c:auto val="1"/>
        <c:lblAlgn val="ctr"/>
        <c:lblOffset val="100"/>
        <c:noMultiLvlLbl val="0"/>
      </c:catAx>
      <c:valAx>
        <c:axId val="368489999"/>
        <c:scaling>
          <c:orientation val="minMax"/>
          <c:max val="1"/>
        </c:scaling>
        <c:delete val="1"/>
        <c:axPos val="l"/>
        <c:numFmt formatCode="0.0%" sourceLinked="1"/>
        <c:majorTickMark val="none"/>
        <c:minorTickMark val="none"/>
        <c:tickLblPos val="nextTo"/>
        <c:crossAx val="36848903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200">
          <a:solidFill>
            <a:sysClr val="windowText" lastClr="000000"/>
          </a:solidFill>
          <a:latin typeface="Gill Sans Nova" panose="020B0602020104020203" pitchFamily="34" charset="0"/>
        </a:defRPr>
      </a:pPr>
      <a:endParaRPr lang="en-ZM"/>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'[graphs_Fwasa.xlsx]6'!$D$3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'[graphs_Fwasa.xlsx]6'!$C$4:$C$6</c:f>
              <c:strCache>
                <c:ptCount val="3"/>
                <c:pt idx="0">
                  <c:v>Rural</c:v>
                </c:pt>
                <c:pt idx="1">
                  <c:v>Urban</c:v>
                </c:pt>
                <c:pt idx="2">
                  <c:v>Total</c:v>
                </c:pt>
              </c:strCache>
            </c:strRef>
          </c:cat>
          <c:val>
            <c:numRef>
              <c:f>'[graphs_Fwasa.xlsx]6'!$D$4:$D$6</c:f>
              <c:numCache>
                <c:formatCode>0.0%</c:formatCode>
                <c:ptCount val="3"/>
                <c:pt idx="0">
                  <c:v>0.58399999999999996</c:v>
                </c:pt>
                <c:pt idx="1">
                  <c:v>0.22900000000000001</c:v>
                </c:pt>
                <c:pt idx="2">
                  <c:v>0.47299999999999998</c:v>
                </c:pt>
              </c:numCache>
            </c:numRef>
          </c:val>
          <c:extLst>
            <c:ext xmlns:c16="http://schemas.microsoft.com/office/drawing/2014/chart" uri="{C3380CC4-5D6E-409C-BE32-E72D297353CC}">
              <c16:uniqueId val="{00000000-C058-4BFC-A900-4E060C98F6DF}"/>
            </c:ext>
          </c:extLst>
        </c:ser>
        <c:ser>
          <c:idx val="1"/>
          <c:order val="1"/>
          <c:tx>
            <c:strRef>
              <c:f>'[graphs_Fwasa.xlsx]6'!$E$3</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'[graphs_Fwasa.xlsx]6'!$C$4:$C$6</c:f>
              <c:strCache>
                <c:ptCount val="3"/>
                <c:pt idx="0">
                  <c:v>Rural</c:v>
                </c:pt>
                <c:pt idx="1">
                  <c:v>Urban</c:v>
                </c:pt>
                <c:pt idx="2">
                  <c:v>Total</c:v>
                </c:pt>
              </c:strCache>
            </c:strRef>
          </c:cat>
          <c:val>
            <c:numRef>
              <c:f>'[graphs_Fwasa.xlsx]6'!$E$4:$E$6</c:f>
              <c:numCache>
                <c:formatCode>0.0%</c:formatCode>
                <c:ptCount val="3"/>
                <c:pt idx="0">
                  <c:v>0.318</c:v>
                </c:pt>
                <c:pt idx="1">
                  <c:v>0.28999999999999998</c:v>
                </c:pt>
                <c:pt idx="2">
                  <c:v>0.308</c:v>
                </c:pt>
              </c:numCache>
            </c:numRef>
          </c:val>
          <c:extLst>
            <c:ext xmlns:c16="http://schemas.microsoft.com/office/drawing/2014/chart" uri="{C3380CC4-5D6E-409C-BE32-E72D297353CC}">
              <c16:uniqueId val="{00000001-C058-4BFC-A900-4E060C98F6DF}"/>
            </c:ext>
          </c:extLst>
        </c:ser>
        <c:dLbls>
          <c:dLblPos val="outEnd"/>
          <c:showLegendKey val="0"/>
          <c:showVal val="1"/>
          <c:showCatName val="0"/>
          <c:showSerName val="0"/>
          <c:showPercent val="0"/>
          <c:showBubbleSize val="0"/>
        </c:dLbls>
        <c:gapWidth val="219"/>
        <c:overlap val="-27"/>
        <c:axId val="1055922879"/>
        <c:axId val="1039645615"/>
      </c:barChart>
      <c:catAx>
        <c:axId val="1055922879"/>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crossAx val="1039645615"/>
        <c:crosses val="autoZero"/>
        <c:auto val="1"/>
        <c:lblAlgn val="ctr"/>
        <c:lblOffset val="100"/>
        <c:noMultiLvlLbl val="0"/>
      </c:catAx>
      <c:valAx>
        <c:axId val="1039645615"/>
        <c:scaling>
          <c:orientation val="minMax"/>
          <c:max val="1"/>
        </c:scaling>
        <c:delete val="1"/>
        <c:axPos val="l"/>
        <c:title>
          <c:tx>
            <c:rich>
              <a:bodyPr rot="-540000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r>
                  <a:rPr lang="en-US"/>
                  <a:t>Percent of Households Producing and Consuming Nutritious crops/Livestock </a:t>
                </a:r>
              </a:p>
            </c:rich>
          </c:tx>
          <c:overlay val="0"/>
          <c:spPr>
            <a:noFill/>
            <a:ln>
              <a:noFill/>
            </a:ln>
            <a:effectLst/>
          </c:spPr>
          <c:txPr>
            <a:bodyPr rot="-540000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1055922879"/>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chemeClr val="tx1"/>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400" b="0">
          <a:solidFill>
            <a:schemeClr val="tx1"/>
          </a:solidFill>
          <a:latin typeface="Gill Sans Nova" panose="020B0602020104020203" pitchFamily="34" charset="0"/>
        </a:defRPr>
      </a:pPr>
      <a:endParaRPr lang="en-ZM"/>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'Fig 7'!$C$3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7'!$B$4:$B$6</c:f>
              <c:strCache>
                <c:ptCount val="3"/>
                <c:pt idx="0">
                  <c:v>Rural</c:v>
                </c:pt>
                <c:pt idx="1">
                  <c:v>Urban</c:v>
                </c:pt>
                <c:pt idx="2">
                  <c:v>Total</c:v>
                </c:pt>
              </c:strCache>
            </c:strRef>
          </c:cat>
          <c:val>
            <c:numRef>
              <c:f>'Fig 7'!$C$4:$C$6</c:f>
              <c:numCache>
                <c:formatCode>0.0%</c:formatCode>
                <c:ptCount val="3"/>
                <c:pt idx="0">
                  <c:v>0.67200000000000004</c:v>
                </c:pt>
                <c:pt idx="1">
                  <c:v>0.45300000000000001</c:v>
                </c:pt>
                <c:pt idx="2">
                  <c:v>0.625</c:v>
                </c:pt>
              </c:numCache>
            </c:numRef>
          </c:val>
          <c:extLst>
            <c:ext xmlns:c16="http://schemas.microsoft.com/office/drawing/2014/chart" uri="{C3380CC4-5D6E-409C-BE32-E72D297353CC}">
              <c16:uniqueId val="{00000000-EF46-4E90-8221-773CC4EEAF89}"/>
            </c:ext>
          </c:extLst>
        </c:ser>
        <c:ser>
          <c:idx val="1"/>
          <c:order val="1"/>
          <c:tx>
            <c:strRef>
              <c:f>'Fig 7'!$D$3</c:f>
              <c:strCache>
                <c:ptCount val="1"/>
                <c:pt idx="0">
                  <c:v>Midline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7'!$B$4:$B$6</c:f>
              <c:strCache>
                <c:ptCount val="3"/>
                <c:pt idx="0">
                  <c:v>Rural</c:v>
                </c:pt>
                <c:pt idx="1">
                  <c:v>Urban</c:v>
                </c:pt>
                <c:pt idx="2">
                  <c:v>Total</c:v>
                </c:pt>
              </c:strCache>
            </c:strRef>
          </c:cat>
          <c:val>
            <c:numRef>
              <c:f>'Fig 7'!$D$4:$D$6</c:f>
              <c:numCache>
                <c:formatCode>0.0%</c:formatCode>
                <c:ptCount val="3"/>
                <c:pt idx="0">
                  <c:v>0.69699999999999995</c:v>
                </c:pt>
                <c:pt idx="1">
                  <c:v>0.56499999999999995</c:v>
                </c:pt>
                <c:pt idx="2">
                  <c:v>0.66800000000000004</c:v>
                </c:pt>
              </c:numCache>
            </c:numRef>
          </c:val>
          <c:extLst>
            <c:ext xmlns:c16="http://schemas.microsoft.com/office/drawing/2014/chart" uri="{C3380CC4-5D6E-409C-BE32-E72D297353CC}">
              <c16:uniqueId val="{00000001-EF46-4E90-8221-773CC4EEAF89}"/>
            </c:ext>
          </c:extLst>
        </c:ser>
        <c:dLbls>
          <c:dLblPos val="outEnd"/>
          <c:showLegendKey val="0"/>
          <c:showVal val="1"/>
          <c:showCatName val="0"/>
          <c:showSerName val="0"/>
          <c:showPercent val="0"/>
          <c:showBubbleSize val="0"/>
        </c:dLbls>
        <c:gapWidth val="219"/>
        <c:overlap val="-27"/>
        <c:axId val="1753338351"/>
        <c:axId val="1219081263"/>
      </c:barChart>
      <c:catAx>
        <c:axId val="175333835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crossAx val="1219081263"/>
        <c:crosses val="autoZero"/>
        <c:auto val="1"/>
        <c:lblAlgn val="ctr"/>
        <c:lblOffset val="100"/>
        <c:noMultiLvlLbl val="0"/>
      </c:catAx>
      <c:valAx>
        <c:axId val="1219081263"/>
        <c:scaling>
          <c:orientation val="minMax"/>
          <c:max val="1"/>
        </c:scaling>
        <c:delete val="1"/>
        <c:axPos val="l"/>
        <c:title>
          <c:tx>
            <c:rich>
              <a:bodyPr rot="-540000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r>
                  <a:rPr lang="en-US"/>
                  <a:t>Percent of households producing and selling nutritious crops and livestockTitle</a:t>
                </a:r>
              </a:p>
            </c:rich>
          </c:tx>
          <c:overlay val="0"/>
          <c:spPr>
            <a:noFill/>
            <a:ln>
              <a:noFill/>
            </a:ln>
            <a:effectLst/>
          </c:spPr>
          <c:txPr>
            <a:bodyPr rot="-540000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175333835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4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400">
          <a:solidFill>
            <a:sysClr val="windowText" lastClr="000000"/>
          </a:solidFill>
          <a:latin typeface="Gill Sans Nova" panose="020B0602020104020203" pitchFamily="34" charset="0"/>
        </a:defRPr>
      </a:pPr>
      <a:endParaRPr lang="en-ZM"/>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'Fig 12'!$C$2</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12'!$B$3:$B$5</c:f>
              <c:strCache>
                <c:ptCount val="3"/>
                <c:pt idx="0">
                  <c:v>Rural</c:v>
                </c:pt>
                <c:pt idx="1">
                  <c:v>Urban</c:v>
                </c:pt>
                <c:pt idx="2">
                  <c:v>Total</c:v>
                </c:pt>
              </c:strCache>
            </c:strRef>
          </c:cat>
          <c:val>
            <c:numRef>
              <c:f>'Fig 12'!$C$3:$C$5</c:f>
              <c:numCache>
                <c:formatCode>0.0%</c:formatCode>
                <c:ptCount val="3"/>
                <c:pt idx="0">
                  <c:v>0.81599999999999995</c:v>
                </c:pt>
                <c:pt idx="1">
                  <c:v>0.64700000000000002</c:v>
                </c:pt>
                <c:pt idx="2">
                  <c:v>0.76300000000000001</c:v>
                </c:pt>
              </c:numCache>
            </c:numRef>
          </c:val>
          <c:extLst>
            <c:ext xmlns:c16="http://schemas.microsoft.com/office/drawing/2014/chart" uri="{C3380CC4-5D6E-409C-BE32-E72D297353CC}">
              <c16:uniqueId val="{00000000-85AB-41DF-953E-9818761427A4}"/>
            </c:ext>
          </c:extLst>
        </c:ser>
        <c:ser>
          <c:idx val="1"/>
          <c:order val="1"/>
          <c:tx>
            <c:strRef>
              <c:f>'Fig 12'!$D$2</c:f>
              <c:strCache>
                <c:ptCount val="1"/>
                <c:pt idx="0">
                  <c:v>Midline</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12'!$B$3:$B$5</c:f>
              <c:strCache>
                <c:ptCount val="3"/>
                <c:pt idx="0">
                  <c:v>Rural</c:v>
                </c:pt>
                <c:pt idx="1">
                  <c:v>Urban</c:v>
                </c:pt>
                <c:pt idx="2">
                  <c:v>Total</c:v>
                </c:pt>
              </c:strCache>
            </c:strRef>
          </c:cat>
          <c:val>
            <c:numRef>
              <c:f>'Fig 12'!$D$3:$D$5</c:f>
              <c:numCache>
                <c:formatCode>0.0%</c:formatCode>
                <c:ptCount val="3"/>
                <c:pt idx="0">
                  <c:v>0.76300000000000001</c:v>
                </c:pt>
                <c:pt idx="1">
                  <c:v>0.7</c:v>
                </c:pt>
                <c:pt idx="2">
                  <c:v>0.74099999999999999</c:v>
                </c:pt>
              </c:numCache>
            </c:numRef>
          </c:val>
          <c:extLst>
            <c:ext xmlns:c16="http://schemas.microsoft.com/office/drawing/2014/chart" uri="{C3380CC4-5D6E-409C-BE32-E72D297353CC}">
              <c16:uniqueId val="{00000001-85AB-41DF-953E-9818761427A4}"/>
            </c:ext>
          </c:extLst>
        </c:ser>
        <c:dLbls>
          <c:dLblPos val="outEnd"/>
          <c:showLegendKey val="0"/>
          <c:showVal val="1"/>
          <c:showCatName val="0"/>
          <c:showSerName val="0"/>
          <c:showPercent val="0"/>
          <c:showBubbleSize val="0"/>
        </c:dLbls>
        <c:gapWidth val="219"/>
        <c:overlap val="-27"/>
        <c:axId val="1741587535"/>
        <c:axId val="1741592335"/>
      </c:barChart>
      <c:catAx>
        <c:axId val="1741587535"/>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crossAx val="1741592335"/>
        <c:crosses val="autoZero"/>
        <c:auto val="1"/>
        <c:lblAlgn val="ctr"/>
        <c:lblOffset val="100"/>
        <c:noMultiLvlLbl val="0"/>
      </c:catAx>
      <c:valAx>
        <c:axId val="1741592335"/>
        <c:scaling>
          <c:orientation val="minMax"/>
          <c:max val="1"/>
        </c:scaling>
        <c:delete val="1"/>
        <c:axPos val="l"/>
        <c:title>
          <c:tx>
            <c:rich>
              <a:bodyPr rot="-54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r>
                  <a:rPr lang="de-DE"/>
                  <a:t>% of households experiencing hunger</a:t>
                </a:r>
                <a:endParaRPr lang="en-US"/>
              </a:p>
            </c:rich>
          </c:tx>
          <c:overlay val="0"/>
          <c:spPr>
            <a:noFill/>
            <a:ln>
              <a:noFill/>
            </a:ln>
            <a:effectLst/>
          </c:spPr>
          <c:txPr>
            <a:bodyPr rot="-540000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1741587535"/>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ysClr val="windowText" lastClr="000000"/>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600">
          <a:solidFill>
            <a:sysClr val="windowText" lastClr="000000"/>
          </a:solidFill>
          <a:latin typeface="Gill Sans Nova" panose="020B0602020104020203" pitchFamily="34" charset="0"/>
        </a:defRPr>
      </a:pPr>
      <a:endParaRPr lang="en-ZM"/>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'Fig 9'!$C$3</c:f>
              <c:strCache>
                <c:ptCount val="1"/>
                <c:pt idx="0">
                  <c:v>Baseline</c:v>
                </c:pt>
              </c:strCache>
            </c:strRef>
          </c:tx>
          <c:spPr>
            <a:solidFill>
              <a:schemeClr val="accent1"/>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9'!$B$4:$B$6</c:f>
              <c:strCache>
                <c:ptCount val="3"/>
                <c:pt idx="0">
                  <c:v>Rural</c:v>
                </c:pt>
                <c:pt idx="1">
                  <c:v>Urban</c:v>
                </c:pt>
                <c:pt idx="2">
                  <c:v>Total</c:v>
                </c:pt>
              </c:strCache>
            </c:strRef>
          </c:cat>
          <c:val>
            <c:numRef>
              <c:f>'Fig 9'!$C$4:$C$6</c:f>
              <c:numCache>
                <c:formatCode>0.0%</c:formatCode>
                <c:ptCount val="3"/>
                <c:pt idx="0">
                  <c:v>0.156</c:v>
                </c:pt>
                <c:pt idx="1">
                  <c:v>0.27400000000000002</c:v>
                </c:pt>
                <c:pt idx="2">
                  <c:v>0.193</c:v>
                </c:pt>
              </c:numCache>
            </c:numRef>
          </c:val>
          <c:extLst>
            <c:ext xmlns:c16="http://schemas.microsoft.com/office/drawing/2014/chart" uri="{C3380CC4-5D6E-409C-BE32-E72D297353CC}">
              <c16:uniqueId val="{00000000-B270-4636-A3BE-8400FA6C239F}"/>
            </c:ext>
          </c:extLst>
        </c:ser>
        <c:ser>
          <c:idx val="1"/>
          <c:order val="1"/>
          <c:tx>
            <c:strRef>
              <c:f>'Fig 9'!$D$3</c:f>
              <c:strCache>
                <c:ptCount val="1"/>
                <c:pt idx="0">
                  <c:v>Midline</c:v>
                </c:pt>
              </c:strCache>
            </c:strRef>
          </c:tx>
          <c:spPr>
            <a:solidFill>
              <a:schemeClr val="accent6"/>
            </a:solidFill>
            <a:ln>
              <a:noFill/>
            </a:ln>
            <a:effectLst/>
          </c:spPr>
          <c:invertIfNegative val="0"/>
          <c:dLbls>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endParaRPr lang="en-ZM"/>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'Fig 9'!$B$4:$B$6</c:f>
              <c:strCache>
                <c:ptCount val="3"/>
                <c:pt idx="0">
                  <c:v>Rural</c:v>
                </c:pt>
                <c:pt idx="1">
                  <c:v>Urban</c:v>
                </c:pt>
                <c:pt idx="2">
                  <c:v>Total</c:v>
                </c:pt>
              </c:strCache>
            </c:strRef>
          </c:cat>
          <c:val>
            <c:numRef>
              <c:f>'Fig 9'!$D$4:$D$6</c:f>
              <c:numCache>
                <c:formatCode>0.0%</c:formatCode>
                <c:ptCount val="3"/>
                <c:pt idx="0">
                  <c:v>0.153</c:v>
                </c:pt>
                <c:pt idx="1">
                  <c:v>0.23799999999999999</c:v>
                </c:pt>
                <c:pt idx="2">
                  <c:v>0.182</c:v>
                </c:pt>
              </c:numCache>
            </c:numRef>
          </c:val>
          <c:extLst>
            <c:ext xmlns:c16="http://schemas.microsoft.com/office/drawing/2014/chart" uri="{C3380CC4-5D6E-409C-BE32-E72D297353CC}">
              <c16:uniqueId val="{00000001-B270-4636-A3BE-8400FA6C239F}"/>
            </c:ext>
          </c:extLst>
        </c:ser>
        <c:dLbls>
          <c:dLblPos val="outEnd"/>
          <c:showLegendKey val="0"/>
          <c:showVal val="1"/>
          <c:showCatName val="0"/>
          <c:showSerName val="0"/>
          <c:showPercent val="0"/>
          <c:showBubbleSize val="0"/>
        </c:dLbls>
        <c:gapWidth val="219"/>
        <c:overlap val="-27"/>
        <c:axId val="1219082223"/>
        <c:axId val="1529810383"/>
      </c:barChart>
      <c:catAx>
        <c:axId val="1219082223"/>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endParaRPr lang="en-ZM"/>
          </a:p>
        </c:txPr>
        <c:crossAx val="1529810383"/>
        <c:crosses val="autoZero"/>
        <c:auto val="1"/>
        <c:lblAlgn val="ctr"/>
        <c:lblOffset val="100"/>
        <c:noMultiLvlLbl val="0"/>
      </c:catAx>
      <c:valAx>
        <c:axId val="1529810383"/>
        <c:scaling>
          <c:orientation val="minMax"/>
          <c:max val="0.8"/>
        </c:scaling>
        <c:delete val="1"/>
        <c:axPos val="l"/>
        <c:title>
          <c:tx>
            <c:rich>
              <a:bodyPr rot="-540000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r>
                  <a:rPr lang="en-US"/>
                  <a:t>% of households with recommended dietary diversity</a:t>
                </a:r>
              </a:p>
            </c:rich>
          </c:tx>
          <c:overlay val="0"/>
          <c:spPr>
            <a:noFill/>
            <a:ln>
              <a:noFill/>
            </a:ln>
            <a:effectLst/>
          </c:spPr>
          <c:txPr>
            <a:bodyPr rot="-540000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endParaRPr lang="en-ZM"/>
            </a:p>
          </c:txPr>
        </c:title>
        <c:numFmt formatCode="0.0%" sourceLinked="1"/>
        <c:majorTickMark val="none"/>
        <c:minorTickMark val="none"/>
        <c:tickLblPos val="nextTo"/>
        <c:crossAx val="1219082223"/>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600" b="0" i="0" u="none" strike="noStrike" kern="1200" baseline="0">
              <a:solidFill>
                <a:schemeClr val="tx1"/>
              </a:solidFill>
              <a:latin typeface="Gill Sans Nova" panose="020B0602020104020203" pitchFamily="34" charset="0"/>
              <a:ea typeface="+mn-ea"/>
              <a:cs typeface="+mn-cs"/>
            </a:defRPr>
          </a:pPr>
          <a:endParaRPr lang="en-ZM"/>
        </a:p>
      </c:txPr>
    </c:legend>
    <c:plotVisOnly val="1"/>
    <c:dispBlanksAs val="gap"/>
    <c:showDLblsOverMax val="0"/>
  </c:chart>
  <c:spPr>
    <a:noFill/>
    <a:ln>
      <a:noFill/>
    </a:ln>
    <a:effectLst/>
  </c:spPr>
  <c:txPr>
    <a:bodyPr/>
    <a:lstStyle/>
    <a:p>
      <a:pPr>
        <a:defRPr sz="1600">
          <a:solidFill>
            <a:schemeClr val="tx1"/>
          </a:solidFill>
          <a:latin typeface="Gill Sans Nova" panose="020B0602020104020203" pitchFamily="34" charset="0"/>
        </a:defRPr>
      </a:pPr>
      <a:endParaRPr lang="en-ZM"/>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0.xml.rels><?xml version="1.0" encoding="UTF-8" standalone="yes"?>
<Relationships xmlns="http://schemas.openxmlformats.org/package/2006/relationships"><Relationship Id="rId1" Type="http://schemas.openxmlformats.org/officeDocument/2006/relationships/image" Target="../media/image23.png"/></Relationships>
</file>

<file path=ppt/diagrams/_rels/data8.xml.rels><?xml version="1.0" encoding="UTF-8" standalone="yes"?>
<Relationships xmlns="http://schemas.openxmlformats.org/package/2006/relationships"><Relationship Id="rId1" Type="http://schemas.openxmlformats.org/officeDocument/2006/relationships/image" Target="../media/image22.jpeg"/></Relationships>
</file>

<file path=ppt/diagrams/_rels/drawing10.xml.rels><?xml version="1.0" encoding="UTF-8" standalone="yes"?>
<Relationships xmlns="http://schemas.openxmlformats.org/package/2006/relationships"><Relationship Id="rId1" Type="http://schemas.openxmlformats.org/officeDocument/2006/relationships/image" Target="../media/image23.png"/></Relationships>
</file>

<file path=ppt/diagrams/_rels/drawing8.xml.rels><?xml version="1.0" encoding="UTF-8" standalone="yes"?>
<Relationships xmlns="http://schemas.openxmlformats.org/package/2006/relationships"><Relationship Id="rId1" Type="http://schemas.openxmlformats.org/officeDocument/2006/relationships/image" Target="../media/image22.jpeg"/></Relationships>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D178A84-9ECD-48B1-9311-F206693FAA7E}" type="doc">
      <dgm:prSet loTypeId="urn:microsoft.com/office/officeart/2005/8/layout/hProcess9" loCatId="process" qsTypeId="urn:microsoft.com/office/officeart/2005/8/quickstyle/simple1" qsCatId="simple" csTypeId="urn:microsoft.com/office/officeart/2005/8/colors/colorful5" csCatId="colorful"/>
      <dgm:spPr/>
      <dgm:t>
        <a:bodyPr/>
        <a:lstStyle/>
        <a:p>
          <a:endParaRPr lang="en-US"/>
        </a:p>
      </dgm:t>
    </dgm:pt>
    <dgm:pt modelId="{0FFF39CC-DC7F-4AD6-9993-E2033978DE36}">
      <dgm:prSet custT="1"/>
      <dgm:spPr/>
      <dgm:t>
        <a:bodyPr/>
        <a:lstStyle/>
        <a:p>
          <a:r>
            <a:rPr lang="en-US" sz="1800" b="0" i="0">
              <a:solidFill>
                <a:schemeClr val="tx1"/>
              </a:solidFill>
              <a:latin typeface="Gill Sans Nova" panose="020B0602020104020203" pitchFamily="34" charset="0"/>
            </a:rPr>
            <a:t>Acknowledgements </a:t>
          </a:r>
          <a:endParaRPr lang="en-US" sz="1800">
            <a:solidFill>
              <a:schemeClr val="tx1"/>
            </a:solidFill>
            <a:latin typeface="Gill Sans Nova" panose="020B0602020104020203" pitchFamily="34" charset="0"/>
          </a:endParaRPr>
        </a:p>
      </dgm:t>
    </dgm:pt>
    <dgm:pt modelId="{79672C16-3C6C-4B46-BA7A-EE0976D09AD8}" type="parTrans" cxnId="{65696BA1-4EB8-413D-B3E4-68B982BB6EF1}">
      <dgm:prSet/>
      <dgm:spPr/>
      <dgm:t>
        <a:bodyPr/>
        <a:lstStyle/>
        <a:p>
          <a:endParaRPr lang="en-US" sz="1800">
            <a:solidFill>
              <a:schemeClr val="tx1"/>
            </a:solidFill>
            <a:latin typeface="Gill Sans Nova" panose="020B0602020104020203" pitchFamily="34" charset="0"/>
          </a:endParaRPr>
        </a:p>
      </dgm:t>
    </dgm:pt>
    <dgm:pt modelId="{A7CE8AAA-9F20-4746-9742-92C295C4DA1B}" type="sibTrans" cxnId="{65696BA1-4EB8-413D-B3E4-68B982BB6EF1}">
      <dgm:prSet/>
      <dgm:spPr/>
      <dgm:t>
        <a:bodyPr/>
        <a:lstStyle/>
        <a:p>
          <a:endParaRPr lang="en-US" sz="1800">
            <a:solidFill>
              <a:schemeClr val="tx1"/>
            </a:solidFill>
            <a:latin typeface="Gill Sans Nova" panose="020B0602020104020203" pitchFamily="34" charset="0"/>
          </a:endParaRPr>
        </a:p>
      </dgm:t>
    </dgm:pt>
    <dgm:pt modelId="{CA592B10-19F8-4CAD-A9B2-58AF78D743CB}">
      <dgm:prSet custT="1"/>
      <dgm:spPr/>
      <dgm:t>
        <a:bodyPr/>
        <a:lstStyle/>
        <a:p>
          <a:r>
            <a:rPr lang="en-US" sz="1800" b="0" i="0">
              <a:solidFill>
                <a:schemeClr val="tx1"/>
              </a:solidFill>
              <a:latin typeface="Gill Sans Nova" panose="020B0602020104020203" pitchFamily="34" charset="0"/>
            </a:rPr>
            <a:t>Background </a:t>
          </a:r>
          <a:endParaRPr lang="en-US" sz="1800">
            <a:solidFill>
              <a:schemeClr val="tx1"/>
            </a:solidFill>
            <a:latin typeface="Gill Sans Nova" panose="020B0602020104020203" pitchFamily="34" charset="0"/>
          </a:endParaRPr>
        </a:p>
      </dgm:t>
    </dgm:pt>
    <dgm:pt modelId="{AB8F4D6E-9937-4CBD-A668-BD92C6EC63F6}" type="parTrans" cxnId="{46F797A0-B13D-437E-A5FC-DDAE458C99C3}">
      <dgm:prSet/>
      <dgm:spPr/>
      <dgm:t>
        <a:bodyPr/>
        <a:lstStyle/>
        <a:p>
          <a:endParaRPr lang="en-US" sz="1800">
            <a:solidFill>
              <a:schemeClr val="tx1"/>
            </a:solidFill>
            <a:latin typeface="Gill Sans Nova" panose="020B0602020104020203" pitchFamily="34" charset="0"/>
          </a:endParaRPr>
        </a:p>
      </dgm:t>
    </dgm:pt>
    <dgm:pt modelId="{133DE7C1-E7B4-4778-8F80-EAF299A07ACA}" type="sibTrans" cxnId="{46F797A0-B13D-437E-A5FC-DDAE458C99C3}">
      <dgm:prSet/>
      <dgm:spPr/>
      <dgm:t>
        <a:bodyPr/>
        <a:lstStyle/>
        <a:p>
          <a:endParaRPr lang="en-US" sz="1800">
            <a:solidFill>
              <a:schemeClr val="tx1"/>
            </a:solidFill>
            <a:latin typeface="Gill Sans Nova" panose="020B0602020104020203" pitchFamily="34" charset="0"/>
          </a:endParaRPr>
        </a:p>
      </dgm:t>
    </dgm:pt>
    <dgm:pt modelId="{8DB4D831-3000-4569-9BA5-38B1B19675CC}">
      <dgm:prSet custT="1"/>
      <dgm:spPr/>
      <dgm:t>
        <a:bodyPr/>
        <a:lstStyle/>
        <a:p>
          <a:r>
            <a:rPr lang="en-US" sz="1800" b="0" i="0">
              <a:solidFill>
                <a:schemeClr val="tx1"/>
              </a:solidFill>
              <a:latin typeface="Gill Sans Nova" panose="020B0602020104020203" pitchFamily="34" charset="0"/>
            </a:rPr>
            <a:t>Methodology</a:t>
          </a:r>
          <a:endParaRPr lang="en-US" sz="1800">
            <a:solidFill>
              <a:schemeClr val="tx1"/>
            </a:solidFill>
            <a:latin typeface="Gill Sans Nova" panose="020B0602020104020203" pitchFamily="34" charset="0"/>
          </a:endParaRPr>
        </a:p>
      </dgm:t>
    </dgm:pt>
    <dgm:pt modelId="{32B2BEAC-7F57-4125-B0B9-E5762B4E0580}" type="parTrans" cxnId="{0EB57586-E8EA-4F7A-961B-704A4D663572}">
      <dgm:prSet/>
      <dgm:spPr/>
      <dgm:t>
        <a:bodyPr/>
        <a:lstStyle/>
        <a:p>
          <a:endParaRPr lang="en-US" sz="1800">
            <a:solidFill>
              <a:schemeClr val="tx1"/>
            </a:solidFill>
            <a:latin typeface="Gill Sans Nova" panose="020B0602020104020203" pitchFamily="34" charset="0"/>
          </a:endParaRPr>
        </a:p>
      </dgm:t>
    </dgm:pt>
    <dgm:pt modelId="{E87E32E7-48FC-4A37-B442-D3C1DFA3519C}" type="sibTrans" cxnId="{0EB57586-E8EA-4F7A-961B-704A4D663572}">
      <dgm:prSet/>
      <dgm:spPr/>
      <dgm:t>
        <a:bodyPr/>
        <a:lstStyle/>
        <a:p>
          <a:endParaRPr lang="en-US" sz="1800">
            <a:solidFill>
              <a:schemeClr val="tx1"/>
            </a:solidFill>
            <a:latin typeface="Gill Sans Nova" panose="020B0602020104020203" pitchFamily="34" charset="0"/>
          </a:endParaRPr>
        </a:p>
      </dgm:t>
    </dgm:pt>
    <dgm:pt modelId="{C2906548-2B0F-49D3-B0FB-05CA7FFDEEC1}">
      <dgm:prSet custT="1"/>
      <dgm:spPr/>
      <dgm:t>
        <a:bodyPr/>
        <a:lstStyle/>
        <a:p>
          <a:r>
            <a:rPr lang="en-US" sz="1800" b="0" i="0">
              <a:solidFill>
                <a:schemeClr val="tx1"/>
              </a:solidFill>
              <a:latin typeface="Gill Sans Nova" panose="020B0602020104020203" pitchFamily="34" charset="0"/>
            </a:rPr>
            <a:t>Results</a:t>
          </a:r>
          <a:endParaRPr lang="en-US" sz="1800">
            <a:solidFill>
              <a:schemeClr val="tx1"/>
            </a:solidFill>
            <a:latin typeface="Gill Sans Nova" panose="020B0602020104020203" pitchFamily="34" charset="0"/>
          </a:endParaRPr>
        </a:p>
      </dgm:t>
    </dgm:pt>
    <dgm:pt modelId="{A3BB2844-3C51-4616-9447-0482A7D62607}" type="parTrans" cxnId="{BA66CAE4-3467-4880-BFD9-A69B7E4022EA}">
      <dgm:prSet/>
      <dgm:spPr/>
      <dgm:t>
        <a:bodyPr/>
        <a:lstStyle/>
        <a:p>
          <a:endParaRPr lang="en-US" sz="1800">
            <a:solidFill>
              <a:schemeClr val="tx1"/>
            </a:solidFill>
            <a:latin typeface="Gill Sans Nova" panose="020B0602020104020203" pitchFamily="34" charset="0"/>
          </a:endParaRPr>
        </a:p>
      </dgm:t>
    </dgm:pt>
    <dgm:pt modelId="{BDF2CE71-3BC4-4B74-AFD7-C9D7392115A0}" type="sibTrans" cxnId="{BA66CAE4-3467-4880-BFD9-A69B7E4022EA}">
      <dgm:prSet/>
      <dgm:spPr/>
      <dgm:t>
        <a:bodyPr/>
        <a:lstStyle/>
        <a:p>
          <a:endParaRPr lang="en-US" sz="1800">
            <a:solidFill>
              <a:schemeClr val="tx1"/>
            </a:solidFill>
            <a:latin typeface="Gill Sans Nova" panose="020B0602020104020203" pitchFamily="34" charset="0"/>
          </a:endParaRPr>
        </a:p>
      </dgm:t>
    </dgm:pt>
    <dgm:pt modelId="{7074765B-4A8E-4AB6-9C66-109C8B1D26FD}">
      <dgm:prSet custT="1"/>
      <dgm:spPr/>
      <dgm:t>
        <a:bodyPr/>
        <a:lstStyle/>
        <a:p>
          <a:r>
            <a:rPr lang="en-US" sz="1800" b="0" i="0">
              <a:solidFill>
                <a:schemeClr val="tx1"/>
              </a:solidFill>
              <a:latin typeface="Gill Sans Nova" panose="020B0602020104020203" pitchFamily="34" charset="0"/>
            </a:rPr>
            <a:t>Conclusions and recommendations</a:t>
          </a:r>
          <a:endParaRPr lang="en-US" sz="1800">
            <a:solidFill>
              <a:schemeClr val="tx1"/>
            </a:solidFill>
            <a:latin typeface="Gill Sans Nova" panose="020B0602020104020203" pitchFamily="34" charset="0"/>
          </a:endParaRPr>
        </a:p>
      </dgm:t>
    </dgm:pt>
    <dgm:pt modelId="{66CD4B7F-7995-457B-B41C-58FD8E0C1D6D}" type="parTrans" cxnId="{9078AD3E-FA45-404E-8464-FF3CC9BCFF9A}">
      <dgm:prSet/>
      <dgm:spPr/>
      <dgm:t>
        <a:bodyPr/>
        <a:lstStyle/>
        <a:p>
          <a:endParaRPr lang="en-US" sz="1800">
            <a:solidFill>
              <a:schemeClr val="tx1"/>
            </a:solidFill>
            <a:latin typeface="Gill Sans Nova" panose="020B0602020104020203" pitchFamily="34" charset="0"/>
          </a:endParaRPr>
        </a:p>
      </dgm:t>
    </dgm:pt>
    <dgm:pt modelId="{EA5A9774-9DCE-4B3E-8776-0C9C88E4518E}" type="sibTrans" cxnId="{9078AD3E-FA45-404E-8464-FF3CC9BCFF9A}">
      <dgm:prSet/>
      <dgm:spPr/>
      <dgm:t>
        <a:bodyPr/>
        <a:lstStyle/>
        <a:p>
          <a:endParaRPr lang="en-US" sz="1800">
            <a:solidFill>
              <a:schemeClr val="tx1"/>
            </a:solidFill>
            <a:latin typeface="Gill Sans Nova" panose="020B0602020104020203" pitchFamily="34" charset="0"/>
          </a:endParaRPr>
        </a:p>
      </dgm:t>
    </dgm:pt>
    <dgm:pt modelId="{11C0D67B-738C-4CCE-AB58-AFC80865D959}" type="pres">
      <dgm:prSet presAssocID="{9D178A84-9ECD-48B1-9311-F206693FAA7E}" presName="CompostProcess" presStyleCnt="0">
        <dgm:presLayoutVars>
          <dgm:dir/>
          <dgm:resizeHandles val="exact"/>
        </dgm:presLayoutVars>
      </dgm:prSet>
      <dgm:spPr/>
    </dgm:pt>
    <dgm:pt modelId="{69AFAD3D-2991-44AB-A998-98668691A460}" type="pres">
      <dgm:prSet presAssocID="{9D178A84-9ECD-48B1-9311-F206693FAA7E}" presName="arrow" presStyleLbl="bgShp" presStyleIdx="0" presStyleCnt="1"/>
      <dgm:spPr/>
    </dgm:pt>
    <dgm:pt modelId="{0016614A-2BF2-408B-86E8-44A7B05B9E2D}" type="pres">
      <dgm:prSet presAssocID="{9D178A84-9ECD-48B1-9311-F206693FAA7E}" presName="linearProcess" presStyleCnt="0"/>
      <dgm:spPr/>
    </dgm:pt>
    <dgm:pt modelId="{0E433D07-5746-4DB1-A31B-754D54019528}" type="pres">
      <dgm:prSet presAssocID="{0FFF39CC-DC7F-4AD6-9993-E2033978DE36}" presName="textNode" presStyleLbl="node1" presStyleIdx="0" presStyleCnt="5">
        <dgm:presLayoutVars>
          <dgm:bulletEnabled val="1"/>
        </dgm:presLayoutVars>
      </dgm:prSet>
      <dgm:spPr/>
    </dgm:pt>
    <dgm:pt modelId="{CFDBCD28-1E62-49CC-82BA-CA2B7B620F96}" type="pres">
      <dgm:prSet presAssocID="{A7CE8AAA-9F20-4746-9742-92C295C4DA1B}" presName="sibTrans" presStyleCnt="0"/>
      <dgm:spPr/>
    </dgm:pt>
    <dgm:pt modelId="{DF376E80-C905-4200-A957-0D76780E78F9}" type="pres">
      <dgm:prSet presAssocID="{CA592B10-19F8-4CAD-A9B2-58AF78D743CB}" presName="textNode" presStyleLbl="node1" presStyleIdx="1" presStyleCnt="5">
        <dgm:presLayoutVars>
          <dgm:bulletEnabled val="1"/>
        </dgm:presLayoutVars>
      </dgm:prSet>
      <dgm:spPr/>
    </dgm:pt>
    <dgm:pt modelId="{4C4984C0-DD69-47C2-A8B2-807B17AF6ABE}" type="pres">
      <dgm:prSet presAssocID="{133DE7C1-E7B4-4778-8F80-EAF299A07ACA}" presName="sibTrans" presStyleCnt="0"/>
      <dgm:spPr/>
    </dgm:pt>
    <dgm:pt modelId="{E0E4C5F1-5650-4EE9-BDF8-A59315416DB7}" type="pres">
      <dgm:prSet presAssocID="{8DB4D831-3000-4569-9BA5-38B1B19675CC}" presName="textNode" presStyleLbl="node1" presStyleIdx="2" presStyleCnt="5">
        <dgm:presLayoutVars>
          <dgm:bulletEnabled val="1"/>
        </dgm:presLayoutVars>
      </dgm:prSet>
      <dgm:spPr/>
    </dgm:pt>
    <dgm:pt modelId="{E5C40759-5353-45C1-AF21-617B9EDB765F}" type="pres">
      <dgm:prSet presAssocID="{E87E32E7-48FC-4A37-B442-D3C1DFA3519C}" presName="sibTrans" presStyleCnt="0"/>
      <dgm:spPr/>
    </dgm:pt>
    <dgm:pt modelId="{6C2DB5D8-4259-4D13-9BFF-9670C38E5B40}" type="pres">
      <dgm:prSet presAssocID="{C2906548-2B0F-49D3-B0FB-05CA7FFDEEC1}" presName="textNode" presStyleLbl="node1" presStyleIdx="3" presStyleCnt="5">
        <dgm:presLayoutVars>
          <dgm:bulletEnabled val="1"/>
        </dgm:presLayoutVars>
      </dgm:prSet>
      <dgm:spPr/>
    </dgm:pt>
    <dgm:pt modelId="{ACD455D7-44E8-416B-8B14-B0244C753ED8}" type="pres">
      <dgm:prSet presAssocID="{BDF2CE71-3BC4-4B74-AFD7-C9D7392115A0}" presName="sibTrans" presStyleCnt="0"/>
      <dgm:spPr/>
    </dgm:pt>
    <dgm:pt modelId="{F48863C2-A269-4839-93C9-C13D810A5CCB}" type="pres">
      <dgm:prSet presAssocID="{7074765B-4A8E-4AB6-9C66-109C8B1D26FD}" presName="textNode" presStyleLbl="node1" presStyleIdx="4" presStyleCnt="5">
        <dgm:presLayoutVars>
          <dgm:bulletEnabled val="1"/>
        </dgm:presLayoutVars>
      </dgm:prSet>
      <dgm:spPr/>
    </dgm:pt>
  </dgm:ptLst>
  <dgm:cxnLst>
    <dgm:cxn modelId="{DB117C19-B94E-4A6F-B8BE-0FEB7EADA5FB}" type="presOf" srcId="{C2906548-2B0F-49D3-B0FB-05CA7FFDEEC1}" destId="{6C2DB5D8-4259-4D13-9BFF-9670C38E5B40}" srcOrd="0" destOrd="0" presId="urn:microsoft.com/office/officeart/2005/8/layout/hProcess9"/>
    <dgm:cxn modelId="{9078AD3E-FA45-404E-8464-FF3CC9BCFF9A}" srcId="{9D178A84-9ECD-48B1-9311-F206693FAA7E}" destId="{7074765B-4A8E-4AB6-9C66-109C8B1D26FD}" srcOrd="4" destOrd="0" parTransId="{66CD4B7F-7995-457B-B41C-58FD8E0C1D6D}" sibTransId="{EA5A9774-9DCE-4B3E-8776-0C9C88E4518E}"/>
    <dgm:cxn modelId="{0EB57586-E8EA-4F7A-961B-704A4D663572}" srcId="{9D178A84-9ECD-48B1-9311-F206693FAA7E}" destId="{8DB4D831-3000-4569-9BA5-38B1B19675CC}" srcOrd="2" destOrd="0" parTransId="{32B2BEAC-7F57-4125-B0B9-E5762B4E0580}" sibTransId="{E87E32E7-48FC-4A37-B442-D3C1DFA3519C}"/>
    <dgm:cxn modelId="{59512494-1568-452E-8BFC-8211CD18DF72}" type="presOf" srcId="{9D178A84-9ECD-48B1-9311-F206693FAA7E}" destId="{11C0D67B-738C-4CCE-AB58-AFC80865D959}" srcOrd="0" destOrd="0" presId="urn:microsoft.com/office/officeart/2005/8/layout/hProcess9"/>
    <dgm:cxn modelId="{6D3DBA98-F15E-459E-90AA-976484A10072}" type="presOf" srcId="{8DB4D831-3000-4569-9BA5-38B1B19675CC}" destId="{E0E4C5F1-5650-4EE9-BDF8-A59315416DB7}" srcOrd="0" destOrd="0" presId="urn:microsoft.com/office/officeart/2005/8/layout/hProcess9"/>
    <dgm:cxn modelId="{46F797A0-B13D-437E-A5FC-DDAE458C99C3}" srcId="{9D178A84-9ECD-48B1-9311-F206693FAA7E}" destId="{CA592B10-19F8-4CAD-A9B2-58AF78D743CB}" srcOrd="1" destOrd="0" parTransId="{AB8F4D6E-9937-4CBD-A668-BD92C6EC63F6}" sibTransId="{133DE7C1-E7B4-4778-8F80-EAF299A07ACA}"/>
    <dgm:cxn modelId="{65696BA1-4EB8-413D-B3E4-68B982BB6EF1}" srcId="{9D178A84-9ECD-48B1-9311-F206693FAA7E}" destId="{0FFF39CC-DC7F-4AD6-9993-E2033978DE36}" srcOrd="0" destOrd="0" parTransId="{79672C16-3C6C-4B46-BA7A-EE0976D09AD8}" sibTransId="{A7CE8AAA-9F20-4746-9742-92C295C4DA1B}"/>
    <dgm:cxn modelId="{21B613A7-3CA4-4A9A-BB62-5D265CC9FF28}" type="presOf" srcId="{7074765B-4A8E-4AB6-9C66-109C8B1D26FD}" destId="{F48863C2-A269-4839-93C9-C13D810A5CCB}" srcOrd="0" destOrd="0" presId="urn:microsoft.com/office/officeart/2005/8/layout/hProcess9"/>
    <dgm:cxn modelId="{BA66CAE4-3467-4880-BFD9-A69B7E4022EA}" srcId="{9D178A84-9ECD-48B1-9311-F206693FAA7E}" destId="{C2906548-2B0F-49D3-B0FB-05CA7FFDEEC1}" srcOrd="3" destOrd="0" parTransId="{A3BB2844-3C51-4616-9447-0482A7D62607}" sibTransId="{BDF2CE71-3BC4-4B74-AFD7-C9D7392115A0}"/>
    <dgm:cxn modelId="{1792E9EF-AE43-48D2-8591-67358905C523}" type="presOf" srcId="{CA592B10-19F8-4CAD-A9B2-58AF78D743CB}" destId="{DF376E80-C905-4200-A957-0D76780E78F9}" srcOrd="0" destOrd="0" presId="urn:microsoft.com/office/officeart/2005/8/layout/hProcess9"/>
    <dgm:cxn modelId="{E35FDCF3-9920-4CD1-A381-6788C3D91B68}" type="presOf" srcId="{0FFF39CC-DC7F-4AD6-9993-E2033978DE36}" destId="{0E433D07-5746-4DB1-A31B-754D54019528}" srcOrd="0" destOrd="0" presId="urn:microsoft.com/office/officeart/2005/8/layout/hProcess9"/>
    <dgm:cxn modelId="{18942E7C-D675-4643-AFE7-1B7479F6438C}" type="presParOf" srcId="{11C0D67B-738C-4CCE-AB58-AFC80865D959}" destId="{69AFAD3D-2991-44AB-A998-98668691A460}" srcOrd="0" destOrd="0" presId="urn:microsoft.com/office/officeart/2005/8/layout/hProcess9"/>
    <dgm:cxn modelId="{421810C3-89B8-45AE-BD5F-02D6CEC8FD26}" type="presParOf" srcId="{11C0D67B-738C-4CCE-AB58-AFC80865D959}" destId="{0016614A-2BF2-408B-86E8-44A7B05B9E2D}" srcOrd="1" destOrd="0" presId="urn:microsoft.com/office/officeart/2005/8/layout/hProcess9"/>
    <dgm:cxn modelId="{1A579523-9AAB-4834-B0D4-3106B5C7C260}" type="presParOf" srcId="{0016614A-2BF2-408B-86E8-44A7B05B9E2D}" destId="{0E433D07-5746-4DB1-A31B-754D54019528}" srcOrd="0" destOrd="0" presId="urn:microsoft.com/office/officeart/2005/8/layout/hProcess9"/>
    <dgm:cxn modelId="{29EDDCA2-9C49-46AC-8065-DA5BF413974C}" type="presParOf" srcId="{0016614A-2BF2-408B-86E8-44A7B05B9E2D}" destId="{CFDBCD28-1E62-49CC-82BA-CA2B7B620F96}" srcOrd="1" destOrd="0" presId="urn:microsoft.com/office/officeart/2005/8/layout/hProcess9"/>
    <dgm:cxn modelId="{B27F77E6-624D-4507-B973-91C01E480899}" type="presParOf" srcId="{0016614A-2BF2-408B-86E8-44A7B05B9E2D}" destId="{DF376E80-C905-4200-A957-0D76780E78F9}" srcOrd="2" destOrd="0" presId="urn:microsoft.com/office/officeart/2005/8/layout/hProcess9"/>
    <dgm:cxn modelId="{04DFAFD2-5738-48DB-BA45-5E1CF37E9A8C}" type="presParOf" srcId="{0016614A-2BF2-408B-86E8-44A7B05B9E2D}" destId="{4C4984C0-DD69-47C2-A8B2-807B17AF6ABE}" srcOrd="3" destOrd="0" presId="urn:microsoft.com/office/officeart/2005/8/layout/hProcess9"/>
    <dgm:cxn modelId="{CE87E408-D164-42C2-B5C0-24CD188D3E35}" type="presParOf" srcId="{0016614A-2BF2-408B-86E8-44A7B05B9E2D}" destId="{E0E4C5F1-5650-4EE9-BDF8-A59315416DB7}" srcOrd="4" destOrd="0" presId="urn:microsoft.com/office/officeart/2005/8/layout/hProcess9"/>
    <dgm:cxn modelId="{98815662-F392-497C-A587-A381AC6D087A}" type="presParOf" srcId="{0016614A-2BF2-408B-86E8-44A7B05B9E2D}" destId="{E5C40759-5353-45C1-AF21-617B9EDB765F}" srcOrd="5" destOrd="0" presId="urn:microsoft.com/office/officeart/2005/8/layout/hProcess9"/>
    <dgm:cxn modelId="{D8BB5763-6D5E-467E-A859-89ACDA386A7F}" type="presParOf" srcId="{0016614A-2BF2-408B-86E8-44A7B05B9E2D}" destId="{6C2DB5D8-4259-4D13-9BFF-9670C38E5B40}" srcOrd="6" destOrd="0" presId="urn:microsoft.com/office/officeart/2005/8/layout/hProcess9"/>
    <dgm:cxn modelId="{D5D747C2-BB4E-4277-A566-27099CCCDE85}" type="presParOf" srcId="{0016614A-2BF2-408B-86E8-44A7B05B9E2D}" destId="{ACD455D7-44E8-416B-8B14-B0244C753ED8}" srcOrd="7" destOrd="0" presId="urn:microsoft.com/office/officeart/2005/8/layout/hProcess9"/>
    <dgm:cxn modelId="{5DAE9160-E5A7-4679-A4B4-F0A2592FAB7E}" type="presParOf" srcId="{0016614A-2BF2-408B-86E8-44A7B05B9E2D}" destId="{F48863C2-A269-4839-93C9-C13D810A5CCB}" srcOrd="8" destOrd="0" presId="urn:microsoft.com/office/officeart/2005/8/layout/hProcess9"/>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6937F64E-9692-406C-9DA2-D08055BFB802}" type="doc">
      <dgm:prSet loTypeId="urn:microsoft.com/office/officeart/2005/8/layout/process1" loCatId="process" qsTypeId="urn:microsoft.com/office/officeart/2005/8/quickstyle/simple1" qsCatId="simple" csTypeId="urn:microsoft.com/office/officeart/2005/8/colors/accent0_1" csCatId="mainScheme" phldr="1"/>
      <dgm:spPr/>
      <dgm:t>
        <a:bodyPr/>
        <a:lstStyle/>
        <a:p>
          <a:endParaRPr lang="en-US"/>
        </a:p>
      </dgm:t>
    </dgm:pt>
    <dgm:pt modelId="{77EEDDBC-191B-4AA3-8059-E48EED50D5BB}">
      <dgm:prSet/>
      <dgm:spPr>
        <a:solidFill>
          <a:schemeClr val="accent5">
            <a:lumMod val="40000"/>
            <a:lumOff val="60000"/>
          </a:schemeClr>
        </a:solidFill>
      </dgm:spPr>
      <dgm:t>
        <a:bodyPr/>
        <a:lstStyle/>
        <a:p>
          <a:r>
            <a:rPr lang="en-US" b="0" i="0" dirty="0">
              <a:latin typeface="Gill Sans Nova" panose="020B0602020104020203" pitchFamily="34" charset="0"/>
            </a:rPr>
            <a:t>Necessary conditions required to reduce stunting (QCA-analysis)</a:t>
          </a:r>
        </a:p>
        <a:p>
          <a:r>
            <a:rPr lang="en-US" b="0" i="0" dirty="0">
              <a:latin typeface="Gill Sans Nova" panose="020B0602020104020203" pitchFamily="34" charset="0"/>
            </a:rPr>
            <a:t>Improvement in (1) </a:t>
          </a:r>
          <a:r>
            <a:rPr lang="en-GB" b="0" i="0" dirty="0">
              <a:latin typeface="Gill Sans Nova" panose="020B0602020104020203" pitchFamily="34" charset="0"/>
            </a:rPr>
            <a:t>Minimum dietary diversity for women (MDD-W); (2) Minimum meal frequency (MMF); (3) Child dietary diversity (CDD) ; (4) Access to basic drinking water (BW), and (5) Access to Basic sanitation (BSN)</a:t>
          </a:r>
          <a:endParaRPr lang="en-US" dirty="0">
            <a:latin typeface="Gill Sans Nova" panose="020B0602020104020203" pitchFamily="34" charset="0"/>
          </a:endParaRPr>
        </a:p>
      </dgm:t>
    </dgm:pt>
    <dgm:pt modelId="{79DE510A-0B83-40DC-ACC7-163E95F1B6E8}" type="parTrans" cxnId="{598EE0A0-3801-4E6F-A232-4CB6EDAFF597}">
      <dgm:prSet/>
      <dgm:spPr/>
      <dgm:t>
        <a:bodyPr/>
        <a:lstStyle/>
        <a:p>
          <a:endParaRPr lang="en-US"/>
        </a:p>
      </dgm:t>
    </dgm:pt>
    <dgm:pt modelId="{294F3F11-4655-42CD-A3BC-D5444FC8E1E1}" type="sibTrans" cxnId="{598EE0A0-3801-4E6F-A232-4CB6EDAFF597}">
      <dgm:prSet/>
      <dgm:spPr/>
      <dgm:t>
        <a:bodyPr/>
        <a:lstStyle/>
        <a:p>
          <a:endParaRPr lang="en-US"/>
        </a:p>
      </dgm:t>
    </dgm:pt>
    <dgm:pt modelId="{14026D52-26E9-4D3C-9354-ABDED9CB11D7}">
      <dgm:prSet custT="1"/>
      <dgm:spPr>
        <a:blipFill rotWithShape="0">
          <a:blip xmlns:r="http://schemas.openxmlformats.org/officeDocument/2006/relationships" r:embed="rId1"/>
          <a:srcRect/>
          <a:stretch>
            <a:fillRect l="-22000" r="-22000"/>
          </a:stretch>
        </a:blipFill>
      </dgm:spPr>
      <dgm:t>
        <a:bodyPr/>
        <a:lstStyle/>
        <a:p>
          <a:endParaRPr lang="en-US" sz="2800" b="1" i="0" u="none" strike="noStrike" cap="none">
            <a:solidFill>
              <a:schemeClr val="dk2"/>
            </a:solidFill>
            <a:latin typeface="Gill Sans Nova" panose="020B0602020104020203" pitchFamily="34" charset="0"/>
            <a:ea typeface="Gill Sans"/>
            <a:cs typeface="Gill Sans"/>
            <a:sym typeface="Arial"/>
          </a:endParaRPr>
        </a:p>
      </dgm:t>
    </dgm:pt>
    <dgm:pt modelId="{37E5F4B7-4082-4A04-A796-2D35275EDCEF}" type="sibTrans" cxnId="{FEBA0F57-1717-4D38-916E-BE2DEF035626}">
      <dgm:prSet/>
      <dgm:spPr/>
      <dgm:t>
        <a:bodyPr/>
        <a:lstStyle/>
        <a:p>
          <a:endParaRPr lang="en-US">
            <a:solidFill>
              <a:schemeClr val="tx1">
                <a:lumMod val="85000"/>
                <a:lumOff val="15000"/>
              </a:schemeClr>
            </a:solidFill>
          </a:endParaRPr>
        </a:p>
      </dgm:t>
    </dgm:pt>
    <dgm:pt modelId="{BE0C5D94-EAFA-4C5A-988E-14A9C1413D62}" type="parTrans" cxnId="{FEBA0F57-1717-4D38-916E-BE2DEF035626}">
      <dgm:prSet/>
      <dgm:spPr/>
      <dgm:t>
        <a:bodyPr/>
        <a:lstStyle/>
        <a:p>
          <a:endParaRPr lang="en-US"/>
        </a:p>
      </dgm:t>
    </dgm:pt>
    <dgm:pt modelId="{36D0B052-E7C2-4053-809F-6DD88F8DA085}" type="pres">
      <dgm:prSet presAssocID="{6937F64E-9692-406C-9DA2-D08055BFB802}" presName="Name0" presStyleCnt="0">
        <dgm:presLayoutVars>
          <dgm:dir/>
          <dgm:resizeHandles val="exact"/>
        </dgm:presLayoutVars>
      </dgm:prSet>
      <dgm:spPr/>
    </dgm:pt>
    <dgm:pt modelId="{2E1D620E-879C-4E71-9A2A-BABCF67E373D}" type="pres">
      <dgm:prSet presAssocID="{14026D52-26E9-4D3C-9354-ABDED9CB11D7}" presName="node" presStyleLbl="node1" presStyleIdx="0" presStyleCnt="2" custScaleX="39864" custScaleY="91757" custLinFactNeighborX="-10295" custLinFactNeighborY="437">
        <dgm:presLayoutVars>
          <dgm:bulletEnabled val="1"/>
        </dgm:presLayoutVars>
      </dgm:prSet>
      <dgm:spPr/>
    </dgm:pt>
    <dgm:pt modelId="{B307F40E-8906-47E7-B2F6-D5C9E71F1E8F}" type="pres">
      <dgm:prSet presAssocID="{37E5F4B7-4082-4A04-A796-2D35275EDCEF}" presName="sibTrans" presStyleLbl="sibTrans2D1" presStyleIdx="0" presStyleCnt="1"/>
      <dgm:spPr/>
    </dgm:pt>
    <dgm:pt modelId="{7B42070A-2E48-46B7-9416-28AF483B0BA1}" type="pres">
      <dgm:prSet presAssocID="{37E5F4B7-4082-4A04-A796-2D35275EDCEF}" presName="connectorText" presStyleLbl="sibTrans2D1" presStyleIdx="0" presStyleCnt="1"/>
      <dgm:spPr/>
    </dgm:pt>
    <dgm:pt modelId="{3B284A22-43CB-4F5D-97E6-C5DC9A35F349}" type="pres">
      <dgm:prSet presAssocID="{77EEDDBC-191B-4AA3-8059-E48EED50D5BB}" presName="node" presStyleLbl="node1" presStyleIdx="1" presStyleCnt="2" custLinFactNeighborX="26933" custLinFactNeighborY="-4967">
        <dgm:presLayoutVars>
          <dgm:bulletEnabled val="1"/>
        </dgm:presLayoutVars>
      </dgm:prSet>
      <dgm:spPr/>
    </dgm:pt>
  </dgm:ptLst>
  <dgm:cxnLst>
    <dgm:cxn modelId="{5BDBFC0A-5CB3-41D0-BD6E-CB3A192D765A}" type="presOf" srcId="{14026D52-26E9-4D3C-9354-ABDED9CB11D7}" destId="{2E1D620E-879C-4E71-9A2A-BABCF67E373D}" srcOrd="0" destOrd="0" presId="urn:microsoft.com/office/officeart/2005/8/layout/process1"/>
    <dgm:cxn modelId="{A51D685C-5247-4650-B69E-AF146F962C45}" type="presOf" srcId="{37E5F4B7-4082-4A04-A796-2D35275EDCEF}" destId="{7B42070A-2E48-46B7-9416-28AF483B0BA1}" srcOrd="1" destOrd="0" presId="urn:microsoft.com/office/officeart/2005/8/layout/process1"/>
    <dgm:cxn modelId="{26BC0B74-B930-4FF3-8B5E-811C8F742362}" type="presOf" srcId="{77EEDDBC-191B-4AA3-8059-E48EED50D5BB}" destId="{3B284A22-43CB-4F5D-97E6-C5DC9A35F349}" srcOrd="0" destOrd="0" presId="urn:microsoft.com/office/officeart/2005/8/layout/process1"/>
    <dgm:cxn modelId="{FEBA0F57-1717-4D38-916E-BE2DEF035626}" srcId="{6937F64E-9692-406C-9DA2-D08055BFB802}" destId="{14026D52-26E9-4D3C-9354-ABDED9CB11D7}" srcOrd="0" destOrd="0" parTransId="{BE0C5D94-EAFA-4C5A-988E-14A9C1413D62}" sibTransId="{37E5F4B7-4082-4A04-A796-2D35275EDCEF}"/>
    <dgm:cxn modelId="{598EE0A0-3801-4E6F-A232-4CB6EDAFF597}" srcId="{6937F64E-9692-406C-9DA2-D08055BFB802}" destId="{77EEDDBC-191B-4AA3-8059-E48EED50D5BB}" srcOrd="1" destOrd="0" parTransId="{79DE510A-0B83-40DC-ACC7-163E95F1B6E8}" sibTransId="{294F3F11-4655-42CD-A3BC-D5444FC8E1E1}"/>
    <dgm:cxn modelId="{4E9024A9-39E9-49F3-BC2F-DF92B2C44311}" type="presOf" srcId="{6937F64E-9692-406C-9DA2-D08055BFB802}" destId="{36D0B052-E7C2-4053-809F-6DD88F8DA085}" srcOrd="0" destOrd="0" presId="urn:microsoft.com/office/officeart/2005/8/layout/process1"/>
    <dgm:cxn modelId="{222DEFF6-9895-4A7D-A68B-3727073227FA}" type="presOf" srcId="{37E5F4B7-4082-4A04-A796-2D35275EDCEF}" destId="{B307F40E-8906-47E7-B2F6-D5C9E71F1E8F}" srcOrd="0" destOrd="0" presId="urn:microsoft.com/office/officeart/2005/8/layout/process1"/>
    <dgm:cxn modelId="{1DA6505F-9813-430E-B52C-3B7594EAD343}" type="presParOf" srcId="{36D0B052-E7C2-4053-809F-6DD88F8DA085}" destId="{2E1D620E-879C-4E71-9A2A-BABCF67E373D}" srcOrd="0" destOrd="0" presId="urn:microsoft.com/office/officeart/2005/8/layout/process1"/>
    <dgm:cxn modelId="{5B767C1E-C4D1-4432-A6DC-EB5CA46BBD38}" type="presParOf" srcId="{36D0B052-E7C2-4053-809F-6DD88F8DA085}" destId="{B307F40E-8906-47E7-B2F6-D5C9E71F1E8F}" srcOrd="1" destOrd="0" presId="urn:microsoft.com/office/officeart/2005/8/layout/process1"/>
    <dgm:cxn modelId="{3F5E8353-4FB4-406C-BDE6-EBD02B47D705}" type="presParOf" srcId="{B307F40E-8906-47E7-B2F6-D5C9E71F1E8F}" destId="{7B42070A-2E48-46B7-9416-28AF483B0BA1}" srcOrd="0" destOrd="0" presId="urn:microsoft.com/office/officeart/2005/8/layout/process1"/>
    <dgm:cxn modelId="{68D8489D-0A26-479B-A31E-E1A926FB2E33}" type="presParOf" srcId="{36D0B052-E7C2-4053-809F-6DD88F8DA085}" destId="{3B284A22-43CB-4F5D-97E6-C5DC9A35F349}" srcOrd="2" destOrd="0" presId="urn:microsoft.com/office/officeart/2005/8/layout/process1"/>
  </dgm:cxnLst>
  <dgm:bg>
    <a:solidFill>
      <a:schemeClr val="bg2">
        <a:lumMod val="20000"/>
        <a:lumOff val="80000"/>
      </a:schemeClr>
    </a:solidFill>
  </dgm:bg>
  <dgm:whole/>
  <dgm:extLst>
    <a:ext uri="http://schemas.microsoft.com/office/drawing/2008/diagram">
      <dsp:dataModelExt xmlns:dsp="http://schemas.microsoft.com/office/drawing/2008/diagram" relId="rId21"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7619D6F6-4B9B-4E71-BE1E-EEE89E4D7984}" type="doc">
      <dgm:prSet loTypeId="urn:microsoft.com/office/officeart/2008/layout/LinedList" loCatId="list" qsTypeId="urn:microsoft.com/office/officeart/2005/8/quickstyle/simple1" qsCatId="simple" csTypeId="urn:microsoft.com/office/officeart/2005/8/colors/colorful3" csCatId="colorful" phldr="1"/>
      <dgm:spPr/>
      <dgm:t>
        <a:bodyPr/>
        <a:lstStyle/>
        <a:p>
          <a:endParaRPr lang="en-US"/>
        </a:p>
      </dgm:t>
    </dgm:pt>
    <dgm:pt modelId="{F466FD04-C11D-419D-89DE-270BF94454F1}">
      <dgm:prSet custT="1"/>
      <dgm:spPr/>
      <dgm:t>
        <a:bodyPr/>
        <a:lstStyle/>
        <a:p>
          <a:r>
            <a:rPr lang="en-US" sz="2400" b="0" i="0" dirty="0">
              <a:latin typeface="Gill Sans Nova" panose="020B0602020104020203" pitchFamily="34" charset="0"/>
            </a:rPr>
            <a:t>Delayed commencement and roll out of the SUN /MCDPII </a:t>
          </a:r>
          <a:r>
            <a:rPr lang="en-US" sz="2400" b="0" i="0" dirty="0" err="1">
              <a:latin typeface="Gill Sans Nova" panose="020B0602020104020203" pitchFamily="34" charset="0"/>
            </a:rPr>
            <a:t>programme</a:t>
          </a:r>
          <a:r>
            <a:rPr lang="en-US" sz="2400" b="0" i="0" dirty="0">
              <a:latin typeface="Gill Sans Nova" panose="020B0602020104020203" pitchFamily="34" charset="0"/>
            </a:rPr>
            <a:t> thereby limiting the coverage of interventions </a:t>
          </a:r>
          <a:endParaRPr lang="en-US" sz="2400" dirty="0">
            <a:latin typeface="Gill Sans Nova" panose="020B0602020104020203" pitchFamily="34" charset="0"/>
          </a:endParaRPr>
        </a:p>
      </dgm:t>
    </dgm:pt>
    <dgm:pt modelId="{73872F92-5AB4-408B-8947-89188C6263E1}" type="parTrans" cxnId="{C5826D91-12C4-485E-811A-2BABE638FD29}">
      <dgm:prSet/>
      <dgm:spPr/>
      <dgm:t>
        <a:bodyPr/>
        <a:lstStyle/>
        <a:p>
          <a:endParaRPr lang="en-US" sz="2400">
            <a:latin typeface="Gill Sans Nova" panose="020B0602020104020203" pitchFamily="34" charset="0"/>
          </a:endParaRPr>
        </a:p>
      </dgm:t>
    </dgm:pt>
    <dgm:pt modelId="{B39545C5-11BE-4AB1-A77E-8F7A801B6621}" type="sibTrans" cxnId="{C5826D91-12C4-485E-811A-2BABE638FD29}">
      <dgm:prSet/>
      <dgm:spPr/>
      <dgm:t>
        <a:bodyPr/>
        <a:lstStyle/>
        <a:p>
          <a:endParaRPr lang="en-US" sz="2400">
            <a:latin typeface="Gill Sans Nova" panose="020B0602020104020203" pitchFamily="34" charset="0"/>
          </a:endParaRPr>
        </a:p>
      </dgm:t>
    </dgm:pt>
    <dgm:pt modelId="{BAEEF021-3BA0-4D86-BA75-1DEB1FBB677C}">
      <dgm:prSet custT="1"/>
      <dgm:spPr/>
      <dgm:t>
        <a:bodyPr/>
        <a:lstStyle/>
        <a:p>
          <a:r>
            <a:rPr lang="en-US" sz="2400" b="0" i="0" dirty="0">
              <a:latin typeface="Gill Sans Nova" panose="020B0602020104020203" pitchFamily="34" charset="0"/>
            </a:rPr>
            <a:t>Onset of COVID 19 limited service provision resulting in low accessibility of beneficiaries</a:t>
          </a:r>
          <a:endParaRPr lang="en-US" sz="2400" dirty="0">
            <a:latin typeface="Gill Sans Nova" panose="020B0602020104020203" pitchFamily="34" charset="0"/>
          </a:endParaRPr>
        </a:p>
      </dgm:t>
    </dgm:pt>
    <dgm:pt modelId="{9C4C1D12-43EA-474A-9501-84AEDE69082B}" type="parTrans" cxnId="{1B05B23F-F801-4E5F-AF69-C8F09352AE8D}">
      <dgm:prSet/>
      <dgm:spPr/>
      <dgm:t>
        <a:bodyPr/>
        <a:lstStyle/>
        <a:p>
          <a:endParaRPr lang="en-US" sz="2400">
            <a:latin typeface="Gill Sans Nova" panose="020B0602020104020203" pitchFamily="34" charset="0"/>
          </a:endParaRPr>
        </a:p>
      </dgm:t>
    </dgm:pt>
    <dgm:pt modelId="{CEA7D9E5-F31B-4B20-8A5F-B5AE114D5843}" type="sibTrans" cxnId="{1B05B23F-F801-4E5F-AF69-C8F09352AE8D}">
      <dgm:prSet/>
      <dgm:spPr/>
      <dgm:t>
        <a:bodyPr/>
        <a:lstStyle/>
        <a:p>
          <a:endParaRPr lang="en-US" sz="2400">
            <a:latin typeface="Gill Sans Nova" panose="020B0602020104020203" pitchFamily="34" charset="0"/>
          </a:endParaRPr>
        </a:p>
      </dgm:t>
    </dgm:pt>
    <dgm:pt modelId="{6CFFFBC4-FA0B-4B0B-87A6-9D7B2F8CE75D}">
      <dgm:prSet custT="1"/>
      <dgm:spPr/>
      <dgm:t>
        <a:bodyPr/>
        <a:lstStyle/>
        <a:p>
          <a:r>
            <a:rPr lang="en-US" sz="2400" b="0" i="0" dirty="0">
              <a:latin typeface="Gill Sans Nova" panose="020B0602020104020203" pitchFamily="34" charset="0"/>
            </a:rPr>
            <a:t>Limited resources to support the implementation of high impact interventions in the target population </a:t>
          </a:r>
          <a:endParaRPr lang="en-US" sz="2400" dirty="0">
            <a:latin typeface="Gill Sans Nova" panose="020B0602020104020203" pitchFamily="34" charset="0"/>
          </a:endParaRPr>
        </a:p>
      </dgm:t>
    </dgm:pt>
    <dgm:pt modelId="{0A4BC157-AF5A-4777-A85B-1F3DA8368250}" type="parTrans" cxnId="{9DBFA48F-03D8-4406-8A36-F6BDC7479293}">
      <dgm:prSet/>
      <dgm:spPr/>
      <dgm:t>
        <a:bodyPr/>
        <a:lstStyle/>
        <a:p>
          <a:endParaRPr lang="en-US" sz="2400">
            <a:latin typeface="Gill Sans Nova" panose="020B0602020104020203" pitchFamily="34" charset="0"/>
          </a:endParaRPr>
        </a:p>
      </dgm:t>
    </dgm:pt>
    <dgm:pt modelId="{6A67F230-A1BE-43BB-8E1A-30D656804F92}" type="sibTrans" cxnId="{9DBFA48F-03D8-4406-8A36-F6BDC7479293}">
      <dgm:prSet/>
      <dgm:spPr/>
      <dgm:t>
        <a:bodyPr/>
        <a:lstStyle/>
        <a:p>
          <a:endParaRPr lang="en-US" sz="2400">
            <a:latin typeface="Gill Sans Nova" panose="020B0602020104020203" pitchFamily="34" charset="0"/>
          </a:endParaRPr>
        </a:p>
      </dgm:t>
    </dgm:pt>
    <dgm:pt modelId="{65C8AFE4-5657-41E8-A3FD-31DEDE59A2A6}">
      <dgm:prSet custT="1"/>
      <dgm:spPr/>
      <dgm:t>
        <a:bodyPr/>
        <a:lstStyle/>
        <a:p>
          <a:r>
            <a:rPr lang="en-US" sz="2400" b="0" i="0" dirty="0">
              <a:latin typeface="Gill Sans Nova" panose="020B0602020104020203" pitchFamily="34" charset="0"/>
            </a:rPr>
            <a:t>Deteriorating economic situation in the country between 2019 and 2021, resulting in increased food prices </a:t>
          </a:r>
          <a:endParaRPr lang="en-US" sz="2400" dirty="0">
            <a:latin typeface="Gill Sans Nova" panose="020B0602020104020203" pitchFamily="34" charset="0"/>
          </a:endParaRPr>
        </a:p>
      </dgm:t>
    </dgm:pt>
    <dgm:pt modelId="{F245358A-AA98-43BE-BC2B-4926C5C3A4B8}" type="parTrans" cxnId="{325508FF-1427-4F63-9FB1-FDC1BBCB4CF4}">
      <dgm:prSet/>
      <dgm:spPr/>
      <dgm:t>
        <a:bodyPr/>
        <a:lstStyle/>
        <a:p>
          <a:endParaRPr lang="en-US" sz="2400">
            <a:latin typeface="Gill Sans Nova" panose="020B0602020104020203" pitchFamily="34" charset="0"/>
          </a:endParaRPr>
        </a:p>
      </dgm:t>
    </dgm:pt>
    <dgm:pt modelId="{98B1AF0B-126F-4201-B197-12A9B40F3D49}" type="sibTrans" cxnId="{325508FF-1427-4F63-9FB1-FDC1BBCB4CF4}">
      <dgm:prSet/>
      <dgm:spPr/>
      <dgm:t>
        <a:bodyPr/>
        <a:lstStyle/>
        <a:p>
          <a:endParaRPr lang="en-US" sz="2400">
            <a:latin typeface="Gill Sans Nova" panose="020B0602020104020203" pitchFamily="34" charset="0"/>
          </a:endParaRPr>
        </a:p>
      </dgm:t>
    </dgm:pt>
    <dgm:pt modelId="{9B2085CF-B674-4C2E-BB1A-2539221C7B8E}" type="pres">
      <dgm:prSet presAssocID="{7619D6F6-4B9B-4E71-BE1E-EEE89E4D7984}" presName="vert0" presStyleCnt="0">
        <dgm:presLayoutVars>
          <dgm:dir/>
          <dgm:animOne val="branch"/>
          <dgm:animLvl val="lvl"/>
        </dgm:presLayoutVars>
      </dgm:prSet>
      <dgm:spPr/>
    </dgm:pt>
    <dgm:pt modelId="{16F3C88C-F3DA-4855-8DE0-920A145AE6BC}" type="pres">
      <dgm:prSet presAssocID="{F466FD04-C11D-419D-89DE-270BF94454F1}" presName="thickLine" presStyleLbl="alignNode1" presStyleIdx="0" presStyleCnt="4"/>
      <dgm:spPr/>
    </dgm:pt>
    <dgm:pt modelId="{83B78D32-7D45-48A5-B0C0-709E6F926942}" type="pres">
      <dgm:prSet presAssocID="{F466FD04-C11D-419D-89DE-270BF94454F1}" presName="horz1" presStyleCnt="0"/>
      <dgm:spPr/>
    </dgm:pt>
    <dgm:pt modelId="{925EED0F-9038-48A2-85BD-95E7BEF9A924}" type="pres">
      <dgm:prSet presAssocID="{F466FD04-C11D-419D-89DE-270BF94454F1}" presName="tx1" presStyleLbl="revTx" presStyleIdx="0" presStyleCnt="4"/>
      <dgm:spPr/>
    </dgm:pt>
    <dgm:pt modelId="{C58A9DAF-5F1D-4980-ADDE-6DC5860775F2}" type="pres">
      <dgm:prSet presAssocID="{F466FD04-C11D-419D-89DE-270BF94454F1}" presName="vert1" presStyleCnt="0"/>
      <dgm:spPr/>
    </dgm:pt>
    <dgm:pt modelId="{2F410A6F-D51A-45BB-9D72-6C0205A36478}" type="pres">
      <dgm:prSet presAssocID="{BAEEF021-3BA0-4D86-BA75-1DEB1FBB677C}" presName="thickLine" presStyleLbl="alignNode1" presStyleIdx="1" presStyleCnt="4"/>
      <dgm:spPr/>
    </dgm:pt>
    <dgm:pt modelId="{4824FBD2-5F8E-4812-A616-CCED67D31642}" type="pres">
      <dgm:prSet presAssocID="{BAEEF021-3BA0-4D86-BA75-1DEB1FBB677C}" presName="horz1" presStyleCnt="0"/>
      <dgm:spPr/>
    </dgm:pt>
    <dgm:pt modelId="{6DD53B16-6960-434E-9781-ED647C3E5596}" type="pres">
      <dgm:prSet presAssocID="{BAEEF021-3BA0-4D86-BA75-1DEB1FBB677C}" presName="tx1" presStyleLbl="revTx" presStyleIdx="1" presStyleCnt="4"/>
      <dgm:spPr/>
    </dgm:pt>
    <dgm:pt modelId="{26292B89-03BE-4352-A781-D6854906AD66}" type="pres">
      <dgm:prSet presAssocID="{BAEEF021-3BA0-4D86-BA75-1DEB1FBB677C}" presName="vert1" presStyleCnt="0"/>
      <dgm:spPr/>
    </dgm:pt>
    <dgm:pt modelId="{D117EB91-208C-45D5-9A55-FCD139114C25}" type="pres">
      <dgm:prSet presAssocID="{6CFFFBC4-FA0B-4B0B-87A6-9D7B2F8CE75D}" presName="thickLine" presStyleLbl="alignNode1" presStyleIdx="2" presStyleCnt="4"/>
      <dgm:spPr/>
    </dgm:pt>
    <dgm:pt modelId="{E69D815C-AA1D-469B-9719-B36CBA4C83FB}" type="pres">
      <dgm:prSet presAssocID="{6CFFFBC4-FA0B-4B0B-87A6-9D7B2F8CE75D}" presName="horz1" presStyleCnt="0"/>
      <dgm:spPr/>
    </dgm:pt>
    <dgm:pt modelId="{FCD00F91-489D-4EDA-AF4E-B5076890F47A}" type="pres">
      <dgm:prSet presAssocID="{6CFFFBC4-FA0B-4B0B-87A6-9D7B2F8CE75D}" presName="tx1" presStyleLbl="revTx" presStyleIdx="2" presStyleCnt="4"/>
      <dgm:spPr/>
    </dgm:pt>
    <dgm:pt modelId="{E06EB833-58A9-4C5C-A6F7-64931A111155}" type="pres">
      <dgm:prSet presAssocID="{6CFFFBC4-FA0B-4B0B-87A6-9D7B2F8CE75D}" presName="vert1" presStyleCnt="0"/>
      <dgm:spPr/>
    </dgm:pt>
    <dgm:pt modelId="{056EBD7D-4D9B-4A3C-BBE4-92D028CEAC69}" type="pres">
      <dgm:prSet presAssocID="{65C8AFE4-5657-41E8-A3FD-31DEDE59A2A6}" presName="thickLine" presStyleLbl="alignNode1" presStyleIdx="3" presStyleCnt="4"/>
      <dgm:spPr/>
    </dgm:pt>
    <dgm:pt modelId="{98EFD8A2-6FE8-4FDF-B096-FC3A1AB90047}" type="pres">
      <dgm:prSet presAssocID="{65C8AFE4-5657-41E8-A3FD-31DEDE59A2A6}" presName="horz1" presStyleCnt="0"/>
      <dgm:spPr/>
    </dgm:pt>
    <dgm:pt modelId="{39D12370-456E-44E4-8179-7D3DBD651B91}" type="pres">
      <dgm:prSet presAssocID="{65C8AFE4-5657-41E8-A3FD-31DEDE59A2A6}" presName="tx1" presStyleLbl="revTx" presStyleIdx="3" presStyleCnt="4"/>
      <dgm:spPr/>
    </dgm:pt>
    <dgm:pt modelId="{5DC8646A-A9DE-4DD7-958E-32F2AEA67809}" type="pres">
      <dgm:prSet presAssocID="{65C8AFE4-5657-41E8-A3FD-31DEDE59A2A6}" presName="vert1" presStyleCnt="0"/>
      <dgm:spPr/>
    </dgm:pt>
  </dgm:ptLst>
  <dgm:cxnLst>
    <dgm:cxn modelId="{AB195715-C539-4B59-9D9F-796287E5F221}" type="presOf" srcId="{7619D6F6-4B9B-4E71-BE1E-EEE89E4D7984}" destId="{9B2085CF-B674-4C2E-BB1A-2539221C7B8E}" srcOrd="0" destOrd="0" presId="urn:microsoft.com/office/officeart/2008/layout/LinedList"/>
    <dgm:cxn modelId="{25E3801B-FC98-4A43-8EFD-CB9CF8BB885E}" type="presOf" srcId="{F466FD04-C11D-419D-89DE-270BF94454F1}" destId="{925EED0F-9038-48A2-85BD-95E7BEF9A924}" srcOrd="0" destOrd="0" presId="urn:microsoft.com/office/officeart/2008/layout/LinedList"/>
    <dgm:cxn modelId="{08BC071F-A96D-4EA1-9C7A-6B533DA51AAB}" type="presOf" srcId="{6CFFFBC4-FA0B-4B0B-87A6-9D7B2F8CE75D}" destId="{FCD00F91-489D-4EDA-AF4E-B5076890F47A}" srcOrd="0" destOrd="0" presId="urn:microsoft.com/office/officeart/2008/layout/LinedList"/>
    <dgm:cxn modelId="{1B05B23F-F801-4E5F-AF69-C8F09352AE8D}" srcId="{7619D6F6-4B9B-4E71-BE1E-EEE89E4D7984}" destId="{BAEEF021-3BA0-4D86-BA75-1DEB1FBB677C}" srcOrd="1" destOrd="0" parTransId="{9C4C1D12-43EA-474A-9501-84AEDE69082B}" sibTransId="{CEA7D9E5-F31B-4B20-8A5F-B5AE114D5843}"/>
    <dgm:cxn modelId="{29919659-0ED2-40DD-AAEB-68D1FAA483A1}" type="presOf" srcId="{65C8AFE4-5657-41E8-A3FD-31DEDE59A2A6}" destId="{39D12370-456E-44E4-8179-7D3DBD651B91}" srcOrd="0" destOrd="0" presId="urn:microsoft.com/office/officeart/2008/layout/LinedList"/>
    <dgm:cxn modelId="{9DBFA48F-03D8-4406-8A36-F6BDC7479293}" srcId="{7619D6F6-4B9B-4E71-BE1E-EEE89E4D7984}" destId="{6CFFFBC4-FA0B-4B0B-87A6-9D7B2F8CE75D}" srcOrd="2" destOrd="0" parTransId="{0A4BC157-AF5A-4777-A85B-1F3DA8368250}" sibTransId="{6A67F230-A1BE-43BB-8E1A-30D656804F92}"/>
    <dgm:cxn modelId="{C5826D91-12C4-485E-811A-2BABE638FD29}" srcId="{7619D6F6-4B9B-4E71-BE1E-EEE89E4D7984}" destId="{F466FD04-C11D-419D-89DE-270BF94454F1}" srcOrd="0" destOrd="0" parTransId="{73872F92-5AB4-408B-8947-89188C6263E1}" sibTransId="{B39545C5-11BE-4AB1-A77E-8F7A801B6621}"/>
    <dgm:cxn modelId="{A45624D0-AC20-469E-A8EE-F473ABA5DA68}" type="presOf" srcId="{BAEEF021-3BA0-4D86-BA75-1DEB1FBB677C}" destId="{6DD53B16-6960-434E-9781-ED647C3E5596}" srcOrd="0" destOrd="0" presId="urn:microsoft.com/office/officeart/2008/layout/LinedList"/>
    <dgm:cxn modelId="{325508FF-1427-4F63-9FB1-FDC1BBCB4CF4}" srcId="{7619D6F6-4B9B-4E71-BE1E-EEE89E4D7984}" destId="{65C8AFE4-5657-41E8-A3FD-31DEDE59A2A6}" srcOrd="3" destOrd="0" parTransId="{F245358A-AA98-43BE-BC2B-4926C5C3A4B8}" sibTransId="{98B1AF0B-126F-4201-B197-12A9B40F3D49}"/>
    <dgm:cxn modelId="{E6262F98-5D9C-4ABA-8F54-AC4527BE26CA}" type="presParOf" srcId="{9B2085CF-B674-4C2E-BB1A-2539221C7B8E}" destId="{16F3C88C-F3DA-4855-8DE0-920A145AE6BC}" srcOrd="0" destOrd="0" presId="urn:microsoft.com/office/officeart/2008/layout/LinedList"/>
    <dgm:cxn modelId="{D6CE4869-4B47-4A40-90C3-16209E63AF2F}" type="presParOf" srcId="{9B2085CF-B674-4C2E-BB1A-2539221C7B8E}" destId="{83B78D32-7D45-48A5-B0C0-709E6F926942}" srcOrd="1" destOrd="0" presId="urn:microsoft.com/office/officeart/2008/layout/LinedList"/>
    <dgm:cxn modelId="{DB2C55FD-C9DE-4659-B31F-CB214B64F341}" type="presParOf" srcId="{83B78D32-7D45-48A5-B0C0-709E6F926942}" destId="{925EED0F-9038-48A2-85BD-95E7BEF9A924}" srcOrd="0" destOrd="0" presId="urn:microsoft.com/office/officeart/2008/layout/LinedList"/>
    <dgm:cxn modelId="{9528B8EF-97DF-4CA8-84A1-F3880238CB19}" type="presParOf" srcId="{83B78D32-7D45-48A5-B0C0-709E6F926942}" destId="{C58A9DAF-5F1D-4980-ADDE-6DC5860775F2}" srcOrd="1" destOrd="0" presId="urn:microsoft.com/office/officeart/2008/layout/LinedList"/>
    <dgm:cxn modelId="{D97ECEA7-E641-4624-9283-A50A8768D602}" type="presParOf" srcId="{9B2085CF-B674-4C2E-BB1A-2539221C7B8E}" destId="{2F410A6F-D51A-45BB-9D72-6C0205A36478}" srcOrd="2" destOrd="0" presId="urn:microsoft.com/office/officeart/2008/layout/LinedList"/>
    <dgm:cxn modelId="{F048CAAC-FD6B-4845-9B6E-E735C65811ED}" type="presParOf" srcId="{9B2085CF-B674-4C2E-BB1A-2539221C7B8E}" destId="{4824FBD2-5F8E-4812-A616-CCED67D31642}" srcOrd="3" destOrd="0" presId="urn:microsoft.com/office/officeart/2008/layout/LinedList"/>
    <dgm:cxn modelId="{1ABE8305-15CF-471B-8130-486FA260BDFC}" type="presParOf" srcId="{4824FBD2-5F8E-4812-A616-CCED67D31642}" destId="{6DD53B16-6960-434E-9781-ED647C3E5596}" srcOrd="0" destOrd="0" presId="urn:microsoft.com/office/officeart/2008/layout/LinedList"/>
    <dgm:cxn modelId="{5A3D488F-CA15-4534-9D80-03F58A9193F9}" type="presParOf" srcId="{4824FBD2-5F8E-4812-A616-CCED67D31642}" destId="{26292B89-03BE-4352-A781-D6854906AD66}" srcOrd="1" destOrd="0" presId="urn:microsoft.com/office/officeart/2008/layout/LinedList"/>
    <dgm:cxn modelId="{28D48860-69D6-4812-82EC-7DAF21493191}" type="presParOf" srcId="{9B2085CF-B674-4C2E-BB1A-2539221C7B8E}" destId="{D117EB91-208C-45D5-9A55-FCD139114C25}" srcOrd="4" destOrd="0" presId="urn:microsoft.com/office/officeart/2008/layout/LinedList"/>
    <dgm:cxn modelId="{24CF7A3B-B0AE-4E8C-9DDB-3CD003F442FD}" type="presParOf" srcId="{9B2085CF-B674-4C2E-BB1A-2539221C7B8E}" destId="{E69D815C-AA1D-469B-9719-B36CBA4C83FB}" srcOrd="5" destOrd="0" presId="urn:microsoft.com/office/officeart/2008/layout/LinedList"/>
    <dgm:cxn modelId="{C46231A9-27AA-4ECE-A3F4-8A780BD659F4}" type="presParOf" srcId="{E69D815C-AA1D-469B-9719-B36CBA4C83FB}" destId="{FCD00F91-489D-4EDA-AF4E-B5076890F47A}" srcOrd="0" destOrd="0" presId="urn:microsoft.com/office/officeart/2008/layout/LinedList"/>
    <dgm:cxn modelId="{A50A3A69-8079-4B76-A55A-2B0BEBF1F106}" type="presParOf" srcId="{E69D815C-AA1D-469B-9719-B36CBA4C83FB}" destId="{E06EB833-58A9-4C5C-A6F7-64931A111155}" srcOrd="1" destOrd="0" presId="urn:microsoft.com/office/officeart/2008/layout/LinedList"/>
    <dgm:cxn modelId="{AAC5AC44-ED32-4F9E-89B4-735CD73629FB}" type="presParOf" srcId="{9B2085CF-B674-4C2E-BB1A-2539221C7B8E}" destId="{056EBD7D-4D9B-4A3C-BBE4-92D028CEAC69}" srcOrd="6" destOrd="0" presId="urn:microsoft.com/office/officeart/2008/layout/LinedList"/>
    <dgm:cxn modelId="{F25D68BF-7A79-4B2A-86DB-B64C9B033FDD}" type="presParOf" srcId="{9B2085CF-B674-4C2E-BB1A-2539221C7B8E}" destId="{98EFD8A2-6FE8-4FDF-B096-FC3A1AB90047}" srcOrd="7" destOrd="0" presId="urn:microsoft.com/office/officeart/2008/layout/LinedList"/>
    <dgm:cxn modelId="{7D8643A1-E033-4CAF-8844-B4056147EBC2}" type="presParOf" srcId="{98EFD8A2-6FE8-4FDF-B096-FC3A1AB90047}" destId="{39D12370-456E-44E4-8179-7D3DBD651B91}" srcOrd="0" destOrd="0" presId="urn:microsoft.com/office/officeart/2008/layout/LinedList"/>
    <dgm:cxn modelId="{27C8F9D0-0080-42CF-904E-E6BF241E3072}" type="presParOf" srcId="{98EFD8A2-6FE8-4FDF-B096-FC3A1AB90047}" destId="{5DC8646A-A9DE-4DD7-958E-32F2AEA67809}"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3A61DD7-AFA8-40EF-808A-97CE79E05181}" type="doc">
      <dgm:prSet loTypeId="urn:microsoft.com/office/officeart/2008/layout/LinedList" loCatId="list" qsTypeId="urn:microsoft.com/office/officeart/2005/8/quickstyle/simple1" qsCatId="simple" csTypeId="urn:microsoft.com/office/officeart/2005/8/colors/colorful4" csCatId="colorful" phldr="1"/>
      <dgm:spPr/>
      <dgm:t>
        <a:bodyPr/>
        <a:lstStyle/>
        <a:p>
          <a:endParaRPr lang="en-US"/>
        </a:p>
      </dgm:t>
    </dgm:pt>
    <dgm:pt modelId="{591A74B1-62C4-4F22-BABA-113F1E5EE7C7}">
      <dgm:prSet custT="1"/>
      <dgm:spPr/>
      <dgm:t>
        <a:bodyPr/>
        <a:lstStyle/>
        <a:p>
          <a:r>
            <a:rPr lang="en-GB" sz="2000" b="0" i="0" dirty="0">
              <a:latin typeface="Gill Sans Nova"/>
            </a:rPr>
            <a:t>Targeted iron fortification of complementary foods to address high levels of anaemia in children</a:t>
          </a:r>
          <a:endParaRPr lang="en-US" sz="2000" dirty="0">
            <a:latin typeface="Gill Sans Nova"/>
          </a:endParaRPr>
        </a:p>
      </dgm:t>
    </dgm:pt>
    <dgm:pt modelId="{53C42074-7863-447B-89B3-4FBBBCE5BECF}" type="parTrans" cxnId="{0183C105-15E7-44B9-BD16-4C6F9FF246B6}">
      <dgm:prSet/>
      <dgm:spPr/>
      <dgm:t>
        <a:bodyPr/>
        <a:lstStyle/>
        <a:p>
          <a:endParaRPr lang="en-US" sz="2000"/>
        </a:p>
      </dgm:t>
    </dgm:pt>
    <dgm:pt modelId="{03DA04B8-983E-40E9-ADE8-F1B2C7B89F37}" type="sibTrans" cxnId="{0183C105-15E7-44B9-BD16-4C6F9FF246B6}">
      <dgm:prSet/>
      <dgm:spPr/>
      <dgm:t>
        <a:bodyPr/>
        <a:lstStyle/>
        <a:p>
          <a:endParaRPr lang="en-US" sz="2000"/>
        </a:p>
      </dgm:t>
    </dgm:pt>
    <dgm:pt modelId="{E76D8319-F485-4D61-90D0-F2B6F127E255}">
      <dgm:prSet custT="1"/>
      <dgm:spPr/>
      <dgm:t>
        <a:bodyPr/>
        <a:lstStyle/>
        <a:p>
          <a:r>
            <a:rPr lang="en-GB" sz="2000" b="0" i="0" dirty="0">
              <a:latin typeface="Gill Sans Nova"/>
            </a:rPr>
            <a:t>Promote climate-smart agricultural practices to address the adverse effects climate change</a:t>
          </a:r>
          <a:endParaRPr lang="en-US" sz="2000" dirty="0">
            <a:latin typeface="Gill Sans Nova"/>
          </a:endParaRPr>
        </a:p>
      </dgm:t>
    </dgm:pt>
    <dgm:pt modelId="{126F951A-222C-43BF-9BE6-83FE7B6D117C}" type="parTrans" cxnId="{10B34253-3FF8-4977-96C7-4E34B8E023EC}">
      <dgm:prSet/>
      <dgm:spPr/>
      <dgm:t>
        <a:bodyPr/>
        <a:lstStyle/>
        <a:p>
          <a:endParaRPr lang="en-GB" sz="2000"/>
        </a:p>
      </dgm:t>
    </dgm:pt>
    <dgm:pt modelId="{6CC5FBC6-ACF3-46B3-857C-CE4D56D99503}" type="sibTrans" cxnId="{10B34253-3FF8-4977-96C7-4E34B8E023EC}">
      <dgm:prSet/>
      <dgm:spPr/>
      <dgm:t>
        <a:bodyPr/>
        <a:lstStyle/>
        <a:p>
          <a:endParaRPr lang="en-GB" sz="2000"/>
        </a:p>
      </dgm:t>
    </dgm:pt>
    <dgm:pt modelId="{AE00E1CE-1AF5-4998-BD2B-E6F2290EEA87}">
      <dgm:prSet custT="1"/>
      <dgm:spPr/>
      <dgm:t>
        <a:bodyPr/>
        <a:lstStyle/>
        <a:p>
          <a:pPr rtl="0"/>
          <a:r>
            <a:rPr lang="en-GB" sz="2000" b="0" i="0" dirty="0">
              <a:latin typeface="Gill Sans Nova"/>
            </a:rPr>
            <a:t>Design urban tailored programmes that address nutrition gaps in urban areas </a:t>
          </a:r>
          <a:endParaRPr lang="en-US" sz="2000" dirty="0">
            <a:latin typeface="Gill Sans Nova"/>
          </a:endParaRPr>
        </a:p>
      </dgm:t>
    </dgm:pt>
    <dgm:pt modelId="{93E3D451-F9C5-48F2-9809-AC339EB84AAD}" type="parTrans" cxnId="{F7BE586C-5F3E-422B-B4DB-FD2C4351A039}">
      <dgm:prSet/>
      <dgm:spPr/>
      <dgm:t>
        <a:bodyPr/>
        <a:lstStyle/>
        <a:p>
          <a:endParaRPr lang="en-GB" sz="2000"/>
        </a:p>
      </dgm:t>
    </dgm:pt>
    <dgm:pt modelId="{7B5D68EB-50F8-4A69-9B5D-0AB8BECF0746}" type="sibTrans" cxnId="{F7BE586C-5F3E-422B-B4DB-FD2C4351A039}">
      <dgm:prSet/>
      <dgm:spPr/>
      <dgm:t>
        <a:bodyPr/>
        <a:lstStyle/>
        <a:p>
          <a:endParaRPr lang="en-GB" sz="2000"/>
        </a:p>
      </dgm:t>
    </dgm:pt>
    <dgm:pt modelId="{6F91918A-03E7-4386-9242-4E4D49295BA8}">
      <dgm:prSet custT="1"/>
      <dgm:spPr/>
      <dgm:t>
        <a:bodyPr/>
        <a:lstStyle/>
        <a:p>
          <a:r>
            <a:rPr lang="en-GB" sz="2000" b="0" i="0" dirty="0">
              <a:latin typeface="Gill Sans Nova"/>
            </a:rPr>
            <a:t>Community/household awareness on the importance of consuming nutrient rich foods</a:t>
          </a:r>
          <a:endParaRPr lang="en-US" sz="2000" dirty="0">
            <a:latin typeface="Gill Sans Nova"/>
          </a:endParaRPr>
        </a:p>
      </dgm:t>
    </dgm:pt>
    <dgm:pt modelId="{789A3B8E-93D2-4919-9298-42C5C1D83F3D}" type="parTrans" cxnId="{38554CD7-7094-4F8B-982E-1EAF9A5CA2D9}">
      <dgm:prSet/>
      <dgm:spPr/>
      <dgm:t>
        <a:bodyPr/>
        <a:lstStyle/>
        <a:p>
          <a:endParaRPr lang="en-GB" sz="2000"/>
        </a:p>
      </dgm:t>
    </dgm:pt>
    <dgm:pt modelId="{4B20AA10-703A-4D2F-9BBE-5E519DAA9767}" type="sibTrans" cxnId="{38554CD7-7094-4F8B-982E-1EAF9A5CA2D9}">
      <dgm:prSet/>
      <dgm:spPr/>
      <dgm:t>
        <a:bodyPr/>
        <a:lstStyle/>
        <a:p>
          <a:endParaRPr lang="en-GB" sz="2000"/>
        </a:p>
      </dgm:t>
    </dgm:pt>
    <dgm:pt modelId="{67E9ADF7-D6B8-4F0C-976F-263620F03440}">
      <dgm:prSet custT="1"/>
      <dgm:spPr/>
      <dgm:t>
        <a:bodyPr/>
        <a:lstStyle/>
        <a:p>
          <a:pPr rtl="0"/>
          <a:r>
            <a:rPr lang="en-GB" sz="2000" b="0" i="0" dirty="0">
              <a:latin typeface="Gill Sans Nova"/>
            </a:rPr>
            <a:t>Adopt an intensive  approach for nutrition social behaviour change communication to target all key community members </a:t>
          </a:r>
          <a:endParaRPr lang="en-US" sz="2000" dirty="0">
            <a:latin typeface="Gill Sans Nova"/>
          </a:endParaRPr>
        </a:p>
      </dgm:t>
    </dgm:pt>
    <dgm:pt modelId="{C63CACFA-4CCD-486B-90DD-4496E0E3B9B1}" type="sibTrans" cxnId="{4771F946-76E9-485A-BF0A-57ACA9183CDA}">
      <dgm:prSet/>
      <dgm:spPr/>
      <dgm:t>
        <a:bodyPr/>
        <a:lstStyle/>
        <a:p>
          <a:endParaRPr lang="en-US" sz="2000"/>
        </a:p>
      </dgm:t>
    </dgm:pt>
    <dgm:pt modelId="{240C3961-493A-410E-B71A-A0BD3BC66FE3}" type="parTrans" cxnId="{4771F946-76E9-485A-BF0A-57ACA9183CDA}">
      <dgm:prSet/>
      <dgm:spPr/>
      <dgm:t>
        <a:bodyPr/>
        <a:lstStyle/>
        <a:p>
          <a:endParaRPr lang="en-US" sz="2000"/>
        </a:p>
      </dgm:t>
    </dgm:pt>
    <dgm:pt modelId="{B5F1237D-409B-4A67-9E4C-FBD16287837E}">
      <dgm:prSet custT="1"/>
      <dgm:spPr/>
      <dgm:t>
        <a:bodyPr/>
        <a:lstStyle/>
        <a:p>
          <a:r>
            <a:rPr lang="en-US" sz="2000" b="0" i="0" dirty="0">
              <a:latin typeface="Gill Sans Nova"/>
            </a:rPr>
            <a:t>Build on success of WASH</a:t>
          </a:r>
          <a:endParaRPr lang="en-US" sz="2000" dirty="0">
            <a:latin typeface="Gill Sans Nova"/>
          </a:endParaRPr>
        </a:p>
      </dgm:t>
    </dgm:pt>
    <dgm:pt modelId="{74E2BB5A-3D87-4E31-A5C7-85A3BD61E33D}" type="parTrans" cxnId="{1165FCD5-F222-4C8A-B192-63D94218A414}">
      <dgm:prSet/>
      <dgm:spPr/>
      <dgm:t>
        <a:bodyPr/>
        <a:lstStyle/>
        <a:p>
          <a:endParaRPr lang="en-GB" sz="2000"/>
        </a:p>
      </dgm:t>
    </dgm:pt>
    <dgm:pt modelId="{A57D8646-390C-4A7A-A081-05EB9C3341C7}" type="sibTrans" cxnId="{1165FCD5-F222-4C8A-B192-63D94218A414}">
      <dgm:prSet/>
      <dgm:spPr/>
      <dgm:t>
        <a:bodyPr/>
        <a:lstStyle/>
        <a:p>
          <a:endParaRPr lang="en-GB" sz="2000"/>
        </a:p>
      </dgm:t>
    </dgm:pt>
    <dgm:pt modelId="{E1DFC1C5-AB48-4DEA-B6A5-FB2F1F5D54DE}">
      <dgm:prSet custT="1"/>
      <dgm:spPr/>
      <dgm:t>
        <a:bodyPr/>
        <a:lstStyle/>
        <a:p>
          <a:pPr rtl="0"/>
          <a:r>
            <a:rPr lang="en-US" sz="2000" b="0" i="0" dirty="0">
              <a:latin typeface="Gill Sans Nova"/>
            </a:rPr>
            <a:t>Identify lessons from the positive deviant districts </a:t>
          </a:r>
          <a:endParaRPr lang="en-US" sz="2000" dirty="0">
            <a:latin typeface="Gill Sans Nova"/>
          </a:endParaRPr>
        </a:p>
      </dgm:t>
    </dgm:pt>
    <dgm:pt modelId="{CE192E9F-DE7D-44EE-9A75-B529BB884192}" type="parTrans" cxnId="{1A1185F2-0E16-4744-AB9D-AE615AB3E3CE}">
      <dgm:prSet/>
      <dgm:spPr/>
      <dgm:t>
        <a:bodyPr/>
        <a:lstStyle/>
        <a:p>
          <a:endParaRPr lang="en-GB" sz="2000"/>
        </a:p>
      </dgm:t>
    </dgm:pt>
    <dgm:pt modelId="{9C302D28-C120-4812-B9C9-355B153CF576}" type="sibTrans" cxnId="{1A1185F2-0E16-4744-AB9D-AE615AB3E3CE}">
      <dgm:prSet/>
      <dgm:spPr/>
      <dgm:t>
        <a:bodyPr/>
        <a:lstStyle/>
        <a:p>
          <a:endParaRPr lang="en-GB" sz="2000"/>
        </a:p>
      </dgm:t>
    </dgm:pt>
    <dgm:pt modelId="{2EB49757-3DF4-4E43-8CA3-72F882C5141E}" type="pres">
      <dgm:prSet presAssocID="{53A61DD7-AFA8-40EF-808A-97CE79E05181}" presName="vert0" presStyleCnt="0">
        <dgm:presLayoutVars>
          <dgm:dir/>
          <dgm:animOne val="branch"/>
          <dgm:animLvl val="lvl"/>
        </dgm:presLayoutVars>
      </dgm:prSet>
      <dgm:spPr/>
    </dgm:pt>
    <dgm:pt modelId="{CAF982B1-FEE3-468B-BCB2-4D2563B402C1}" type="pres">
      <dgm:prSet presAssocID="{591A74B1-62C4-4F22-BABA-113F1E5EE7C7}" presName="thickLine" presStyleLbl="alignNode1" presStyleIdx="0" presStyleCnt="7"/>
      <dgm:spPr/>
    </dgm:pt>
    <dgm:pt modelId="{F98552B0-BC97-4AC0-B512-8D9D505C0209}" type="pres">
      <dgm:prSet presAssocID="{591A74B1-62C4-4F22-BABA-113F1E5EE7C7}" presName="horz1" presStyleCnt="0"/>
      <dgm:spPr/>
    </dgm:pt>
    <dgm:pt modelId="{0477D1AC-3836-4432-BADD-EFBB606DE9D7}" type="pres">
      <dgm:prSet presAssocID="{591A74B1-62C4-4F22-BABA-113F1E5EE7C7}" presName="tx1" presStyleLbl="revTx" presStyleIdx="0" presStyleCnt="7"/>
      <dgm:spPr/>
    </dgm:pt>
    <dgm:pt modelId="{31EBEB2E-A6A4-4474-8997-D1FF343C9539}" type="pres">
      <dgm:prSet presAssocID="{591A74B1-62C4-4F22-BABA-113F1E5EE7C7}" presName="vert1" presStyleCnt="0"/>
      <dgm:spPr/>
    </dgm:pt>
    <dgm:pt modelId="{C4B78029-AF70-4AD5-8075-78747E4D9A29}" type="pres">
      <dgm:prSet presAssocID="{67E9ADF7-D6B8-4F0C-976F-263620F03440}" presName="thickLine" presStyleLbl="alignNode1" presStyleIdx="1" presStyleCnt="7"/>
      <dgm:spPr/>
    </dgm:pt>
    <dgm:pt modelId="{A6B0BECF-C5B4-4303-8FD0-6BEF04ED6DE2}" type="pres">
      <dgm:prSet presAssocID="{67E9ADF7-D6B8-4F0C-976F-263620F03440}" presName="horz1" presStyleCnt="0"/>
      <dgm:spPr/>
    </dgm:pt>
    <dgm:pt modelId="{CCB17D4A-670F-476B-A2AA-1F345C50244B}" type="pres">
      <dgm:prSet presAssocID="{67E9ADF7-D6B8-4F0C-976F-263620F03440}" presName="tx1" presStyleLbl="revTx" presStyleIdx="1" presStyleCnt="7"/>
      <dgm:spPr/>
    </dgm:pt>
    <dgm:pt modelId="{D306D151-589A-4440-A67B-BCE5ECCD4A7C}" type="pres">
      <dgm:prSet presAssocID="{67E9ADF7-D6B8-4F0C-976F-263620F03440}" presName="vert1" presStyleCnt="0"/>
      <dgm:spPr/>
    </dgm:pt>
    <dgm:pt modelId="{2796F1D2-119A-4986-827A-33923A27BE1C}" type="pres">
      <dgm:prSet presAssocID="{AE00E1CE-1AF5-4998-BD2B-E6F2290EEA87}" presName="thickLine" presStyleLbl="alignNode1" presStyleIdx="2" presStyleCnt="7"/>
      <dgm:spPr/>
    </dgm:pt>
    <dgm:pt modelId="{77B7665D-E1EC-4BAF-B1FF-054A7B37B2EB}" type="pres">
      <dgm:prSet presAssocID="{AE00E1CE-1AF5-4998-BD2B-E6F2290EEA87}" presName="horz1" presStyleCnt="0"/>
      <dgm:spPr/>
    </dgm:pt>
    <dgm:pt modelId="{8460FA1D-6EA8-460E-9189-51D97BDA1BF9}" type="pres">
      <dgm:prSet presAssocID="{AE00E1CE-1AF5-4998-BD2B-E6F2290EEA87}" presName="tx1" presStyleLbl="revTx" presStyleIdx="2" presStyleCnt="7"/>
      <dgm:spPr/>
    </dgm:pt>
    <dgm:pt modelId="{AB13CE9A-A808-480E-AD22-554D3AF55B9F}" type="pres">
      <dgm:prSet presAssocID="{AE00E1CE-1AF5-4998-BD2B-E6F2290EEA87}" presName="vert1" presStyleCnt="0"/>
      <dgm:spPr/>
    </dgm:pt>
    <dgm:pt modelId="{686429C7-F371-45BB-A2BF-E77CD1A724EC}" type="pres">
      <dgm:prSet presAssocID="{E76D8319-F485-4D61-90D0-F2B6F127E255}" presName="thickLine" presStyleLbl="alignNode1" presStyleIdx="3" presStyleCnt="7"/>
      <dgm:spPr/>
    </dgm:pt>
    <dgm:pt modelId="{AFB8665A-2F39-4251-BF6B-C4B97A4143A2}" type="pres">
      <dgm:prSet presAssocID="{E76D8319-F485-4D61-90D0-F2B6F127E255}" presName="horz1" presStyleCnt="0"/>
      <dgm:spPr/>
    </dgm:pt>
    <dgm:pt modelId="{1E5195A0-EF20-4601-8191-2280FEB99BF9}" type="pres">
      <dgm:prSet presAssocID="{E76D8319-F485-4D61-90D0-F2B6F127E255}" presName="tx1" presStyleLbl="revTx" presStyleIdx="3" presStyleCnt="7"/>
      <dgm:spPr/>
    </dgm:pt>
    <dgm:pt modelId="{D8E0011B-4173-48C2-89D5-2830210F2C86}" type="pres">
      <dgm:prSet presAssocID="{E76D8319-F485-4D61-90D0-F2B6F127E255}" presName="vert1" presStyleCnt="0"/>
      <dgm:spPr/>
    </dgm:pt>
    <dgm:pt modelId="{A092E47B-0A4C-4860-B60F-49999B2DE142}" type="pres">
      <dgm:prSet presAssocID="{6F91918A-03E7-4386-9242-4E4D49295BA8}" presName="thickLine" presStyleLbl="alignNode1" presStyleIdx="4" presStyleCnt="7"/>
      <dgm:spPr/>
    </dgm:pt>
    <dgm:pt modelId="{93AC1B05-0A9B-4E3F-9F76-B2A9AFF53673}" type="pres">
      <dgm:prSet presAssocID="{6F91918A-03E7-4386-9242-4E4D49295BA8}" presName="horz1" presStyleCnt="0"/>
      <dgm:spPr/>
    </dgm:pt>
    <dgm:pt modelId="{D8DB16FB-DA08-4651-8DA7-C21C54D2853D}" type="pres">
      <dgm:prSet presAssocID="{6F91918A-03E7-4386-9242-4E4D49295BA8}" presName="tx1" presStyleLbl="revTx" presStyleIdx="4" presStyleCnt="7"/>
      <dgm:spPr/>
    </dgm:pt>
    <dgm:pt modelId="{9F177F9A-B3C6-43FA-920E-EC7DE197209F}" type="pres">
      <dgm:prSet presAssocID="{6F91918A-03E7-4386-9242-4E4D49295BA8}" presName="vert1" presStyleCnt="0"/>
      <dgm:spPr/>
    </dgm:pt>
    <dgm:pt modelId="{28499B39-1C82-4230-A853-0381B7F2B3FE}" type="pres">
      <dgm:prSet presAssocID="{B5F1237D-409B-4A67-9E4C-FBD16287837E}" presName="thickLine" presStyleLbl="alignNode1" presStyleIdx="5" presStyleCnt="7"/>
      <dgm:spPr/>
    </dgm:pt>
    <dgm:pt modelId="{2EF90ACB-7879-41D1-86FC-7152A1D9109B}" type="pres">
      <dgm:prSet presAssocID="{B5F1237D-409B-4A67-9E4C-FBD16287837E}" presName="horz1" presStyleCnt="0"/>
      <dgm:spPr/>
    </dgm:pt>
    <dgm:pt modelId="{856716E6-1279-4FF1-A91F-FB8A1937CA85}" type="pres">
      <dgm:prSet presAssocID="{B5F1237D-409B-4A67-9E4C-FBD16287837E}" presName="tx1" presStyleLbl="revTx" presStyleIdx="5" presStyleCnt="7"/>
      <dgm:spPr/>
    </dgm:pt>
    <dgm:pt modelId="{8428C07D-6E59-46F8-BDCF-B789372D60F3}" type="pres">
      <dgm:prSet presAssocID="{B5F1237D-409B-4A67-9E4C-FBD16287837E}" presName="vert1" presStyleCnt="0"/>
      <dgm:spPr/>
    </dgm:pt>
    <dgm:pt modelId="{ABBF7D2F-7C69-4B72-A6F0-8AC7B215E5AC}" type="pres">
      <dgm:prSet presAssocID="{E1DFC1C5-AB48-4DEA-B6A5-FB2F1F5D54DE}" presName="thickLine" presStyleLbl="alignNode1" presStyleIdx="6" presStyleCnt="7"/>
      <dgm:spPr/>
    </dgm:pt>
    <dgm:pt modelId="{EAB2AACC-88B7-4F4A-A531-39D00AFFCF49}" type="pres">
      <dgm:prSet presAssocID="{E1DFC1C5-AB48-4DEA-B6A5-FB2F1F5D54DE}" presName="horz1" presStyleCnt="0"/>
      <dgm:spPr/>
    </dgm:pt>
    <dgm:pt modelId="{8FA986BB-EF88-45B3-82EF-A1A1CB39D40D}" type="pres">
      <dgm:prSet presAssocID="{E1DFC1C5-AB48-4DEA-B6A5-FB2F1F5D54DE}" presName="tx1" presStyleLbl="revTx" presStyleIdx="6" presStyleCnt="7"/>
      <dgm:spPr/>
    </dgm:pt>
    <dgm:pt modelId="{746D62A3-3F8E-492C-B996-D676A104ACD4}" type="pres">
      <dgm:prSet presAssocID="{E1DFC1C5-AB48-4DEA-B6A5-FB2F1F5D54DE}" presName="vert1" presStyleCnt="0"/>
      <dgm:spPr/>
    </dgm:pt>
  </dgm:ptLst>
  <dgm:cxnLst>
    <dgm:cxn modelId="{0183C105-15E7-44B9-BD16-4C6F9FF246B6}" srcId="{53A61DD7-AFA8-40EF-808A-97CE79E05181}" destId="{591A74B1-62C4-4F22-BABA-113F1E5EE7C7}" srcOrd="0" destOrd="0" parTransId="{53C42074-7863-447B-89B3-4FBBBCE5BECF}" sibTransId="{03DA04B8-983E-40E9-ADE8-F1B2C7B89F37}"/>
    <dgm:cxn modelId="{32FA8709-B901-42EC-B2E1-27C491953D14}" type="presOf" srcId="{E76D8319-F485-4D61-90D0-F2B6F127E255}" destId="{1E5195A0-EF20-4601-8191-2280FEB99BF9}" srcOrd="0" destOrd="0" presId="urn:microsoft.com/office/officeart/2008/layout/LinedList"/>
    <dgm:cxn modelId="{15DB2B2D-C5EE-4305-A554-DF5ABC3D3FFF}" type="presOf" srcId="{67E9ADF7-D6B8-4F0C-976F-263620F03440}" destId="{CCB17D4A-670F-476B-A2AA-1F345C50244B}" srcOrd="0" destOrd="0" presId="urn:microsoft.com/office/officeart/2008/layout/LinedList"/>
    <dgm:cxn modelId="{4771F946-76E9-485A-BF0A-57ACA9183CDA}" srcId="{53A61DD7-AFA8-40EF-808A-97CE79E05181}" destId="{67E9ADF7-D6B8-4F0C-976F-263620F03440}" srcOrd="1" destOrd="0" parTransId="{240C3961-493A-410E-B71A-A0BD3BC66FE3}" sibTransId="{C63CACFA-4CCD-486B-90DD-4496E0E3B9B1}"/>
    <dgm:cxn modelId="{F7BE586C-5F3E-422B-B4DB-FD2C4351A039}" srcId="{53A61DD7-AFA8-40EF-808A-97CE79E05181}" destId="{AE00E1CE-1AF5-4998-BD2B-E6F2290EEA87}" srcOrd="2" destOrd="0" parTransId="{93E3D451-F9C5-48F2-9809-AC339EB84AAD}" sibTransId="{7B5D68EB-50F8-4A69-9B5D-0AB8BECF0746}"/>
    <dgm:cxn modelId="{10B34253-3FF8-4977-96C7-4E34B8E023EC}" srcId="{53A61DD7-AFA8-40EF-808A-97CE79E05181}" destId="{E76D8319-F485-4D61-90D0-F2B6F127E255}" srcOrd="3" destOrd="0" parTransId="{126F951A-222C-43BF-9BE6-83FE7B6D117C}" sibTransId="{6CC5FBC6-ACF3-46B3-857C-CE4D56D99503}"/>
    <dgm:cxn modelId="{DA35E655-1B38-4818-A572-F79B44F96433}" type="presOf" srcId="{AE00E1CE-1AF5-4998-BD2B-E6F2290EEA87}" destId="{8460FA1D-6EA8-460E-9189-51D97BDA1BF9}" srcOrd="0" destOrd="0" presId="urn:microsoft.com/office/officeart/2008/layout/LinedList"/>
    <dgm:cxn modelId="{EF03F377-96D2-4A9B-96ED-5D88779F4FC6}" type="presOf" srcId="{B5F1237D-409B-4A67-9E4C-FBD16287837E}" destId="{856716E6-1279-4FF1-A91F-FB8A1937CA85}" srcOrd="0" destOrd="0" presId="urn:microsoft.com/office/officeart/2008/layout/LinedList"/>
    <dgm:cxn modelId="{E9A1B07B-1F21-489B-B9D9-F92EA786A7DE}" type="presOf" srcId="{53A61DD7-AFA8-40EF-808A-97CE79E05181}" destId="{2EB49757-3DF4-4E43-8CA3-72F882C5141E}" srcOrd="0" destOrd="0" presId="urn:microsoft.com/office/officeart/2008/layout/LinedList"/>
    <dgm:cxn modelId="{9C1DA97C-A301-4345-9730-1F4B7451262C}" type="presOf" srcId="{6F91918A-03E7-4386-9242-4E4D49295BA8}" destId="{D8DB16FB-DA08-4651-8DA7-C21C54D2853D}" srcOrd="0" destOrd="0" presId="urn:microsoft.com/office/officeart/2008/layout/LinedList"/>
    <dgm:cxn modelId="{E63650CC-6912-4442-8C97-04CB2C48FF6A}" type="presOf" srcId="{E1DFC1C5-AB48-4DEA-B6A5-FB2F1F5D54DE}" destId="{8FA986BB-EF88-45B3-82EF-A1A1CB39D40D}" srcOrd="0" destOrd="0" presId="urn:microsoft.com/office/officeart/2008/layout/LinedList"/>
    <dgm:cxn modelId="{E5580DCF-C180-4E40-9C3C-77F9ECCE0E44}" type="presOf" srcId="{591A74B1-62C4-4F22-BABA-113F1E5EE7C7}" destId="{0477D1AC-3836-4432-BADD-EFBB606DE9D7}" srcOrd="0" destOrd="0" presId="urn:microsoft.com/office/officeart/2008/layout/LinedList"/>
    <dgm:cxn modelId="{1165FCD5-F222-4C8A-B192-63D94218A414}" srcId="{53A61DD7-AFA8-40EF-808A-97CE79E05181}" destId="{B5F1237D-409B-4A67-9E4C-FBD16287837E}" srcOrd="5" destOrd="0" parTransId="{74E2BB5A-3D87-4E31-A5C7-85A3BD61E33D}" sibTransId="{A57D8646-390C-4A7A-A081-05EB9C3341C7}"/>
    <dgm:cxn modelId="{38554CD7-7094-4F8B-982E-1EAF9A5CA2D9}" srcId="{53A61DD7-AFA8-40EF-808A-97CE79E05181}" destId="{6F91918A-03E7-4386-9242-4E4D49295BA8}" srcOrd="4" destOrd="0" parTransId="{789A3B8E-93D2-4919-9298-42C5C1D83F3D}" sibTransId="{4B20AA10-703A-4D2F-9BBE-5E519DAA9767}"/>
    <dgm:cxn modelId="{1A1185F2-0E16-4744-AB9D-AE615AB3E3CE}" srcId="{53A61DD7-AFA8-40EF-808A-97CE79E05181}" destId="{E1DFC1C5-AB48-4DEA-B6A5-FB2F1F5D54DE}" srcOrd="6" destOrd="0" parTransId="{CE192E9F-DE7D-44EE-9A75-B529BB884192}" sibTransId="{9C302D28-C120-4812-B9C9-355B153CF576}"/>
    <dgm:cxn modelId="{BF1BA564-FE2D-4E53-9859-E3D82F972137}" type="presParOf" srcId="{2EB49757-3DF4-4E43-8CA3-72F882C5141E}" destId="{CAF982B1-FEE3-468B-BCB2-4D2563B402C1}" srcOrd="0" destOrd="0" presId="urn:microsoft.com/office/officeart/2008/layout/LinedList"/>
    <dgm:cxn modelId="{F5DE6DCA-B2A0-4ADB-9F66-AF6CBE31B075}" type="presParOf" srcId="{2EB49757-3DF4-4E43-8CA3-72F882C5141E}" destId="{F98552B0-BC97-4AC0-B512-8D9D505C0209}" srcOrd="1" destOrd="0" presId="urn:microsoft.com/office/officeart/2008/layout/LinedList"/>
    <dgm:cxn modelId="{DE0D3B27-6C1E-46D8-88C4-64F068504CA4}" type="presParOf" srcId="{F98552B0-BC97-4AC0-B512-8D9D505C0209}" destId="{0477D1AC-3836-4432-BADD-EFBB606DE9D7}" srcOrd="0" destOrd="0" presId="urn:microsoft.com/office/officeart/2008/layout/LinedList"/>
    <dgm:cxn modelId="{F98D200E-13EC-4B54-BD1A-B82CBF386317}" type="presParOf" srcId="{F98552B0-BC97-4AC0-B512-8D9D505C0209}" destId="{31EBEB2E-A6A4-4474-8997-D1FF343C9539}" srcOrd="1" destOrd="0" presId="urn:microsoft.com/office/officeart/2008/layout/LinedList"/>
    <dgm:cxn modelId="{9CD89A61-CEA4-411B-B1EF-505E2946D9DB}" type="presParOf" srcId="{2EB49757-3DF4-4E43-8CA3-72F882C5141E}" destId="{C4B78029-AF70-4AD5-8075-78747E4D9A29}" srcOrd="2" destOrd="0" presId="urn:microsoft.com/office/officeart/2008/layout/LinedList"/>
    <dgm:cxn modelId="{C1854C72-315A-4BC4-8816-28882B667444}" type="presParOf" srcId="{2EB49757-3DF4-4E43-8CA3-72F882C5141E}" destId="{A6B0BECF-C5B4-4303-8FD0-6BEF04ED6DE2}" srcOrd="3" destOrd="0" presId="urn:microsoft.com/office/officeart/2008/layout/LinedList"/>
    <dgm:cxn modelId="{D775DB46-B926-4E7B-AB16-94F86854231D}" type="presParOf" srcId="{A6B0BECF-C5B4-4303-8FD0-6BEF04ED6DE2}" destId="{CCB17D4A-670F-476B-A2AA-1F345C50244B}" srcOrd="0" destOrd="0" presId="urn:microsoft.com/office/officeart/2008/layout/LinedList"/>
    <dgm:cxn modelId="{5BB54B71-33FB-4D47-BF9C-86924EE836B7}" type="presParOf" srcId="{A6B0BECF-C5B4-4303-8FD0-6BEF04ED6DE2}" destId="{D306D151-589A-4440-A67B-BCE5ECCD4A7C}" srcOrd="1" destOrd="0" presId="urn:microsoft.com/office/officeart/2008/layout/LinedList"/>
    <dgm:cxn modelId="{78B53B4E-4243-40C4-B7C4-54DB9996E362}" type="presParOf" srcId="{2EB49757-3DF4-4E43-8CA3-72F882C5141E}" destId="{2796F1D2-119A-4986-827A-33923A27BE1C}" srcOrd="4" destOrd="0" presId="urn:microsoft.com/office/officeart/2008/layout/LinedList"/>
    <dgm:cxn modelId="{F8D73E09-5741-450A-9208-CE7609401C8A}" type="presParOf" srcId="{2EB49757-3DF4-4E43-8CA3-72F882C5141E}" destId="{77B7665D-E1EC-4BAF-B1FF-054A7B37B2EB}" srcOrd="5" destOrd="0" presId="urn:microsoft.com/office/officeart/2008/layout/LinedList"/>
    <dgm:cxn modelId="{F5E21FA1-F05B-4A33-A21B-9A22C0AADDD0}" type="presParOf" srcId="{77B7665D-E1EC-4BAF-B1FF-054A7B37B2EB}" destId="{8460FA1D-6EA8-460E-9189-51D97BDA1BF9}" srcOrd="0" destOrd="0" presId="urn:microsoft.com/office/officeart/2008/layout/LinedList"/>
    <dgm:cxn modelId="{7CF7870A-FBFB-4AC3-8DB1-4E7ACAEC68ED}" type="presParOf" srcId="{77B7665D-E1EC-4BAF-B1FF-054A7B37B2EB}" destId="{AB13CE9A-A808-480E-AD22-554D3AF55B9F}" srcOrd="1" destOrd="0" presId="urn:microsoft.com/office/officeart/2008/layout/LinedList"/>
    <dgm:cxn modelId="{B40D7BDE-0747-4FD7-8490-30513B8E003B}" type="presParOf" srcId="{2EB49757-3DF4-4E43-8CA3-72F882C5141E}" destId="{686429C7-F371-45BB-A2BF-E77CD1A724EC}" srcOrd="6" destOrd="0" presId="urn:microsoft.com/office/officeart/2008/layout/LinedList"/>
    <dgm:cxn modelId="{D2FF9882-C0AA-41FF-9BE1-6598307FBB24}" type="presParOf" srcId="{2EB49757-3DF4-4E43-8CA3-72F882C5141E}" destId="{AFB8665A-2F39-4251-BF6B-C4B97A4143A2}" srcOrd="7" destOrd="0" presId="urn:microsoft.com/office/officeart/2008/layout/LinedList"/>
    <dgm:cxn modelId="{FFA692C3-1ECE-4F9E-B00F-1FC935C8621A}" type="presParOf" srcId="{AFB8665A-2F39-4251-BF6B-C4B97A4143A2}" destId="{1E5195A0-EF20-4601-8191-2280FEB99BF9}" srcOrd="0" destOrd="0" presId="urn:microsoft.com/office/officeart/2008/layout/LinedList"/>
    <dgm:cxn modelId="{47759A67-EF4A-4548-BFA8-B1AC3EB2FB26}" type="presParOf" srcId="{AFB8665A-2F39-4251-BF6B-C4B97A4143A2}" destId="{D8E0011B-4173-48C2-89D5-2830210F2C86}" srcOrd="1" destOrd="0" presId="urn:microsoft.com/office/officeart/2008/layout/LinedList"/>
    <dgm:cxn modelId="{31BE6E1C-938C-4F40-A8A4-7F2B46C59CBC}" type="presParOf" srcId="{2EB49757-3DF4-4E43-8CA3-72F882C5141E}" destId="{A092E47B-0A4C-4860-B60F-49999B2DE142}" srcOrd="8" destOrd="0" presId="urn:microsoft.com/office/officeart/2008/layout/LinedList"/>
    <dgm:cxn modelId="{9383B28C-F476-4A0B-8D87-F6C59F4C9DC4}" type="presParOf" srcId="{2EB49757-3DF4-4E43-8CA3-72F882C5141E}" destId="{93AC1B05-0A9B-4E3F-9F76-B2A9AFF53673}" srcOrd="9" destOrd="0" presId="urn:microsoft.com/office/officeart/2008/layout/LinedList"/>
    <dgm:cxn modelId="{1EF11716-C65E-4C52-9F2B-1D6847320D3A}" type="presParOf" srcId="{93AC1B05-0A9B-4E3F-9F76-B2A9AFF53673}" destId="{D8DB16FB-DA08-4651-8DA7-C21C54D2853D}" srcOrd="0" destOrd="0" presId="urn:microsoft.com/office/officeart/2008/layout/LinedList"/>
    <dgm:cxn modelId="{925205DE-3CF1-4B2E-8A6B-639CD980DD5B}" type="presParOf" srcId="{93AC1B05-0A9B-4E3F-9F76-B2A9AFF53673}" destId="{9F177F9A-B3C6-43FA-920E-EC7DE197209F}" srcOrd="1" destOrd="0" presId="urn:microsoft.com/office/officeart/2008/layout/LinedList"/>
    <dgm:cxn modelId="{E62AA584-5FE2-4B59-A497-55ED912D06A0}" type="presParOf" srcId="{2EB49757-3DF4-4E43-8CA3-72F882C5141E}" destId="{28499B39-1C82-4230-A853-0381B7F2B3FE}" srcOrd="10" destOrd="0" presId="urn:microsoft.com/office/officeart/2008/layout/LinedList"/>
    <dgm:cxn modelId="{49734CB7-F92E-49D4-A410-98B1596BA360}" type="presParOf" srcId="{2EB49757-3DF4-4E43-8CA3-72F882C5141E}" destId="{2EF90ACB-7879-41D1-86FC-7152A1D9109B}" srcOrd="11" destOrd="0" presId="urn:microsoft.com/office/officeart/2008/layout/LinedList"/>
    <dgm:cxn modelId="{760E8044-9848-49B0-884D-999780847BDF}" type="presParOf" srcId="{2EF90ACB-7879-41D1-86FC-7152A1D9109B}" destId="{856716E6-1279-4FF1-A91F-FB8A1937CA85}" srcOrd="0" destOrd="0" presId="urn:microsoft.com/office/officeart/2008/layout/LinedList"/>
    <dgm:cxn modelId="{294CACED-0B0E-4897-9254-726136690806}" type="presParOf" srcId="{2EF90ACB-7879-41D1-86FC-7152A1D9109B}" destId="{8428C07D-6E59-46F8-BDCF-B789372D60F3}" srcOrd="1" destOrd="0" presId="urn:microsoft.com/office/officeart/2008/layout/LinedList"/>
    <dgm:cxn modelId="{5E72432B-C68F-4769-B7F6-7926AC495EB2}" type="presParOf" srcId="{2EB49757-3DF4-4E43-8CA3-72F882C5141E}" destId="{ABBF7D2F-7C69-4B72-A6F0-8AC7B215E5AC}" srcOrd="12" destOrd="0" presId="urn:microsoft.com/office/officeart/2008/layout/LinedList"/>
    <dgm:cxn modelId="{815AB38F-AF54-4196-A83D-B89FB8A0F53D}" type="presParOf" srcId="{2EB49757-3DF4-4E43-8CA3-72F882C5141E}" destId="{EAB2AACC-88B7-4F4A-A531-39D00AFFCF49}" srcOrd="13" destOrd="0" presId="urn:microsoft.com/office/officeart/2008/layout/LinedList"/>
    <dgm:cxn modelId="{A66238CA-4FDC-4B41-A54E-579E1B98D4A9}" type="presParOf" srcId="{EAB2AACC-88B7-4F4A-A531-39D00AFFCF49}" destId="{8FA986BB-EF88-45B3-82EF-A1A1CB39D40D}" srcOrd="0" destOrd="0" presId="urn:microsoft.com/office/officeart/2008/layout/LinedList"/>
    <dgm:cxn modelId="{D394FF92-4207-4B77-89B6-F1C8D85E681F}" type="presParOf" srcId="{EAB2AACC-88B7-4F4A-A531-39D00AFFCF49}" destId="{746D62A3-3F8E-492C-B996-D676A104ACD4}"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384B633-B5B4-4D49-AF7E-4DECBE5819CF}"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GB"/>
        </a:p>
      </dgm:t>
    </dgm:pt>
    <dgm:pt modelId="{A208BCB0-20FF-49E9-9B60-5D12E8320973}">
      <dgm:prSet phldrT="[Text]" custT="1"/>
      <dgm:spPr/>
      <dgm:t>
        <a:bodyPr/>
        <a:lstStyle/>
        <a:p>
          <a:pPr marL="269875" indent="-269875">
            <a:buFont typeface="+mj-lt"/>
            <a:buAutoNum type="arabicParenR"/>
          </a:pPr>
          <a:r>
            <a:rPr lang="en-GB" sz="1500">
              <a:solidFill>
                <a:srgbClr val="000000">
                  <a:hueOff val="0"/>
                  <a:satOff val="0"/>
                  <a:lumOff val="0"/>
                  <a:alphaOff val="0"/>
                </a:srgbClr>
              </a:solidFill>
              <a:latin typeface="Gill Sans Nova"/>
              <a:ea typeface="+mn-ea"/>
              <a:cs typeface="+mn-cs"/>
            </a:rPr>
            <a:t>% of children </a:t>
          </a:r>
          <a:r>
            <a:rPr lang="en-GB" sz="1500">
              <a:latin typeface="Gill Sans Nova"/>
            </a:rPr>
            <a:t>&lt;2 </a:t>
          </a:r>
          <a:r>
            <a:rPr lang="en-GB" sz="1500" err="1">
              <a:latin typeface="Gill Sans Nova"/>
            </a:rPr>
            <a:t>yrs</a:t>
          </a:r>
          <a:r>
            <a:rPr lang="en-GB" sz="1500">
              <a:latin typeface="Gill Sans Nova"/>
            </a:rPr>
            <a:t> who are stunted </a:t>
          </a:r>
        </a:p>
      </dgm:t>
    </dgm:pt>
    <dgm:pt modelId="{BBF3E7AD-B239-478A-9947-20B29A558522}" type="parTrans" cxnId="{C980ECE5-90A8-4B8B-81C6-052146497BB5}">
      <dgm:prSet/>
      <dgm:spPr/>
      <dgm:t>
        <a:bodyPr/>
        <a:lstStyle/>
        <a:p>
          <a:endParaRPr lang="en-GB">
            <a:latin typeface="Gill Sans Nova" panose="020B0602020104020203" pitchFamily="34" charset="0"/>
          </a:endParaRPr>
        </a:p>
      </dgm:t>
    </dgm:pt>
    <dgm:pt modelId="{F39D04F9-AC19-4C97-B2A0-4C7A69B01F6A}" type="sibTrans" cxnId="{C980ECE5-90A8-4B8B-81C6-052146497BB5}">
      <dgm:prSet/>
      <dgm:spPr/>
      <dgm:t>
        <a:bodyPr/>
        <a:lstStyle/>
        <a:p>
          <a:endParaRPr lang="en-GB">
            <a:latin typeface="Gill Sans Nova" panose="020B0602020104020203" pitchFamily="34" charset="0"/>
          </a:endParaRPr>
        </a:p>
      </dgm:t>
    </dgm:pt>
    <dgm:pt modelId="{5E5C1C5D-C977-41B8-A0F7-8730F9478988}">
      <dgm:prSet phldrT="[Text]" custT="1"/>
      <dgm:spPr/>
      <dgm:t>
        <a:bodyPr/>
        <a:lstStyle/>
        <a:p>
          <a:pPr marL="269875" indent="-269875">
            <a:buFont typeface="+mj-lt"/>
            <a:buAutoNum type="arabicParenR"/>
          </a:pPr>
          <a:r>
            <a:rPr lang="en-GB" sz="1500">
              <a:solidFill>
                <a:srgbClr val="000000">
                  <a:hueOff val="0"/>
                  <a:satOff val="0"/>
                  <a:lumOff val="0"/>
                  <a:alphaOff val="0"/>
                </a:srgbClr>
              </a:solidFill>
              <a:latin typeface="Gill Sans Nova"/>
              <a:ea typeface="+mn-ea"/>
              <a:cs typeface="+mn-cs"/>
            </a:rPr>
            <a:t>% of children &lt;2yrs who are </a:t>
          </a:r>
          <a:r>
            <a:rPr lang="en-GB" sz="1500">
              <a:latin typeface="Gill Sans Nova"/>
            </a:rPr>
            <a:t> underweight </a:t>
          </a:r>
        </a:p>
      </dgm:t>
    </dgm:pt>
    <dgm:pt modelId="{AEF68456-ABD8-4C77-813B-21F24A1570AB}" type="parTrans" cxnId="{711D458D-A22F-435E-A95B-D53F59B76696}">
      <dgm:prSet/>
      <dgm:spPr/>
      <dgm:t>
        <a:bodyPr/>
        <a:lstStyle/>
        <a:p>
          <a:endParaRPr lang="en-GB">
            <a:latin typeface="Gill Sans Nova" panose="020B0602020104020203" pitchFamily="34" charset="0"/>
          </a:endParaRPr>
        </a:p>
      </dgm:t>
    </dgm:pt>
    <dgm:pt modelId="{26D40524-311C-4383-B728-6354D303EDAC}" type="sibTrans" cxnId="{711D458D-A22F-435E-A95B-D53F59B76696}">
      <dgm:prSet/>
      <dgm:spPr/>
      <dgm:t>
        <a:bodyPr/>
        <a:lstStyle/>
        <a:p>
          <a:endParaRPr lang="en-GB">
            <a:latin typeface="Gill Sans Nova" panose="020B0602020104020203" pitchFamily="34" charset="0"/>
          </a:endParaRPr>
        </a:p>
      </dgm:t>
    </dgm:pt>
    <dgm:pt modelId="{20DBB53D-2787-41CE-8F72-344FF6E6A0F5}">
      <dgm:prSet phldrT="[Text]"/>
      <dgm:spPr/>
      <dgm:t>
        <a:bodyPr/>
        <a:lstStyle/>
        <a:p>
          <a:r>
            <a:rPr lang="en-GB">
              <a:latin typeface="Gill Sans Nova"/>
            </a:rPr>
            <a:t>Dietary intake and access to safe food</a:t>
          </a:r>
        </a:p>
      </dgm:t>
    </dgm:pt>
    <dgm:pt modelId="{B7C8433E-9530-47C4-9E24-B3E23669F2D4}" type="parTrans" cxnId="{FFE79ABB-39F6-4AF1-B5BF-D1A112A61ABC}">
      <dgm:prSet/>
      <dgm:spPr/>
      <dgm:t>
        <a:bodyPr/>
        <a:lstStyle/>
        <a:p>
          <a:endParaRPr lang="en-GB">
            <a:latin typeface="Gill Sans Nova" panose="020B0602020104020203" pitchFamily="34" charset="0"/>
          </a:endParaRPr>
        </a:p>
      </dgm:t>
    </dgm:pt>
    <dgm:pt modelId="{09E4C3AB-6C47-4EFF-8C91-91397B2B4F8E}" type="sibTrans" cxnId="{FFE79ABB-39F6-4AF1-B5BF-D1A112A61ABC}">
      <dgm:prSet/>
      <dgm:spPr/>
      <dgm:t>
        <a:bodyPr/>
        <a:lstStyle/>
        <a:p>
          <a:endParaRPr lang="en-GB">
            <a:latin typeface="Gill Sans Nova" panose="020B0602020104020203" pitchFamily="34" charset="0"/>
          </a:endParaRPr>
        </a:p>
      </dgm:t>
    </dgm:pt>
    <dgm:pt modelId="{ECB021D8-C8A4-475F-A671-869F7E16CCAC}">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exclusively breastfed to 6 months</a:t>
          </a:r>
        </a:p>
      </dgm:t>
    </dgm:pt>
    <dgm:pt modelId="{3B940676-E861-4314-9BEC-144CA13674B8}" type="parTrans" cxnId="{FFB86A23-5140-4A91-9043-98A06E5A9BAE}">
      <dgm:prSet/>
      <dgm:spPr/>
      <dgm:t>
        <a:bodyPr/>
        <a:lstStyle/>
        <a:p>
          <a:endParaRPr lang="en-GB">
            <a:latin typeface="Gill Sans Nova" panose="020B0602020104020203" pitchFamily="34" charset="0"/>
          </a:endParaRPr>
        </a:p>
      </dgm:t>
    </dgm:pt>
    <dgm:pt modelId="{011F5EB5-F319-42FC-8A39-82787C0E1BEF}" type="sibTrans" cxnId="{FFB86A23-5140-4A91-9043-98A06E5A9BAE}">
      <dgm:prSet/>
      <dgm:spPr/>
      <dgm:t>
        <a:bodyPr/>
        <a:lstStyle/>
        <a:p>
          <a:endParaRPr lang="en-GB">
            <a:latin typeface="Gill Sans Nova" panose="020B0602020104020203" pitchFamily="34" charset="0"/>
          </a:endParaRPr>
        </a:p>
      </dgm:t>
    </dgm:pt>
    <dgm:pt modelId="{C4BBCECC-BD6C-41A2-85B0-DFD9D82ABDCF}">
      <dgm:prSet phldrT="[Text]"/>
      <dgm:spPr/>
      <dgm:t>
        <a:bodyPr/>
        <a:lstStyle/>
        <a:p>
          <a:r>
            <a:rPr lang="en-GB">
              <a:latin typeface="Gill Sans Nova"/>
            </a:rPr>
            <a:t>Nutritional status of women and children</a:t>
          </a:r>
        </a:p>
      </dgm:t>
    </dgm:pt>
    <dgm:pt modelId="{BBBFDD2A-7401-41D3-A733-08CF1F7F49D0}" type="sibTrans" cxnId="{A4AB64FB-CF0C-4DC2-8B1F-FC6F75CFFDCC}">
      <dgm:prSet/>
      <dgm:spPr/>
      <dgm:t>
        <a:bodyPr/>
        <a:lstStyle/>
        <a:p>
          <a:endParaRPr lang="en-GB">
            <a:latin typeface="Gill Sans Nova" panose="020B0602020104020203" pitchFamily="34" charset="0"/>
          </a:endParaRPr>
        </a:p>
      </dgm:t>
    </dgm:pt>
    <dgm:pt modelId="{7B8C816E-C23D-4678-BA9A-C8EC9F5C1669}" type="parTrans" cxnId="{A4AB64FB-CF0C-4DC2-8B1F-FC6F75CFFDCC}">
      <dgm:prSet/>
      <dgm:spPr/>
      <dgm:t>
        <a:bodyPr/>
        <a:lstStyle/>
        <a:p>
          <a:endParaRPr lang="en-GB">
            <a:latin typeface="Gill Sans Nova" panose="020B0602020104020203" pitchFamily="34" charset="0"/>
          </a:endParaRPr>
        </a:p>
      </dgm:t>
    </dgm:pt>
    <dgm:pt modelId="{5764CD27-ECB4-4261-B814-62F77E279DF6}">
      <dgm:prSet phldrT="[Text]" custT="1"/>
      <dgm:spPr/>
      <dgm:t>
        <a:bodyPr/>
        <a:lstStyle/>
        <a:p>
          <a:pPr marL="269875" indent="-269875">
            <a:buFont typeface="+mj-lt"/>
            <a:buAutoNum type="arabicParenR"/>
          </a:pPr>
          <a:r>
            <a:rPr lang="en-GB" sz="1500">
              <a:solidFill>
                <a:srgbClr val="000000">
                  <a:hueOff val="0"/>
                  <a:satOff val="0"/>
                  <a:lumOff val="0"/>
                  <a:alphaOff val="0"/>
                </a:srgbClr>
              </a:solidFill>
              <a:latin typeface="Gill Sans Nova"/>
              <a:ea typeface="+mn-ea"/>
              <a:cs typeface="+mn-cs"/>
            </a:rPr>
            <a:t>% </a:t>
          </a:r>
          <a:r>
            <a:rPr lang="en-GB" sz="1500">
              <a:latin typeface="Gill Sans Nova"/>
            </a:rPr>
            <a:t> of women (WRA) with low BMI</a:t>
          </a:r>
        </a:p>
      </dgm:t>
    </dgm:pt>
    <dgm:pt modelId="{B744E35F-ADE2-4D40-92B3-BA3572B1E26F}" type="parTrans" cxnId="{49369010-CCB2-4168-933B-FA9BEFF45FAF}">
      <dgm:prSet/>
      <dgm:spPr/>
      <dgm:t>
        <a:bodyPr/>
        <a:lstStyle/>
        <a:p>
          <a:endParaRPr lang="en-GB">
            <a:latin typeface="Gill Sans Nova" panose="020B0602020104020203" pitchFamily="34" charset="0"/>
          </a:endParaRPr>
        </a:p>
      </dgm:t>
    </dgm:pt>
    <dgm:pt modelId="{9E140391-D6F0-4365-973D-020176BFED44}" type="sibTrans" cxnId="{49369010-CCB2-4168-933B-FA9BEFF45FAF}">
      <dgm:prSet/>
      <dgm:spPr/>
      <dgm:t>
        <a:bodyPr/>
        <a:lstStyle/>
        <a:p>
          <a:endParaRPr lang="en-GB">
            <a:latin typeface="Gill Sans Nova" panose="020B0602020104020203" pitchFamily="34" charset="0"/>
          </a:endParaRPr>
        </a:p>
      </dgm:t>
    </dgm:pt>
    <dgm:pt modelId="{CC6661AF-F9FD-4ED0-80F3-05944CC73DB1}">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meeting minimum IYCF standards</a:t>
          </a:r>
        </a:p>
      </dgm:t>
    </dgm:pt>
    <dgm:pt modelId="{4B90D1F8-3D3E-4200-82D0-EB49D896EF4A}" type="parTrans" cxnId="{1417788D-700D-45D7-8C3E-85351B2F8668}">
      <dgm:prSet/>
      <dgm:spPr/>
      <dgm:t>
        <a:bodyPr/>
        <a:lstStyle/>
        <a:p>
          <a:endParaRPr lang="en-GB">
            <a:latin typeface="Gill Sans Nova" panose="020B0602020104020203" pitchFamily="34" charset="0"/>
          </a:endParaRPr>
        </a:p>
      </dgm:t>
    </dgm:pt>
    <dgm:pt modelId="{3D9CB481-4014-424A-A9F3-46F1AB96808A}" type="sibTrans" cxnId="{1417788D-700D-45D7-8C3E-85351B2F8668}">
      <dgm:prSet/>
      <dgm:spPr/>
      <dgm:t>
        <a:bodyPr/>
        <a:lstStyle/>
        <a:p>
          <a:endParaRPr lang="en-GB">
            <a:latin typeface="Gill Sans Nova" panose="020B0602020104020203" pitchFamily="34" charset="0"/>
          </a:endParaRPr>
        </a:p>
      </dgm:t>
    </dgm:pt>
    <dgm:pt modelId="{97D2B0F0-A9E0-47FB-BC9A-5AFA15E2E7F4}">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women of reproductive age who consume targeted value chain commodities</a:t>
          </a:r>
        </a:p>
      </dgm:t>
    </dgm:pt>
    <dgm:pt modelId="{FAA2D97B-D47E-446A-9A86-337F2123BBD0}" type="parTrans" cxnId="{250A0E67-A2CF-4607-9ED4-C2A9E4B66FC2}">
      <dgm:prSet/>
      <dgm:spPr/>
      <dgm:t>
        <a:bodyPr/>
        <a:lstStyle/>
        <a:p>
          <a:endParaRPr lang="en-GB">
            <a:latin typeface="Gill Sans Nova" panose="020B0602020104020203" pitchFamily="34" charset="0"/>
          </a:endParaRPr>
        </a:p>
      </dgm:t>
    </dgm:pt>
    <dgm:pt modelId="{0894C0F4-512C-4FBB-B958-C6ADEE962C5C}" type="sibTrans" cxnId="{250A0E67-A2CF-4607-9ED4-C2A9E4B66FC2}">
      <dgm:prSet/>
      <dgm:spPr/>
      <dgm:t>
        <a:bodyPr/>
        <a:lstStyle/>
        <a:p>
          <a:endParaRPr lang="en-GB">
            <a:latin typeface="Gill Sans Nova" panose="020B0602020104020203" pitchFamily="34" charset="0"/>
          </a:endParaRPr>
        </a:p>
      </dgm:t>
    </dgm:pt>
    <dgm:pt modelId="{D8E034A5-CE34-475F-AB9F-FB185ED73CDC}">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Women's dietary diversity: mean no. of food groups consumed</a:t>
          </a:r>
        </a:p>
      </dgm:t>
    </dgm:pt>
    <dgm:pt modelId="{DDE4839A-FB00-4E17-B453-4B076E41CEB1}" type="parTrans" cxnId="{C44DEF21-14D1-4592-B02C-ADD9C55D166A}">
      <dgm:prSet/>
      <dgm:spPr/>
      <dgm:t>
        <a:bodyPr/>
        <a:lstStyle/>
        <a:p>
          <a:endParaRPr lang="en-GB">
            <a:latin typeface="Gill Sans Nova" panose="020B0602020104020203" pitchFamily="34" charset="0"/>
          </a:endParaRPr>
        </a:p>
      </dgm:t>
    </dgm:pt>
    <dgm:pt modelId="{57E3B97A-AF8D-4D26-BCFB-5DAE7EA8C604}" type="sibTrans" cxnId="{C44DEF21-14D1-4592-B02C-ADD9C55D166A}">
      <dgm:prSet/>
      <dgm:spPr/>
      <dgm:t>
        <a:bodyPr/>
        <a:lstStyle/>
        <a:p>
          <a:endParaRPr lang="en-GB">
            <a:latin typeface="Gill Sans Nova" panose="020B0602020104020203" pitchFamily="34" charset="0"/>
          </a:endParaRPr>
        </a:p>
      </dgm:t>
    </dgm:pt>
    <dgm:pt modelId="{5EA0634D-5E6F-41A2-9D44-01B39652F131}">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dietary diversity</a:t>
          </a:r>
        </a:p>
      </dgm:t>
    </dgm:pt>
    <dgm:pt modelId="{2EAB075D-B435-49CC-96B1-455909AACDEE}" type="parTrans" cxnId="{36B3FEBF-20B0-4516-8324-699DB097D83F}">
      <dgm:prSet/>
      <dgm:spPr/>
      <dgm:t>
        <a:bodyPr/>
        <a:lstStyle/>
        <a:p>
          <a:endParaRPr lang="en-GB">
            <a:latin typeface="Gill Sans Nova" panose="020B0602020104020203" pitchFamily="34" charset="0"/>
          </a:endParaRPr>
        </a:p>
      </dgm:t>
    </dgm:pt>
    <dgm:pt modelId="{8124BE8D-DBAD-4163-941E-9266E0D6D989}" type="sibTrans" cxnId="{36B3FEBF-20B0-4516-8324-699DB097D83F}">
      <dgm:prSet/>
      <dgm:spPr/>
      <dgm:t>
        <a:bodyPr/>
        <a:lstStyle/>
        <a:p>
          <a:endParaRPr lang="en-GB">
            <a:latin typeface="Gill Sans Nova" panose="020B0602020104020203" pitchFamily="34" charset="0"/>
          </a:endParaRPr>
        </a:p>
      </dgm:t>
    </dgm:pt>
    <dgm:pt modelId="{EA6B9D9D-DEF2-487E-88A4-B5E36C84FDAB}">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that produce safe and nutritious crops and livestock for consumption</a:t>
          </a:r>
        </a:p>
      </dgm:t>
    </dgm:pt>
    <dgm:pt modelId="{8FF3BE33-6A46-4040-B111-A993AB912494}" type="parTrans" cxnId="{C05622DD-F337-43C7-9B38-46C178BD44AC}">
      <dgm:prSet/>
      <dgm:spPr/>
      <dgm:t>
        <a:bodyPr/>
        <a:lstStyle/>
        <a:p>
          <a:endParaRPr lang="en-GB">
            <a:latin typeface="Gill Sans Nova" panose="020B0602020104020203" pitchFamily="34" charset="0"/>
          </a:endParaRPr>
        </a:p>
      </dgm:t>
    </dgm:pt>
    <dgm:pt modelId="{EF8F747F-633F-4C14-AE63-8AF71A74B8DB}" type="sibTrans" cxnId="{C05622DD-F337-43C7-9B38-46C178BD44AC}">
      <dgm:prSet/>
      <dgm:spPr/>
      <dgm:t>
        <a:bodyPr/>
        <a:lstStyle/>
        <a:p>
          <a:endParaRPr lang="en-GB">
            <a:latin typeface="Gill Sans Nova" panose="020B0602020104020203" pitchFamily="34" charset="0"/>
          </a:endParaRPr>
        </a:p>
      </dgm:t>
    </dgm:pt>
    <dgm:pt modelId="{2E704AE2-69AC-4EF6-B35E-AEDD7A00DFA1}">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selling or bartering nutritious crops that they grow</a:t>
          </a:r>
        </a:p>
      </dgm:t>
    </dgm:pt>
    <dgm:pt modelId="{A84EF907-8183-46F6-A990-6D6546D86746}" type="parTrans" cxnId="{30D21E53-738D-4AFC-A531-3758435115CD}">
      <dgm:prSet/>
      <dgm:spPr/>
      <dgm:t>
        <a:bodyPr/>
        <a:lstStyle/>
        <a:p>
          <a:endParaRPr lang="en-GB">
            <a:latin typeface="Gill Sans Nova" panose="020B0602020104020203" pitchFamily="34" charset="0"/>
          </a:endParaRPr>
        </a:p>
      </dgm:t>
    </dgm:pt>
    <dgm:pt modelId="{EC3AD633-6D26-4C66-84D6-B81983D28C82}" type="sibTrans" cxnId="{30D21E53-738D-4AFC-A531-3758435115CD}">
      <dgm:prSet/>
      <dgm:spPr/>
      <dgm:t>
        <a:bodyPr/>
        <a:lstStyle/>
        <a:p>
          <a:endParaRPr lang="en-GB">
            <a:latin typeface="Gill Sans Nova" panose="020B0602020104020203" pitchFamily="34" charset="0"/>
          </a:endParaRPr>
        </a:p>
      </dgm:t>
    </dgm:pt>
    <dgm:pt modelId="{113B9AB8-A500-4F27-9F40-97949EE0E769}">
      <dgm:prSet phldrT="[Text]"/>
      <dgm:spPr/>
      <dgm:t>
        <a:bodyPr/>
        <a:lstStyle/>
        <a:p>
          <a:r>
            <a:rPr lang="en-GB">
              <a:latin typeface="Gill Sans Nova"/>
            </a:rPr>
            <a:t>Water, Sanitation and Hygiene</a:t>
          </a:r>
        </a:p>
      </dgm:t>
    </dgm:pt>
    <dgm:pt modelId="{BB9A543B-0F37-4E50-9840-EB8A9C3ED8A5}" type="parTrans" cxnId="{70820F75-B896-4FC9-A8C5-E29D4BAA772E}">
      <dgm:prSet/>
      <dgm:spPr/>
      <dgm:t>
        <a:bodyPr/>
        <a:lstStyle/>
        <a:p>
          <a:endParaRPr lang="en-GB">
            <a:latin typeface="Gill Sans Nova" panose="020B0602020104020203" pitchFamily="34" charset="0"/>
          </a:endParaRPr>
        </a:p>
      </dgm:t>
    </dgm:pt>
    <dgm:pt modelId="{59DACF49-4A25-4FD9-A568-02BEBD02C8D6}" type="sibTrans" cxnId="{70820F75-B896-4FC9-A8C5-E29D4BAA772E}">
      <dgm:prSet/>
      <dgm:spPr/>
      <dgm:t>
        <a:bodyPr/>
        <a:lstStyle/>
        <a:p>
          <a:endParaRPr lang="en-GB">
            <a:latin typeface="Gill Sans Nova" panose="020B0602020104020203" pitchFamily="34" charset="0"/>
          </a:endParaRPr>
        </a:p>
      </dgm:t>
    </dgm:pt>
    <dgm:pt modelId="{4A035919-2D56-43BD-B82B-3EE2D1F27748}">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access to basic drinking water</a:t>
          </a:r>
        </a:p>
      </dgm:t>
    </dgm:pt>
    <dgm:pt modelId="{205E69D0-7BB2-45A4-8EBA-BD8FC146833E}" type="parTrans" cxnId="{5424646E-DC62-494C-9673-CF67462E5D5D}">
      <dgm:prSet/>
      <dgm:spPr/>
      <dgm:t>
        <a:bodyPr/>
        <a:lstStyle/>
        <a:p>
          <a:endParaRPr lang="en-GB">
            <a:latin typeface="Gill Sans Nova" panose="020B0602020104020203" pitchFamily="34" charset="0"/>
          </a:endParaRPr>
        </a:p>
      </dgm:t>
    </dgm:pt>
    <dgm:pt modelId="{BDEA8583-56DF-4018-9F09-22DA0F4863F0}" type="sibTrans" cxnId="{5424646E-DC62-494C-9673-CF67462E5D5D}">
      <dgm:prSet/>
      <dgm:spPr/>
      <dgm:t>
        <a:bodyPr/>
        <a:lstStyle/>
        <a:p>
          <a:endParaRPr lang="en-GB">
            <a:latin typeface="Gill Sans Nova" panose="020B0602020104020203" pitchFamily="34" charset="0"/>
          </a:endParaRPr>
        </a:p>
      </dgm:t>
    </dgm:pt>
    <dgm:pt modelId="{FFC49F66-D4A4-4820-AF87-4CC242B6A96F}">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practising correct use of recommended water treatment technologies</a:t>
          </a:r>
        </a:p>
      </dgm:t>
    </dgm:pt>
    <dgm:pt modelId="{43D2B750-DDB0-4411-AD7D-7D0CF899DA36}" type="parTrans" cxnId="{F269B5D6-31B0-4A44-8E2E-599A9F4F5CC1}">
      <dgm:prSet/>
      <dgm:spPr/>
      <dgm:t>
        <a:bodyPr/>
        <a:lstStyle/>
        <a:p>
          <a:endParaRPr lang="en-GB">
            <a:latin typeface="Gill Sans Nova" panose="020B0602020104020203" pitchFamily="34" charset="0"/>
          </a:endParaRPr>
        </a:p>
      </dgm:t>
    </dgm:pt>
    <dgm:pt modelId="{8E4FA2B4-0D34-44CB-B74A-D7AD3EBB0995}" type="sibTrans" cxnId="{F269B5D6-31B0-4A44-8E2E-599A9F4F5CC1}">
      <dgm:prSet/>
      <dgm:spPr/>
      <dgm:t>
        <a:bodyPr/>
        <a:lstStyle/>
        <a:p>
          <a:endParaRPr lang="en-GB">
            <a:latin typeface="Gill Sans Nova" panose="020B0602020104020203" pitchFamily="34" charset="0"/>
          </a:endParaRPr>
        </a:p>
      </dgm:t>
    </dgm:pt>
    <dgm:pt modelId="{F797A747-7BA6-493B-B93D-669BD40500F5}">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HHs practising correct water storage of the treated water</a:t>
          </a:r>
        </a:p>
      </dgm:t>
    </dgm:pt>
    <dgm:pt modelId="{0B4F10D3-D804-43E7-9141-3EB3A024FCC2}" type="parTrans" cxnId="{037B5113-D9B2-4148-9A6A-0E1B70862B8B}">
      <dgm:prSet/>
      <dgm:spPr/>
      <dgm:t>
        <a:bodyPr/>
        <a:lstStyle/>
        <a:p>
          <a:endParaRPr lang="en-GB">
            <a:latin typeface="Gill Sans Nova" panose="020B0602020104020203" pitchFamily="34" charset="0"/>
          </a:endParaRPr>
        </a:p>
      </dgm:t>
    </dgm:pt>
    <dgm:pt modelId="{64188297-D640-4A88-967E-0AF0A526D6D0}" type="sibTrans" cxnId="{037B5113-D9B2-4148-9A6A-0E1B70862B8B}">
      <dgm:prSet/>
      <dgm:spPr/>
      <dgm:t>
        <a:bodyPr/>
        <a:lstStyle/>
        <a:p>
          <a:endParaRPr lang="en-GB">
            <a:latin typeface="Gill Sans Nova" panose="020B0602020104020203" pitchFamily="34" charset="0"/>
          </a:endParaRPr>
        </a:p>
      </dgm:t>
    </dgm:pt>
    <dgm:pt modelId="{75BEF852-C9E5-4E88-95EB-E6C76D516BFB}">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access to sanitation services</a:t>
          </a:r>
        </a:p>
      </dgm:t>
    </dgm:pt>
    <dgm:pt modelId="{12318928-815D-412E-829E-9A30674266B6}" type="parTrans" cxnId="{4F4FE6DA-134A-46C4-AB8D-6D7E2DD05BD6}">
      <dgm:prSet/>
      <dgm:spPr/>
      <dgm:t>
        <a:bodyPr/>
        <a:lstStyle/>
        <a:p>
          <a:endParaRPr lang="en-GB">
            <a:latin typeface="Gill Sans Nova" panose="020B0602020104020203" pitchFamily="34" charset="0"/>
          </a:endParaRPr>
        </a:p>
      </dgm:t>
    </dgm:pt>
    <dgm:pt modelId="{C0E7952B-AA9C-4E63-B822-6A04C63A82CC}" type="sibTrans" cxnId="{4F4FE6DA-134A-46C4-AB8D-6D7E2DD05BD6}">
      <dgm:prSet/>
      <dgm:spPr/>
      <dgm:t>
        <a:bodyPr/>
        <a:lstStyle/>
        <a:p>
          <a:endParaRPr lang="en-GB">
            <a:latin typeface="Gill Sans Nova" panose="020B0602020104020203" pitchFamily="34" charset="0"/>
          </a:endParaRPr>
        </a:p>
      </dgm:t>
    </dgm:pt>
    <dgm:pt modelId="{EF8DBA20-F8A8-4DC4-8D14-6F76B104D31C}">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soap and water at handwashing stations commonly used by family members</a:t>
          </a:r>
        </a:p>
      </dgm:t>
    </dgm:pt>
    <dgm:pt modelId="{85C9F344-4927-47D4-B4E4-2D943F823356}" type="parTrans" cxnId="{F4D2EBF4-0007-4BD1-A22F-4EC1C59758BE}">
      <dgm:prSet/>
      <dgm:spPr/>
      <dgm:t>
        <a:bodyPr/>
        <a:lstStyle/>
        <a:p>
          <a:endParaRPr lang="en-GB">
            <a:latin typeface="Gill Sans Nova" panose="020B0602020104020203" pitchFamily="34" charset="0"/>
          </a:endParaRPr>
        </a:p>
      </dgm:t>
    </dgm:pt>
    <dgm:pt modelId="{46032CBF-3947-4D05-A27C-215362F79AE3}" type="sibTrans" cxnId="{F4D2EBF4-0007-4BD1-A22F-4EC1C59758BE}">
      <dgm:prSet/>
      <dgm:spPr/>
      <dgm:t>
        <a:bodyPr/>
        <a:lstStyle/>
        <a:p>
          <a:endParaRPr lang="en-GB">
            <a:latin typeface="Gill Sans Nova" panose="020B0602020104020203" pitchFamily="34" charset="0"/>
          </a:endParaRPr>
        </a:p>
      </dgm:t>
    </dgm:pt>
    <dgm:pt modelId="{41F7F0A5-ACDD-4484-A0D0-849932DAD3F0}">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latrines including covers</a:t>
          </a:r>
        </a:p>
      </dgm:t>
    </dgm:pt>
    <dgm:pt modelId="{FC0A9155-49F0-4036-ACDA-78EF7DD02F62}" type="parTrans" cxnId="{968CE27F-EA7A-43D4-9FD8-FF260D513337}">
      <dgm:prSet/>
      <dgm:spPr/>
      <dgm:t>
        <a:bodyPr/>
        <a:lstStyle/>
        <a:p>
          <a:endParaRPr lang="en-GB">
            <a:latin typeface="Gill Sans Nova" panose="020B0602020104020203" pitchFamily="34" charset="0"/>
          </a:endParaRPr>
        </a:p>
      </dgm:t>
    </dgm:pt>
    <dgm:pt modelId="{ABA36A9A-D71F-4A39-AC75-4B70BA8A1738}" type="sibTrans" cxnId="{968CE27F-EA7A-43D4-9FD8-FF260D513337}">
      <dgm:prSet/>
      <dgm:spPr/>
      <dgm:t>
        <a:bodyPr/>
        <a:lstStyle/>
        <a:p>
          <a:endParaRPr lang="en-GB">
            <a:latin typeface="Gill Sans Nova" panose="020B0602020104020203" pitchFamily="34" charset="0"/>
          </a:endParaRPr>
        </a:p>
      </dgm:t>
    </dgm:pt>
    <dgm:pt modelId="{E73FE138-B44D-4C6E-97BC-C743E8C3AADF}">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exposed to environmental waste in the play area</a:t>
          </a:r>
        </a:p>
      </dgm:t>
    </dgm:pt>
    <dgm:pt modelId="{8A145CE9-C903-4D63-AEEB-6B37B4E73A08}" type="parTrans" cxnId="{7656DAC3-2A68-470D-AA2F-8010BBE9251E}">
      <dgm:prSet/>
      <dgm:spPr/>
      <dgm:t>
        <a:bodyPr/>
        <a:lstStyle/>
        <a:p>
          <a:endParaRPr lang="en-GB">
            <a:latin typeface="Gill Sans Nova" panose="020B0602020104020203" pitchFamily="34" charset="0"/>
          </a:endParaRPr>
        </a:p>
      </dgm:t>
    </dgm:pt>
    <dgm:pt modelId="{FC4D80FE-04BB-420C-8A29-C3FC0B4C6FCD}" type="sibTrans" cxnId="{7656DAC3-2A68-470D-AA2F-8010BBE9251E}">
      <dgm:prSet/>
      <dgm:spPr/>
      <dgm:t>
        <a:bodyPr/>
        <a:lstStyle/>
        <a:p>
          <a:endParaRPr lang="en-GB">
            <a:latin typeface="Gill Sans Nova" panose="020B0602020104020203" pitchFamily="34" charset="0"/>
          </a:endParaRPr>
        </a:p>
      </dgm:t>
    </dgm:pt>
    <dgm:pt modelId="{32F88FD3-C32E-46EE-845B-FC187997C98D}">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practising essential hygiene actions</a:t>
          </a:r>
        </a:p>
      </dgm:t>
    </dgm:pt>
    <dgm:pt modelId="{4AC329D9-F0BD-4071-907F-1FCD67708B5B}" type="parTrans" cxnId="{42D7FB8C-12D2-4297-BC62-EA9F2F37B1CF}">
      <dgm:prSet/>
      <dgm:spPr/>
      <dgm:t>
        <a:bodyPr/>
        <a:lstStyle/>
        <a:p>
          <a:endParaRPr lang="en-GB">
            <a:latin typeface="Gill Sans Nova" panose="020B0602020104020203" pitchFamily="34" charset="0"/>
          </a:endParaRPr>
        </a:p>
      </dgm:t>
    </dgm:pt>
    <dgm:pt modelId="{D6428626-AAA7-4CF7-970D-11CD1C88BF0D}" type="sibTrans" cxnId="{42D7FB8C-12D2-4297-BC62-EA9F2F37B1CF}">
      <dgm:prSet/>
      <dgm:spPr/>
      <dgm:t>
        <a:bodyPr/>
        <a:lstStyle/>
        <a:p>
          <a:endParaRPr lang="en-GB">
            <a:latin typeface="Gill Sans Nova" panose="020B0602020104020203" pitchFamily="34" charset="0"/>
          </a:endParaRPr>
        </a:p>
      </dgm:t>
    </dgm:pt>
    <dgm:pt modelId="{32897E05-79A6-4361-B072-B5579D93B602}" type="pres">
      <dgm:prSet presAssocID="{3384B633-B5B4-4D49-AF7E-4DECBE5819CF}" presName="Name0" presStyleCnt="0">
        <dgm:presLayoutVars>
          <dgm:dir/>
          <dgm:animLvl val="lvl"/>
          <dgm:resizeHandles val="exact"/>
        </dgm:presLayoutVars>
      </dgm:prSet>
      <dgm:spPr/>
    </dgm:pt>
    <dgm:pt modelId="{F9425838-F579-402F-B7B0-1B4DA7290205}" type="pres">
      <dgm:prSet presAssocID="{C4BBCECC-BD6C-41A2-85B0-DFD9D82ABDCF}" presName="composite" presStyleCnt="0"/>
      <dgm:spPr/>
    </dgm:pt>
    <dgm:pt modelId="{9F2DBFA4-57E2-44F0-9812-623113BC9C54}" type="pres">
      <dgm:prSet presAssocID="{C4BBCECC-BD6C-41A2-85B0-DFD9D82ABDCF}" presName="parTx" presStyleLbl="alignNode1" presStyleIdx="0" presStyleCnt="3">
        <dgm:presLayoutVars>
          <dgm:chMax val="0"/>
          <dgm:chPref val="0"/>
          <dgm:bulletEnabled val="1"/>
        </dgm:presLayoutVars>
      </dgm:prSet>
      <dgm:spPr/>
    </dgm:pt>
    <dgm:pt modelId="{FC6B828C-6DD5-4611-B8BB-61ADAD01E20B}" type="pres">
      <dgm:prSet presAssocID="{C4BBCECC-BD6C-41A2-85B0-DFD9D82ABDCF}" presName="desTx" presStyleLbl="alignAccFollowNode1" presStyleIdx="0" presStyleCnt="3">
        <dgm:presLayoutVars>
          <dgm:bulletEnabled val="1"/>
        </dgm:presLayoutVars>
      </dgm:prSet>
      <dgm:spPr/>
    </dgm:pt>
    <dgm:pt modelId="{F2F5DAEB-D535-4A41-B50C-1F9F989C4BC8}" type="pres">
      <dgm:prSet presAssocID="{BBBFDD2A-7401-41D3-A733-08CF1F7F49D0}" presName="space" presStyleCnt="0"/>
      <dgm:spPr/>
    </dgm:pt>
    <dgm:pt modelId="{5066555D-A99F-4E75-B937-232DBA5E8420}" type="pres">
      <dgm:prSet presAssocID="{20DBB53D-2787-41CE-8F72-344FF6E6A0F5}" presName="composite" presStyleCnt="0"/>
      <dgm:spPr/>
    </dgm:pt>
    <dgm:pt modelId="{F6F5F06C-275F-4EB3-AC4D-3988324945AE}" type="pres">
      <dgm:prSet presAssocID="{20DBB53D-2787-41CE-8F72-344FF6E6A0F5}" presName="parTx" presStyleLbl="alignNode1" presStyleIdx="1" presStyleCnt="3">
        <dgm:presLayoutVars>
          <dgm:chMax val="0"/>
          <dgm:chPref val="0"/>
          <dgm:bulletEnabled val="1"/>
        </dgm:presLayoutVars>
      </dgm:prSet>
      <dgm:spPr/>
    </dgm:pt>
    <dgm:pt modelId="{06DCADE5-443F-444D-8C74-C11B885B9EF2}" type="pres">
      <dgm:prSet presAssocID="{20DBB53D-2787-41CE-8F72-344FF6E6A0F5}" presName="desTx" presStyleLbl="alignAccFollowNode1" presStyleIdx="1" presStyleCnt="3">
        <dgm:presLayoutVars>
          <dgm:bulletEnabled val="1"/>
        </dgm:presLayoutVars>
      </dgm:prSet>
      <dgm:spPr/>
    </dgm:pt>
    <dgm:pt modelId="{18D74A11-81EC-4A99-9B38-BCCD10E09631}" type="pres">
      <dgm:prSet presAssocID="{09E4C3AB-6C47-4EFF-8C91-91397B2B4F8E}" presName="space" presStyleCnt="0"/>
      <dgm:spPr/>
    </dgm:pt>
    <dgm:pt modelId="{29D3733B-99DB-4BA0-89FB-34A9729D2682}" type="pres">
      <dgm:prSet presAssocID="{113B9AB8-A500-4F27-9F40-97949EE0E769}" presName="composite" presStyleCnt="0"/>
      <dgm:spPr/>
    </dgm:pt>
    <dgm:pt modelId="{DAED03C9-DC8F-4446-9EF7-F6EDD6710014}" type="pres">
      <dgm:prSet presAssocID="{113B9AB8-A500-4F27-9F40-97949EE0E769}" presName="parTx" presStyleLbl="alignNode1" presStyleIdx="2" presStyleCnt="3">
        <dgm:presLayoutVars>
          <dgm:chMax val="0"/>
          <dgm:chPref val="0"/>
          <dgm:bulletEnabled val="1"/>
        </dgm:presLayoutVars>
      </dgm:prSet>
      <dgm:spPr/>
    </dgm:pt>
    <dgm:pt modelId="{DF223FAC-BAF3-46C4-806F-33955166B4CA}" type="pres">
      <dgm:prSet presAssocID="{113B9AB8-A500-4F27-9F40-97949EE0E769}" presName="desTx" presStyleLbl="alignAccFollowNode1" presStyleIdx="2" presStyleCnt="3">
        <dgm:presLayoutVars>
          <dgm:bulletEnabled val="1"/>
        </dgm:presLayoutVars>
      </dgm:prSet>
      <dgm:spPr/>
    </dgm:pt>
  </dgm:ptLst>
  <dgm:cxnLst>
    <dgm:cxn modelId="{0B726002-C88E-4357-9E3A-60892DF840ED}" type="presOf" srcId="{CC6661AF-F9FD-4ED0-80F3-05944CC73DB1}" destId="{06DCADE5-443F-444D-8C74-C11B885B9EF2}" srcOrd="0" destOrd="1" presId="urn:microsoft.com/office/officeart/2005/8/layout/hList1"/>
    <dgm:cxn modelId="{4A6C880C-4B3B-4AEA-8AA7-DDA81AF24FDA}" type="presOf" srcId="{97D2B0F0-A9E0-47FB-BC9A-5AFA15E2E7F4}" destId="{06DCADE5-443F-444D-8C74-C11B885B9EF2}" srcOrd="0" destOrd="2" presId="urn:microsoft.com/office/officeart/2005/8/layout/hList1"/>
    <dgm:cxn modelId="{49369010-CCB2-4168-933B-FA9BEFF45FAF}" srcId="{C4BBCECC-BD6C-41A2-85B0-DFD9D82ABDCF}" destId="{5764CD27-ECB4-4261-B814-62F77E279DF6}" srcOrd="1" destOrd="0" parTransId="{B744E35F-ADE2-4D40-92B3-BA3572B1E26F}" sibTransId="{9E140391-D6F0-4365-973D-020176BFED44}"/>
    <dgm:cxn modelId="{037B5113-D9B2-4148-9A6A-0E1B70862B8B}" srcId="{113B9AB8-A500-4F27-9F40-97949EE0E769}" destId="{F797A747-7BA6-493B-B93D-669BD40500F5}" srcOrd="2" destOrd="0" parTransId="{0B4F10D3-D804-43E7-9141-3EB3A024FCC2}" sibTransId="{64188297-D640-4A88-967E-0AF0A526D6D0}"/>
    <dgm:cxn modelId="{71203319-5C2E-4634-BB73-84C2311231C6}" type="presOf" srcId="{5E5C1C5D-C977-41B8-A0F7-8730F9478988}" destId="{FC6B828C-6DD5-4611-B8BB-61ADAD01E20B}" srcOrd="0" destOrd="2" presId="urn:microsoft.com/office/officeart/2005/8/layout/hList1"/>
    <dgm:cxn modelId="{C44DEF21-14D1-4592-B02C-ADD9C55D166A}" srcId="{20DBB53D-2787-41CE-8F72-344FF6E6A0F5}" destId="{D8E034A5-CE34-475F-AB9F-FB185ED73CDC}" srcOrd="3" destOrd="0" parTransId="{DDE4839A-FB00-4E17-B453-4B076E41CEB1}" sibTransId="{57E3B97A-AF8D-4D26-BCFB-5DAE7EA8C604}"/>
    <dgm:cxn modelId="{FFB86A23-5140-4A91-9043-98A06E5A9BAE}" srcId="{20DBB53D-2787-41CE-8F72-344FF6E6A0F5}" destId="{ECB021D8-C8A4-475F-A671-869F7E16CCAC}" srcOrd="0" destOrd="0" parTransId="{3B940676-E861-4314-9BEC-144CA13674B8}" sibTransId="{011F5EB5-F319-42FC-8A39-82787C0E1BEF}"/>
    <dgm:cxn modelId="{4A00AD39-54BF-4D4F-A7F4-9FB8BCD36437}" type="presOf" srcId="{2E704AE2-69AC-4EF6-B35E-AEDD7A00DFA1}" destId="{06DCADE5-443F-444D-8C74-C11B885B9EF2}" srcOrd="0" destOrd="6" presId="urn:microsoft.com/office/officeart/2005/8/layout/hList1"/>
    <dgm:cxn modelId="{2A8A653A-FBE1-42B9-89D8-4DB4838559B0}" type="presOf" srcId="{5EA0634D-5E6F-41A2-9D44-01B39652F131}" destId="{06DCADE5-443F-444D-8C74-C11B885B9EF2}" srcOrd="0" destOrd="4" presId="urn:microsoft.com/office/officeart/2005/8/layout/hList1"/>
    <dgm:cxn modelId="{250A0E67-A2CF-4607-9ED4-C2A9E4B66FC2}" srcId="{20DBB53D-2787-41CE-8F72-344FF6E6A0F5}" destId="{97D2B0F0-A9E0-47FB-BC9A-5AFA15E2E7F4}" srcOrd="2" destOrd="0" parTransId="{FAA2D97B-D47E-446A-9A86-337F2123BBD0}" sibTransId="{0894C0F4-512C-4FBB-B958-C6ADEE962C5C}"/>
    <dgm:cxn modelId="{5424646E-DC62-494C-9673-CF67462E5D5D}" srcId="{113B9AB8-A500-4F27-9F40-97949EE0E769}" destId="{4A035919-2D56-43BD-B82B-3EE2D1F27748}" srcOrd="0" destOrd="0" parTransId="{205E69D0-7BB2-45A4-8EBA-BD8FC146833E}" sibTransId="{BDEA8583-56DF-4018-9F09-22DA0F4863F0}"/>
    <dgm:cxn modelId="{59B83E4F-2A82-43DF-BA38-0C3B48A8000B}" type="presOf" srcId="{D8E034A5-CE34-475F-AB9F-FB185ED73CDC}" destId="{06DCADE5-443F-444D-8C74-C11B885B9EF2}" srcOrd="0" destOrd="3" presId="urn:microsoft.com/office/officeart/2005/8/layout/hList1"/>
    <dgm:cxn modelId="{30D21E53-738D-4AFC-A531-3758435115CD}" srcId="{20DBB53D-2787-41CE-8F72-344FF6E6A0F5}" destId="{2E704AE2-69AC-4EF6-B35E-AEDD7A00DFA1}" srcOrd="6" destOrd="0" parTransId="{A84EF907-8183-46F6-A990-6D6546D86746}" sibTransId="{EC3AD633-6D26-4C66-84D6-B81983D28C82}"/>
    <dgm:cxn modelId="{70820F75-B896-4FC9-A8C5-E29D4BAA772E}" srcId="{3384B633-B5B4-4D49-AF7E-4DECBE5819CF}" destId="{113B9AB8-A500-4F27-9F40-97949EE0E769}" srcOrd="2" destOrd="0" parTransId="{BB9A543B-0F37-4E50-9840-EB8A9C3ED8A5}" sibTransId="{59DACF49-4A25-4FD9-A568-02BEBD02C8D6}"/>
    <dgm:cxn modelId="{0E09E67A-EEBC-42B4-BA3C-ADB49C9EF13A}" type="presOf" srcId="{3384B633-B5B4-4D49-AF7E-4DECBE5819CF}" destId="{32897E05-79A6-4361-B072-B5579D93B602}" srcOrd="0" destOrd="0" presId="urn:microsoft.com/office/officeart/2005/8/layout/hList1"/>
    <dgm:cxn modelId="{28B56D7D-01F3-45A3-B24D-80DA992AC5CD}" type="presOf" srcId="{ECB021D8-C8A4-475F-A671-869F7E16CCAC}" destId="{06DCADE5-443F-444D-8C74-C11B885B9EF2}" srcOrd="0" destOrd="0" presId="urn:microsoft.com/office/officeart/2005/8/layout/hList1"/>
    <dgm:cxn modelId="{968CE27F-EA7A-43D4-9FD8-FF260D513337}" srcId="{113B9AB8-A500-4F27-9F40-97949EE0E769}" destId="{41F7F0A5-ACDD-4484-A0D0-849932DAD3F0}" srcOrd="5" destOrd="0" parTransId="{FC0A9155-49F0-4036-ACDA-78EF7DD02F62}" sibTransId="{ABA36A9A-D71F-4A39-AC75-4B70BA8A1738}"/>
    <dgm:cxn modelId="{35DA1C85-672C-4CEE-AE6E-5D71497B6DDD}" type="presOf" srcId="{32F88FD3-C32E-46EE-845B-FC187997C98D}" destId="{DF223FAC-BAF3-46C4-806F-33955166B4CA}" srcOrd="0" destOrd="7" presId="urn:microsoft.com/office/officeart/2005/8/layout/hList1"/>
    <dgm:cxn modelId="{42D7FB8C-12D2-4297-BC62-EA9F2F37B1CF}" srcId="{113B9AB8-A500-4F27-9F40-97949EE0E769}" destId="{32F88FD3-C32E-46EE-845B-FC187997C98D}" srcOrd="7" destOrd="0" parTransId="{4AC329D9-F0BD-4071-907F-1FCD67708B5B}" sibTransId="{D6428626-AAA7-4CF7-970D-11CD1C88BF0D}"/>
    <dgm:cxn modelId="{711D458D-A22F-435E-A95B-D53F59B76696}" srcId="{C4BBCECC-BD6C-41A2-85B0-DFD9D82ABDCF}" destId="{5E5C1C5D-C977-41B8-A0F7-8730F9478988}" srcOrd="2" destOrd="0" parTransId="{AEF68456-ABD8-4C77-813B-21F24A1570AB}" sibTransId="{26D40524-311C-4383-B728-6354D303EDAC}"/>
    <dgm:cxn modelId="{1417788D-700D-45D7-8C3E-85351B2F8668}" srcId="{20DBB53D-2787-41CE-8F72-344FF6E6A0F5}" destId="{CC6661AF-F9FD-4ED0-80F3-05944CC73DB1}" srcOrd="1" destOrd="0" parTransId="{4B90D1F8-3D3E-4200-82D0-EB49D896EF4A}" sibTransId="{3D9CB481-4014-424A-A9F3-46F1AB96808A}"/>
    <dgm:cxn modelId="{206FD591-80E3-41AF-9712-1B5BDA69E313}" type="presOf" srcId="{FFC49F66-D4A4-4820-AF87-4CC242B6A96F}" destId="{DF223FAC-BAF3-46C4-806F-33955166B4CA}" srcOrd="0" destOrd="1" presId="urn:microsoft.com/office/officeart/2005/8/layout/hList1"/>
    <dgm:cxn modelId="{37F29E97-47AB-41F7-8F91-30BB381ABDE8}" type="presOf" srcId="{E73FE138-B44D-4C6E-97BC-C743E8C3AADF}" destId="{DF223FAC-BAF3-46C4-806F-33955166B4CA}" srcOrd="0" destOrd="6" presId="urn:microsoft.com/office/officeart/2005/8/layout/hList1"/>
    <dgm:cxn modelId="{9FAA0F9E-A31E-49E1-B48E-879653ED190A}" type="presOf" srcId="{75BEF852-C9E5-4E88-95EB-E6C76D516BFB}" destId="{DF223FAC-BAF3-46C4-806F-33955166B4CA}" srcOrd="0" destOrd="3" presId="urn:microsoft.com/office/officeart/2005/8/layout/hList1"/>
    <dgm:cxn modelId="{9022CFB6-B042-40C6-8CDE-ED432F6E022A}" type="presOf" srcId="{4A035919-2D56-43BD-B82B-3EE2D1F27748}" destId="{DF223FAC-BAF3-46C4-806F-33955166B4CA}" srcOrd="0" destOrd="0" presId="urn:microsoft.com/office/officeart/2005/8/layout/hList1"/>
    <dgm:cxn modelId="{FFE79ABB-39F6-4AF1-B5BF-D1A112A61ABC}" srcId="{3384B633-B5B4-4D49-AF7E-4DECBE5819CF}" destId="{20DBB53D-2787-41CE-8F72-344FF6E6A0F5}" srcOrd="1" destOrd="0" parTransId="{B7C8433E-9530-47C4-9E24-B3E23669F2D4}" sibTransId="{09E4C3AB-6C47-4EFF-8C91-91397B2B4F8E}"/>
    <dgm:cxn modelId="{36B3FEBF-20B0-4516-8324-699DB097D83F}" srcId="{20DBB53D-2787-41CE-8F72-344FF6E6A0F5}" destId="{5EA0634D-5E6F-41A2-9D44-01B39652F131}" srcOrd="4" destOrd="0" parTransId="{2EAB075D-B435-49CC-96B1-455909AACDEE}" sibTransId="{8124BE8D-DBAD-4163-941E-9266E0D6D989}"/>
    <dgm:cxn modelId="{7656DAC3-2A68-470D-AA2F-8010BBE9251E}" srcId="{113B9AB8-A500-4F27-9F40-97949EE0E769}" destId="{E73FE138-B44D-4C6E-97BC-C743E8C3AADF}" srcOrd="6" destOrd="0" parTransId="{8A145CE9-C903-4D63-AEEB-6B37B4E73A08}" sibTransId="{FC4D80FE-04BB-420C-8A29-C3FC0B4C6FCD}"/>
    <dgm:cxn modelId="{AAB80FC7-B5B1-456E-8CE2-420DCDB9AD23}" type="presOf" srcId="{5764CD27-ECB4-4261-B814-62F77E279DF6}" destId="{FC6B828C-6DD5-4611-B8BB-61ADAD01E20B}" srcOrd="0" destOrd="1" presId="urn:microsoft.com/office/officeart/2005/8/layout/hList1"/>
    <dgm:cxn modelId="{2D760BC9-3B67-4438-AF1B-F05FB45188F5}" type="presOf" srcId="{113B9AB8-A500-4F27-9F40-97949EE0E769}" destId="{DAED03C9-DC8F-4446-9EF7-F6EDD6710014}" srcOrd="0" destOrd="0" presId="urn:microsoft.com/office/officeart/2005/8/layout/hList1"/>
    <dgm:cxn modelId="{F269B5D6-31B0-4A44-8E2E-599A9F4F5CC1}" srcId="{113B9AB8-A500-4F27-9F40-97949EE0E769}" destId="{FFC49F66-D4A4-4820-AF87-4CC242B6A96F}" srcOrd="1" destOrd="0" parTransId="{43D2B750-DDB0-4411-AD7D-7D0CF899DA36}" sibTransId="{8E4FA2B4-0D34-44CB-B74A-D7AD3EBB0995}"/>
    <dgm:cxn modelId="{4F4FE6DA-134A-46C4-AB8D-6D7E2DD05BD6}" srcId="{113B9AB8-A500-4F27-9F40-97949EE0E769}" destId="{75BEF852-C9E5-4E88-95EB-E6C76D516BFB}" srcOrd="3" destOrd="0" parTransId="{12318928-815D-412E-829E-9A30674266B6}" sibTransId="{C0E7952B-AA9C-4E63-B822-6A04C63A82CC}"/>
    <dgm:cxn modelId="{C05622DD-F337-43C7-9B38-46C178BD44AC}" srcId="{20DBB53D-2787-41CE-8F72-344FF6E6A0F5}" destId="{EA6B9D9D-DEF2-487E-88A4-B5E36C84FDAB}" srcOrd="5" destOrd="0" parTransId="{8FF3BE33-6A46-4040-B111-A993AB912494}" sibTransId="{EF8F747F-633F-4C14-AE63-8AF71A74B8DB}"/>
    <dgm:cxn modelId="{491AA1E1-85A2-4CF7-8EA0-88DF44CC9145}" type="presOf" srcId="{A208BCB0-20FF-49E9-9B60-5D12E8320973}" destId="{FC6B828C-6DD5-4611-B8BB-61ADAD01E20B}" srcOrd="0" destOrd="0" presId="urn:microsoft.com/office/officeart/2005/8/layout/hList1"/>
    <dgm:cxn modelId="{7EA03FE3-A33A-489B-AEE7-C21BE7ED57ED}" type="presOf" srcId="{EF8DBA20-F8A8-4DC4-8D14-6F76B104D31C}" destId="{DF223FAC-BAF3-46C4-806F-33955166B4CA}" srcOrd="0" destOrd="4" presId="urn:microsoft.com/office/officeart/2005/8/layout/hList1"/>
    <dgm:cxn modelId="{C980ECE5-90A8-4B8B-81C6-052146497BB5}" srcId="{C4BBCECC-BD6C-41A2-85B0-DFD9D82ABDCF}" destId="{A208BCB0-20FF-49E9-9B60-5D12E8320973}" srcOrd="0" destOrd="0" parTransId="{BBF3E7AD-B239-478A-9947-20B29A558522}" sibTransId="{F39D04F9-AC19-4C97-B2A0-4C7A69B01F6A}"/>
    <dgm:cxn modelId="{5B6D1FEC-6EE0-45C8-812B-74D7730E9166}" type="presOf" srcId="{EA6B9D9D-DEF2-487E-88A4-B5E36C84FDAB}" destId="{06DCADE5-443F-444D-8C74-C11B885B9EF2}" srcOrd="0" destOrd="5" presId="urn:microsoft.com/office/officeart/2005/8/layout/hList1"/>
    <dgm:cxn modelId="{A31E49EC-7FBE-4636-8E25-3EC35204C3A0}" type="presOf" srcId="{20DBB53D-2787-41CE-8F72-344FF6E6A0F5}" destId="{F6F5F06C-275F-4EB3-AC4D-3988324945AE}" srcOrd="0" destOrd="0" presId="urn:microsoft.com/office/officeart/2005/8/layout/hList1"/>
    <dgm:cxn modelId="{3C682FEF-3F52-4BF4-9604-832CB76AD8A7}" type="presOf" srcId="{41F7F0A5-ACDD-4484-A0D0-849932DAD3F0}" destId="{DF223FAC-BAF3-46C4-806F-33955166B4CA}" srcOrd="0" destOrd="5" presId="urn:microsoft.com/office/officeart/2005/8/layout/hList1"/>
    <dgm:cxn modelId="{F4D2EBF4-0007-4BD1-A22F-4EC1C59758BE}" srcId="{113B9AB8-A500-4F27-9F40-97949EE0E769}" destId="{EF8DBA20-F8A8-4DC4-8D14-6F76B104D31C}" srcOrd="4" destOrd="0" parTransId="{85C9F344-4927-47D4-B4E4-2D943F823356}" sibTransId="{46032CBF-3947-4D05-A27C-215362F79AE3}"/>
    <dgm:cxn modelId="{A43965F6-24FD-4A99-BCF4-DA929A04ACA5}" type="presOf" srcId="{F797A747-7BA6-493B-B93D-669BD40500F5}" destId="{DF223FAC-BAF3-46C4-806F-33955166B4CA}" srcOrd="0" destOrd="2" presId="urn:microsoft.com/office/officeart/2005/8/layout/hList1"/>
    <dgm:cxn modelId="{1495FAFA-5483-4704-AC5C-B86E9762733B}" type="presOf" srcId="{C4BBCECC-BD6C-41A2-85B0-DFD9D82ABDCF}" destId="{9F2DBFA4-57E2-44F0-9812-623113BC9C54}" srcOrd="0" destOrd="0" presId="urn:microsoft.com/office/officeart/2005/8/layout/hList1"/>
    <dgm:cxn modelId="{A4AB64FB-CF0C-4DC2-8B1F-FC6F75CFFDCC}" srcId="{3384B633-B5B4-4D49-AF7E-4DECBE5819CF}" destId="{C4BBCECC-BD6C-41A2-85B0-DFD9D82ABDCF}" srcOrd="0" destOrd="0" parTransId="{7B8C816E-C23D-4678-BA9A-C8EC9F5C1669}" sibTransId="{BBBFDD2A-7401-41D3-A733-08CF1F7F49D0}"/>
    <dgm:cxn modelId="{A9521F39-5494-4016-A414-0731BF6E5397}" type="presParOf" srcId="{32897E05-79A6-4361-B072-B5579D93B602}" destId="{F9425838-F579-402F-B7B0-1B4DA7290205}" srcOrd="0" destOrd="0" presId="urn:microsoft.com/office/officeart/2005/8/layout/hList1"/>
    <dgm:cxn modelId="{1F452B9D-B39B-4C63-B6F3-8A3524090F33}" type="presParOf" srcId="{F9425838-F579-402F-B7B0-1B4DA7290205}" destId="{9F2DBFA4-57E2-44F0-9812-623113BC9C54}" srcOrd="0" destOrd="0" presId="urn:microsoft.com/office/officeart/2005/8/layout/hList1"/>
    <dgm:cxn modelId="{E8E894CD-0B81-442A-95F9-566B699DF682}" type="presParOf" srcId="{F9425838-F579-402F-B7B0-1B4DA7290205}" destId="{FC6B828C-6DD5-4611-B8BB-61ADAD01E20B}" srcOrd="1" destOrd="0" presId="urn:microsoft.com/office/officeart/2005/8/layout/hList1"/>
    <dgm:cxn modelId="{52C345E1-BFEC-4BFD-BDB3-7D339E74BB78}" type="presParOf" srcId="{32897E05-79A6-4361-B072-B5579D93B602}" destId="{F2F5DAEB-D535-4A41-B50C-1F9F989C4BC8}" srcOrd="1" destOrd="0" presId="urn:microsoft.com/office/officeart/2005/8/layout/hList1"/>
    <dgm:cxn modelId="{617C8A36-E621-4A92-A0E7-EE2C5DF0DAD0}" type="presParOf" srcId="{32897E05-79A6-4361-B072-B5579D93B602}" destId="{5066555D-A99F-4E75-B937-232DBA5E8420}" srcOrd="2" destOrd="0" presId="urn:microsoft.com/office/officeart/2005/8/layout/hList1"/>
    <dgm:cxn modelId="{BF362DCE-7685-4CEE-AEC7-F87389B1B4DF}" type="presParOf" srcId="{5066555D-A99F-4E75-B937-232DBA5E8420}" destId="{F6F5F06C-275F-4EB3-AC4D-3988324945AE}" srcOrd="0" destOrd="0" presId="urn:microsoft.com/office/officeart/2005/8/layout/hList1"/>
    <dgm:cxn modelId="{C745A94A-F802-4555-8AF0-8A163F9D909B}" type="presParOf" srcId="{5066555D-A99F-4E75-B937-232DBA5E8420}" destId="{06DCADE5-443F-444D-8C74-C11B885B9EF2}" srcOrd="1" destOrd="0" presId="urn:microsoft.com/office/officeart/2005/8/layout/hList1"/>
    <dgm:cxn modelId="{62B01CB5-9AA8-44C2-84ED-6FD27DC0FB16}" type="presParOf" srcId="{32897E05-79A6-4361-B072-B5579D93B602}" destId="{18D74A11-81EC-4A99-9B38-BCCD10E09631}" srcOrd="3" destOrd="0" presId="urn:microsoft.com/office/officeart/2005/8/layout/hList1"/>
    <dgm:cxn modelId="{C280CE00-2309-4298-A199-DC7F9154B1F8}" type="presParOf" srcId="{32897E05-79A6-4361-B072-B5579D93B602}" destId="{29D3733B-99DB-4BA0-89FB-34A9729D2682}" srcOrd="4" destOrd="0" presId="urn:microsoft.com/office/officeart/2005/8/layout/hList1"/>
    <dgm:cxn modelId="{90D946AE-D4A1-416E-A9E3-63BBF23FB0C3}" type="presParOf" srcId="{29D3733B-99DB-4BA0-89FB-34A9729D2682}" destId="{DAED03C9-DC8F-4446-9EF7-F6EDD6710014}" srcOrd="0" destOrd="0" presId="urn:microsoft.com/office/officeart/2005/8/layout/hList1"/>
    <dgm:cxn modelId="{C348BCFE-B547-4078-996F-E6843F22A2AF}" type="presParOf" srcId="{29D3733B-99DB-4BA0-89FB-34A9729D2682}" destId="{DF223FAC-BAF3-46C4-806F-33955166B4CA}"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64B8702A-F532-484A-A7CA-F97C8DD4BD52}" type="doc">
      <dgm:prSet loTypeId="urn:microsoft.com/office/officeart/2005/8/layout/hList1" loCatId="list" qsTypeId="urn:microsoft.com/office/officeart/2005/8/quickstyle/simple1" qsCatId="simple" csTypeId="urn:microsoft.com/office/officeart/2005/8/colors/colorful1" csCatId="colorful" phldr="1"/>
      <dgm:spPr/>
      <dgm:t>
        <a:bodyPr/>
        <a:lstStyle/>
        <a:p>
          <a:endParaRPr lang="en-GB"/>
        </a:p>
      </dgm:t>
    </dgm:pt>
    <dgm:pt modelId="{06B8C494-55E8-41CD-9151-897E3DEE048B}">
      <dgm:prSet phldrT="[Text]" custT="1"/>
      <dgm:spPr/>
      <dgm:t>
        <a:bodyPr/>
        <a:lstStyle/>
        <a:p>
          <a:r>
            <a:rPr lang="en-GB" sz="2400">
              <a:solidFill>
                <a:schemeClr val="tx1"/>
              </a:solidFill>
              <a:latin typeface="Gill Sans Nova" panose="020B0602020104020203" pitchFamily="34" charset="0"/>
            </a:rPr>
            <a:t>Household Food and Nutrition Practices</a:t>
          </a:r>
        </a:p>
      </dgm:t>
    </dgm:pt>
    <dgm:pt modelId="{DF98C390-3931-4A51-92BD-B4973FFE5A68}" type="parTrans" cxnId="{29F11187-2EFB-4BCF-B862-D9EFDBE176F5}">
      <dgm:prSet/>
      <dgm:spPr/>
      <dgm:t>
        <a:bodyPr/>
        <a:lstStyle/>
        <a:p>
          <a:endParaRPr lang="en-GB">
            <a:latin typeface="Gill Sans Nova" panose="020B0602020104020203" pitchFamily="34" charset="0"/>
          </a:endParaRPr>
        </a:p>
      </dgm:t>
    </dgm:pt>
    <dgm:pt modelId="{5CE4C174-E654-4820-A401-FAEFB49FA9AB}" type="sibTrans" cxnId="{29F11187-2EFB-4BCF-B862-D9EFDBE176F5}">
      <dgm:prSet/>
      <dgm:spPr/>
      <dgm:t>
        <a:bodyPr/>
        <a:lstStyle/>
        <a:p>
          <a:endParaRPr lang="en-GB">
            <a:latin typeface="Gill Sans Nova" panose="020B0602020104020203" pitchFamily="34" charset="0"/>
          </a:endParaRPr>
        </a:p>
      </dgm:t>
    </dgm:pt>
    <dgm:pt modelId="{C0576473-EAE6-4518-A90D-FDC36EB7D67B}">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HHs practising safe food processing, preparation, and storage practices</a:t>
          </a:r>
        </a:p>
      </dgm:t>
    </dgm:pt>
    <dgm:pt modelId="{22F90F87-4A0E-4AB4-A777-0719935E0DA0}" type="parTrans" cxnId="{2C5F20D7-1F49-428D-ADB3-FE87062A31BA}">
      <dgm:prSet/>
      <dgm:spPr/>
      <dgm:t>
        <a:bodyPr/>
        <a:lstStyle/>
        <a:p>
          <a:endParaRPr lang="en-GB">
            <a:latin typeface="Gill Sans Nova" panose="020B0602020104020203" pitchFamily="34" charset="0"/>
          </a:endParaRPr>
        </a:p>
      </dgm:t>
    </dgm:pt>
    <dgm:pt modelId="{42138C4F-BE91-4D7B-ACBF-3F673464C112}" type="sibTrans" cxnId="{2C5F20D7-1F49-428D-ADB3-FE87062A31BA}">
      <dgm:prSet/>
      <dgm:spPr/>
      <dgm:t>
        <a:bodyPr/>
        <a:lstStyle/>
        <a:p>
          <a:endParaRPr lang="en-GB">
            <a:latin typeface="Gill Sans Nova" panose="020B0602020104020203" pitchFamily="34" charset="0"/>
          </a:endParaRPr>
        </a:p>
      </dgm:t>
    </dgm:pt>
    <dgm:pt modelId="{F5B2C8E6-57E1-4416-B502-2476B294F139}">
      <dgm:prSet phldrT="[Text]" custT="1"/>
      <dgm:spPr/>
      <dgm:t>
        <a:bodyPr/>
        <a:lstStyle/>
        <a:p>
          <a:r>
            <a:rPr lang="en-GB" sz="2400">
              <a:solidFill>
                <a:schemeClr val="tx1"/>
              </a:solidFill>
              <a:latin typeface="Gill Sans Nova" panose="020B0602020104020203" pitchFamily="34" charset="0"/>
            </a:rPr>
            <a:t>Health</a:t>
          </a:r>
        </a:p>
      </dgm:t>
    </dgm:pt>
    <dgm:pt modelId="{FDDAC6A9-3EC1-4583-95C7-136ADF11FC43}" type="parTrans" cxnId="{229C68E1-6021-49E8-9DBC-326B2F73D672}">
      <dgm:prSet/>
      <dgm:spPr/>
      <dgm:t>
        <a:bodyPr/>
        <a:lstStyle/>
        <a:p>
          <a:endParaRPr lang="en-GB">
            <a:latin typeface="Gill Sans Nova" panose="020B0602020104020203" pitchFamily="34" charset="0"/>
          </a:endParaRPr>
        </a:p>
      </dgm:t>
    </dgm:pt>
    <dgm:pt modelId="{314FA91F-6A72-4367-ADBA-1739658585EB}" type="sibTrans" cxnId="{229C68E1-6021-49E8-9DBC-326B2F73D672}">
      <dgm:prSet/>
      <dgm:spPr/>
      <dgm:t>
        <a:bodyPr/>
        <a:lstStyle/>
        <a:p>
          <a:endParaRPr lang="en-GB">
            <a:latin typeface="Gill Sans Nova" panose="020B0602020104020203" pitchFamily="34" charset="0"/>
          </a:endParaRPr>
        </a:p>
      </dgm:t>
    </dgm:pt>
    <dgm:pt modelId="{8889F30F-AB2B-4955-B5D3-BBE587AA06D6}">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&lt;2 yrs. with diarrhoea in the preceding 2 weeks</a:t>
          </a:r>
        </a:p>
      </dgm:t>
    </dgm:pt>
    <dgm:pt modelId="{E1D0F17B-29BE-4621-A0D5-1F9F99858BAD}" type="parTrans" cxnId="{89839250-C7BF-47A3-ADF8-8B957BE54621}">
      <dgm:prSet/>
      <dgm:spPr/>
      <dgm:t>
        <a:bodyPr/>
        <a:lstStyle/>
        <a:p>
          <a:endParaRPr lang="en-GB">
            <a:latin typeface="Gill Sans Nova" panose="020B0602020104020203" pitchFamily="34" charset="0"/>
          </a:endParaRPr>
        </a:p>
      </dgm:t>
    </dgm:pt>
    <dgm:pt modelId="{1A1F623B-D1E4-4AA6-BD4D-E46993BCC14B}" type="sibTrans" cxnId="{89839250-C7BF-47A3-ADF8-8B957BE54621}">
      <dgm:prSet/>
      <dgm:spPr/>
      <dgm:t>
        <a:bodyPr/>
        <a:lstStyle/>
        <a:p>
          <a:endParaRPr lang="en-GB">
            <a:latin typeface="Gill Sans Nova" panose="020B0602020104020203" pitchFamily="34" charset="0"/>
          </a:endParaRPr>
        </a:p>
      </dgm:t>
    </dgm:pt>
    <dgm:pt modelId="{A66A955A-1EB5-45F9-9EF8-0A7814E1D66E}">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HHs practising essential nutrition actions</a:t>
          </a:r>
        </a:p>
      </dgm:t>
    </dgm:pt>
    <dgm:pt modelId="{8D564F89-5517-4C46-AB98-E25B64547446}" type="parTrans" cxnId="{53971A41-782A-4AE0-BCD5-F4FC67474786}">
      <dgm:prSet/>
      <dgm:spPr/>
      <dgm:t>
        <a:bodyPr/>
        <a:lstStyle/>
        <a:p>
          <a:endParaRPr lang="en-GB">
            <a:latin typeface="Gill Sans Nova" panose="020B0602020104020203" pitchFamily="34" charset="0"/>
          </a:endParaRPr>
        </a:p>
      </dgm:t>
    </dgm:pt>
    <dgm:pt modelId="{8DDA7B03-053C-47EB-8A37-74A96428675F}" type="sibTrans" cxnId="{53971A41-782A-4AE0-BCD5-F4FC67474786}">
      <dgm:prSet/>
      <dgm:spPr/>
      <dgm:t>
        <a:bodyPr/>
        <a:lstStyle/>
        <a:p>
          <a:endParaRPr lang="en-GB">
            <a:latin typeface="Gill Sans Nova" panose="020B0602020104020203" pitchFamily="34" charset="0"/>
          </a:endParaRPr>
        </a:p>
      </dgm:t>
    </dgm:pt>
    <dgm:pt modelId="{38AFED3D-4057-4799-8309-9FE6DDAD39AC}">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with diarrhoea who received treatment from a health facility or provider</a:t>
          </a:r>
        </a:p>
      </dgm:t>
    </dgm:pt>
    <dgm:pt modelId="{F2BB521F-7665-4E0F-82DF-AFBFD8AC9797}" type="parTrans" cxnId="{9AD92DAD-F1F6-4639-BFC5-DA4998E6EEA8}">
      <dgm:prSet/>
      <dgm:spPr/>
      <dgm:t>
        <a:bodyPr/>
        <a:lstStyle/>
        <a:p>
          <a:endParaRPr lang="en-GB">
            <a:latin typeface="Gill Sans Nova" panose="020B0602020104020203" pitchFamily="34" charset="0"/>
          </a:endParaRPr>
        </a:p>
      </dgm:t>
    </dgm:pt>
    <dgm:pt modelId="{7F5CFB6F-6AE3-4D5E-8D7D-2D577952FFDF}" type="sibTrans" cxnId="{9AD92DAD-F1F6-4639-BFC5-DA4998E6EEA8}">
      <dgm:prSet/>
      <dgm:spPr/>
      <dgm:t>
        <a:bodyPr/>
        <a:lstStyle/>
        <a:p>
          <a:endParaRPr lang="en-GB">
            <a:latin typeface="Gill Sans Nova" panose="020B0602020104020203" pitchFamily="34" charset="0"/>
          </a:endParaRPr>
        </a:p>
      </dgm:t>
    </dgm:pt>
    <dgm:pt modelId="{8E426733-EFAE-4144-B9D2-6CE7DEF7C0A7}">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family planning users</a:t>
          </a:r>
        </a:p>
      </dgm:t>
    </dgm:pt>
    <dgm:pt modelId="{3846AD84-7205-4912-B6D4-8EBD9F7A9974}" type="parTrans" cxnId="{5893DBA7-C295-49FF-B8A7-3E8E2A8082AD}">
      <dgm:prSet/>
      <dgm:spPr/>
      <dgm:t>
        <a:bodyPr/>
        <a:lstStyle/>
        <a:p>
          <a:endParaRPr lang="en-GB">
            <a:latin typeface="Gill Sans Nova" panose="020B0602020104020203" pitchFamily="34" charset="0"/>
          </a:endParaRPr>
        </a:p>
      </dgm:t>
    </dgm:pt>
    <dgm:pt modelId="{6BEE6BB2-F906-43CC-8DA2-FEC5F69B3E76}" type="sibTrans" cxnId="{5893DBA7-C295-49FF-B8A7-3E8E2A8082AD}">
      <dgm:prSet/>
      <dgm:spPr/>
      <dgm:t>
        <a:bodyPr/>
        <a:lstStyle/>
        <a:p>
          <a:endParaRPr lang="en-GB">
            <a:latin typeface="Gill Sans Nova" panose="020B0602020104020203" pitchFamily="34" charset="0"/>
          </a:endParaRPr>
        </a:p>
      </dgm:t>
    </dgm:pt>
    <dgm:pt modelId="{8E247CA4-FD65-43AD-B3C6-9301F9A88865}">
      <dgm:prSet phldrT="[Text]" custT="1"/>
      <dgm:spPr/>
      <dgm:t>
        <a:bodyPr/>
        <a:lstStyle/>
        <a:p>
          <a:r>
            <a:rPr lang="en-GB" sz="2400">
              <a:latin typeface="Gill Sans Nova" panose="020B0602020104020203" pitchFamily="34" charset="0"/>
            </a:rPr>
            <a:t>Coverage of SUN/MCDP II Interventions</a:t>
          </a:r>
        </a:p>
      </dgm:t>
    </dgm:pt>
    <dgm:pt modelId="{8E7651C1-4E58-423C-8382-9246837A1F50}" type="parTrans" cxnId="{625BCDD9-5800-437F-85B6-13B6499944EC}">
      <dgm:prSet/>
      <dgm:spPr/>
      <dgm:t>
        <a:bodyPr/>
        <a:lstStyle/>
        <a:p>
          <a:endParaRPr lang="en-GB">
            <a:latin typeface="Gill Sans Nova" panose="020B0602020104020203" pitchFamily="34" charset="0"/>
          </a:endParaRPr>
        </a:p>
      </dgm:t>
    </dgm:pt>
    <dgm:pt modelId="{21096ABA-4F0C-435B-8038-34DFAB601602}" type="sibTrans" cxnId="{625BCDD9-5800-437F-85B6-13B6499944EC}">
      <dgm:prSet/>
      <dgm:spPr/>
      <dgm:t>
        <a:bodyPr/>
        <a:lstStyle/>
        <a:p>
          <a:endParaRPr lang="en-GB">
            <a:latin typeface="Gill Sans Nova" panose="020B0602020104020203" pitchFamily="34" charset="0"/>
          </a:endParaRPr>
        </a:p>
      </dgm:t>
    </dgm:pt>
    <dgm:pt modelId="{CBD61C50-AEAB-449B-B57B-1D6A2D728B67}">
      <dgm:prSet phldrT="[Text]" custT="1"/>
      <dgm:spPr/>
      <dgm: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reached with community-level nutrition interventions</a:t>
          </a:r>
        </a:p>
      </dgm:t>
    </dgm:pt>
    <dgm:pt modelId="{32681276-B6CA-418C-8D95-77B4C5A90C9F}" type="parTrans" cxnId="{F13DB993-38A0-4C8A-BCEF-945E8E2B6EEB}">
      <dgm:prSet/>
      <dgm:spPr/>
      <dgm:t>
        <a:bodyPr/>
        <a:lstStyle/>
        <a:p>
          <a:endParaRPr lang="en-GB">
            <a:latin typeface="Gill Sans Nova" panose="020B0602020104020203" pitchFamily="34" charset="0"/>
          </a:endParaRPr>
        </a:p>
      </dgm:t>
    </dgm:pt>
    <dgm:pt modelId="{967911FB-E6E2-4F11-A59D-33A6AA76E7C7}" type="sibTrans" cxnId="{F13DB993-38A0-4C8A-BCEF-945E8E2B6EEB}">
      <dgm:prSet/>
      <dgm:spPr/>
      <dgm:t>
        <a:bodyPr/>
        <a:lstStyle/>
        <a:p>
          <a:endParaRPr lang="en-GB">
            <a:latin typeface="Gill Sans Nova" panose="020B0602020104020203" pitchFamily="34" charset="0"/>
          </a:endParaRPr>
        </a:p>
      </dgm:t>
    </dgm:pt>
    <dgm:pt modelId="{B0FFCBFA-1803-4351-9484-1B2AD5C4BAC4}" type="pres">
      <dgm:prSet presAssocID="{64B8702A-F532-484A-A7CA-F97C8DD4BD52}" presName="Name0" presStyleCnt="0">
        <dgm:presLayoutVars>
          <dgm:dir/>
          <dgm:animLvl val="lvl"/>
          <dgm:resizeHandles val="exact"/>
        </dgm:presLayoutVars>
      </dgm:prSet>
      <dgm:spPr/>
    </dgm:pt>
    <dgm:pt modelId="{5F1732C6-077F-49A4-B6F4-7D2781CBA821}" type="pres">
      <dgm:prSet presAssocID="{06B8C494-55E8-41CD-9151-897E3DEE048B}" presName="composite" presStyleCnt="0"/>
      <dgm:spPr/>
    </dgm:pt>
    <dgm:pt modelId="{1E4F05F0-5D3C-45F6-8A8D-4BAEE9802F8B}" type="pres">
      <dgm:prSet presAssocID="{06B8C494-55E8-41CD-9151-897E3DEE048B}" presName="parTx" presStyleLbl="alignNode1" presStyleIdx="0" presStyleCnt="3">
        <dgm:presLayoutVars>
          <dgm:chMax val="0"/>
          <dgm:chPref val="0"/>
          <dgm:bulletEnabled val="1"/>
        </dgm:presLayoutVars>
      </dgm:prSet>
      <dgm:spPr/>
    </dgm:pt>
    <dgm:pt modelId="{6F71F97A-7242-4B3C-881E-0A047161DBBB}" type="pres">
      <dgm:prSet presAssocID="{06B8C494-55E8-41CD-9151-897E3DEE048B}" presName="desTx" presStyleLbl="alignAccFollowNode1" presStyleIdx="0" presStyleCnt="3">
        <dgm:presLayoutVars>
          <dgm:bulletEnabled val="1"/>
        </dgm:presLayoutVars>
      </dgm:prSet>
      <dgm:spPr/>
    </dgm:pt>
    <dgm:pt modelId="{852D000A-1678-482C-A02A-734F5CE16CDB}" type="pres">
      <dgm:prSet presAssocID="{5CE4C174-E654-4820-A401-FAEFB49FA9AB}" presName="space" presStyleCnt="0"/>
      <dgm:spPr/>
    </dgm:pt>
    <dgm:pt modelId="{C64C3E41-E18F-490B-9FCF-BB2EC18BC2E3}" type="pres">
      <dgm:prSet presAssocID="{F5B2C8E6-57E1-4416-B502-2476B294F139}" presName="composite" presStyleCnt="0"/>
      <dgm:spPr/>
    </dgm:pt>
    <dgm:pt modelId="{56F90205-6FB0-4454-9914-25B891933B9A}" type="pres">
      <dgm:prSet presAssocID="{F5B2C8E6-57E1-4416-B502-2476B294F139}" presName="parTx" presStyleLbl="alignNode1" presStyleIdx="1" presStyleCnt="3">
        <dgm:presLayoutVars>
          <dgm:chMax val="0"/>
          <dgm:chPref val="0"/>
          <dgm:bulletEnabled val="1"/>
        </dgm:presLayoutVars>
      </dgm:prSet>
      <dgm:spPr/>
    </dgm:pt>
    <dgm:pt modelId="{55D25BB0-2D0E-4CAE-BE9C-A2A796431E95}" type="pres">
      <dgm:prSet presAssocID="{F5B2C8E6-57E1-4416-B502-2476B294F139}" presName="desTx" presStyleLbl="alignAccFollowNode1" presStyleIdx="1" presStyleCnt="3">
        <dgm:presLayoutVars>
          <dgm:bulletEnabled val="1"/>
        </dgm:presLayoutVars>
      </dgm:prSet>
      <dgm:spPr/>
    </dgm:pt>
    <dgm:pt modelId="{AD1D9933-A6A4-4E31-8EAD-2E16441DEF03}" type="pres">
      <dgm:prSet presAssocID="{314FA91F-6A72-4367-ADBA-1739658585EB}" presName="space" presStyleCnt="0"/>
      <dgm:spPr/>
    </dgm:pt>
    <dgm:pt modelId="{8401531A-CA6D-456D-8DB7-B4F8EACE6C74}" type="pres">
      <dgm:prSet presAssocID="{8E247CA4-FD65-43AD-B3C6-9301F9A88865}" presName="composite" presStyleCnt="0"/>
      <dgm:spPr/>
    </dgm:pt>
    <dgm:pt modelId="{87D5B66C-910A-42F4-B36A-AC3349AD53AD}" type="pres">
      <dgm:prSet presAssocID="{8E247CA4-FD65-43AD-B3C6-9301F9A88865}" presName="parTx" presStyleLbl="alignNode1" presStyleIdx="2" presStyleCnt="3">
        <dgm:presLayoutVars>
          <dgm:chMax val="0"/>
          <dgm:chPref val="0"/>
          <dgm:bulletEnabled val="1"/>
        </dgm:presLayoutVars>
      </dgm:prSet>
      <dgm:spPr/>
    </dgm:pt>
    <dgm:pt modelId="{D0448E6B-F5CA-4DBC-8306-AB5FA3E09CC1}" type="pres">
      <dgm:prSet presAssocID="{8E247CA4-FD65-43AD-B3C6-9301F9A88865}" presName="desTx" presStyleLbl="alignAccFollowNode1" presStyleIdx="2" presStyleCnt="3">
        <dgm:presLayoutVars>
          <dgm:bulletEnabled val="1"/>
        </dgm:presLayoutVars>
      </dgm:prSet>
      <dgm:spPr/>
    </dgm:pt>
  </dgm:ptLst>
  <dgm:cxnLst>
    <dgm:cxn modelId="{A6F6EC2B-6060-4A2E-9DC0-0B357BD7E651}" type="presOf" srcId="{8889F30F-AB2B-4955-B5D3-BBE587AA06D6}" destId="{55D25BB0-2D0E-4CAE-BE9C-A2A796431E95}" srcOrd="0" destOrd="0" presId="urn:microsoft.com/office/officeart/2005/8/layout/hList1"/>
    <dgm:cxn modelId="{3CF7705B-4E2B-4C12-BD53-BF7486CD0E81}" type="presOf" srcId="{F5B2C8E6-57E1-4416-B502-2476B294F139}" destId="{56F90205-6FB0-4454-9914-25B891933B9A}" srcOrd="0" destOrd="0" presId="urn:microsoft.com/office/officeart/2005/8/layout/hList1"/>
    <dgm:cxn modelId="{4014335E-BE7C-4FC5-A720-B2CCC60A2838}" type="presOf" srcId="{8E247CA4-FD65-43AD-B3C6-9301F9A88865}" destId="{87D5B66C-910A-42F4-B36A-AC3349AD53AD}" srcOrd="0" destOrd="0" presId="urn:microsoft.com/office/officeart/2005/8/layout/hList1"/>
    <dgm:cxn modelId="{53971A41-782A-4AE0-BCD5-F4FC67474786}" srcId="{06B8C494-55E8-41CD-9151-897E3DEE048B}" destId="{A66A955A-1EB5-45F9-9EF8-0A7814E1D66E}" srcOrd="1" destOrd="0" parTransId="{8D564F89-5517-4C46-AB98-E25B64547446}" sibTransId="{8DDA7B03-053C-47EB-8A37-74A96428675F}"/>
    <dgm:cxn modelId="{14905E63-6A8A-46CF-926A-3D95B27776FE}" type="presOf" srcId="{8E426733-EFAE-4144-B9D2-6CE7DEF7C0A7}" destId="{55D25BB0-2D0E-4CAE-BE9C-A2A796431E95}" srcOrd="0" destOrd="2" presId="urn:microsoft.com/office/officeart/2005/8/layout/hList1"/>
    <dgm:cxn modelId="{89839250-C7BF-47A3-ADF8-8B957BE54621}" srcId="{F5B2C8E6-57E1-4416-B502-2476B294F139}" destId="{8889F30F-AB2B-4955-B5D3-BBE587AA06D6}" srcOrd="0" destOrd="0" parTransId="{E1D0F17B-29BE-4621-A0D5-1F9F99858BAD}" sibTransId="{1A1F623B-D1E4-4AA6-BD4D-E46993BCC14B}"/>
    <dgm:cxn modelId="{68CB3352-9C1D-420B-8634-B0379567AC5F}" type="presOf" srcId="{06B8C494-55E8-41CD-9151-897E3DEE048B}" destId="{1E4F05F0-5D3C-45F6-8A8D-4BAEE9802F8B}" srcOrd="0" destOrd="0" presId="urn:microsoft.com/office/officeart/2005/8/layout/hList1"/>
    <dgm:cxn modelId="{F5CA6E54-794B-47C3-8175-28F348EBC591}" type="presOf" srcId="{64B8702A-F532-484A-A7CA-F97C8DD4BD52}" destId="{B0FFCBFA-1803-4351-9484-1B2AD5C4BAC4}" srcOrd="0" destOrd="0" presId="urn:microsoft.com/office/officeart/2005/8/layout/hList1"/>
    <dgm:cxn modelId="{42F3605A-3083-49A0-BC47-3BDA19A38EB0}" type="presOf" srcId="{CBD61C50-AEAB-449B-B57B-1D6A2D728B67}" destId="{D0448E6B-F5CA-4DBC-8306-AB5FA3E09CC1}" srcOrd="0" destOrd="0" presId="urn:microsoft.com/office/officeart/2005/8/layout/hList1"/>
    <dgm:cxn modelId="{29F11187-2EFB-4BCF-B862-D9EFDBE176F5}" srcId="{64B8702A-F532-484A-A7CA-F97C8DD4BD52}" destId="{06B8C494-55E8-41CD-9151-897E3DEE048B}" srcOrd="0" destOrd="0" parTransId="{DF98C390-3931-4A51-92BD-B4973FFE5A68}" sibTransId="{5CE4C174-E654-4820-A401-FAEFB49FA9AB}"/>
    <dgm:cxn modelId="{F13DB993-38A0-4C8A-BCEF-945E8E2B6EEB}" srcId="{8E247CA4-FD65-43AD-B3C6-9301F9A88865}" destId="{CBD61C50-AEAB-449B-B57B-1D6A2D728B67}" srcOrd="0" destOrd="0" parTransId="{32681276-B6CA-418C-8D95-77B4C5A90C9F}" sibTransId="{967911FB-E6E2-4F11-A59D-33A6AA76E7C7}"/>
    <dgm:cxn modelId="{67CEC698-02AE-4C1A-B5BD-BBC7B426E818}" type="presOf" srcId="{C0576473-EAE6-4518-A90D-FDC36EB7D67B}" destId="{6F71F97A-7242-4B3C-881E-0A047161DBBB}" srcOrd="0" destOrd="0" presId="urn:microsoft.com/office/officeart/2005/8/layout/hList1"/>
    <dgm:cxn modelId="{5893DBA7-C295-49FF-B8A7-3E8E2A8082AD}" srcId="{F5B2C8E6-57E1-4416-B502-2476B294F139}" destId="{8E426733-EFAE-4144-B9D2-6CE7DEF7C0A7}" srcOrd="2" destOrd="0" parTransId="{3846AD84-7205-4912-B6D4-8EBD9F7A9974}" sibTransId="{6BEE6BB2-F906-43CC-8DA2-FEC5F69B3E76}"/>
    <dgm:cxn modelId="{9AD92DAD-F1F6-4639-BFC5-DA4998E6EEA8}" srcId="{F5B2C8E6-57E1-4416-B502-2476B294F139}" destId="{38AFED3D-4057-4799-8309-9FE6DDAD39AC}" srcOrd="1" destOrd="0" parTransId="{F2BB521F-7665-4E0F-82DF-AFBFD8AC9797}" sibTransId="{7F5CFB6F-6AE3-4D5E-8D7D-2D577952FFDF}"/>
    <dgm:cxn modelId="{F9E907D1-41FE-4794-B9DF-C71BF383ABC9}" type="presOf" srcId="{38AFED3D-4057-4799-8309-9FE6DDAD39AC}" destId="{55D25BB0-2D0E-4CAE-BE9C-A2A796431E95}" srcOrd="0" destOrd="1" presId="urn:microsoft.com/office/officeart/2005/8/layout/hList1"/>
    <dgm:cxn modelId="{2C5F20D7-1F49-428D-ADB3-FE87062A31BA}" srcId="{06B8C494-55E8-41CD-9151-897E3DEE048B}" destId="{C0576473-EAE6-4518-A90D-FDC36EB7D67B}" srcOrd="0" destOrd="0" parTransId="{22F90F87-4A0E-4AB4-A777-0719935E0DA0}" sibTransId="{42138C4F-BE91-4D7B-ACBF-3F673464C112}"/>
    <dgm:cxn modelId="{625BCDD9-5800-437F-85B6-13B6499944EC}" srcId="{64B8702A-F532-484A-A7CA-F97C8DD4BD52}" destId="{8E247CA4-FD65-43AD-B3C6-9301F9A88865}" srcOrd="2" destOrd="0" parTransId="{8E7651C1-4E58-423C-8382-9246837A1F50}" sibTransId="{21096ABA-4F0C-435B-8038-34DFAB601602}"/>
    <dgm:cxn modelId="{229C68E1-6021-49E8-9DBC-326B2F73D672}" srcId="{64B8702A-F532-484A-A7CA-F97C8DD4BD52}" destId="{F5B2C8E6-57E1-4416-B502-2476B294F139}" srcOrd="1" destOrd="0" parTransId="{FDDAC6A9-3EC1-4583-95C7-136ADF11FC43}" sibTransId="{314FA91F-6A72-4367-ADBA-1739658585EB}"/>
    <dgm:cxn modelId="{FA4D8AEF-1625-451F-836F-7AD0A4681B7C}" type="presOf" srcId="{A66A955A-1EB5-45F9-9EF8-0A7814E1D66E}" destId="{6F71F97A-7242-4B3C-881E-0A047161DBBB}" srcOrd="0" destOrd="1" presId="urn:microsoft.com/office/officeart/2005/8/layout/hList1"/>
    <dgm:cxn modelId="{ACCDE4B2-F3CB-4F91-BEDB-22DD9274987C}" type="presParOf" srcId="{B0FFCBFA-1803-4351-9484-1B2AD5C4BAC4}" destId="{5F1732C6-077F-49A4-B6F4-7D2781CBA821}" srcOrd="0" destOrd="0" presId="urn:microsoft.com/office/officeart/2005/8/layout/hList1"/>
    <dgm:cxn modelId="{F1908396-4B17-4E61-83B5-5A6A36751CF7}" type="presParOf" srcId="{5F1732C6-077F-49A4-B6F4-7D2781CBA821}" destId="{1E4F05F0-5D3C-45F6-8A8D-4BAEE9802F8B}" srcOrd="0" destOrd="0" presId="urn:microsoft.com/office/officeart/2005/8/layout/hList1"/>
    <dgm:cxn modelId="{FFE78FC7-6CFE-4E53-A847-DADB7ABE2C20}" type="presParOf" srcId="{5F1732C6-077F-49A4-B6F4-7D2781CBA821}" destId="{6F71F97A-7242-4B3C-881E-0A047161DBBB}" srcOrd="1" destOrd="0" presId="urn:microsoft.com/office/officeart/2005/8/layout/hList1"/>
    <dgm:cxn modelId="{B641C274-51D7-41BB-A107-F8137F4F3161}" type="presParOf" srcId="{B0FFCBFA-1803-4351-9484-1B2AD5C4BAC4}" destId="{852D000A-1678-482C-A02A-734F5CE16CDB}" srcOrd="1" destOrd="0" presId="urn:microsoft.com/office/officeart/2005/8/layout/hList1"/>
    <dgm:cxn modelId="{358EF07D-B929-4408-9519-B13A149212EA}" type="presParOf" srcId="{B0FFCBFA-1803-4351-9484-1B2AD5C4BAC4}" destId="{C64C3E41-E18F-490B-9FCF-BB2EC18BC2E3}" srcOrd="2" destOrd="0" presId="urn:microsoft.com/office/officeart/2005/8/layout/hList1"/>
    <dgm:cxn modelId="{349638C8-7348-4580-9D95-6D50921AF43B}" type="presParOf" srcId="{C64C3E41-E18F-490B-9FCF-BB2EC18BC2E3}" destId="{56F90205-6FB0-4454-9914-25B891933B9A}" srcOrd="0" destOrd="0" presId="urn:microsoft.com/office/officeart/2005/8/layout/hList1"/>
    <dgm:cxn modelId="{357497CA-D48C-4A83-8225-B166233AD5AA}" type="presParOf" srcId="{C64C3E41-E18F-490B-9FCF-BB2EC18BC2E3}" destId="{55D25BB0-2D0E-4CAE-BE9C-A2A796431E95}" srcOrd="1" destOrd="0" presId="urn:microsoft.com/office/officeart/2005/8/layout/hList1"/>
    <dgm:cxn modelId="{70E1B11B-FFB3-4B11-8309-DE022C946440}" type="presParOf" srcId="{B0FFCBFA-1803-4351-9484-1B2AD5C4BAC4}" destId="{AD1D9933-A6A4-4E31-8EAD-2E16441DEF03}" srcOrd="3" destOrd="0" presId="urn:microsoft.com/office/officeart/2005/8/layout/hList1"/>
    <dgm:cxn modelId="{89C3DEB9-7CE7-43D4-B69F-136B543E08C2}" type="presParOf" srcId="{B0FFCBFA-1803-4351-9484-1B2AD5C4BAC4}" destId="{8401531A-CA6D-456D-8DB7-B4F8EACE6C74}" srcOrd="4" destOrd="0" presId="urn:microsoft.com/office/officeart/2005/8/layout/hList1"/>
    <dgm:cxn modelId="{4C93B696-D296-4CCE-8B55-6E5A425D1051}" type="presParOf" srcId="{8401531A-CA6D-456D-8DB7-B4F8EACE6C74}" destId="{87D5B66C-910A-42F4-B36A-AC3349AD53AD}" srcOrd="0" destOrd="0" presId="urn:microsoft.com/office/officeart/2005/8/layout/hList1"/>
    <dgm:cxn modelId="{86F78B75-9BDE-492E-AEFA-FC458B44A4E8}" type="presParOf" srcId="{8401531A-CA6D-456D-8DB7-B4F8EACE6C74}" destId="{D0448E6B-F5CA-4DBC-8306-AB5FA3E09CC1}" srcOrd="1" destOrd="0" presId="urn:microsoft.com/office/officeart/2005/8/layout/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0C86F974-3D05-421D-A364-40A902FCC006}" type="doc">
      <dgm:prSet loTypeId="urn:microsoft.com/office/officeart/2005/8/layout/vList2" loCatId="list" qsTypeId="urn:microsoft.com/office/officeart/2005/8/quickstyle/simple1" qsCatId="simple" csTypeId="urn:microsoft.com/office/officeart/2005/8/colors/colorful3" csCatId="colorful"/>
      <dgm:spPr/>
      <dgm:t>
        <a:bodyPr/>
        <a:lstStyle/>
        <a:p>
          <a:endParaRPr lang="en-ZM"/>
        </a:p>
      </dgm:t>
    </dgm:pt>
    <dgm:pt modelId="{4A527C87-F2CB-4629-AD2B-BC3DB3EE3B8F}">
      <dgm:prSet/>
      <dgm:spPr/>
      <dgm:t>
        <a:bodyPr/>
        <a:lstStyle/>
        <a:p>
          <a:r>
            <a:rPr lang="en-GB" b="0" i="0" dirty="0"/>
            <a:t>%</a:t>
          </a:r>
          <a:r>
            <a:rPr lang="x-none" b="0" i="0" dirty="0"/>
            <a:t> of women of reproductive age (15 – 49 years of age) with </a:t>
          </a:r>
          <a:r>
            <a:rPr lang="en-GB" b="0" i="0" dirty="0"/>
            <a:t>anaemia</a:t>
          </a:r>
          <a:endParaRPr lang="en-ZM" dirty="0"/>
        </a:p>
      </dgm:t>
    </dgm:pt>
    <dgm:pt modelId="{F04F272F-B594-49DF-A906-8F510284D843}" type="parTrans" cxnId="{9BD95159-4BE6-4E9F-B417-05B90A7AF8F4}">
      <dgm:prSet/>
      <dgm:spPr/>
      <dgm:t>
        <a:bodyPr/>
        <a:lstStyle/>
        <a:p>
          <a:endParaRPr lang="en-ZM"/>
        </a:p>
      </dgm:t>
    </dgm:pt>
    <dgm:pt modelId="{151CD85E-8FB1-4167-B193-ECD0F4CC61BF}" type="sibTrans" cxnId="{9BD95159-4BE6-4E9F-B417-05B90A7AF8F4}">
      <dgm:prSet/>
      <dgm:spPr/>
      <dgm:t>
        <a:bodyPr/>
        <a:lstStyle/>
        <a:p>
          <a:endParaRPr lang="en-ZM"/>
        </a:p>
      </dgm:t>
    </dgm:pt>
    <dgm:pt modelId="{D4073363-A466-4AC1-94EC-92727AE06E8D}">
      <dgm:prSet/>
      <dgm:spPr/>
      <dgm:t>
        <a:bodyPr/>
        <a:lstStyle/>
        <a:p>
          <a:r>
            <a:rPr lang="en-GB" b="0" i="0"/>
            <a:t>%</a:t>
          </a:r>
          <a:r>
            <a:rPr lang="x-none" b="0" i="0"/>
            <a:t> of children under 2 years with </a:t>
          </a:r>
          <a:r>
            <a:rPr lang="en-GB" b="0" i="0"/>
            <a:t>anaemia</a:t>
          </a:r>
          <a:endParaRPr lang="en-ZM"/>
        </a:p>
      </dgm:t>
    </dgm:pt>
    <dgm:pt modelId="{2C3D0195-D9A6-48E4-B689-7204F1B78990}" type="parTrans" cxnId="{872F08D7-0A9F-413C-ADB5-97E09FD94292}">
      <dgm:prSet/>
      <dgm:spPr/>
      <dgm:t>
        <a:bodyPr/>
        <a:lstStyle/>
        <a:p>
          <a:endParaRPr lang="en-ZM"/>
        </a:p>
      </dgm:t>
    </dgm:pt>
    <dgm:pt modelId="{2FA18183-A53E-4D35-AEA5-6185154D8577}" type="sibTrans" cxnId="{872F08D7-0A9F-413C-ADB5-97E09FD94292}">
      <dgm:prSet/>
      <dgm:spPr/>
      <dgm:t>
        <a:bodyPr/>
        <a:lstStyle/>
        <a:p>
          <a:endParaRPr lang="en-ZM"/>
        </a:p>
      </dgm:t>
    </dgm:pt>
    <dgm:pt modelId="{5C4F4A28-0961-40E1-B6EE-DC0ECB447EA0}">
      <dgm:prSet/>
      <dgm:spPr/>
      <dgm:t>
        <a:bodyPr/>
        <a:lstStyle/>
        <a:p>
          <a:r>
            <a:rPr lang="x-none" b="0" i="0"/>
            <a:t>% of </a:t>
          </a:r>
          <a:r>
            <a:rPr lang="en-GB" b="0" i="0"/>
            <a:t>c</a:t>
          </a:r>
          <a:r>
            <a:rPr lang="x-none" b="0" i="0"/>
            <a:t>hildren under age 2 (0-23</a:t>
          </a:r>
          <a:r>
            <a:rPr lang="en-GB" b="0" i="0"/>
            <a:t> months</a:t>
          </a:r>
          <a:r>
            <a:rPr lang="x-none" b="0" i="0"/>
            <a:t>) reached with </a:t>
          </a:r>
          <a:r>
            <a:rPr lang="en-GB" b="0" i="0"/>
            <a:t>a minimum package of interventions (nutrition-specific and nutrition-sensitive)</a:t>
          </a:r>
          <a:endParaRPr lang="en-ZM"/>
        </a:p>
      </dgm:t>
    </dgm:pt>
    <dgm:pt modelId="{99E17D21-0B38-4B67-9707-8F938DD57C16}" type="parTrans" cxnId="{3A6F9C9C-4E2A-48E5-B48E-B56D0ECC4F99}">
      <dgm:prSet/>
      <dgm:spPr/>
      <dgm:t>
        <a:bodyPr/>
        <a:lstStyle/>
        <a:p>
          <a:endParaRPr lang="en-ZM"/>
        </a:p>
      </dgm:t>
    </dgm:pt>
    <dgm:pt modelId="{B1453913-F139-4371-AE95-A4EF846084B4}" type="sibTrans" cxnId="{3A6F9C9C-4E2A-48E5-B48E-B56D0ECC4F99}">
      <dgm:prSet/>
      <dgm:spPr/>
      <dgm:t>
        <a:bodyPr/>
        <a:lstStyle/>
        <a:p>
          <a:endParaRPr lang="en-ZM"/>
        </a:p>
      </dgm:t>
    </dgm:pt>
    <dgm:pt modelId="{0922CC29-9C74-45FC-948A-CE0A3E8542C6}">
      <dgm:prSet/>
      <dgm:spPr/>
      <dgm:t>
        <a:bodyPr/>
        <a:lstStyle/>
        <a:p>
          <a:r>
            <a:rPr lang="en-GB" b="0" i="0"/>
            <a:t>% of HHs reached with recommended social protection interventions</a:t>
          </a:r>
          <a:endParaRPr lang="en-ZM"/>
        </a:p>
      </dgm:t>
    </dgm:pt>
    <dgm:pt modelId="{1A679AE9-B362-46B0-8F7C-D6A4772A4DB4}" type="parTrans" cxnId="{01D4A08C-F8E4-4801-941B-9FADDFA95794}">
      <dgm:prSet/>
      <dgm:spPr/>
      <dgm:t>
        <a:bodyPr/>
        <a:lstStyle/>
        <a:p>
          <a:endParaRPr lang="en-ZM"/>
        </a:p>
      </dgm:t>
    </dgm:pt>
    <dgm:pt modelId="{5DB880D2-3958-403C-A558-9B8BB24B0615}" type="sibTrans" cxnId="{01D4A08C-F8E4-4801-941B-9FADDFA95794}">
      <dgm:prSet/>
      <dgm:spPr/>
      <dgm:t>
        <a:bodyPr/>
        <a:lstStyle/>
        <a:p>
          <a:endParaRPr lang="en-ZM"/>
        </a:p>
      </dgm:t>
    </dgm:pt>
    <dgm:pt modelId="{0BED49B5-0B4F-48AB-B3E5-A5D298A4D6EA}">
      <dgm:prSet/>
      <dgm:spPr/>
      <dgm:t>
        <a:bodyPr/>
        <a:lstStyle/>
        <a:p>
          <a:r>
            <a:rPr lang="en-GB" b="0" i="0"/>
            <a:t>% of children aged 0-23 months who have learning materials at home </a:t>
          </a:r>
          <a:endParaRPr lang="en-ZM"/>
        </a:p>
      </dgm:t>
    </dgm:pt>
    <dgm:pt modelId="{216DD91A-F67F-4FE0-B9AF-809913E2A0BA}" type="parTrans" cxnId="{C72B74AF-CE4D-480D-82C9-AE72E72993F0}">
      <dgm:prSet/>
      <dgm:spPr/>
      <dgm:t>
        <a:bodyPr/>
        <a:lstStyle/>
        <a:p>
          <a:endParaRPr lang="en-ZM"/>
        </a:p>
      </dgm:t>
    </dgm:pt>
    <dgm:pt modelId="{4CDA9542-9507-4C8F-B6A3-E5522EB7012C}" type="sibTrans" cxnId="{C72B74AF-CE4D-480D-82C9-AE72E72993F0}">
      <dgm:prSet/>
      <dgm:spPr/>
      <dgm:t>
        <a:bodyPr/>
        <a:lstStyle/>
        <a:p>
          <a:endParaRPr lang="en-ZM"/>
        </a:p>
      </dgm:t>
    </dgm:pt>
    <dgm:pt modelId="{F395AE27-7241-4303-939C-3B9AE052E8E6}">
      <dgm:prSet/>
      <dgm:spPr/>
      <dgm:t>
        <a:bodyPr/>
        <a:lstStyle/>
        <a:p>
          <a:r>
            <a:rPr lang="en-GB" b="0" i="0"/>
            <a:t>% of children 0-23 months left alone or in the care of another child younger than 10 years of age for more than one hour at least once in the past week </a:t>
          </a:r>
          <a:endParaRPr lang="en-ZM"/>
        </a:p>
      </dgm:t>
    </dgm:pt>
    <dgm:pt modelId="{40D07DCB-46E9-4B53-B8F1-BEE11CE4189C}" type="parTrans" cxnId="{F86B7CE8-2453-4112-8302-87037D216300}">
      <dgm:prSet/>
      <dgm:spPr/>
      <dgm:t>
        <a:bodyPr/>
        <a:lstStyle/>
        <a:p>
          <a:endParaRPr lang="en-ZM"/>
        </a:p>
      </dgm:t>
    </dgm:pt>
    <dgm:pt modelId="{E0355B0C-A11C-4DB4-8683-B5AC5C9D54A5}" type="sibTrans" cxnId="{F86B7CE8-2453-4112-8302-87037D216300}">
      <dgm:prSet/>
      <dgm:spPr/>
      <dgm:t>
        <a:bodyPr/>
        <a:lstStyle/>
        <a:p>
          <a:endParaRPr lang="en-ZM"/>
        </a:p>
      </dgm:t>
    </dgm:pt>
    <dgm:pt modelId="{615BC414-32C1-4BB3-8FEA-670D1A679114}" type="pres">
      <dgm:prSet presAssocID="{0C86F974-3D05-421D-A364-40A902FCC006}" presName="linear" presStyleCnt="0">
        <dgm:presLayoutVars>
          <dgm:animLvl val="lvl"/>
          <dgm:resizeHandles val="exact"/>
        </dgm:presLayoutVars>
      </dgm:prSet>
      <dgm:spPr/>
    </dgm:pt>
    <dgm:pt modelId="{008D1522-3CD7-41E0-BDE4-8F70223C03B7}" type="pres">
      <dgm:prSet presAssocID="{4A527C87-F2CB-4629-AD2B-BC3DB3EE3B8F}" presName="parentText" presStyleLbl="node1" presStyleIdx="0" presStyleCnt="6">
        <dgm:presLayoutVars>
          <dgm:chMax val="0"/>
          <dgm:bulletEnabled val="1"/>
        </dgm:presLayoutVars>
      </dgm:prSet>
      <dgm:spPr/>
    </dgm:pt>
    <dgm:pt modelId="{A427D34F-8B71-40C8-96B6-848B62D1D29C}" type="pres">
      <dgm:prSet presAssocID="{151CD85E-8FB1-4167-B193-ECD0F4CC61BF}" presName="spacer" presStyleCnt="0"/>
      <dgm:spPr/>
    </dgm:pt>
    <dgm:pt modelId="{0D7B4EC8-C096-4486-84D2-C0E0D185DE80}" type="pres">
      <dgm:prSet presAssocID="{D4073363-A466-4AC1-94EC-92727AE06E8D}" presName="parentText" presStyleLbl="node1" presStyleIdx="1" presStyleCnt="6">
        <dgm:presLayoutVars>
          <dgm:chMax val="0"/>
          <dgm:bulletEnabled val="1"/>
        </dgm:presLayoutVars>
      </dgm:prSet>
      <dgm:spPr/>
    </dgm:pt>
    <dgm:pt modelId="{70E39A75-2EC9-41CF-B1CC-286E34292A49}" type="pres">
      <dgm:prSet presAssocID="{2FA18183-A53E-4D35-AEA5-6185154D8577}" presName="spacer" presStyleCnt="0"/>
      <dgm:spPr/>
    </dgm:pt>
    <dgm:pt modelId="{C3C3400E-6383-4D53-8B8E-A822C4CDF9A5}" type="pres">
      <dgm:prSet presAssocID="{5C4F4A28-0961-40E1-B6EE-DC0ECB447EA0}" presName="parentText" presStyleLbl="node1" presStyleIdx="2" presStyleCnt="6">
        <dgm:presLayoutVars>
          <dgm:chMax val="0"/>
          <dgm:bulletEnabled val="1"/>
        </dgm:presLayoutVars>
      </dgm:prSet>
      <dgm:spPr/>
    </dgm:pt>
    <dgm:pt modelId="{E6D50E39-9B10-4131-945F-51F01208CF11}" type="pres">
      <dgm:prSet presAssocID="{B1453913-F139-4371-AE95-A4EF846084B4}" presName="spacer" presStyleCnt="0"/>
      <dgm:spPr/>
    </dgm:pt>
    <dgm:pt modelId="{192FDB97-6673-42B9-94CC-EC88A82BF18E}" type="pres">
      <dgm:prSet presAssocID="{0922CC29-9C74-45FC-948A-CE0A3E8542C6}" presName="parentText" presStyleLbl="node1" presStyleIdx="3" presStyleCnt="6">
        <dgm:presLayoutVars>
          <dgm:chMax val="0"/>
          <dgm:bulletEnabled val="1"/>
        </dgm:presLayoutVars>
      </dgm:prSet>
      <dgm:spPr/>
    </dgm:pt>
    <dgm:pt modelId="{EDA0B59D-8D53-4C99-8448-BD11B51A6E34}" type="pres">
      <dgm:prSet presAssocID="{5DB880D2-3958-403C-A558-9B8BB24B0615}" presName="spacer" presStyleCnt="0"/>
      <dgm:spPr/>
    </dgm:pt>
    <dgm:pt modelId="{FB587096-55DA-46E6-872C-06BF2FB63C55}" type="pres">
      <dgm:prSet presAssocID="{0BED49B5-0B4F-48AB-B3E5-A5D298A4D6EA}" presName="parentText" presStyleLbl="node1" presStyleIdx="4" presStyleCnt="6">
        <dgm:presLayoutVars>
          <dgm:chMax val="0"/>
          <dgm:bulletEnabled val="1"/>
        </dgm:presLayoutVars>
      </dgm:prSet>
      <dgm:spPr/>
    </dgm:pt>
    <dgm:pt modelId="{BE7E561E-0F4A-4365-9AC4-33A3218CD016}" type="pres">
      <dgm:prSet presAssocID="{4CDA9542-9507-4C8F-B6A3-E5522EB7012C}" presName="spacer" presStyleCnt="0"/>
      <dgm:spPr/>
    </dgm:pt>
    <dgm:pt modelId="{98EE92EC-A6E8-4B0A-A178-A719853B2D89}" type="pres">
      <dgm:prSet presAssocID="{F395AE27-7241-4303-939C-3B9AE052E8E6}" presName="parentText" presStyleLbl="node1" presStyleIdx="5" presStyleCnt="6">
        <dgm:presLayoutVars>
          <dgm:chMax val="0"/>
          <dgm:bulletEnabled val="1"/>
        </dgm:presLayoutVars>
      </dgm:prSet>
      <dgm:spPr/>
    </dgm:pt>
  </dgm:ptLst>
  <dgm:cxnLst>
    <dgm:cxn modelId="{DDCFA42D-4163-488B-BA74-4E09084C37A8}" type="presOf" srcId="{0BED49B5-0B4F-48AB-B3E5-A5D298A4D6EA}" destId="{FB587096-55DA-46E6-872C-06BF2FB63C55}" srcOrd="0" destOrd="0" presId="urn:microsoft.com/office/officeart/2005/8/layout/vList2"/>
    <dgm:cxn modelId="{BEAC915D-C6FB-4DA3-BB2B-B92E96B357CF}" type="presOf" srcId="{0922CC29-9C74-45FC-948A-CE0A3E8542C6}" destId="{192FDB97-6673-42B9-94CC-EC88A82BF18E}" srcOrd="0" destOrd="0" presId="urn:microsoft.com/office/officeart/2005/8/layout/vList2"/>
    <dgm:cxn modelId="{E172DF4B-621B-4662-9850-63D4294B4E08}" type="presOf" srcId="{D4073363-A466-4AC1-94EC-92727AE06E8D}" destId="{0D7B4EC8-C096-4486-84D2-C0E0D185DE80}" srcOrd="0" destOrd="0" presId="urn:microsoft.com/office/officeart/2005/8/layout/vList2"/>
    <dgm:cxn modelId="{7F89D373-9E55-4DA3-A0CB-C3FB11C395C1}" type="presOf" srcId="{F395AE27-7241-4303-939C-3B9AE052E8E6}" destId="{98EE92EC-A6E8-4B0A-A178-A719853B2D89}" srcOrd="0" destOrd="0" presId="urn:microsoft.com/office/officeart/2005/8/layout/vList2"/>
    <dgm:cxn modelId="{5F03C254-BE6A-440F-A96C-68EF7CF80D21}" type="presOf" srcId="{0C86F974-3D05-421D-A364-40A902FCC006}" destId="{615BC414-32C1-4BB3-8FEA-670D1A679114}" srcOrd="0" destOrd="0" presId="urn:microsoft.com/office/officeart/2005/8/layout/vList2"/>
    <dgm:cxn modelId="{9BD95159-4BE6-4E9F-B417-05B90A7AF8F4}" srcId="{0C86F974-3D05-421D-A364-40A902FCC006}" destId="{4A527C87-F2CB-4629-AD2B-BC3DB3EE3B8F}" srcOrd="0" destOrd="0" parTransId="{F04F272F-B594-49DF-A906-8F510284D843}" sibTransId="{151CD85E-8FB1-4167-B193-ECD0F4CC61BF}"/>
    <dgm:cxn modelId="{01D4A08C-F8E4-4801-941B-9FADDFA95794}" srcId="{0C86F974-3D05-421D-A364-40A902FCC006}" destId="{0922CC29-9C74-45FC-948A-CE0A3E8542C6}" srcOrd="3" destOrd="0" parTransId="{1A679AE9-B362-46B0-8F7C-D6A4772A4DB4}" sibTransId="{5DB880D2-3958-403C-A558-9B8BB24B0615}"/>
    <dgm:cxn modelId="{3A6F9C9C-4E2A-48E5-B48E-B56D0ECC4F99}" srcId="{0C86F974-3D05-421D-A364-40A902FCC006}" destId="{5C4F4A28-0961-40E1-B6EE-DC0ECB447EA0}" srcOrd="2" destOrd="0" parTransId="{99E17D21-0B38-4B67-9707-8F938DD57C16}" sibTransId="{B1453913-F139-4371-AE95-A4EF846084B4}"/>
    <dgm:cxn modelId="{BE7412A0-1EFB-41AE-B8AA-22D11823A023}" type="presOf" srcId="{4A527C87-F2CB-4629-AD2B-BC3DB3EE3B8F}" destId="{008D1522-3CD7-41E0-BDE4-8F70223C03B7}" srcOrd="0" destOrd="0" presId="urn:microsoft.com/office/officeart/2005/8/layout/vList2"/>
    <dgm:cxn modelId="{C72B74AF-CE4D-480D-82C9-AE72E72993F0}" srcId="{0C86F974-3D05-421D-A364-40A902FCC006}" destId="{0BED49B5-0B4F-48AB-B3E5-A5D298A4D6EA}" srcOrd="4" destOrd="0" parTransId="{216DD91A-F67F-4FE0-B9AF-809913E2A0BA}" sibTransId="{4CDA9542-9507-4C8F-B6A3-E5522EB7012C}"/>
    <dgm:cxn modelId="{194E02D5-101C-4956-B01E-7953AC184CE8}" type="presOf" srcId="{5C4F4A28-0961-40E1-B6EE-DC0ECB447EA0}" destId="{C3C3400E-6383-4D53-8B8E-A822C4CDF9A5}" srcOrd="0" destOrd="0" presId="urn:microsoft.com/office/officeart/2005/8/layout/vList2"/>
    <dgm:cxn modelId="{872F08D7-0A9F-413C-ADB5-97E09FD94292}" srcId="{0C86F974-3D05-421D-A364-40A902FCC006}" destId="{D4073363-A466-4AC1-94EC-92727AE06E8D}" srcOrd="1" destOrd="0" parTransId="{2C3D0195-D9A6-48E4-B689-7204F1B78990}" sibTransId="{2FA18183-A53E-4D35-AEA5-6185154D8577}"/>
    <dgm:cxn modelId="{F86B7CE8-2453-4112-8302-87037D216300}" srcId="{0C86F974-3D05-421D-A364-40A902FCC006}" destId="{F395AE27-7241-4303-939C-3B9AE052E8E6}" srcOrd="5" destOrd="0" parTransId="{40D07DCB-46E9-4B53-B8F1-BEE11CE4189C}" sibTransId="{E0355B0C-A11C-4DB4-8683-B5AC5C9D54A5}"/>
    <dgm:cxn modelId="{39ACE4AA-C717-480E-B1FC-B09CE1C572CB}" type="presParOf" srcId="{615BC414-32C1-4BB3-8FEA-670D1A679114}" destId="{008D1522-3CD7-41E0-BDE4-8F70223C03B7}" srcOrd="0" destOrd="0" presId="urn:microsoft.com/office/officeart/2005/8/layout/vList2"/>
    <dgm:cxn modelId="{56D93F84-C862-4E83-A19A-0473363E5597}" type="presParOf" srcId="{615BC414-32C1-4BB3-8FEA-670D1A679114}" destId="{A427D34F-8B71-40C8-96B6-848B62D1D29C}" srcOrd="1" destOrd="0" presId="urn:microsoft.com/office/officeart/2005/8/layout/vList2"/>
    <dgm:cxn modelId="{8CD93446-14D9-47F8-9CED-3ACB93F4E6D8}" type="presParOf" srcId="{615BC414-32C1-4BB3-8FEA-670D1A679114}" destId="{0D7B4EC8-C096-4486-84D2-C0E0D185DE80}" srcOrd="2" destOrd="0" presId="urn:microsoft.com/office/officeart/2005/8/layout/vList2"/>
    <dgm:cxn modelId="{D64D48AA-75AC-4209-9C88-CB907AAE3333}" type="presParOf" srcId="{615BC414-32C1-4BB3-8FEA-670D1A679114}" destId="{70E39A75-2EC9-41CF-B1CC-286E34292A49}" srcOrd="3" destOrd="0" presId="urn:microsoft.com/office/officeart/2005/8/layout/vList2"/>
    <dgm:cxn modelId="{3169E52C-D68C-446B-8825-FDC367CED061}" type="presParOf" srcId="{615BC414-32C1-4BB3-8FEA-670D1A679114}" destId="{C3C3400E-6383-4D53-8B8E-A822C4CDF9A5}" srcOrd="4" destOrd="0" presId="urn:microsoft.com/office/officeart/2005/8/layout/vList2"/>
    <dgm:cxn modelId="{7E958F80-799E-4445-9F01-254F11CE6C7E}" type="presParOf" srcId="{615BC414-32C1-4BB3-8FEA-670D1A679114}" destId="{E6D50E39-9B10-4131-945F-51F01208CF11}" srcOrd="5" destOrd="0" presId="urn:microsoft.com/office/officeart/2005/8/layout/vList2"/>
    <dgm:cxn modelId="{B658C798-6B05-4F3E-8C05-F63FAAAE255B}" type="presParOf" srcId="{615BC414-32C1-4BB3-8FEA-670D1A679114}" destId="{192FDB97-6673-42B9-94CC-EC88A82BF18E}" srcOrd="6" destOrd="0" presId="urn:microsoft.com/office/officeart/2005/8/layout/vList2"/>
    <dgm:cxn modelId="{E72A634A-0135-4455-92B1-A9A8DF32B367}" type="presParOf" srcId="{615BC414-32C1-4BB3-8FEA-670D1A679114}" destId="{EDA0B59D-8D53-4C99-8448-BD11B51A6E34}" srcOrd="7" destOrd="0" presId="urn:microsoft.com/office/officeart/2005/8/layout/vList2"/>
    <dgm:cxn modelId="{78E96E1B-A8C4-4BD6-8EC6-48953860CF07}" type="presParOf" srcId="{615BC414-32C1-4BB3-8FEA-670D1A679114}" destId="{FB587096-55DA-46E6-872C-06BF2FB63C55}" srcOrd="8" destOrd="0" presId="urn:microsoft.com/office/officeart/2005/8/layout/vList2"/>
    <dgm:cxn modelId="{EC7D6C5E-375E-4FA8-9602-B55EBA285C58}" type="presParOf" srcId="{615BC414-32C1-4BB3-8FEA-670D1A679114}" destId="{BE7E561E-0F4A-4365-9AC4-33A3218CD016}" srcOrd="9" destOrd="0" presId="urn:microsoft.com/office/officeart/2005/8/layout/vList2"/>
    <dgm:cxn modelId="{78F7F3F0-A731-46ED-9690-C24FACB58583}" type="presParOf" srcId="{615BC414-32C1-4BB3-8FEA-670D1A679114}" destId="{98EE92EC-A6E8-4B0A-A178-A719853B2D89}" srcOrd="1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50F35EC7-C0B7-40F8-BE11-37BF34B59944}" type="doc">
      <dgm:prSet loTypeId="urn:microsoft.com/office/officeart/2005/8/layout/orgChart1" loCatId="hierarchy" qsTypeId="urn:microsoft.com/office/officeart/2005/8/quickstyle/simple1" qsCatId="simple" csTypeId="urn:microsoft.com/office/officeart/2005/8/colors/colorful4" csCatId="colorful" phldr="1"/>
      <dgm:spPr/>
      <dgm:t>
        <a:bodyPr/>
        <a:lstStyle/>
        <a:p>
          <a:endParaRPr lang="x-none"/>
        </a:p>
      </dgm:t>
    </dgm:pt>
    <dgm:pt modelId="{8F2EA831-982E-4C13-9573-21B5E7279153}">
      <dgm:prSet custT="1"/>
      <dgm:spPr/>
      <dgm:t>
        <a:bodyPr/>
        <a:lstStyle/>
        <a:p>
          <a:pPr>
            <a:lnSpc>
              <a:spcPct val="100000"/>
            </a:lnSpc>
            <a:spcAft>
              <a:spcPts val="0"/>
            </a:spcAft>
          </a:pPr>
          <a:r>
            <a:rPr lang="en-US" sz="1500" b="0" i="0" dirty="0">
              <a:solidFill>
                <a:schemeClr val="tx1"/>
              </a:solidFill>
              <a:latin typeface="Gill Sans" panose="020B0604020202020204" charset="0"/>
            </a:rPr>
            <a:t>Districts purposively selected (MCDPII)</a:t>
          </a:r>
          <a:br>
            <a:rPr lang="en-US" sz="1500" b="0" i="0" dirty="0">
              <a:solidFill>
                <a:schemeClr val="tx1"/>
              </a:solidFill>
              <a:latin typeface="Gill Sans" panose="020B0604020202020204" charset="0"/>
            </a:rPr>
          </a:br>
          <a:r>
            <a:rPr lang="en-US" sz="1500" b="0" i="0" dirty="0">
              <a:solidFill>
                <a:schemeClr val="tx1"/>
              </a:solidFill>
              <a:latin typeface="Gill Sans" panose="020B0604020202020204" charset="0"/>
            </a:rPr>
            <a:t>Baseline</a:t>
          </a:r>
          <a:r>
            <a:rPr lang="de-DE" sz="1500" b="0" i="0" dirty="0">
              <a:solidFill>
                <a:schemeClr val="tx1"/>
              </a:solidFill>
              <a:latin typeface="Gill Sans" panose="020B0604020202020204" charset="0"/>
            </a:rPr>
            <a:t>-</a:t>
          </a:r>
          <a:r>
            <a:rPr lang="en-US" sz="1500" b="0" i="0" dirty="0">
              <a:solidFill>
                <a:schemeClr val="tx1"/>
              </a:solidFill>
              <a:latin typeface="Gill Sans" panose="020B0604020202020204" charset="0"/>
            </a:rPr>
            <a:t>32</a:t>
          </a:r>
        </a:p>
        <a:p>
          <a:pPr>
            <a:lnSpc>
              <a:spcPct val="100000"/>
            </a:lnSpc>
            <a:spcAft>
              <a:spcPts val="0"/>
            </a:spcAft>
          </a:pPr>
          <a:r>
            <a:rPr lang="en-US" sz="1500" b="0" i="0" dirty="0">
              <a:solidFill>
                <a:schemeClr val="tx1"/>
              </a:solidFill>
              <a:latin typeface="Gill Sans" panose="020B0604020202020204" charset="0"/>
            </a:rPr>
            <a:t>Midline-32</a:t>
          </a:r>
          <a:endParaRPr lang="x-none" sz="1500" dirty="0">
            <a:solidFill>
              <a:schemeClr val="tx1"/>
            </a:solidFill>
            <a:latin typeface="Gill Sans" panose="020B0604020202020204" charset="0"/>
          </a:endParaRPr>
        </a:p>
      </dgm:t>
    </dgm:pt>
    <dgm:pt modelId="{48B6A961-1AF6-4BDC-B0A3-4D50104EF879}" type="parTrans" cxnId="{EC60AEB6-7A3E-4735-9DC7-B061563F4D66}">
      <dgm:prSet/>
      <dgm:spPr/>
      <dgm:t>
        <a:bodyPr/>
        <a:lstStyle/>
        <a:p>
          <a:endParaRPr lang="x-none" sz="1500">
            <a:latin typeface="Gill Sans" panose="020B0604020202020204" charset="0"/>
          </a:endParaRPr>
        </a:p>
      </dgm:t>
    </dgm:pt>
    <dgm:pt modelId="{19064872-5401-4FCE-AA58-BFAFDD576C08}" type="sibTrans" cxnId="{EC60AEB6-7A3E-4735-9DC7-B061563F4D66}">
      <dgm:prSet/>
      <dgm:spPr/>
      <dgm:t>
        <a:bodyPr/>
        <a:lstStyle/>
        <a:p>
          <a:endParaRPr lang="x-none" sz="1500">
            <a:latin typeface="Gill Sans" panose="020B0604020202020204" charset="0"/>
          </a:endParaRPr>
        </a:p>
      </dgm:t>
    </dgm:pt>
    <dgm:pt modelId="{06E5424E-A6AB-4E40-9C5E-28BC943F4008}">
      <dgm:prSet custT="1"/>
      <dgm:spPr/>
      <dgm:t>
        <a:bodyPr/>
        <a:lstStyle/>
        <a:p>
          <a:pPr>
            <a:lnSpc>
              <a:spcPct val="100000"/>
            </a:lnSpc>
            <a:spcAft>
              <a:spcPts val="0"/>
            </a:spcAft>
          </a:pPr>
          <a:r>
            <a:rPr lang="en-US" sz="1500" b="0" i="0" dirty="0">
              <a:latin typeface="Gill Sans" panose="020B0604020202020204" charset="0"/>
            </a:rPr>
            <a:t>10 SEAs randomly selected using PPS from each district</a:t>
          </a:r>
        </a:p>
        <a:p>
          <a:pPr>
            <a:lnSpc>
              <a:spcPct val="100000"/>
            </a:lnSpc>
            <a:spcAft>
              <a:spcPts val="0"/>
            </a:spcAft>
          </a:pPr>
          <a:r>
            <a:rPr lang="en-US" sz="1500" b="0" i="0" dirty="0">
              <a:latin typeface="Gill Sans" panose="020B0604020202020204" charset="0"/>
            </a:rPr>
            <a:t>Baseline=10 (n=320)</a:t>
          </a:r>
        </a:p>
        <a:p>
          <a:pPr>
            <a:lnSpc>
              <a:spcPct val="100000"/>
            </a:lnSpc>
            <a:spcAft>
              <a:spcPts val="0"/>
            </a:spcAft>
          </a:pPr>
          <a:r>
            <a:rPr lang="en-US" sz="1500" b="0" i="0" dirty="0">
              <a:latin typeface="Gill Sans" panose="020B0604020202020204" charset="0"/>
            </a:rPr>
            <a:t>Midline=10 (n=320)</a:t>
          </a:r>
          <a:endParaRPr lang="x-none" sz="1500" dirty="0">
            <a:latin typeface="Gill Sans" panose="020B0604020202020204" charset="0"/>
          </a:endParaRPr>
        </a:p>
      </dgm:t>
    </dgm:pt>
    <dgm:pt modelId="{E1718D51-C4BA-4CBD-9511-6763BE8FAD80}" type="parTrans" cxnId="{14F44CFA-B5C9-4178-AF45-3528D4E811CA}">
      <dgm:prSet/>
      <dgm:spPr/>
      <dgm:t>
        <a:bodyPr/>
        <a:lstStyle/>
        <a:p>
          <a:endParaRPr lang="x-none" sz="1500">
            <a:latin typeface="Gill Sans" panose="020B0604020202020204" charset="0"/>
          </a:endParaRPr>
        </a:p>
      </dgm:t>
    </dgm:pt>
    <dgm:pt modelId="{A6656426-0F78-413D-AC8E-0B70910A5852}" type="sibTrans" cxnId="{14F44CFA-B5C9-4178-AF45-3528D4E811CA}">
      <dgm:prSet/>
      <dgm:spPr/>
      <dgm:t>
        <a:bodyPr/>
        <a:lstStyle/>
        <a:p>
          <a:endParaRPr lang="x-none" sz="1500">
            <a:latin typeface="Gill Sans" panose="020B0604020202020204" charset="0"/>
          </a:endParaRPr>
        </a:p>
      </dgm:t>
    </dgm:pt>
    <dgm:pt modelId="{B787F6AA-AEEF-4B02-B7E5-BD8BE62D1E84}">
      <dgm:prSet custT="1"/>
      <dgm:spPr/>
      <dgm:t>
        <a:bodyPr/>
        <a:lstStyle/>
        <a:p>
          <a:pPr>
            <a:lnSpc>
              <a:spcPct val="100000"/>
            </a:lnSpc>
            <a:spcAft>
              <a:spcPts val="0"/>
            </a:spcAft>
          </a:pPr>
          <a:r>
            <a:rPr lang="en-US" sz="1500" b="0" i="0" dirty="0">
              <a:latin typeface="Gill Sans" panose="020B0604020202020204" charset="0"/>
            </a:rPr>
            <a:t>25 households randomly selected</a:t>
          </a:r>
        </a:p>
        <a:p>
          <a:pPr>
            <a:lnSpc>
              <a:spcPct val="100000"/>
            </a:lnSpc>
            <a:spcAft>
              <a:spcPts val="0"/>
            </a:spcAft>
          </a:pPr>
          <a:r>
            <a:rPr lang="en-US" sz="1500" b="0" i="0" dirty="0">
              <a:latin typeface="Gill Sans" panose="020B0604020202020204" charset="0"/>
            </a:rPr>
            <a:t> Baseline (n=8,001)</a:t>
          </a:r>
        </a:p>
        <a:p>
          <a:pPr>
            <a:lnSpc>
              <a:spcPct val="100000"/>
            </a:lnSpc>
            <a:spcAft>
              <a:spcPts val="0"/>
            </a:spcAft>
          </a:pPr>
          <a:r>
            <a:rPr lang="en-US" sz="1500" b="0" i="0" dirty="0">
              <a:latin typeface="Gill Sans" panose="020B0604020202020204" charset="0"/>
            </a:rPr>
            <a:t>Midline (n=7,999)</a:t>
          </a:r>
          <a:endParaRPr lang="x-none" sz="1500" dirty="0">
            <a:latin typeface="Gill Sans" panose="020B0604020202020204" charset="0"/>
          </a:endParaRPr>
        </a:p>
      </dgm:t>
    </dgm:pt>
    <dgm:pt modelId="{DC3BB2C8-8F9F-41C1-8A7D-734ECF569351}" type="parTrans" cxnId="{2F2256B7-D1A8-4A99-871A-7BDCE4565E28}">
      <dgm:prSet/>
      <dgm:spPr/>
      <dgm:t>
        <a:bodyPr/>
        <a:lstStyle/>
        <a:p>
          <a:endParaRPr lang="x-none" sz="1500">
            <a:latin typeface="Gill Sans" panose="020B0604020202020204" charset="0"/>
          </a:endParaRPr>
        </a:p>
      </dgm:t>
    </dgm:pt>
    <dgm:pt modelId="{22B7957C-F6E1-4D42-970A-49525A152D93}" type="sibTrans" cxnId="{2F2256B7-D1A8-4A99-871A-7BDCE4565E28}">
      <dgm:prSet/>
      <dgm:spPr/>
      <dgm:t>
        <a:bodyPr/>
        <a:lstStyle/>
        <a:p>
          <a:endParaRPr lang="x-none" sz="1500">
            <a:latin typeface="Gill Sans" panose="020B0604020202020204" charset="0"/>
          </a:endParaRPr>
        </a:p>
      </dgm:t>
    </dgm:pt>
    <dgm:pt modelId="{B036ABA6-16FD-4EC3-B5FB-10368B629101}" type="asst">
      <dgm:prSet custT="1"/>
      <dgm:spPr/>
      <dgm:t>
        <a:bodyPr/>
        <a:lstStyle/>
        <a:p>
          <a:pPr>
            <a:lnSpc>
              <a:spcPct val="100000"/>
            </a:lnSpc>
            <a:spcAft>
              <a:spcPts val="0"/>
            </a:spcAft>
          </a:pPr>
          <a:r>
            <a:rPr lang="en-US" sz="1500" dirty="0">
              <a:latin typeface="Gill Sans" panose="020B0604020202020204" charset="0"/>
            </a:rPr>
            <a:t>Households with children below 24 months in selected 10 SEAs listed </a:t>
          </a:r>
        </a:p>
        <a:p>
          <a:pPr>
            <a:lnSpc>
              <a:spcPct val="100000"/>
            </a:lnSpc>
            <a:spcAft>
              <a:spcPts val="0"/>
            </a:spcAft>
          </a:pPr>
          <a:r>
            <a:rPr lang="en-US" sz="1500" dirty="0">
              <a:latin typeface="Gill Sans" panose="020B0604020202020204" charset="0"/>
            </a:rPr>
            <a:t>Midline (n=18,523)</a:t>
          </a:r>
        </a:p>
      </dgm:t>
    </dgm:pt>
    <dgm:pt modelId="{72E1F1B8-F622-4861-93CB-BA3B25CAD8F3}" type="parTrans" cxnId="{B3329FAA-EE26-49A4-9F18-47C820E94E4D}">
      <dgm:prSet/>
      <dgm:spPr/>
      <dgm:t>
        <a:bodyPr/>
        <a:lstStyle/>
        <a:p>
          <a:endParaRPr lang="x-none" sz="1500">
            <a:latin typeface="Gill Sans" panose="020B0604020202020204" charset="0"/>
          </a:endParaRPr>
        </a:p>
      </dgm:t>
    </dgm:pt>
    <dgm:pt modelId="{BADB1B14-A463-4B39-A98C-115950DB7C69}" type="sibTrans" cxnId="{B3329FAA-EE26-49A4-9F18-47C820E94E4D}">
      <dgm:prSet/>
      <dgm:spPr/>
      <dgm:t>
        <a:bodyPr/>
        <a:lstStyle/>
        <a:p>
          <a:endParaRPr lang="x-none" sz="1500">
            <a:latin typeface="Gill Sans" panose="020B0604020202020204" charset="0"/>
          </a:endParaRPr>
        </a:p>
      </dgm:t>
    </dgm:pt>
    <dgm:pt modelId="{5D023CD0-7C0B-4049-B104-AAD9C290A37D}">
      <dgm:prSet custT="1"/>
      <dgm:spPr/>
      <dgm:t>
        <a:bodyPr/>
        <a:lstStyle/>
        <a:p>
          <a:r>
            <a:rPr lang="en-US" sz="1500">
              <a:latin typeface="Gill Sans" panose="020B0604020202020204" charset="0"/>
            </a:rPr>
            <a:t>Selection interval used to select HHs</a:t>
          </a:r>
          <a:endParaRPr lang="x-none" sz="1500">
            <a:latin typeface="Gill Sans" panose="020B0604020202020204" charset="0"/>
          </a:endParaRPr>
        </a:p>
      </dgm:t>
    </dgm:pt>
    <dgm:pt modelId="{43BA33FA-5099-45B9-BB30-E085981F2B14}" type="parTrans" cxnId="{EE9069F7-AB14-425C-A42A-1DA86DE0D559}">
      <dgm:prSet/>
      <dgm:spPr/>
      <dgm:t>
        <a:bodyPr/>
        <a:lstStyle/>
        <a:p>
          <a:endParaRPr lang="x-none" sz="1500">
            <a:latin typeface="Gill Sans" panose="020B0604020202020204" charset="0"/>
          </a:endParaRPr>
        </a:p>
      </dgm:t>
    </dgm:pt>
    <dgm:pt modelId="{9DE3AD5C-15A5-444B-B7F6-57135DF09546}" type="sibTrans" cxnId="{EE9069F7-AB14-425C-A42A-1DA86DE0D559}">
      <dgm:prSet/>
      <dgm:spPr/>
      <dgm:t>
        <a:bodyPr/>
        <a:lstStyle/>
        <a:p>
          <a:endParaRPr lang="x-none" sz="1500">
            <a:latin typeface="Gill Sans" panose="020B0604020202020204" charset="0"/>
          </a:endParaRPr>
        </a:p>
      </dgm:t>
    </dgm:pt>
    <dgm:pt modelId="{E6CF8A76-9124-41F6-8558-CD0230838E46}">
      <dgm:prSet custT="1"/>
      <dgm:spPr/>
      <dgm:t>
        <a:bodyPr/>
        <a:lstStyle/>
        <a:p>
          <a:pPr>
            <a:lnSpc>
              <a:spcPct val="100000"/>
            </a:lnSpc>
            <a:spcAft>
              <a:spcPts val="0"/>
            </a:spcAft>
          </a:pPr>
          <a:r>
            <a:rPr lang="en-GB" sz="1500" dirty="0">
              <a:latin typeface="Gill Sans" panose="020B0604020202020204" charset="0"/>
            </a:rPr>
            <a:t>Data collection App randomly selected 1 child (&lt;24 months) per HH</a:t>
          </a:r>
          <a:endParaRPr lang="en-ZA" sz="1500" dirty="0">
            <a:latin typeface="Gill Sans" panose="020B0604020202020204" charset="0"/>
          </a:endParaRPr>
        </a:p>
      </dgm:t>
    </dgm:pt>
    <dgm:pt modelId="{CE89F413-D41E-4050-B275-4C4379A71DA1}" type="parTrans" cxnId="{D175DD6B-72D1-4C3B-BB4F-403376481F9D}">
      <dgm:prSet/>
      <dgm:spPr/>
      <dgm:t>
        <a:bodyPr/>
        <a:lstStyle/>
        <a:p>
          <a:endParaRPr lang="en-ZA" sz="1500">
            <a:latin typeface="Gill Sans" panose="020B0604020202020204" charset="0"/>
          </a:endParaRPr>
        </a:p>
      </dgm:t>
    </dgm:pt>
    <dgm:pt modelId="{3FB9F905-9FCC-4E1A-9C33-19C4D275811C}" type="sibTrans" cxnId="{D175DD6B-72D1-4C3B-BB4F-403376481F9D}">
      <dgm:prSet/>
      <dgm:spPr/>
      <dgm:t>
        <a:bodyPr/>
        <a:lstStyle/>
        <a:p>
          <a:endParaRPr lang="en-ZA" sz="1500">
            <a:latin typeface="Gill Sans" panose="020B0604020202020204" charset="0"/>
          </a:endParaRPr>
        </a:p>
      </dgm:t>
    </dgm:pt>
    <dgm:pt modelId="{68783B37-2D29-41B3-9746-058C889CDEE8}" type="pres">
      <dgm:prSet presAssocID="{50F35EC7-C0B7-40F8-BE11-37BF34B59944}" presName="hierChild1" presStyleCnt="0">
        <dgm:presLayoutVars>
          <dgm:orgChart val="1"/>
          <dgm:chPref val="1"/>
          <dgm:dir/>
          <dgm:animOne val="branch"/>
          <dgm:animLvl val="lvl"/>
          <dgm:resizeHandles/>
        </dgm:presLayoutVars>
      </dgm:prSet>
      <dgm:spPr/>
    </dgm:pt>
    <dgm:pt modelId="{ACA13A5A-E8FE-48D8-AC13-0AC39AD59085}" type="pres">
      <dgm:prSet presAssocID="{8F2EA831-982E-4C13-9573-21B5E7279153}" presName="hierRoot1" presStyleCnt="0">
        <dgm:presLayoutVars>
          <dgm:hierBranch val="init"/>
        </dgm:presLayoutVars>
      </dgm:prSet>
      <dgm:spPr/>
    </dgm:pt>
    <dgm:pt modelId="{B8F9BC5C-C497-4500-ADDC-7F55D983D503}" type="pres">
      <dgm:prSet presAssocID="{8F2EA831-982E-4C13-9573-21B5E7279153}" presName="rootComposite1" presStyleCnt="0"/>
      <dgm:spPr/>
    </dgm:pt>
    <dgm:pt modelId="{6A24F2B4-ECE2-4447-BF46-E7121F7C0B41}" type="pres">
      <dgm:prSet presAssocID="{8F2EA831-982E-4C13-9573-21B5E7279153}" presName="rootText1" presStyleLbl="node0" presStyleIdx="0" presStyleCnt="1" custScaleX="270935" custScaleY="102672" custLinFactNeighborY="1732">
        <dgm:presLayoutVars>
          <dgm:chPref val="3"/>
        </dgm:presLayoutVars>
      </dgm:prSet>
      <dgm:spPr/>
    </dgm:pt>
    <dgm:pt modelId="{600D877A-5F67-4D83-8310-3D40AD0BB445}" type="pres">
      <dgm:prSet presAssocID="{8F2EA831-982E-4C13-9573-21B5E7279153}" presName="rootConnector1" presStyleLbl="node1" presStyleIdx="0" presStyleCnt="0"/>
      <dgm:spPr/>
    </dgm:pt>
    <dgm:pt modelId="{0E3E998F-3362-49EA-BD5E-09222E87843F}" type="pres">
      <dgm:prSet presAssocID="{8F2EA831-982E-4C13-9573-21B5E7279153}" presName="hierChild2" presStyleCnt="0"/>
      <dgm:spPr/>
    </dgm:pt>
    <dgm:pt modelId="{B588B525-FAF7-452D-ADAF-5DF4BEEB3FCE}" type="pres">
      <dgm:prSet presAssocID="{E1718D51-C4BA-4CBD-9511-6763BE8FAD80}" presName="Name37" presStyleLbl="parChTrans1D2" presStyleIdx="0" presStyleCnt="1"/>
      <dgm:spPr/>
    </dgm:pt>
    <dgm:pt modelId="{97C50454-B3CA-4966-8295-11CEE9E8AD97}" type="pres">
      <dgm:prSet presAssocID="{06E5424E-A6AB-4E40-9C5E-28BC943F4008}" presName="hierRoot2" presStyleCnt="0">
        <dgm:presLayoutVars>
          <dgm:hierBranch val="init"/>
        </dgm:presLayoutVars>
      </dgm:prSet>
      <dgm:spPr/>
    </dgm:pt>
    <dgm:pt modelId="{0478CB75-6BE8-42C6-8698-D10F852693D5}" type="pres">
      <dgm:prSet presAssocID="{06E5424E-A6AB-4E40-9C5E-28BC943F4008}" presName="rootComposite" presStyleCnt="0"/>
      <dgm:spPr/>
    </dgm:pt>
    <dgm:pt modelId="{8FCF9042-FB36-484C-9F24-30F7E917BD2F}" type="pres">
      <dgm:prSet presAssocID="{06E5424E-A6AB-4E40-9C5E-28BC943F4008}" presName="rootText" presStyleLbl="node2" presStyleIdx="0" presStyleCnt="1" custScaleX="270935" custScaleY="139382" custLinFactNeighborY="1732">
        <dgm:presLayoutVars>
          <dgm:chPref val="3"/>
        </dgm:presLayoutVars>
      </dgm:prSet>
      <dgm:spPr/>
    </dgm:pt>
    <dgm:pt modelId="{93827E58-ECF9-4442-B4CE-4E19BC56F96C}" type="pres">
      <dgm:prSet presAssocID="{06E5424E-A6AB-4E40-9C5E-28BC943F4008}" presName="rootConnector" presStyleLbl="node2" presStyleIdx="0" presStyleCnt="1"/>
      <dgm:spPr/>
    </dgm:pt>
    <dgm:pt modelId="{A8194CAA-3DC6-42B2-B28F-EBDD10D2E2F9}" type="pres">
      <dgm:prSet presAssocID="{06E5424E-A6AB-4E40-9C5E-28BC943F4008}" presName="hierChild4" presStyleCnt="0"/>
      <dgm:spPr/>
    </dgm:pt>
    <dgm:pt modelId="{2EA09E36-B8D9-4C5E-A71E-D33160AD776D}" type="pres">
      <dgm:prSet presAssocID="{DC3BB2C8-8F9F-41C1-8A7D-734ECF569351}" presName="Name37" presStyleLbl="parChTrans1D3" presStyleIdx="0" presStyleCnt="3"/>
      <dgm:spPr/>
    </dgm:pt>
    <dgm:pt modelId="{BDEBA972-316D-4B86-982D-FE4F1C4112D7}" type="pres">
      <dgm:prSet presAssocID="{B787F6AA-AEEF-4B02-B7E5-BD8BE62D1E84}" presName="hierRoot2" presStyleCnt="0">
        <dgm:presLayoutVars>
          <dgm:hierBranch val="init"/>
        </dgm:presLayoutVars>
      </dgm:prSet>
      <dgm:spPr/>
    </dgm:pt>
    <dgm:pt modelId="{F618469D-1C5B-4B03-AE3F-1D5287861E72}" type="pres">
      <dgm:prSet presAssocID="{B787F6AA-AEEF-4B02-B7E5-BD8BE62D1E84}" presName="rootComposite" presStyleCnt="0"/>
      <dgm:spPr/>
    </dgm:pt>
    <dgm:pt modelId="{C294BD96-93F4-4B98-8CC3-57EB9AB0F063}" type="pres">
      <dgm:prSet presAssocID="{B787F6AA-AEEF-4B02-B7E5-BD8BE62D1E84}" presName="rootText" presStyleLbl="node3" presStyleIdx="0" presStyleCnt="2" custScaleX="211604" custLinFactNeighborX="-32085">
        <dgm:presLayoutVars>
          <dgm:chPref val="3"/>
        </dgm:presLayoutVars>
      </dgm:prSet>
      <dgm:spPr/>
    </dgm:pt>
    <dgm:pt modelId="{47A9D894-9A28-404C-9A57-B4BA4BD24855}" type="pres">
      <dgm:prSet presAssocID="{B787F6AA-AEEF-4B02-B7E5-BD8BE62D1E84}" presName="rootConnector" presStyleLbl="node3" presStyleIdx="0" presStyleCnt="2"/>
      <dgm:spPr/>
    </dgm:pt>
    <dgm:pt modelId="{9836C3C2-A17A-4ABA-A314-78647444C8FB}" type="pres">
      <dgm:prSet presAssocID="{B787F6AA-AEEF-4B02-B7E5-BD8BE62D1E84}" presName="hierChild4" presStyleCnt="0"/>
      <dgm:spPr/>
    </dgm:pt>
    <dgm:pt modelId="{0226DF17-6FD1-4AF6-88BD-6CA27DD7B8C8}" type="pres">
      <dgm:prSet presAssocID="{B787F6AA-AEEF-4B02-B7E5-BD8BE62D1E84}" presName="hierChild5" presStyleCnt="0"/>
      <dgm:spPr/>
    </dgm:pt>
    <dgm:pt modelId="{05B2C15D-16AC-4208-BD4A-74BD713A5E48}" type="pres">
      <dgm:prSet presAssocID="{CE89F413-D41E-4050-B275-4C4379A71DA1}" presName="Name37" presStyleLbl="parChTrans1D3" presStyleIdx="1" presStyleCnt="3"/>
      <dgm:spPr/>
    </dgm:pt>
    <dgm:pt modelId="{8C4B4B33-1EDF-4B73-B250-C75CCDDB90A6}" type="pres">
      <dgm:prSet presAssocID="{E6CF8A76-9124-41F6-8558-CD0230838E46}" presName="hierRoot2" presStyleCnt="0">
        <dgm:presLayoutVars>
          <dgm:hierBranch val="init"/>
        </dgm:presLayoutVars>
      </dgm:prSet>
      <dgm:spPr/>
    </dgm:pt>
    <dgm:pt modelId="{D462D567-A62F-4762-B78E-9DDAFA57F83E}" type="pres">
      <dgm:prSet presAssocID="{E6CF8A76-9124-41F6-8558-CD0230838E46}" presName="rootComposite" presStyleCnt="0"/>
      <dgm:spPr/>
    </dgm:pt>
    <dgm:pt modelId="{76DAE211-4F9B-4B48-A9C4-36F6F636BCE7}" type="pres">
      <dgm:prSet presAssocID="{E6CF8A76-9124-41F6-8558-CD0230838E46}" presName="rootText" presStyleLbl="node3" presStyleIdx="1" presStyleCnt="2" custScaleX="180247">
        <dgm:presLayoutVars>
          <dgm:chPref val="3"/>
        </dgm:presLayoutVars>
      </dgm:prSet>
      <dgm:spPr/>
    </dgm:pt>
    <dgm:pt modelId="{3DCC2F94-8FB9-4E33-8565-78EC47841971}" type="pres">
      <dgm:prSet presAssocID="{E6CF8A76-9124-41F6-8558-CD0230838E46}" presName="rootConnector" presStyleLbl="node3" presStyleIdx="1" presStyleCnt="2"/>
      <dgm:spPr/>
    </dgm:pt>
    <dgm:pt modelId="{06C093E8-6C44-4E3B-9A35-F0E33300169E}" type="pres">
      <dgm:prSet presAssocID="{E6CF8A76-9124-41F6-8558-CD0230838E46}" presName="hierChild4" presStyleCnt="0"/>
      <dgm:spPr/>
    </dgm:pt>
    <dgm:pt modelId="{91959F0C-C093-4CCA-8286-04DE5B0BA047}" type="pres">
      <dgm:prSet presAssocID="{E6CF8A76-9124-41F6-8558-CD0230838E46}" presName="hierChild5" presStyleCnt="0"/>
      <dgm:spPr/>
    </dgm:pt>
    <dgm:pt modelId="{61F16F0C-6095-4BB5-9BD9-03DDA7943989}" type="pres">
      <dgm:prSet presAssocID="{06E5424E-A6AB-4E40-9C5E-28BC943F4008}" presName="hierChild5" presStyleCnt="0"/>
      <dgm:spPr/>
    </dgm:pt>
    <dgm:pt modelId="{0C78BE8D-AC47-4534-9807-D498AA3FBABA}" type="pres">
      <dgm:prSet presAssocID="{72E1F1B8-F622-4861-93CB-BA3B25CAD8F3}" presName="Name111" presStyleLbl="parChTrans1D3" presStyleIdx="2" presStyleCnt="3"/>
      <dgm:spPr/>
    </dgm:pt>
    <dgm:pt modelId="{E501D2CA-28C2-4E83-BADB-A0576B295C46}" type="pres">
      <dgm:prSet presAssocID="{B036ABA6-16FD-4EC3-B5FB-10368B629101}" presName="hierRoot3" presStyleCnt="0">
        <dgm:presLayoutVars>
          <dgm:hierBranch val="init"/>
        </dgm:presLayoutVars>
      </dgm:prSet>
      <dgm:spPr/>
    </dgm:pt>
    <dgm:pt modelId="{CF006C33-18ED-4A46-B2CF-825D82E01243}" type="pres">
      <dgm:prSet presAssocID="{B036ABA6-16FD-4EC3-B5FB-10368B629101}" presName="rootComposite3" presStyleCnt="0"/>
      <dgm:spPr/>
    </dgm:pt>
    <dgm:pt modelId="{9F35CEC7-5C85-4750-92F9-0D08DF53465B}" type="pres">
      <dgm:prSet presAssocID="{B036ABA6-16FD-4EC3-B5FB-10368B629101}" presName="rootText3" presStyleLbl="asst2" presStyleIdx="0" presStyleCnt="1" custScaleX="250988" custScaleY="114953">
        <dgm:presLayoutVars>
          <dgm:chPref val="3"/>
        </dgm:presLayoutVars>
      </dgm:prSet>
      <dgm:spPr/>
    </dgm:pt>
    <dgm:pt modelId="{A3BC07E8-F3F3-4EF1-A247-A0992FDC64D7}" type="pres">
      <dgm:prSet presAssocID="{B036ABA6-16FD-4EC3-B5FB-10368B629101}" presName="rootConnector3" presStyleLbl="asst2" presStyleIdx="0" presStyleCnt="1"/>
      <dgm:spPr/>
    </dgm:pt>
    <dgm:pt modelId="{68962D7B-608A-41A1-919D-F9C3A12570D9}" type="pres">
      <dgm:prSet presAssocID="{B036ABA6-16FD-4EC3-B5FB-10368B629101}" presName="hierChild6" presStyleCnt="0"/>
      <dgm:spPr/>
    </dgm:pt>
    <dgm:pt modelId="{AF9C4DF1-153A-4063-A945-79E75D86A62A}" type="pres">
      <dgm:prSet presAssocID="{43BA33FA-5099-45B9-BB30-E085981F2B14}" presName="Name37" presStyleLbl="parChTrans1D4" presStyleIdx="0" presStyleCnt="1"/>
      <dgm:spPr/>
    </dgm:pt>
    <dgm:pt modelId="{96BAE5D4-01AA-4082-B9E5-DB30C7FC92BC}" type="pres">
      <dgm:prSet presAssocID="{5D023CD0-7C0B-4049-B104-AAD9C290A37D}" presName="hierRoot2" presStyleCnt="0">
        <dgm:presLayoutVars>
          <dgm:hierBranch val="init"/>
        </dgm:presLayoutVars>
      </dgm:prSet>
      <dgm:spPr/>
    </dgm:pt>
    <dgm:pt modelId="{5C5DC547-A9C1-4EAE-AF71-FD116E0093CB}" type="pres">
      <dgm:prSet presAssocID="{5D023CD0-7C0B-4049-B104-AAD9C290A37D}" presName="rootComposite" presStyleCnt="0"/>
      <dgm:spPr/>
    </dgm:pt>
    <dgm:pt modelId="{9CB56317-1DF6-4DA9-A314-A30CFE0A8E57}" type="pres">
      <dgm:prSet presAssocID="{5D023CD0-7C0B-4049-B104-AAD9C290A37D}" presName="rootText" presStyleLbl="node4" presStyleIdx="0" presStyleCnt="1" custScaleX="122546">
        <dgm:presLayoutVars>
          <dgm:chPref val="3"/>
        </dgm:presLayoutVars>
      </dgm:prSet>
      <dgm:spPr/>
    </dgm:pt>
    <dgm:pt modelId="{695AA090-CC36-45EA-ACE8-87BCC2A91122}" type="pres">
      <dgm:prSet presAssocID="{5D023CD0-7C0B-4049-B104-AAD9C290A37D}" presName="rootConnector" presStyleLbl="node4" presStyleIdx="0" presStyleCnt="1"/>
      <dgm:spPr/>
    </dgm:pt>
    <dgm:pt modelId="{11C9E24A-21F9-4986-9DB9-0B25C547AC8D}" type="pres">
      <dgm:prSet presAssocID="{5D023CD0-7C0B-4049-B104-AAD9C290A37D}" presName="hierChild4" presStyleCnt="0"/>
      <dgm:spPr/>
    </dgm:pt>
    <dgm:pt modelId="{795D7716-0869-426E-8768-86CBB381F130}" type="pres">
      <dgm:prSet presAssocID="{5D023CD0-7C0B-4049-B104-AAD9C290A37D}" presName="hierChild5" presStyleCnt="0"/>
      <dgm:spPr/>
    </dgm:pt>
    <dgm:pt modelId="{B5148BAC-A865-4CEE-94DB-63D4F99CC5F1}" type="pres">
      <dgm:prSet presAssocID="{B036ABA6-16FD-4EC3-B5FB-10368B629101}" presName="hierChild7" presStyleCnt="0"/>
      <dgm:spPr/>
    </dgm:pt>
    <dgm:pt modelId="{AE17DC5F-5D5A-4A76-B710-6CC6FD702E63}" type="pres">
      <dgm:prSet presAssocID="{8F2EA831-982E-4C13-9573-21B5E7279153}" presName="hierChild3" presStyleCnt="0"/>
      <dgm:spPr/>
    </dgm:pt>
  </dgm:ptLst>
  <dgm:cxnLst>
    <dgm:cxn modelId="{4CC47907-E3CF-4B02-9D77-FD0FF6651223}" type="presOf" srcId="{DC3BB2C8-8F9F-41C1-8A7D-734ECF569351}" destId="{2EA09E36-B8D9-4C5E-A71E-D33160AD776D}" srcOrd="0" destOrd="0" presId="urn:microsoft.com/office/officeart/2005/8/layout/orgChart1"/>
    <dgm:cxn modelId="{98A2D60F-3F9C-478A-892E-CC550F53FA21}" type="presOf" srcId="{B036ABA6-16FD-4EC3-B5FB-10368B629101}" destId="{A3BC07E8-F3F3-4EF1-A247-A0992FDC64D7}" srcOrd="1" destOrd="0" presId="urn:microsoft.com/office/officeart/2005/8/layout/orgChart1"/>
    <dgm:cxn modelId="{8765371C-84AD-45F5-A420-66016F0EAE60}" type="presOf" srcId="{5D023CD0-7C0B-4049-B104-AAD9C290A37D}" destId="{9CB56317-1DF6-4DA9-A314-A30CFE0A8E57}" srcOrd="0" destOrd="0" presId="urn:microsoft.com/office/officeart/2005/8/layout/orgChart1"/>
    <dgm:cxn modelId="{DAB19139-95C1-4FE1-AB2B-D77793EE9E4A}" type="presOf" srcId="{B787F6AA-AEEF-4B02-B7E5-BD8BE62D1E84}" destId="{47A9D894-9A28-404C-9A57-B4BA4BD24855}" srcOrd="1" destOrd="0" presId="urn:microsoft.com/office/officeart/2005/8/layout/orgChart1"/>
    <dgm:cxn modelId="{AF379939-16D9-4CB6-ABB7-AF5ADBB6442D}" type="presOf" srcId="{E1718D51-C4BA-4CBD-9511-6763BE8FAD80}" destId="{B588B525-FAF7-452D-ADAF-5DF4BEEB3FCE}" srcOrd="0" destOrd="0" presId="urn:microsoft.com/office/officeart/2005/8/layout/orgChart1"/>
    <dgm:cxn modelId="{C1D7373F-26D0-4EDB-82F1-8E10D0867D83}" type="presOf" srcId="{8F2EA831-982E-4C13-9573-21B5E7279153}" destId="{6A24F2B4-ECE2-4447-BF46-E7121F7C0B41}" srcOrd="0" destOrd="0" presId="urn:microsoft.com/office/officeart/2005/8/layout/orgChart1"/>
    <dgm:cxn modelId="{D175DD6B-72D1-4C3B-BB4F-403376481F9D}" srcId="{06E5424E-A6AB-4E40-9C5E-28BC943F4008}" destId="{E6CF8A76-9124-41F6-8558-CD0230838E46}" srcOrd="2" destOrd="0" parTransId="{CE89F413-D41E-4050-B275-4C4379A71DA1}" sibTransId="{3FB9F905-9FCC-4E1A-9C33-19C4D275811C}"/>
    <dgm:cxn modelId="{46329472-8DFD-4C19-A406-BCCDB4E82258}" type="presOf" srcId="{06E5424E-A6AB-4E40-9C5E-28BC943F4008}" destId="{93827E58-ECF9-4442-B4CE-4E19BC56F96C}" srcOrd="1" destOrd="0" presId="urn:microsoft.com/office/officeart/2005/8/layout/orgChart1"/>
    <dgm:cxn modelId="{B1816A74-657F-4F1C-91BC-456571F976F7}" type="presOf" srcId="{E6CF8A76-9124-41F6-8558-CD0230838E46}" destId="{3DCC2F94-8FB9-4E33-8565-78EC47841971}" srcOrd="1" destOrd="0" presId="urn:microsoft.com/office/officeart/2005/8/layout/orgChart1"/>
    <dgm:cxn modelId="{2C000377-E5EC-435A-B4F0-35B27B23B74F}" type="presOf" srcId="{CE89F413-D41E-4050-B275-4C4379A71DA1}" destId="{05B2C15D-16AC-4208-BD4A-74BD713A5E48}" srcOrd="0" destOrd="0" presId="urn:microsoft.com/office/officeart/2005/8/layout/orgChart1"/>
    <dgm:cxn modelId="{994A2557-680F-47EA-91AA-F46C1E655F94}" type="presOf" srcId="{06E5424E-A6AB-4E40-9C5E-28BC943F4008}" destId="{8FCF9042-FB36-484C-9F24-30F7E917BD2F}" srcOrd="0" destOrd="0" presId="urn:microsoft.com/office/officeart/2005/8/layout/orgChart1"/>
    <dgm:cxn modelId="{29C27B8A-E92F-40B6-BFBF-75866C1AC503}" type="presOf" srcId="{B787F6AA-AEEF-4B02-B7E5-BD8BE62D1E84}" destId="{C294BD96-93F4-4B98-8CC3-57EB9AB0F063}" srcOrd="0" destOrd="0" presId="urn:microsoft.com/office/officeart/2005/8/layout/orgChart1"/>
    <dgm:cxn modelId="{279AB68B-E6B6-4FA3-A830-CEDE7319582A}" type="presOf" srcId="{43BA33FA-5099-45B9-BB30-E085981F2B14}" destId="{AF9C4DF1-153A-4063-A945-79E75D86A62A}" srcOrd="0" destOrd="0" presId="urn:microsoft.com/office/officeart/2005/8/layout/orgChart1"/>
    <dgm:cxn modelId="{D5607DA8-8678-4F54-9CB0-16774D2C8E2D}" type="presOf" srcId="{5D023CD0-7C0B-4049-B104-AAD9C290A37D}" destId="{695AA090-CC36-45EA-ACE8-87BCC2A91122}" srcOrd="1" destOrd="0" presId="urn:microsoft.com/office/officeart/2005/8/layout/orgChart1"/>
    <dgm:cxn modelId="{B3329FAA-EE26-49A4-9F18-47C820E94E4D}" srcId="{06E5424E-A6AB-4E40-9C5E-28BC943F4008}" destId="{B036ABA6-16FD-4EC3-B5FB-10368B629101}" srcOrd="1" destOrd="0" parTransId="{72E1F1B8-F622-4861-93CB-BA3B25CAD8F3}" sibTransId="{BADB1B14-A463-4B39-A98C-115950DB7C69}"/>
    <dgm:cxn modelId="{EC60AEB6-7A3E-4735-9DC7-B061563F4D66}" srcId="{50F35EC7-C0B7-40F8-BE11-37BF34B59944}" destId="{8F2EA831-982E-4C13-9573-21B5E7279153}" srcOrd="0" destOrd="0" parTransId="{48B6A961-1AF6-4BDC-B0A3-4D50104EF879}" sibTransId="{19064872-5401-4FCE-AA58-BFAFDD576C08}"/>
    <dgm:cxn modelId="{2F2256B7-D1A8-4A99-871A-7BDCE4565E28}" srcId="{06E5424E-A6AB-4E40-9C5E-28BC943F4008}" destId="{B787F6AA-AEEF-4B02-B7E5-BD8BE62D1E84}" srcOrd="0" destOrd="0" parTransId="{DC3BB2C8-8F9F-41C1-8A7D-734ECF569351}" sibTransId="{22B7957C-F6E1-4D42-970A-49525A152D93}"/>
    <dgm:cxn modelId="{08608CB9-C64D-416C-AB1C-6A8FDE7A97DC}" type="presOf" srcId="{E6CF8A76-9124-41F6-8558-CD0230838E46}" destId="{76DAE211-4F9B-4B48-A9C4-36F6F636BCE7}" srcOrd="0" destOrd="0" presId="urn:microsoft.com/office/officeart/2005/8/layout/orgChart1"/>
    <dgm:cxn modelId="{A97AB3C6-6694-4788-923B-C7A60847761B}" type="presOf" srcId="{8F2EA831-982E-4C13-9573-21B5E7279153}" destId="{600D877A-5F67-4D83-8310-3D40AD0BB445}" srcOrd="1" destOrd="0" presId="urn:microsoft.com/office/officeart/2005/8/layout/orgChart1"/>
    <dgm:cxn modelId="{8A2F8CDC-9B2E-40D5-89F4-A61625B9C09D}" type="presOf" srcId="{72E1F1B8-F622-4861-93CB-BA3B25CAD8F3}" destId="{0C78BE8D-AC47-4534-9807-D498AA3FBABA}" srcOrd="0" destOrd="0" presId="urn:microsoft.com/office/officeart/2005/8/layout/orgChart1"/>
    <dgm:cxn modelId="{8B3BCADC-7572-453E-BAB0-C17274CF5BDF}" type="presOf" srcId="{B036ABA6-16FD-4EC3-B5FB-10368B629101}" destId="{9F35CEC7-5C85-4750-92F9-0D08DF53465B}" srcOrd="0" destOrd="0" presId="urn:microsoft.com/office/officeart/2005/8/layout/orgChart1"/>
    <dgm:cxn modelId="{AA572BEC-7228-40B2-9746-0C56318F6734}" type="presOf" srcId="{50F35EC7-C0B7-40F8-BE11-37BF34B59944}" destId="{68783B37-2D29-41B3-9746-058C889CDEE8}" srcOrd="0" destOrd="0" presId="urn:microsoft.com/office/officeart/2005/8/layout/orgChart1"/>
    <dgm:cxn modelId="{EE9069F7-AB14-425C-A42A-1DA86DE0D559}" srcId="{B036ABA6-16FD-4EC3-B5FB-10368B629101}" destId="{5D023CD0-7C0B-4049-B104-AAD9C290A37D}" srcOrd="0" destOrd="0" parTransId="{43BA33FA-5099-45B9-BB30-E085981F2B14}" sibTransId="{9DE3AD5C-15A5-444B-B7F6-57135DF09546}"/>
    <dgm:cxn modelId="{14F44CFA-B5C9-4178-AF45-3528D4E811CA}" srcId="{8F2EA831-982E-4C13-9573-21B5E7279153}" destId="{06E5424E-A6AB-4E40-9C5E-28BC943F4008}" srcOrd="0" destOrd="0" parTransId="{E1718D51-C4BA-4CBD-9511-6763BE8FAD80}" sibTransId="{A6656426-0F78-413D-AC8E-0B70910A5852}"/>
    <dgm:cxn modelId="{2FD117BF-9B16-4994-8289-F7515F9AB8D1}" type="presParOf" srcId="{68783B37-2D29-41B3-9746-058C889CDEE8}" destId="{ACA13A5A-E8FE-48D8-AC13-0AC39AD59085}" srcOrd="0" destOrd="0" presId="urn:microsoft.com/office/officeart/2005/8/layout/orgChart1"/>
    <dgm:cxn modelId="{97AC2C0D-36A8-4B0F-A59C-5EE3BBFE5410}" type="presParOf" srcId="{ACA13A5A-E8FE-48D8-AC13-0AC39AD59085}" destId="{B8F9BC5C-C497-4500-ADDC-7F55D983D503}" srcOrd="0" destOrd="0" presId="urn:microsoft.com/office/officeart/2005/8/layout/orgChart1"/>
    <dgm:cxn modelId="{9AD74F45-38B2-4582-A598-F5B4E9AD4889}" type="presParOf" srcId="{B8F9BC5C-C497-4500-ADDC-7F55D983D503}" destId="{6A24F2B4-ECE2-4447-BF46-E7121F7C0B41}" srcOrd="0" destOrd="0" presId="urn:microsoft.com/office/officeart/2005/8/layout/orgChart1"/>
    <dgm:cxn modelId="{D6E4A805-8291-4835-A0E5-77C5F541E6BC}" type="presParOf" srcId="{B8F9BC5C-C497-4500-ADDC-7F55D983D503}" destId="{600D877A-5F67-4D83-8310-3D40AD0BB445}" srcOrd="1" destOrd="0" presId="urn:microsoft.com/office/officeart/2005/8/layout/orgChart1"/>
    <dgm:cxn modelId="{778618D5-6745-4B15-B687-239071FA2831}" type="presParOf" srcId="{ACA13A5A-E8FE-48D8-AC13-0AC39AD59085}" destId="{0E3E998F-3362-49EA-BD5E-09222E87843F}" srcOrd="1" destOrd="0" presId="urn:microsoft.com/office/officeart/2005/8/layout/orgChart1"/>
    <dgm:cxn modelId="{0F2C53EE-88D3-4A4F-B771-27C221AA871A}" type="presParOf" srcId="{0E3E998F-3362-49EA-BD5E-09222E87843F}" destId="{B588B525-FAF7-452D-ADAF-5DF4BEEB3FCE}" srcOrd="0" destOrd="0" presId="urn:microsoft.com/office/officeart/2005/8/layout/orgChart1"/>
    <dgm:cxn modelId="{E039D413-24C5-4DF6-9499-977DFDD4E934}" type="presParOf" srcId="{0E3E998F-3362-49EA-BD5E-09222E87843F}" destId="{97C50454-B3CA-4966-8295-11CEE9E8AD97}" srcOrd="1" destOrd="0" presId="urn:microsoft.com/office/officeart/2005/8/layout/orgChart1"/>
    <dgm:cxn modelId="{DEA27010-2E04-478B-9584-D0062478CB50}" type="presParOf" srcId="{97C50454-B3CA-4966-8295-11CEE9E8AD97}" destId="{0478CB75-6BE8-42C6-8698-D10F852693D5}" srcOrd="0" destOrd="0" presId="urn:microsoft.com/office/officeart/2005/8/layout/orgChart1"/>
    <dgm:cxn modelId="{CE5384BF-3A93-4F09-9261-21A69517E620}" type="presParOf" srcId="{0478CB75-6BE8-42C6-8698-D10F852693D5}" destId="{8FCF9042-FB36-484C-9F24-30F7E917BD2F}" srcOrd="0" destOrd="0" presId="urn:microsoft.com/office/officeart/2005/8/layout/orgChart1"/>
    <dgm:cxn modelId="{B251FFE1-D2A6-4E48-9F7D-EDC62271CEDA}" type="presParOf" srcId="{0478CB75-6BE8-42C6-8698-D10F852693D5}" destId="{93827E58-ECF9-4442-B4CE-4E19BC56F96C}" srcOrd="1" destOrd="0" presId="urn:microsoft.com/office/officeart/2005/8/layout/orgChart1"/>
    <dgm:cxn modelId="{534D5AEA-C652-4719-966B-0F2906E31218}" type="presParOf" srcId="{97C50454-B3CA-4966-8295-11CEE9E8AD97}" destId="{A8194CAA-3DC6-42B2-B28F-EBDD10D2E2F9}" srcOrd="1" destOrd="0" presId="urn:microsoft.com/office/officeart/2005/8/layout/orgChart1"/>
    <dgm:cxn modelId="{48AA1550-018F-45AE-92CF-04832A17CF3D}" type="presParOf" srcId="{A8194CAA-3DC6-42B2-B28F-EBDD10D2E2F9}" destId="{2EA09E36-B8D9-4C5E-A71E-D33160AD776D}" srcOrd="0" destOrd="0" presId="urn:microsoft.com/office/officeart/2005/8/layout/orgChart1"/>
    <dgm:cxn modelId="{DB26AE43-9A9C-4A3B-890D-3718EBA0A0F1}" type="presParOf" srcId="{A8194CAA-3DC6-42B2-B28F-EBDD10D2E2F9}" destId="{BDEBA972-316D-4B86-982D-FE4F1C4112D7}" srcOrd="1" destOrd="0" presId="urn:microsoft.com/office/officeart/2005/8/layout/orgChart1"/>
    <dgm:cxn modelId="{CFDDF507-1771-494D-9485-CD5E517355AC}" type="presParOf" srcId="{BDEBA972-316D-4B86-982D-FE4F1C4112D7}" destId="{F618469D-1C5B-4B03-AE3F-1D5287861E72}" srcOrd="0" destOrd="0" presId="urn:microsoft.com/office/officeart/2005/8/layout/orgChart1"/>
    <dgm:cxn modelId="{B0B47572-9734-4661-BB25-BB79E47A8ACA}" type="presParOf" srcId="{F618469D-1C5B-4B03-AE3F-1D5287861E72}" destId="{C294BD96-93F4-4B98-8CC3-57EB9AB0F063}" srcOrd="0" destOrd="0" presId="urn:microsoft.com/office/officeart/2005/8/layout/orgChart1"/>
    <dgm:cxn modelId="{51B483A0-E50D-4E5E-A2F8-1969FDBF23F0}" type="presParOf" srcId="{F618469D-1C5B-4B03-AE3F-1D5287861E72}" destId="{47A9D894-9A28-404C-9A57-B4BA4BD24855}" srcOrd="1" destOrd="0" presId="urn:microsoft.com/office/officeart/2005/8/layout/orgChart1"/>
    <dgm:cxn modelId="{BF68E7EA-8AED-40FF-AD19-6E902F6014C6}" type="presParOf" srcId="{BDEBA972-316D-4B86-982D-FE4F1C4112D7}" destId="{9836C3C2-A17A-4ABA-A314-78647444C8FB}" srcOrd="1" destOrd="0" presId="urn:microsoft.com/office/officeart/2005/8/layout/orgChart1"/>
    <dgm:cxn modelId="{3482EF8E-F199-49C3-81C3-25824C7676A5}" type="presParOf" srcId="{BDEBA972-316D-4B86-982D-FE4F1C4112D7}" destId="{0226DF17-6FD1-4AF6-88BD-6CA27DD7B8C8}" srcOrd="2" destOrd="0" presId="urn:microsoft.com/office/officeart/2005/8/layout/orgChart1"/>
    <dgm:cxn modelId="{694EE983-F8A8-44E7-A20C-BB59A4CF49AC}" type="presParOf" srcId="{A8194CAA-3DC6-42B2-B28F-EBDD10D2E2F9}" destId="{05B2C15D-16AC-4208-BD4A-74BD713A5E48}" srcOrd="2" destOrd="0" presId="urn:microsoft.com/office/officeart/2005/8/layout/orgChart1"/>
    <dgm:cxn modelId="{EB1495C7-D217-4339-86D1-1CC2E208FF7D}" type="presParOf" srcId="{A8194CAA-3DC6-42B2-B28F-EBDD10D2E2F9}" destId="{8C4B4B33-1EDF-4B73-B250-C75CCDDB90A6}" srcOrd="3" destOrd="0" presId="urn:microsoft.com/office/officeart/2005/8/layout/orgChart1"/>
    <dgm:cxn modelId="{D1CE6EBC-9CED-41E5-9121-F1C9FDACB0BA}" type="presParOf" srcId="{8C4B4B33-1EDF-4B73-B250-C75CCDDB90A6}" destId="{D462D567-A62F-4762-B78E-9DDAFA57F83E}" srcOrd="0" destOrd="0" presId="urn:microsoft.com/office/officeart/2005/8/layout/orgChart1"/>
    <dgm:cxn modelId="{959790D3-8B78-4C7E-BABC-4BFA6C6D4E12}" type="presParOf" srcId="{D462D567-A62F-4762-B78E-9DDAFA57F83E}" destId="{76DAE211-4F9B-4B48-A9C4-36F6F636BCE7}" srcOrd="0" destOrd="0" presId="urn:microsoft.com/office/officeart/2005/8/layout/orgChart1"/>
    <dgm:cxn modelId="{CA85CF98-8EBB-4025-98C9-EC779DE18B3D}" type="presParOf" srcId="{D462D567-A62F-4762-B78E-9DDAFA57F83E}" destId="{3DCC2F94-8FB9-4E33-8565-78EC47841971}" srcOrd="1" destOrd="0" presId="urn:microsoft.com/office/officeart/2005/8/layout/orgChart1"/>
    <dgm:cxn modelId="{AD307D91-C05E-4F2B-9A39-D47DCB9A5C5D}" type="presParOf" srcId="{8C4B4B33-1EDF-4B73-B250-C75CCDDB90A6}" destId="{06C093E8-6C44-4E3B-9A35-F0E33300169E}" srcOrd="1" destOrd="0" presId="urn:microsoft.com/office/officeart/2005/8/layout/orgChart1"/>
    <dgm:cxn modelId="{AD19FF67-D036-49F6-8A5F-663190286219}" type="presParOf" srcId="{8C4B4B33-1EDF-4B73-B250-C75CCDDB90A6}" destId="{91959F0C-C093-4CCA-8286-04DE5B0BA047}" srcOrd="2" destOrd="0" presId="urn:microsoft.com/office/officeart/2005/8/layout/orgChart1"/>
    <dgm:cxn modelId="{2B84900B-2198-4928-8AA7-63ACE386079F}" type="presParOf" srcId="{97C50454-B3CA-4966-8295-11CEE9E8AD97}" destId="{61F16F0C-6095-4BB5-9BD9-03DDA7943989}" srcOrd="2" destOrd="0" presId="urn:microsoft.com/office/officeart/2005/8/layout/orgChart1"/>
    <dgm:cxn modelId="{F97E5FFE-1917-4D21-9C57-5413A9C043AE}" type="presParOf" srcId="{61F16F0C-6095-4BB5-9BD9-03DDA7943989}" destId="{0C78BE8D-AC47-4534-9807-D498AA3FBABA}" srcOrd="0" destOrd="0" presId="urn:microsoft.com/office/officeart/2005/8/layout/orgChart1"/>
    <dgm:cxn modelId="{07AEA7CE-1953-41D7-999D-F8CC7431118F}" type="presParOf" srcId="{61F16F0C-6095-4BB5-9BD9-03DDA7943989}" destId="{E501D2CA-28C2-4E83-BADB-A0576B295C46}" srcOrd="1" destOrd="0" presId="urn:microsoft.com/office/officeart/2005/8/layout/orgChart1"/>
    <dgm:cxn modelId="{13A59DC5-C889-4E3F-853F-E40D6F164FD3}" type="presParOf" srcId="{E501D2CA-28C2-4E83-BADB-A0576B295C46}" destId="{CF006C33-18ED-4A46-B2CF-825D82E01243}" srcOrd="0" destOrd="0" presId="urn:microsoft.com/office/officeart/2005/8/layout/orgChart1"/>
    <dgm:cxn modelId="{72456B8D-5E5B-4C7E-931D-589B0E7771AE}" type="presParOf" srcId="{CF006C33-18ED-4A46-B2CF-825D82E01243}" destId="{9F35CEC7-5C85-4750-92F9-0D08DF53465B}" srcOrd="0" destOrd="0" presId="urn:microsoft.com/office/officeart/2005/8/layout/orgChart1"/>
    <dgm:cxn modelId="{67203481-FDF5-41EF-87B6-0287033069FF}" type="presParOf" srcId="{CF006C33-18ED-4A46-B2CF-825D82E01243}" destId="{A3BC07E8-F3F3-4EF1-A247-A0992FDC64D7}" srcOrd="1" destOrd="0" presId="urn:microsoft.com/office/officeart/2005/8/layout/orgChart1"/>
    <dgm:cxn modelId="{B4C896BE-50A7-4D55-8A39-8B6D56E4FB5D}" type="presParOf" srcId="{E501D2CA-28C2-4E83-BADB-A0576B295C46}" destId="{68962D7B-608A-41A1-919D-F9C3A12570D9}" srcOrd="1" destOrd="0" presId="urn:microsoft.com/office/officeart/2005/8/layout/orgChart1"/>
    <dgm:cxn modelId="{A01A5EF9-CC54-42ED-B490-A75CED27F064}" type="presParOf" srcId="{68962D7B-608A-41A1-919D-F9C3A12570D9}" destId="{AF9C4DF1-153A-4063-A945-79E75D86A62A}" srcOrd="0" destOrd="0" presId="urn:microsoft.com/office/officeart/2005/8/layout/orgChart1"/>
    <dgm:cxn modelId="{58B63645-3318-4546-8D52-38C1895E1E1F}" type="presParOf" srcId="{68962D7B-608A-41A1-919D-F9C3A12570D9}" destId="{96BAE5D4-01AA-4082-B9E5-DB30C7FC92BC}" srcOrd="1" destOrd="0" presId="urn:microsoft.com/office/officeart/2005/8/layout/orgChart1"/>
    <dgm:cxn modelId="{9B180E83-1B34-47F6-A9FC-1D1DA0FEDBAF}" type="presParOf" srcId="{96BAE5D4-01AA-4082-B9E5-DB30C7FC92BC}" destId="{5C5DC547-A9C1-4EAE-AF71-FD116E0093CB}" srcOrd="0" destOrd="0" presId="urn:microsoft.com/office/officeart/2005/8/layout/orgChart1"/>
    <dgm:cxn modelId="{699341B5-0E3C-4D9F-8856-6E7C588E8410}" type="presParOf" srcId="{5C5DC547-A9C1-4EAE-AF71-FD116E0093CB}" destId="{9CB56317-1DF6-4DA9-A314-A30CFE0A8E57}" srcOrd="0" destOrd="0" presId="urn:microsoft.com/office/officeart/2005/8/layout/orgChart1"/>
    <dgm:cxn modelId="{FE067851-DE70-461D-9F1B-89012BBED024}" type="presParOf" srcId="{5C5DC547-A9C1-4EAE-AF71-FD116E0093CB}" destId="{695AA090-CC36-45EA-ACE8-87BCC2A91122}" srcOrd="1" destOrd="0" presId="urn:microsoft.com/office/officeart/2005/8/layout/orgChart1"/>
    <dgm:cxn modelId="{900EAC91-1106-436D-B635-1EA899077544}" type="presParOf" srcId="{96BAE5D4-01AA-4082-B9E5-DB30C7FC92BC}" destId="{11C9E24A-21F9-4986-9DB9-0B25C547AC8D}" srcOrd="1" destOrd="0" presId="urn:microsoft.com/office/officeart/2005/8/layout/orgChart1"/>
    <dgm:cxn modelId="{9C8EFC24-110D-4A65-9957-2B0366962F37}" type="presParOf" srcId="{96BAE5D4-01AA-4082-B9E5-DB30C7FC92BC}" destId="{795D7716-0869-426E-8768-86CBB381F130}" srcOrd="2" destOrd="0" presId="urn:microsoft.com/office/officeart/2005/8/layout/orgChart1"/>
    <dgm:cxn modelId="{29550F12-DCB4-4C04-8768-1D5CB7BB786A}" type="presParOf" srcId="{E501D2CA-28C2-4E83-BADB-A0576B295C46}" destId="{B5148BAC-A865-4CEE-94DB-63D4F99CC5F1}" srcOrd="2" destOrd="0" presId="urn:microsoft.com/office/officeart/2005/8/layout/orgChart1"/>
    <dgm:cxn modelId="{C38D50CF-97BE-4336-98D2-D7950523E659}" type="presParOf" srcId="{ACA13A5A-E8FE-48D8-AC13-0AC39AD59085}" destId="{AE17DC5F-5D5A-4A76-B710-6CC6FD702E6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3104452-21BF-449B-B416-5FD9920B0760}" type="doc">
      <dgm:prSet loTypeId="urn:microsoft.com/office/officeart/2005/8/layout/vList2" loCatId="list" qsTypeId="urn:microsoft.com/office/officeart/2005/8/quickstyle/simple1" qsCatId="simple" csTypeId="urn:microsoft.com/office/officeart/2005/8/colors/colorful4" csCatId="colorful" phldr="1"/>
      <dgm:spPr/>
      <dgm:t>
        <a:bodyPr/>
        <a:lstStyle/>
        <a:p>
          <a:endParaRPr lang="en-ZM"/>
        </a:p>
      </dgm:t>
    </dgm:pt>
    <dgm:pt modelId="{13A1C493-A9CF-4DE5-99BF-64DBC584F93D}">
      <dgm:prSet custT="1"/>
      <dgm:spPr/>
      <dgm:t>
        <a:bodyPr/>
        <a:lstStyle/>
        <a:p>
          <a:r>
            <a:rPr lang="en-US" sz="2600" b="0" i="0" dirty="0">
              <a:latin typeface="Gill Sans Nova" panose="020B0602020104020203" pitchFamily="34" charset="0"/>
            </a:rPr>
            <a:t>Data Analysis Plan developed collaboratively with stakeholders</a:t>
          </a:r>
          <a:endParaRPr lang="en-ZM" sz="2600" dirty="0">
            <a:latin typeface="Gill Sans Nova" panose="020B0602020104020203" pitchFamily="34" charset="0"/>
          </a:endParaRPr>
        </a:p>
      </dgm:t>
    </dgm:pt>
    <dgm:pt modelId="{A48F3A53-77E7-40D4-B1EE-7EFFAE77DD07}" type="parTrans" cxnId="{AD47EC34-0A0D-4CEC-BB52-5C25C6FF8DB7}">
      <dgm:prSet/>
      <dgm:spPr/>
      <dgm:t>
        <a:bodyPr/>
        <a:lstStyle/>
        <a:p>
          <a:endParaRPr lang="en-ZM" sz="2600">
            <a:latin typeface="Gill Sans Nova" panose="020B0602020104020203" pitchFamily="34" charset="0"/>
          </a:endParaRPr>
        </a:p>
      </dgm:t>
    </dgm:pt>
    <dgm:pt modelId="{7E314860-FA17-4C0F-B33E-E53C40F60C57}" type="sibTrans" cxnId="{AD47EC34-0A0D-4CEC-BB52-5C25C6FF8DB7}">
      <dgm:prSet/>
      <dgm:spPr/>
      <dgm:t>
        <a:bodyPr/>
        <a:lstStyle/>
        <a:p>
          <a:endParaRPr lang="en-ZM" sz="2600">
            <a:latin typeface="Gill Sans Nova" panose="020B0602020104020203" pitchFamily="34" charset="0"/>
          </a:endParaRPr>
        </a:p>
      </dgm:t>
    </dgm:pt>
    <dgm:pt modelId="{13E09CE2-C618-48F5-A722-BD149669CF4A}">
      <dgm:prSet custT="1"/>
      <dgm:spPr/>
      <dgm:t>
        <a:bodyPr/>
        <a:lstStyle/>
        <a:p>
          <a:r>
            <a:rPr lang="en-US" sz="2600" b="0" i="0" dirty="0">
              <a:latin typeface="Gill Sans Nova" panose="020B0602020104020203" pitchFamily="34" charset="0"/>
            </a:rPr>
            <a:t>Data analysis (using Stata Version 16)</a:t>
          </a:r>
          <a:endParaRPr lang="en-ZM" sz="2600" dirty="0">
            <a:latin typeface="Gill Sans Nova" panose="020B0602020104020203" pitchFamily="34" charset="0"/>
          </a:endParaRPr>
        </a:p>
      </dgm:t>
    </dgm:pt>
    <dgm:pt modelId="{AFF0A338-B21D-4D96-9A98-44B08924572E}" type="parTrans" cxnId="{231E1421-DB08-45B2-8F71-A23F3843F69C}">
      <dgm:prSet/>
      <dgm:spPr/>
      <dgm:t>
        <a:bodyPr/>
        <a:lstStyle/>
        <a:p>
          <a:endParaRPr lang="en-ZM" sz="2600">
            <a:latin typeface="Gill Sans Nova" panose="020B0602020104020203" pitchFamily="34" charset="0"/>
          </a:endParaRPr>
        </a:p>
      </dgm:t>
    </dgm:pt>
    <dgm:pt modelId="{570237C3-E1E5-4217-BBCF-031A850E0087}" type="sibTrans" cxnId="{231E1421-DB08-45B2-8F71-A23F3843F69C}">
      <dgm:prSet/>
      <dgm:spPr/>
      <dgm:t>
        <a:bodyPr/>
        <a:lstStyle/>
        <a:p>
          <a:endParaRPr lang="en-ZM" sz="2600">
            <a:latin typeface="Gill Sans Nova" panose="020B0602020104020203" pitchFamily="34" charset="0"/>
          </a:endParaRPr>
        </a:p>
      </dgm:t>
    </dgm:pt>
    <dgm:pt modelId="{1D9D90FF-C5B5-4F8A-90E0-E6890DCDD8BD}">
      <dgm:prSet custT="1"/>
      <dgm:spPr/>
      <dgm:t>
        <a:bodyPr/>
        <a:lstStyle/>
        <a:p>
          <a:r>
            <a:rPr lang="en-US" sz="2600" b="0" i="0" dirty="0">
              <a:latin typeface="Gill Sans Nova" panose="020B0602020104020203" pitchFamily="34" charset="0"/>
            </a:rPr>
            <a:t>Descriptives analysis</a:t>
          </a:r>
          <a:endParaRPr lang="en-ZM" sz="2600" dirty="0">
            <a:latin typeface="Gill Sans Nova" panose="020B0602020104020203" pitchFamily="34" charset="0"/>
          </a:endParaRPr>
        </a:p>
      </dgm:t>
    </dgm:pt>
    <dgm:pt modelId="{FF3BCCC3-6CCA-45EC-84A9-2BA28D163543}" type="parTrans" cxnId="{CD305915-B1DF-4AFD-8512-53405F4F6703}">
      <dgm:prSet/>
      <dgm:spPr/>
      <dgm:t>
        <a:bodyPr/>
        <a:lstStyle/>
        <a:p>
          <a:endParaRPr lang="en-ZM" sz="2600">
            <a:latin typeface="Gill Sans Nova" panose="020B0602020104020203" pitchFamily="34" charset="0"/>
          </a:endParaRPr>
        </a:p>
      </dgm:t>
    </dgm:pt>
    <dgm:pt modelId="{2CCCFF5E-6713-4A5A-B40D-D074E7B3705E}" type="sibTrans" cxnId="{CD305915-B1DF-4AFD-8512-53405F4F6703}">
      <dgm:prSet/>
      <dgm:spPr/>
      <dgm:t>
        <a:bodyPr/>
        <a:lstStyle/>
        <a:p>
          <a:endParaRPr lang="en-ZM" sz="2600">
            <a:latin typeface="Gill Sans Nova" panose="020B0602020104020203" pitchFamily="34" charset="0"/>
          </a:endParaRPr>
        </a:p>
      </dgm:t>
    </dgm:pt>
    <dgm:pt modelId="{0CDB7819-C31A-43F8-B04D-1E1CE21E59CB}">
      <dgm:prSet custT="1"/>
      <dgm:spPr/>
      <dgm:t>
        <a:bodyPr/>
        <a:lstStyle/>
        <a:p>
          <a:r>
            <a:rPr lang="en-US" sz="2600" b="0" i="0" dirty="0">
              <a:latin typeface="Gill Sans Nova" panose="020B0602020104020203" pitchFamily="34" charset="0"/>
            </a:rPr>
            <a:t>Regression analysis</a:t>
          </a:r>
          <a:endParaRPr lang="en-ZM" sz="2600" dirty="0">
            <a:latin typeface="Gill Sans Nova" panose="020B0602020104020203" pitchFamily="34" charset="0"/>
          </a:endParaRPr>
        </a:p>
      </dgm:t>
    </dgm:pt>
    <dgm:pt modelId="{56366147-A2EF-49CD-BFEA-971C3F48D086}" type="parTrans" cxnId="{A2CFFA05-BBEB-4537-B07B-D2CC996579FE}">
      <dgm:prSet/>
      <dgm:spPr/>
      <dgm:t>
        <a:bodyPr/>
        <a:lstStyle/>
        <a:p>
          <a:endParaRPr lang="en-ZM" sz="2600">
            <a:latin typeface="Gill Sans Nova" panose="020B0602020104020203" pitchFamily="34" charset="0"/>
          </a:endParaRPr>
        </a:p>
      </dgm:t>
    </dgm:pt>
    <dgm:pt modelId="{4349BCA3-BB38-4252-9B59-B7EEBA7A6580}" type="sibTrans" cxnId="{A2CFFA05-BBEB-4537-B07B-D2CC996579FE}">
      <dgm:prSet/>
      <dgm:spPr/>
      <dgm:t>
        <a:bodyPr/>
        <a:lstStyle/>
        <a:p>
          <a:endParaRPr lang="en-ZM" sz="2600">
            <a:latin typeface="Gill Sans Nova" panose="020B0602020104020203" pitchFamily="34" charset="0"/>
          </a:endParaRPr>
        </a:p>
      </dgm:t>
    </dgm:pt>
    <dgm:pt modelId="{1015A963-72A3-40B8-9A49-C2307FC76913}">
      <dgm:prSet custT="1"/>
      <dgm:spPr/>
      <dgm:t>
        <a:bodyPr/>
        <a:lstStyle/>
        <a:p>
          <a:r>
            <a:rPr lang="en-US" sz="2600" b="0" i="0" dirty="0">
              <a:latin typeface="Gill Sans Nova"/>
            </a:rPr>
            <a:t>Qualitative Comparative Analysis (QCA)</a:t>
          </a:r>
          <a:endParaRPr lang="en-ZM" sz="2600" dirty="0">
            <a:latin typeface="Gill Sans Nova"/>
          </a:endParaRPr>
        </a:p>
      </dgm:t>
    </dgm:pt>
    <dgm:pt modelId="{6E59278A-2BB7-450D-A824-DDC7F5030D40}" type="parTrans" cxnId="{5394A722-F1FE-4E03-B031-E3E437F360F9}">
      <dgm:prSet/>
      <dgm:spPr/>
      <dgm:t>
        <a:bodyPr/>
        <a:lstStyle/>
        <a:p>
          <a:endParaRPr lang="en-ZM" sz="2600">
            <a:latin typeface="Gill Sans Nova" panose="020B0602020104020203" pitchFamily="34" charset="0"/>
          </a:endParaRPr>
        </a:p>
      </dgm:t>
    </dgm:pt>
    <dgm:pt modelId="{8026920A-6D9D-4D12-8EC9-806F0048A3F2}" type="sibTrans" cxnId="{5394A722-F1FE-4E03-B031-E3E437F360F9}">
      <dgm:prSet/>
      <dgm:spPr/>
      <dgm:t>
        <a:bodyPr/>
        <a:lstStyle/>
        <a:p>
          <a:endParaRPr lang="en-ZM" sz="2600">
            <a:latin typeface="Gill Sans Nova" panose="020B0602020104020203" pitchFamily="34" charset="0"/>
          </a:endParaRPr>
        </a:p>
      </dgm:t>
    </dgm:pt>
    <dgm:pt modelId="{7DF11A2D-0938-4876-BFC3-E9869246F863}">
      <dgm:prSet custT="1"/>
      <dgm:spPr/>
      <dgm:t>
        <a:bodyPr/>
        <a:lstStyle/>
        <a:p>
          <a:r>
            <a:rPr lang="en-US" sz="2600" b="0" i="0" dirty="0">
              <a:latin typeface="Gill Sans Nova" panose="020B0602020104020203" pitchFamily="34" charset="0"/>
            </a:rPr>
            <a:t>Contextual information to explain the results</a:t>
          </a:r>
          <a:endParaRPr lang="en-ZM" sz="2600" dirty="0">
            <a:latin typeface="Gill Sans Nova" panose="020B0602020104020203" pitchFamily="34" charset="0"/>
          </a:endParaRPr>
        </a:p>
      </dgm:t>
    </dgm:pt>
    <dgm:pt modelId="{884267F2-6A66-4A04-A973-29313407D549}" type="parTrans" cxnId="{B9A3BADE-BB02-4858-BD7D-BFA09F8142FE}">
      <dgm:prSet/>
      <dgm:spPr/>
      <dgm:t>
        <a:bodyPr/>
        <a:lstStyle/>
        <a:p>
          <a:endParaRPr lang="en-ZM" sz="2600">
            <a:latin typeface="Gill Sans Nova" panose="020B0602020104020203" pitchFamily="34" charset="0"/>
          </a:endParaRPr>
        </a:p>
      </dgm:t>
    </dgm:pt>
    <dgm:pt modelId="{E4B8631A-8A8E-44DA-9868-CCD1BB361F85}" type="sibTrans" cxnId="{B9A3BADE-BB02-4858-BD7D-BFA09F8142FE}">
      <dgm:prSet/>
      <dgm:spPr/>
      <dgm:t>
        <a:bodyPr/>
        <a:lstStyle/>
        <a:p>
          <a:endParaRPr lang="en-ZM" sz="2600">
            <a:latin typeface="Gill Sans Nova" panose="020B0602020104020203" pitchFamily="34" charset="0"/>
          </a:endParaRPr>
        </a:p>
      </dgm:t>
    </dgm:pt>
    <dgm:pt modelId="{6CEC1EB7-97A8-468B-A0E4-7CC806F6748B}">
      <dgm:prSet custT="1"/>
      <dgm:spPr/>
      <dgm:t>
        <a:bodyPr/>
        <a:lstStyle/>
        <a:p>
          <a:r>
            <a:rPr lang="en-US" sz="2600" b="0" i="0">
              <a:latin typeface="Gill Sans Nova" panose="020B0602020104020203" pitchFamily="34" charset="0"/>
            </a:rPr>
            <a:t>Note: Unweighted results presented </a:t>
          </a:r>
          <a:endParaRPr lang="en-ZM" sz="2600">
            <a:latin typeface="Gill Sans Nova" panose="020B0602020104020203" pitchFamily="34" charset="0"/>
          </a:endParaRPr>
        </a:p>
      </dgm:t>
    </dgm:pt>
    <dgm:pt modelId="{B4A4B36F-2159-48A0-A09C-485B381C69DD}" type="parTrans" cxnId="{47080B66-1030-4C66-A021-C21DB06BE69C}">
      <dgm:prSet/>
      <dgm:spPr/>
      <dgm:t>
        <a:bodyPr/>
        <a:lstStyle/>
        <a:p>
          <a:endParaRPr lang="en-GB" sz="2600">
            <a:latin typeface="Gill Sans Nova" panose="020B0602020104020203" pitchFamily="34" charset="0"/>
          </a:endParaRPr>
        </a:p>
      </dgm:t>
    </dgm:pt>
    <dgm:pt modelId="{86930395-EDCD-4338-950A-FE27982AF7AD}" type="sibTrans" cxnId="{47080B66-1030-4C66-A021-C21DB06BE69C}">
      <dgm:prSet/>
      <dgm:spPr/>
      <dgm:t>
        <a:bodyPr/>
        <a:lstStyle/>
        <a:p>
          <a:endParaRPr lang="en-GB" sz="2600">
            <a:latin typeface="Gill Sans Nova" panose="020B0602020104020203" pitchFamily="34" charset="0"/>
          </a:endParaRPr>
        </a:p>
      </dgm:t>
    </dgm:pt>
    <dgm:pt modelId="{EA80C42E-ADC2-49CB-B3FA-9E6829EA1864}" type="pres">
      <dgm:prSet presAssocID="{A3104452-21BF-449B-B416-5FD9920B0760}" presName="linear" presStyleCnt="0">
        <dgm:presLayoutVars>
          <dgm:animLvl val="lvl"/>
          <dgm:resizeHandles val="exact"/>
        </dgm:presLayoutVars>
      </dgm:prSet>
      <dgm:spPr/>
    </dgm:pt>
    <dgm:pt modelId="{B9519BFC-6FBF-4518-8C7D-810AF767224B}" type="pres">
      <dgm:prSet presAssocID="{13A1C493-A9CF-4DE5-99BF-64DBC584F93D}" presName="parentText" presStyleLbl="node1" presStyleIdx="0" presStyleCnt="3">
        <dgm:presLayoutVars>
          <dgm:chMax val="0"/>
          <dgm:bulletEnabled val="1"/>
        </dgm:presLayoutVars>
      </dgm:prSet>
      <dgm:spPr/>
    </dgm:pt>
    <dgm:pt modelId="{EB831A4A-84B8-429E-A853-57C1594070E9}" type="pres">
      <dgm:prSet presAssocID="{7E314860-FA17-4C0F-B33E-E53C40F60C57}" presName="spacer" presStyleCnt="0"/>
      <dgm:spPr/>
    </dgm:pt>
    <dgm:pt modelId="{149F565E-A663-4EA4-B4C6-E5D8F97350C6}" type="pres">
      <dgm:prSet presAssocID="{13E09CE2-C618-48F5-A722-BD149669CF4A}" presName="parentText" presStyleLbl="node1" presStyleIdx="1" presStyleCnt="3">
        <dgm:presLayoutVars>
          <dgm:chMax val="0"/>
          <dgm:bulletEnabled val="1"/>
        </dgm:presLayoutVars>
      </dgm:prSet>
      <dgm:spPr/>
    </dgm:pt>
    <dgm:pt modelId="{59F1E932-E5EF-49B1-87EA-09F939A67E71}" type="pres">
      <dgm:prSet presAssocID="{13E09CE2-C618-48F5-A722-BD149669CF4A}" presName="childText" presStyleLbl="revTx" presStyleIdx="0" presStyleCnt="1">
        <dgm:presLayoutVars>
          <dgm:bulletEnabled val="1"/>
        </dgm:presLayoutVars>
      </dgm:prSet>
      <dgm:spPr/>
    </dgm:pt>
    <dgm:pt modelId="{F1D655CC-8919-4A7B-BF18-347773E66FB8}" type="pres">
      <dgm:prSet presAssocID="{7DF11A2D-0938-4876-BFC3-E9869246F863}" presName="parentText" presStyleLbl="node1" presStyleIdx="2" presStyleCnt="3">
        <dgm:presLayoutVars>
          <dgm:chMax val="0"/>
          <dgm:bulletEnabled val="1"/>
        </dgm:presLayoutVars>
      </dgm:prSet>
      <dgm:spPr/>
    </dgm:pt>
  </dgm:ptLst>
  <dgm:cxnLst>
    <dgm:cxn modelId="{C55EC900-1D94-4995-8397-BFEA5B93A803}" type="presOf" srcId="{1D9D90FF-C5B5-4F8A-90E0-E6890DCDD8BD}" destId="{59F1E932-E5EF-49B1-87EA-09F939A67E71}" srcOrd="0" destOrd="0" presId="urn:microsoft.com/office/officeart/2005/8/layout/vList2"/>
    <dgm:cxn modelId="{A2CFFA05-BBEB-4537-B07B-D2CC996579FE}" srcId="{13E09CE2-C618-48F5-A722-BD149669CF4A}" destId="{0CDB7819-C31A-43F8-B04D-1E1CE21E59CB}" srcOrd="1" destOrd="0" parTransId="{56366147-A2EF-49CD-BFEA-971C3F48D086}" sibTransId="{4349BCA3-BB38-4252-9B59-B7EEBA7A6580}"/>
    <dgm:cxn modelId="{CD305915-B1DF-4AFD-8512-53405F4F6703}" srcId="{13E09CE2-C618-48F5-A722-BD149669CF4A}" destId="{1D9D90FF-C5B5-4F8A-90E0-E6890DCDD8BD}" srcOrd="0" destOrd="0" parTransId="{FF3BCCC3-6CCA-45EC-84A9-2BA28D163543}" sibTransId="{2CCCFF5E-6713-4A5A-B40D-D074E7B3705E}"/>
    <dgm:cxn modelId="{231E1421-DB08-45B2-8F71-A23F3843F69C}" srcId="{A3104452-21BF-449B-B416-5FD9920B0760}" destId="{13E09CE2-C618-48F5-A722-BD149669CF4A}" srcOrd="1" destOrd="0" parTransId="{AFF0A338-B21D-4D96-9A98-44B08924572E}" sibTransId="{570237C3-E1E5-4217-BBCF-031A850E0087}"/>
    <dgm:cxn modelId="{5394A722-F1FE-4E03-B031-E3E437F360F9}" srcId="{13E09CE2-C618-48F5-A722-BD149669CF4A}" destId="{1015A963-72A3-40B8-9A49-C2307FC76913}" srcOrd="2" destOrd="0" parTransId="{6E59278A-2BB7-450D-A824-DDC7F5030D40}" sibTransId="{8026920A-6D9D-4D12-8EC9-806F0048A3F2}"/>
    <dgm:cxn modelId="{53D56625-1C3F-4D49-A79E-35C4D98ECD3A}" type="presOf" srcId="{A3104452-21BF-449B-B416-5FD9920B0760}" destId="{EA80C42E-ADC2-49CB-B3FA-9E6829EA1864}" srcOrd="0" destOrd="0" presId="urn:microsoft.com/office/officeart/2005/8/layout/vList2"/>
    <dgm:cxn modelId="{C0D35425-CD9E-4ABA-9382-5A6FCD213720}" type="presOf" srcId="{7DF11A2D-0938-4876-BFC3-E9869246F863}" destId="{F1D655CC-8919-4A7B-BF18-347773E66FB8}" srcOrd="0" destOrd="0" presId="urn:microsoft.com/office/officeart/2005/8/layout/vList2"/>
    <dgm:cxn modelId="{AD47EC34-0A0D-4CEC-BB52-5C25C6FF8DB7}" srcId="{A3104452-21BF-449B-B416-5FD9920B0760}" destId="{13A1C493-A9CF-4DE5-99BF-64DBC584F93D}" srcOrd="0" destOrd="0" parTransId="{A48F3A53-77E7-40D4-B1EE-7EFFAE77DD07}" sibTransId="{7E314860-FA17-4C0F-B33E-E53C40F60C57}"/>
    <dgm:cxn modelId="{27436F64-25E0-4055-831A-81EF48A2BD9D}" type="presOf" srcId="{0CDB7819-C31A-43F8-B04D-1E1CE21E59CB}" destId="{59F1E932-E5EF-49B1-87EA-09F939A67E71}" srcOrd="0" destOrd="1" presId="urn:microsoft.com/office/officeart/2005/8/layout/vList2"/>
    <dgm:cxn modelId="{47080B66-1030-4C66-A021-C21DB06BE69C}" srcId="{13E09CE2-C618-48F5-A722-BD149669CF4A}" destId="{6CEC1EB7-97A8-468B-A0E4-7CC806F6748B}" srcOrd="3" destOrd="0" parTransId="{B4A4B36F-2159-48A0-A09C-485B381C69DD}" sibTransId="{86930395-EDCD-4338-950A-FE27982AF7AD}"/>
    <dgm:cxn modelId="{87D7D58E-3053-4A3D-AE6A-E54E9895A5FC}" type="presOf" srcId="{13E09CE2-C618-48F5-A722-BD149669CF4A}" destId="{149F565E-A663-4EA4-B4C6-E5D8F97350C6}" srcOrd="0" destOrd="0" presId="urn:microsoft.com/office/officeart/2005/8/layout/vList2"/>
    <dgm:cxn modelId="{C5B44692-25B3-4838-BA7E-E5C89D7E4264}" type="presOf" srcId="{13A1C493-A9CF-4DE5-99BF-64DBC584F93D}" destId="{B9519BFC-6FBF-4518-8C7D-810AF767224B}" srcOrd="0" destOrd="0" presId="urn:microsoft.com/office/officeart/2005/8/layout/vList2"/>
    <dgm:cxn modelId="{AC6E97A2-55FD-4550-B52E-9665D347C1EC}" type="presOf" srcId="{1015A963-72A3-40B8-9A49-C2307FC76913}" destId="{59F1E932-E5EF-49B1-87EA-09F939A67E71}" srcOrd="0" destOrd="2" presId="urn:microsoft.com/office/officeart/2005/8/layout/vList2"/>
    <dgm:cxn modelId="{B9A3BADE-BB02-4858-BD7D-BFA09F8142FE}" srcId="{A3104452-21BF-449B-B416-5FD9920B0760}" destId="{7DF11A2D-0938-4876-BFC3-E9869246F863}" srcOrd="2" destOrd="0" parTransId="{884267F2-6A66-4A04-A973-29313407D549}" sibTransId="{E4B8631A-8A8E-44DA-9868-CCD1BB361F85}"/>
    <dgm:cxn modelId="{2FEE02EA-FC1C-4363-A1DD-7EC48A0FF66B}" type="presOf" srcId="{6CEC1EB7-97A8-468B-A0E4-7CC806F6748B}" destId="{59F1E932-E5EF-49B1-87EA-09F939A67E71}" srcOrd="0" destOrd="3" presId="urn:microsoft.com/office/officeart/2005/8/layout/vList2"/>
    <dgm:cxn modelId="{41CF9851-55EF-4343-84FE-46277D5ABB7D}" type="presParOf" srcId="{EA80C42E-ADC2-49CB-B3FA-9E6829EA1864}" destId="{B9519BFC-6FBF-4518-8C7D-810AF767224B}" srcOrd="0" destOrd="0" presId="urn:microsoft.com/office/officeart/2005/8/layout/vList2"/>
    <dgm:cxn modelId="{7E7ABD34-D211-4C28-9548-F9A1D417D003}" type="presParOf" srcId="{EA80C42E-ADC2-49CB-B3FA-9E6829EA1864}" destId="{EB831A4A-84B8-429E-A853-57C1594070E9}" srcOrd="1" destOrd="0" presId="urn:microsoft.com/office/officeart/2005/8/layout/vList2"/>
    <dgm:cxn modelId="{E1D84302-FFDA-4590-B92F-30D9C303E570}" type="presParOf" srcId="{EA80C42E-ADC2-49CB-B3FA-9E6829EA1864}" destId="{149F565E-A663-4EA4-B4C6-E5D8F97350C6}" srcOrd="2" destOrd="0" presId="urn:microsoft.com/office/officeart/2005/8/layout/vList2"/>
    <dgm:cxn modelId="{5AB4C808-9975-466F-A229-7BC667CFED68}" type="presParOf" srcId="{EA80C42E-ADC2-49CB-B3FA-9E6829EA1864}" destId="{59F1E932-E5EF-49B1-87EA-09F939A67E71}" srcOrd="3" destOrd="0" presId="urn:microsoft.com/office/officeart/2005/8/layout/vList2"/>
    <dgm:cxn modelId="{6753A7DA-07D1-4F81-8EB7-E8CBF0D6F4BD}" type="presParOf" srcId="{EA80C42E-ADC2-49CB-B3FA-9E6829EA1864}" destId="{F1D655CC-8919-4A7B-BF18-347773E66FB8}"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54E46F69-43DF-43E8-BBBE-0087CDE31124}" type="doc">
      <dgm:prSet loTypeId="urn:microsoft.com/office/officeart/2005/8/layout/vList2" loCatId="list" qsTypeId="urn:microsoft.com/office/officeart/2005/8/quickstyle/simple1" qsCatId="simple" csTypeId="urn:microsoft.com/office/officeart/2005/8/colors/accent1_2" csCatId="accent1"/>
      <dgm:spPr/>
      <dgm:t>
        <a:bodyPr/>
        <a:lstStyle/>
        <a:p>
          <a:endParaRPr lang="en-US"/>
        </a:p>
      </dgm:t>
    </dgm:pt>
    <dgm:pt modelId="{D8166DCE-7CFB-4E0D-AA33-958663E6EBE4}">
      <dgm:prSet/>
      <dgm:spPr/>
      <dgm:t>
        <a:bodyPr/>
        <a:lstStyle/>
        <a:p>
          <a:r>
            <a:rPr lang="en-US" b="1" i="0"/>
            <a:t>Potential risk factors associated with stunting in the survey  </a:t>
          </a:r>
          <a:endParaRPr lang="en-US"/>
        </a:p>
      </dgm:t>
    </dgm:pt>
    <dgm:pt modelId="{BA6E852B-78A0-41C3-B42A-AD7038906240}" type="parTrans" cxnId="{006C89DF-A56F-4726-96B8-09F01E09FA67}">
      <dgm:prSet/>
      <dgm:spPr/>
      <dgm:t>
        <a:bodyPr/>
        <a:lstStyle/>
        <a:p>
          <a:endParaRPr lang="en-US"/>
        </a:p>
      </dgm:t>
    </dgm:pt>
    <dgm:pt modelId="{C055E9C5-3BA6-4EBC-849C-A24C11003DDB}" type="sibTrans" cxnId="{006C89DF-A56F-4726-96B8-09F01E09FA67}">
      <dgm:prSet/>
      <dgm:spPr/>
      <dgm:t>
        <a:bodyPr/>
        <a:lstStyle/>
        <a:p>
          <a:endParaRPr lang="en-US"/>
        </a:p>
      </dgm:t>
    </dgm:pt>
    <dgm:pt modelId="{BD1CBC46-18ED-4407-BA4E-6051F1EC5D63}" type="pres">
      <dgm:prSet presAssocID="{54E46F69-43DF-43E8-BBBE-0087CDE31124}" presName="linear" presStyleCnt="0">
        <dgm:presLayoutVars>
          <dgm:animLvl val="lvl"/>
          <dgm:resizeHandles val="exact"/>
        </dgm:presLayoutVars>
      </dgm:prSet>
      <dgm:spPr/>
    </dgm:pt>
    <dgm:pt modelId="{833D2DDB-45E7-449D-8841-A1D3F586CE14}" type="pres">
      <dgm:prSet presAssocID="{D8166DCE-7CFB-4E0D-AA33-958663E6EBE4}" presName="parentText" presStyleLbl="node1" presStyleIdx="0" presStyleCnt="1">
        <dgm:presLayoutVars>
          <dgm:chMax val="0"/>
          <dgm:bulletEnabled val="1"/>
        </dgm:presLayoutVars>
      </dgm:prSet>
      <dgm:spPr/>
    </dgm:pt>
  </dgm:ptLst>
  <dgm:cxnLst>
    <dgm:cxn modelId="{A20BE15B-5925-4C1A-90B7-AA039F9E1982}" type="presOf" srcId="{D8166DCE-7CFB-4E0D-AA33-958663E6EBE4}" destId="{833D2DDB-45E7-449D-8841-A1D3F586CE14}" srcOrd="0" destOrd="0" presId="urn:microsoft.com/office/officeart/2005/8/layout/vList2"/>
    <dgm:cxn modelId="{4F8E2DDF-12AA-4E6C-B1C4-6123BA5C60E8}" type="presOf" srcId="{54E46F69-43DF-43E8-BBBE-0087CDE31124}" destId="{BD1CBC46-18ED-4407-BA4E-6051F1EC5D63}" srcOrd="0" destOrd="0" presId="urn:microsoft.com/office/officeart/2005/8/layout/vList2"/>
    <dgm:cxn modelId="{006C89DF-A56F-4726-96B8-09F01E09FA67}" srcId="{54E46F69-43DF-43E8-BBBE-0087CDE31124}" destId="{D8166DCE-7CFB-4E0D-AA33-958663E6EBE4}" srcOrd="0" destOrd="0" parTransId="{BA6E852B-78A0-41C3-B42A-AD7038906240}" sibTransId="{C055E9C5-3BA6-4EBC-849C-A24C11003DDB}"/>
    <dgm:cxn modelId="{DCAA646A-2CCE-44A7-9C82-81B311DEF8E8}" type="presParOf" srcId="{BD1CBC46-18ED-4407-BA4E-6051F1EC5D63}" destId="{833D2DDB-45E7-449D-8841-A1D3F586CE14}" srcOrd="0"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B489D6CB-AE3B-4988-A23F-00BFC3BBEC7A}" type="doc">
      <dgm:prSet loTypeId="urn:microsoft.com/office/officeart/2005/8/layout/radial2" loCatId="relationship" qsTypeId="urn:microsoft.com/office/officeart/2005/8/quickstyle/simple1" qsCatId="simple" csTypeId="urn:microsoft.com/office/officeart/2005/8/colors/colorful4" csCatId="colorful" phldr="1"/>
      <dgm:spPr/>
      <dgm:t>
        <a:bodyPr/>
        <a:lstStyle/>
        <a:p>
          <a:endParaRPr lang="en-US"/>
        </a:p>
      </dgm:t>
    </dgm:pt>
    <dgm:pt modelId="{37AC63EE-CC70-4157-8D34-DA722457B73E}">
      <dgm:prSet custT="1"/>
      <dgm:spPr/>
      <dgm:t>
        <a:bodyPr/>
        <a:lstStyle/>
        <a:p>
          <a:r>
            <a:rPr lang="en-US" sz="1400" dirty="0">
              <a:latin typeface="Gill Sans Nova" panose="020B0602020104020203" pitchFamily="34" charset="0"/>
            </a:rPr>
            <a:t>Poor economic situation of the household </a:t>
          </a:r>
        </a:p>
      </dgm:t>
    </dgm:pt>
    <dgm:pt modelId="{5405F81B-C4B6-4B2E-877D-39FB3C24D91C}" type="parTrans" cxnId="{06F01DF1-8427-44F9-A96F-9F388BFD6E43}">
      <dgm:prSet/>
      <dgm:spPr/>
      <dgm:t>
        <a:bodyPr/>
        <a:lstStyle/>
        <a:p>
          <a:endParaRPr lang="en-US" sz="1400">
            <a:latin typeface="Gill Sans Nova" panose="020B0602020104020203" pitchFamily="34" charset="0"/>
          </a:endParaRPr>
        </a:p>
      </dgm:t>
    </dgm:pt>
    <dgm:pt modelId="{A1C0E452-0898-45D6-A35A-C78A4E83CDBD}" type="sibTrans" cxnId="{06F01DF1-8427-44F9-A96F-9F388BFD6E43}">
      <dgm:prSet/>
      <dgm:spPr/>
      <dgm:t>
        <a:bodyPr/>
        <a:lstStyle/>
        <a:p>
          <a:endParaRPr lang="en-US" sz="1400">
            <a:latin typeface="Gill Sans Nova" panose="020B0602020104020203" pitchFamily="34" charset="0"/>
          </a:endParaRPr>
        </a:p>
      </dgm:t>
    </dgm:pt>
    <dgm:pt modelId="{E6CA9B13-7595-4A25-A895-8BED8ADFEADF}">
      <dgm:prSet custT="1"/>
      <dgm:spPr/>
      <dgm:t>
        <a:bodyPr/>
        <a:lstStyle/>
        <a:p>
          <a:r>
            <a:rPr lang="en-US" sz="1400" dirty="0">
              <a:latin typeface="Gill Sans Nova" panose="020B0602020104020203" pitchFamily="34" charset="0"/>
            </a:rPr>
            <a:t>Low HDDs</a:t>
          </a:r>
        </a:p>
      </dgm:t>
    </dgm:pt>
    <dgm:pt modelId="{9A267E70-AD01-415F-BB40-0328B1DADB31}" type="parTrans" cxnId="{2397D6A6-8162-4CC9-AF1C-F09E07680CAB}">
      <dgm:prSet/>
      <dgm:spPr/>
      <dgm:t>
        <a:bodyPr/>
        <a:lstStyle/>
        <a:p>
          <a:endParaRPr lang="en-US" sz="1400">
            <a:latin typeface="Gill Sans Nova" panose="020B0602020104020203" pitchFamily="34" charset="0"/>
          </a:endParaRPr>
        </a:p>
      </dgm:t>
    </dgm:pt>
    <dgm:pt modelId="{014E3D63-BFAC-48A0-8B2A-2F1C0A50C894}" type="sibTrans" cxnId="{2397D6A6-8162-4CC9-AF1C-F09E07680CAB}">
      <dgm:prSet/>
      <dgm:spPr/>
      <dgm:t>
        <a:bodyPr/>
        <a:lstStyle/>
        <a:p>
          <a:endParaRPr lang="en-US" sz="1400">
            <a:latin typeface="Gill Sans Nova" panose="020B0602020104020203" pitchFamily="34" charset="0"/>
          </a:endParaRPr>
        </a:p>
      </dgm:t>
    </dgm:pt>
    <dgm:pt modelId="{6942572F-E1DF-4C25-BEDD-E387E473AD59}">
      <dgm:prSet custT="1"/>
      <dgm:spPr/>
      <dgm:t>
        <a:bodyPr/>
        <a:lstStyle/>
        <a:p>
          <a:r>
            <a:rPr lang="en-US" sz="1400" dirty="0">
              <a:latin typeface="Gill Sans Nova" panose="020B0602020104020203" pitchFamily="34" charset="0"/>
            </a:rPr>
            <a:t>Female household head</a:t>
          </a:r>
        </a:p>
      </dgm:t>
    </dgm:pt>
    <dgm:pt modelId="{5D2C48B4-1E91-4C5B-9030-CFADC872088A}" type="parTrans" cxnId="{2AB6700F-F232-46F9-A517-7E76D53040CF}">
      <dgm:prSet/>
      <dgm:spPr/>
      <dgm:t>
        <a:bodyPr/>
        <a:lstStyle/>
        <a:p>
          <a:endParaRPr lang="en-US" sz="1400">
            <a:latin typeface="Gill Sans Nova" panose="020B0602020104020203" pitchFamily="34" charset="0"/>
          </a:endParaRPr>
        </a:p>
      </dgm:t>
    </dgm:pt>
    <dgm:pt modelId="{D8357A79-23A4-462D-8D35-658856BF3F8B}" type="sibTrans" cxnId="{2AB6700F-F232-46F9-A517-7E76D53040CF}">
      <dgm:prSet/>
      <dgm:spPr/>
      <dgm:t>
        <a:bodyPr/>
        <a:lstStyle/>
        <a:p>
          <a:endParaRPr lang="en-US" sz="1400">
            <a:latin typeface="Gill Sans Nova" panose="020B0602020104020203" pitchFamily="34" charset="0"/>
          </a:endParaRPr>
        </a:p>
      </dgm:t>
    </dgm:pt>
    <dgm:pt modelId="{D12B3A10-3DE9-4BAB-94B0-48B00737C283}">
      <dgm:prSet custT="1"/>
      <dgm:spPr/>
      <dgm:t>
        <a:bodyPr/>
        <a:lstStyle/>
        <a:p>
          <a:r>
            <a:rPr lang="en-US" sz="1400" dirty="0">
              <a:latin typeface="Gill Sans Nova" panose="020B0602020104020203" pitchFamily="34" charset="0"/>
            </a:rPr>
            <a:t>Mother with low BMI</a:t>
          </a:r>
        </a:p>
      </dgm:t>
    </dgm:pt>
    <dgm:pt modelId="{EFF255FD-DA83-4DC5-8916-27B1378A3CF3}" type="parTrans" cxnId="{8DEA7C69-C9C7-4D12-B7B7-A7D4F15405D3}">
      <dgm:prSet/>
      <dgm:spPr/>
      <dgm:t>
        <a:bodyPr/>
        <a:lstStyle/>
        <a:p>
          <a:endParaRPr lang="en-US" sz="1400">
            <a:latin typeface="Gill Sans Nova" panose="020B0602020104020203" pitchFamily="34" charset="0"/>
          </a:endParaRPr>
        </a:p>
      </dgm:t>
    </dgm:pt>
    <dgm:pt modelId="{E4AE85F3-C720-4C86-B1F7-76A3A823AB9D}" type="sibTrans" cxnId="{8DEA7C69-C9C7-4D12-B7B7-A7D4F15405D3}">
      <dgm:prSet/>
      <dgm:spPr/>
      <dgm:t>
        <a:bodyPr/>
        <a:lstStyle/>
        <a:p>
          <a:endParaRPr lang="en-US" sz="1400">
            <a:latin typeface="Gill Sans Nova" panose="020B0602020104020203" pitchFamily="34" charset="0"/>
          </a:endParaRPr>
        </a:p>
      </dgm:t>
    </dgm:pt>
    <dgm:pt modelId="{FAE6C2E8-D578-4812-894C-FCFF494B49F1}">
      <dgm:prSet custT="1"/>
      <dgm:spPr/>
      <dgm:t>
        <a:bodyPr/>
        <a:lstStyle/>
        <a:p>
          <a:r>
            <a:rPr lang="en-US" sz="1400">
              <a:latin typeface="Gill Sans Nova" panose="020B0602020104020203" pitchFamily="34" charset="0"/>
            </a:rPr>
            <a:t>Low MDD-W </a:t>
          </a:r>
        </a:p>
      </dgm:t>
    </dgm:pt>
    <dgm:pt modelId="{3F9D2247-6C5A-47C0-B716-F932E6AF8131}" type="parTrans" cxnId="{3D601D9A-1FDB-46F8-952B-8C57C2F21D76}">
      <dgm:prSet/>
      <dgm:spPr/>
      <dgm:t>
        <a:bodyPr/>
        <a:lstStyle/>
        <a:p>
          <a:endParaRPr lang="en-US" sz="1400">
            <a:latin typeface="Gill Sans Nova" panose="020B0602020104020203" pitchFamily="34" charset="0"/>
          </a:endParaRPr>
        </a:p>
      </dgm:t>
    </dgm:pt>
    <dgm:pt modelId="{A7D25902-0F2F-4141-B9A8-02F8B5980274}" type="sibTrans" cxnId="{3D601D9A-1FDB-46F8-952B-8C57C2F21D76}">
      <dgm:prSet/>
      <dgm:spPr/>
      <dgm:t>
        <a:bodyPr/>
        <a:lstStyle/>
        <a:p>
          <a:endParaRPr lang="en-US" sz="1400">
            <a:latin typeface="Gill Sans Nova" panose="020B0602020104020203" pitchFamily="34" charset="0"/>
          </a:endParaRPr>
        </a:p>
      </dgm:t>
    </dgm:pt>
    <dgm:pt modelId="{BFD0D8CC-24E2-4232-93B0-8B9AA64822F2}">
      <dgm:prSet custT="1"/>
      <dgm:spPr/>
      <dgm:t>
        <a:bodyPr/>
        <a:lstStyle/>
        <a:p>
          <a:r>
            <a:rPr lang="en-US" sz="1400" dirty="0">
              <a:latin typeface="Gill Sans Nova" panose="020B0602020104020203" pitchFamily="34" charset="0"/>
            </a:rPr>
            <a:t>Poor economic status of the mother </a:t>
          </a:r>
        </a:p>
      </dgm:t>
    </dgm:pt>
    <dgm:pt modelId="{D9847E41-B167-49D4-B101-23A049D80A99}" type="parTrans" cxnId="{F4CA5B02-D13F-445E-96EE-5ED6F6A6B3A9}">
      <dgm:prSet/>
      <dgm:spPr/>
      <dgm:t>
        <a:bodyPr/>
        <a:lstStyle/>
        <a:p>
          <a:endParaRPr lang="en-US" sz="1400">
            <a:latin typeface="Gill Sans Nova" panose="020B0602020104020203" pitchFamily="34" charset="0"/>
          </a:endParaRPr>
        </a:p>
      </dgm:t>
    </dgm:pt>
    <dgm:pt modelId="{3F4DE1EC-A33F-4B45-8754-871D627C0C68}" type="sibTrans" cxnId="{F4CA5B02-D13F-445E-96EE-5ED6F6A6B3A9}">
      <dgm:prSet/>
      <dgm:spPr/>
      <dgm:t>
        <a:bodyPr/>
        <a:lstStyle/>
        <a:p>
          <a:endParaRPr lang="en-US" sz="1400">
            <a:latin typeface="Gill Sans Nova" panose="020B0602020104020203" pitchFamily="34" charset="0"/>
          </a:endParaRPr>
        </a:p>
      </dgm:t>
    </dgm:pt>
    <dgm:pt modelId="{68906389-EB14-4E11-BE07-6515DA4B7050}" type="pres">
      <dgm:prSet presAssocID="{B489D6CB-AE3B-4988-A23F-00BFC3BBEC7A}" presName="composite" presStyleCnt="0">
        <dgm:presLayoutVars>
          <dgm:chMax val="5"/>
          <dgm:dir/>
          <dgm:animLvl val="ctr"/>
          <dgm:resizeHandles val="exact"/>
        </dgm:presLayoutVars>
      </dgm:prSet>
      <dgm:spPr/>
    </dgm:pt>
    <dgm:pt modelId="{BA54F48E-3469-4C48-B566-4B2A2327D6D7}" type="pres">
      <dgm:prSet presAssocID="{B489D6CB-AE3B-4988-A23F-00BFC3BBEC7A}" presName="cycle" presStyleCnt="0"/>
      <dgm:spPr/>
    </dgm:pt>
    <dgm:pt modelId="{20C95D6F-F18A-44F8-BD90-CDDB45361262}" type="pres">
      <dgm:prSet presAssocID="{B489D6CB-AE3B-4988-A23F-00BFC3BBEC7A}" presName="centerShape" presStyleCnt="0"/>
      <dgm:spPr/>
    </dgm:pt>
    <dgm:pt modelId="{E5435863-94C2-40D8-8C8E-94ECF9B14A84}" type="pres">
      <dgm:prSet presAssocID="{B489D6CB-AE3B-4988-A23F-00BFC3BBEC7A}" presName="connSite" presStyleLbl="node1" presStyleIdx="0" presStyleCnt="7"/>
      <dgm:spPr/>
    </dgm:pt>
    <dgm:pt modelId="{575F6ED3-DE20-4873-B0F2-ED748CE54CB1}" type="pres">
      <dgm:prSet presAssocID="{B489D6CB-AE3B-4988-A23F-00BFC3BBEC7A}" presName="visible" presStyleLbl="node1" presStyleIdx="0" presStyleCnt="7" custScaleX="188427" custScaleY="152998"/>
      <dgm:spPr>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dgm:spPr>
    </dgm:pt>
    <dgm:pt modelId="{7C4368EF-4F86-471D-A6FA-2F7E2B8D3618}" type="pres">
      <dgm:prSet presAssocID="{5405F81B-C4B6-4B2E-877D-39FB3C24D91C}" presName="Name25" presStyleLbl="parChTrans1D1" presStyleIdx="0" presStyleCnt="6"/>
      <dgm:spPr/>
    </dgm:pt>
    <dgm:pt modelId="{D78F39E6-36E3-4D6F-9A48-6F5CDDFFD770}" type="pres">
      <dgm:prSet presAssocID="{37AC63EE-CC70-4157-8D34-DA722457B73E}" presName="node" presStyleCnt="0"/>
      <dgm:spPr/>
    </dgm:pt>
    <dgm:pt modelId="{B937E839-04E2-4E57-8573-043AE6971206}" type="pres">
      <dgm:prSet presAssocID="{37AC63EE-CC70-4157-8D34-DA722457B73E}" presName="parentNode" presStyleLbl="node1" presStyleIdx="1" presStyleCnt="7" custScaleX="471755" custScaleY="155629" custLinFactNeighborX="14653" custLinFactNeighborY="840">
        <dgm:presLayoutVars>
          <dgm:chMax val="1"/>
          <dgm:bulletEnabled val="1"/>
        </dgm:presLayoutVars>
      </dgm:prSet>
      <dgm:spPr/>
    </dgm:pt>
    <dgm:pt modelId="{13F88E53-807A-4AC5-9660-F419A2FF5415}" type="pres">
      <dgm:prSet presAssocID="{37AC63EE-CC70-4157-8D34-DA722457B73E}" presName="childNode" presStyleLbl="revTx" presStyleIdx="0" presStyleCnt="0">
        <dgm:presLayoutVars>
          <dgm:bulletEnabled val="1"/>
        </dgm:presLayoutVars>
      </dgm:prSet>
      <dgm:spPr/>
    </dgm:pt>
    <dgm:pt modelId="{CE2C6B1C-1556-4EEA-B1B6-411E8DA7704C}" type="pres">
      <dgm:prSet presAssocID="{9A267E70-AD01-415F-BB40-0328B1DADB31}" presName="Name25" presStyleLbl="parChTrans1D1" presStyleIdx="1" presStyleCnt="6"/>
      <dgm:spPr/>
    </dgm:pt>
    <dgm:pt modelId="{56624921-A951-442D-8524-103A74E3A058}" type="pres">
      <dgm:prSet presAssocID="{E6CA9B13-7595-4A25-A895-8BED8ADFEADF}" presName="node" presStyleCnt="0"/>
      <dgm:spPr/>
    </dgm:pt>
    <dgm:pt modelId="{6B98D619-10F5-4BCA-B0B9-CF38E0FEA1E8}" type="pres">
      <dgm:prSet presAssocID="{E6CA9B13-7595-4A25-A895-8BED8ADFEADF}" presName="parentNode" presStyleLbl="node1" presStyleIdx="2" presStyleCnt="7" custScaleX="471200" custLinFactX="93899" custLinFactNeighborX="100000" custLinFactNeighborY="-13420">
        <dgm:presLayoutVars>
          <dgm:chMax val="1"/>
          <dgm:bulletEnabled val="1"/>
        </dgm:presLayoutVars>
      </dgm:prSet>
      <dgm:spPr/>
    </dgm:pt>
    <dgm:pt modelId="{E4364375-D003-4A0B-AFDD-E28D23D3E34C}" type="pres">
      <dgm:prSet presAssocID="{E6CA9B13-7595-4A25-A895-8BED8ADFEADF}" presName="childNode" presStyleLbl="revTx" presStyleIdx="0" presStyleCnt="0">
        <dgm:presLayoutVars>
          <dgm:bulletEnabled val="1"/>
        </dgm:presLayoutVars>
      </dgm:prSet>
      <dgm:spPr/>
    </dgm:pt>
    <dgm:pt modelId="{5FAFA62C-280B-440C-A7AD-84AE72895350}" type="pres">
      <dgm:prSet presAssocID="{5D2C48B4-1E91-4C5B-9030-CFADC872088A}" presName="Name25" presStyleLbl="parChTrans1D1" presStyleIdx="2" presStyleCnt="6"/>
      <dgm:spPr/>
    </dgm:pt>
    <dgm:pt modelId="{09B0B62B-7958-468C-97A1-F65D38AEF440}" type="pres">
      <dgm:prSet presAssocID="{6942572F-E1DF-4C25-BEDD-E387E473AD59}" presName="node" presStyleCnt="0"/>
      <dgm:spPr/>
    </dgm:pt>
    <dgm:pt modelId="{8D0D9DB8-BB02-41CA-8905-96E1D400E884}" type="pres">
      <dgm:prSet presAssocID="{6942572F-E1DF-4C25-BEDD-E387E473AD59}" presName="parentNode" presStyleLbl="node1" presStyleIdx="3" presStyleCnt="7" custScaleX="437755" custScaleY="122169" custLinFactX="100000" custLinFactNeighborX="159603" custLinFactNeighborY="-9094">
        <dgm:presLayoutVars>
          <dgm:chMax val="1"/>
          <dgm:bulletEnabled val="1"/>
        </dgm:presLayoutVars>
      </dgm:prSet>
      <dgm:spPr/>
    </dgm:pt>
    <dgm:pt modelId="{81B67776-494D-4224-A1EC-7D15174BFAE3}" type="pres">
      <dgm:prSet presAssocID="{6942572F-E1DF-4C25-BEDD-E387E473AD59}" presName="childNode" presStyleLbl="revTx" presStyleIdx="0" presStyleCnt="0">
        <dgm:presLayoutVars>
          <dgm:bulletEnabled val="1"/>
        </dgm:presLayoutVars>
      </dgm:prSet>
      <dgm:spPr/>
    </dgm:pt>
    <dgm:pt modelId="{DDE6C435-C1F7-41FE-BD16-21D69639775C}" type="pres">
      <dgm:prSet presAssocID="{EFF255FD-DA83-4DC5-8916-27B1378A3CF3}" presName="Name25" presStyleLbl="parChTrans1D1" presStyleIdx="3" presStyleCnt="6"/>
      <dgm:spPr/>
    </dgm:pt>
    <dgm:pt modelId="{E1FF5C5A-CDFF-40EC-9408-129291C87FA6}" type="pres">
      <dgm:prSet presAssocID="{D12B3A10-3DE9-4BAB-94B0-48B00737C283}" presName="node" presStyleCnt="0"/>
      <dgm:spPr/>
    </dgm:pt>
    <dgm:pt modelId="{2A9085DD-1171-42C1-B575-290C74EC0DCC}" type="pres">
      <dgm:prSet presAssocID="{D12B3A10-3DE9-4BAB-94B0-48B00737C283}" presName="parentNode" presStyleLbl="node1" presStyleIdx="4" presStyleCnt="7" custScaleX="411700" custLinFactX="100000" custLinFactNeighborX="140129" custLinFactNeighborY="-23892">
        <dgm:presLayoutVars>
          <dgm:chMax val="1"/>
          <dgm:bulletEnabled val="1"/>
        </dgm:presLayoutVars>
      </dgm:prSet>
      <dgm:spPr/>
    </dgm:pt>
    <dgm:pt modelId="{74387FCE-EF5E-4070-A19A-961208F69E02}" type="pres">
      <dgm:prSet presAssocID="{D12B3A10-3DE9-4BAB-94B0-48B00737C283}" presName="childNode" presStyleLbl="revTx" presStyleIdx="0" presStyleCnt="0">
        <dgm:presLayoutVars>
          <dgm:bulletEnabled val="1"/>
        </dgm:presLayoutVars>
      </dgm:prSet>
      <dgm:spPr/>
    </dgm:pt>
    <dgm:pt modelId="{57E67B2F-FB86-4AE5-B03B-DD8A30258494}" type="pres">
      <dgm:prSet presAssocID="{3F9D2247-6C5A-47C0-B716-F932E6AF8131}" presName="Name25" presStyleLbl="parChTrans1D1" presStyleIdx="4" presStyleCnt="6"/>
      <dgm:spPr/>
    </dgm:pt>
    <dgm:pt modelId="{72AA9C03-7313-4BE4-9DF2-8799B00A5E93}" type="pres">
      <dgm:prSet presAssocID="{FAE6C2E8-D578-4812-894C-FCFF494B49F1}" presName="node" presStyleCnt="0"/>
      <dgm:spPr/>
    </dgm:pt>
    <dgm:pt modelId="{9206CE13-6666-459C-AB8B-8ED7479B3194}" type="pres">
      <dgm:prSet presAssocID="{FAE6C2E8-D578-4812-894C-FCFF494B49F1}" presName="parentNode" presStyleLbl="node1" presStyleIdx="5" presStyleCnt="7" custScaleX="438861" custLinFactX="49996" custLinFactNeighborX="100000" custLinFactNeighborY="-22068">
        <dgm:presLayoutVars>
          <dgm:chMax val="1"/>
          <dgm:bulletEnabled val="1"/>
        </dgm:presLayoutVars>
      </dgm:prSet>
      <dgm:spPr/>
    </dgm:pt>
    <dgm:pt modelId="{05275B8D-F9E4-4806-9514-98401008FD78}" type="pres">
      <dgm:prSet presAssocID="{FAE6C2E8-D578-4812-894C-FCFF494B49F1}" presName="childNode" presStyleLbl="revTx" presStyleIdx="0" presStyleCnt="0">
        <dgm:presLayoutVars>
          <dgm:bulletEnabled val="1"/>
        </dgm:presLayoutVars>
      </dgm:prSet>
      <dgm:spPr/>
    </dgm:pt>
    <dgm:pt modelId="{A37B7377-F004-4A8A-8A7A-A1FE23A3EA87}" type="pres">
      <dgm:prSet presAssocID="{D9847E41-B167-49D4-B101-23A049D80A99}" presName="Name25" presStyleLbl="parChTrans1D1" presStyleIdx="5" presStyleCnt="6"/>
      <dgm:spPr/>
    </dgm:pt>
    <dgm:pt modelId="{4246B975-97F2-4CF6-AFF6-1B5604354F78}" type="pres">
      <dgm:prSet presAssocID="{BFD0D8CC-24E2-4232-93B0-8B9AA64822F2}" presName="node" presStyleCnt="0"/>
      <dgm:spPr/>
    </dgm:pt>
    <dgm:pt modelId="{6EDFBD53-591D-43AD-A6AF-301B85B94B06}" type="pres">
      <dgm:prSet presAssocID="{BFD0D8CC-24E2-4232-93B0-8B9AA64822F2}" presName="parentNode" presStyleLbl="node1" presStyleIdx="6" presStyleCnt="7" custScaleX="485520" custLinFactX="28037" custLinFactNeighborX="100000" custLinFactNeighborY="-2883">
        <dgm:presLayoutVars>
          <dgm:chMax val="1"/>
          <dgm:bulletEnabled val="1"/>
        </dgm:presLayoutVars>
      </dgm:prSet>
      <dgm:spPr/>
    </dgm:pt>
    <dgm:pt modelId="{90F4D421-E01C-45A7-905C-672767EC47AF}" type="pres">
      <dgm:prSet presAssocID="{BFD0D8CC-24E2-4232-93B0-8B9AA64822F2}" presName="childNode" presStyleLbl="revTx" presStyleIdx="0" presStyleCnt="0">
        <dgm:presLayoutVars>
          <dgm:bulletEnabled val="1"/>
        </dgm:presLayoutVars>
      </dgm:prSet>
      <dgm:spPr/>
    </dgm:pt>
  </dgm:ptLst>
  <dgm:cxnLst>
    <dgm:cxn modelId="{F4CA5B02-D13F-445E-96EE-5ED6F6A6B3A9}" srcId="{B489D6CB-AE3B-4988-A23F-00BFC3BBEC7A}" destId="{BFD0D8CC-24E2-4232-93B0-8B9AA64822F2}" srcOrd="5" destOrd="0" parTransId="{D9847E41-B167-49D4-B101-23A049D80A99}" sibTransId="{3F4DE1EC-A33F-4B45-8754-871D627C0C68}"/>
    <dgm:cxn modelId="{E9CFD50A-432F-4B26-A15F-8990C39E6452}" type="presOf" srcId="{D9847E41-B167-49D4-B101-23A049D80A99}" destId="{A37B7377-F004-4A8A-8A7A-A1FE23A3EA87}" srcOrd="0" destOrd="0" presId="urn:microsoft.com/office/officeart/2005/8/layout/radial2"/>
    <dgm:cxn modelId="{2AB6700F-F232-46F9-A517-7E76D53040CF}" srcId="{B489D6CB-AE3B-4988-A23F-00BFC3BBEC7A}" destId="{6942572F-E1DF-4C25-BEDD-E387E473AD59}" srcOrd="2" destOrd="0" parTransId="{5D2C48B4-1E91-4C5B-9030-CFADC872088A}" sibTransId="{D8357A79-23A4-462D-8D35-658856BF3F8B}"/>
    <dgm:cxn modelId="{80BCC622-CCE5-461B-A04F-81DD98D54FDE}" type="presOf" srcId="{3F9D2247-6C5A-47C0-B716-F932E6AF8131}" destId="{57E67B2F-FB86-4AE5-B03B-DD8A30258494}" srcOrd="0" destOrd="0" presId="urn:microsoft.com/office/officeart/2005/8/layout/radial2"/>
    <dgm:cxn modelId="{D0FF2E25-3443-4BAC-AF3C-320FAE00BB94}" type="presOf" srcId="{9A267E70-AD01-415F-BB40-0328B1DADB31}" destId="{CE2C6B1C-1556-4EEA-B1B6-411E8DA7704C}" srcOrd="0" destOrd="0" presId="urn:microsoft.com/office/officeart/2005/8/layout/radial2"/>
    <dgm:cxn modelId="{48736C29-C5A1-4497-B0B8-F0DFF80C630A}" type="presOf" srcId="{5D2C48B4-1E91-4C5B-9030-CFADC872088A}" destId="{5FAFA62C-280B-440C-A7AD-84AE72895350}" srcOrd="0" destOrd="0" presId="urn:microsoft.com/office/officeart/2005/8/layout/radial2"/>
    <dgm:cxn modelId="{B649DC5D-01AD-48BA-A4F9-92CAA8769140}" type="presOf" srcId="{6942572F-E1DF-4C25-BEDD-E387E473AD59}" destId="{8D0D9DB8-BB02-41CA-8905-96E1D400E884}" srcOrd="0" destOrd="0" presId="urn:microsoft.com/office/officeart/2005/8/layout/radial2"/>
    <dgm:cxn modelId="{8DEA7C69-C9C7-4D12-B7B7-A7D4F15405D3}" srcId="{B489D6CB-AE3B-4988-A23F-00BFC3BBEC7A}" destId="{D12B3A10-3DE9-4BAB-94B0-48B00737C283}" srcOrd="3" destOrd="0" parTransId="{EFF255FD-DA83-4DC5-8916-27B1378A3CF3}" sibTransId="{E4AE85F3-C720-4C86-B1F7-76A3A823AB9D}"/>
    <dgm:cxn modelId="{B4FE2C70-9FCE-4AFB-85BF-100B35989A36}" type="presOf" srcId="{E6CA9B13-7595-4A25-A895-8BED8ADFEADF}" destId="{6B98D619-10F5-4BCA-B0B9-CF38E0FEA1E8}" srcOrd="0" destOrd="0" presId="urn:microsoft.com/office/officeart/2005/8/layout/radial2"/>
    <dgm:cxn modelId="{5EB10B54-B7C6-4B6E-BDFA-E466D6E32590}" type="presOf" srcId="{37AC63EE-CC70-4157-8D34-DA722457B73E}" destId="{B937E839-04E2-4E57-8573-043AE6971206}" srcOrd="0" destOrd="0" presId="urn:microsoft.com/office/officeart/2005/8/layout/radial2"/>
    <dgm:cxn modelId="{BE210C7C-9123-440E-9975-136168FFAC94}" type="presOf" srcId="{FAE6C2E8-D578-4812-894C-FCFF494B49F1}" destId="{9206CE13-6666-459C-AB8B-8ED7479B3194}" srcOrd="0" destOrd="0" presId="urn:microsoft.com/office/officeart/2005/8/layout/radial2"/>
    <dgm:cxn modelId="{3D601D9A-1FDB-46F8-952B-8C57C2F21D76}" srcId="{B489D6CB-AE3B-4988-A23F-00BFC3BBEC7A}" destId="{FAE6C2E8-D578-4812-894C-FCFF494B49F1}" srcOrd="4" destOrd="0" parTransId="{3F9D2247-6C5A-47C0-B716-F932E6AF8131}" sibTransId="{A7D25902-0F2F-4141-B9A8-02F8B5980274}"/>
    <dgm:cxn modelId="{2397D6A6-8162-4CC9-AF1C-F09E07680CAB}" srcId="{B489D6CB-AE3B-4988-A23F-00BFC3BBEC7A}" destId="{E6CA9B13-7595-4A25-A895-8BED8ADFEADF}" srcOrd="1" destOrd="0" parTransId="{9A267E70-AD01-415F-BB40-0328B1DADB31}" sibTransId="{014E3D63-BFAC-48A0-8B2A-2F1C0A50C894}"/>
    <dgm:cxn modelId="{BFBF5FB2-D970-4AB1-AB9A-6E019049491E}" type="presOf" srcId="{B489D6CB-AE3B-4988-A23F-00BFC3BBEC7A}" destId="{68906389-EB14-4E11-BE07-6515DA4B7050}" srcOrd="0" destOrd="0" presId="urn:microsoft.com/office/officeart/2005/8/layout/radial2"/>
    <dgm:cxn modelId="{2CAE63CB-D07B-4EAF-8EDF-12CDC9A177DF}" type="presOf" srcId="{5405F81B-C4B6-4B2E-877D-39FB3C24D91C}" destId="{7C4368EF-4F86-471D-A6FA-2F7E2B8D3618}" srcOrd="0" destOrd="0" presId="urn:microsoft.com/office/officeart/2005/8/layout/radial2"/>
    <dgm:cxn modelId="{B29199D1-4A08-4183-90DE-5DA52A4C45FB}" type="presOf" srcId="{EFF255FD-DA83-4DC5-8916-27B1378A3CF3}" destId="{DDE6C435-C1F7-41FE-BD16-21D69639775C}" srcOrd="0" destOrd="0" presId="urn:microsoft.com/office/officeart/2005/8/layout/radial2"/>
    <dgm:cxn modelId="{06F01DF1-8427-44F9-A96F-9F388BFD6E43}" srcId="{B489D6CB-AE3B-4988-A23F-00BFC3BBEC7A}" destId="{37AC63EE-CC70-4157-8D34-DA722457B73E}" srcOrd="0" destOrd="0" parTransId="{5405F81B-C4B6-4B2E-877D-39FB3C24D91C}" sibTransId="{A1C0E452-0898-45D6-A35A-C78A4E83CDBD}"/>
    <dgm:cxn modelId="{F5EF48F5-7BCE-45BE-B650-E7B39BB581DF}" type="presOf" srcId="{BFD0D8CC-24E2-4232-93B0-8B9AA64822F2}" destId="{6EDFBD53-591D-43AD-A6AF-301B85B94B06}" srcOrd="0" destOrd="0" presId="urn:microsoft.com/office/officeart/2005/8/layout/radial2"/>
    <dgm:cxn modelId="{D823F9FB-354C-4128-AD6A-601B7963A937}" type="presOf" srcId="{D12B3A10-3DE9-4BAB-94B0-48B00737C283}" destId="{2A9085DD-1171-42C1-B575-290C74EC0DCC}" srcOrd="0" destOrd="0" presId="urn:microsoft.com/office/officeart/2005/8/layout/radial2"/>
    <dgm:cxn modelId="{5434CBC5-9100-4909-9089-BF38562E59BD}" type="presParOf" srcId="{68906389-EB14-4E11-BE07-6515DA4B7050}" destId="{BA54F48E-3469-4C48-B566-4B2A2327D6D7}" srcOrd="0" destOrd="0" presId="urn:microsoft.com/office/officeart/2005/8/layout/radial2"/>
    <dgm:cxn modelId="{F127F5CA-B098-46EE-9BE1-8455B65894CE}" type="presParOf" srcId="{BA54F48E-3469-4C48-B566-4B2A2327D6D7}" destId="{20C95D6F-F18A-44F8-BD90-CDDB45361262}" srcOrd="0" destOrd="0" presId="urn:microsoft.com/office/officeart/2005/8/layout/radial2"/>
    <dgm:cxn modelId="{3E01CF69-3C48-4D21-899D-56841D3BDEDB}" type="presParOf" srcId="{20C95D6F-F18A-44F8-BD90-CDDB45361262}" destId="{E5435863-94C2-40D8-8C8E-94ECF9B14A84}" srcOrd="0" destOrd="0" presId="urn:microsoft.com/office/officeart/2005/8/layout/radial2"/>
    <dgm:cxn modelId="{FC1A43A3-3EF5-44B2-A670-87FD6E6CC23D}" type="presParOf" srcId="{20C95D6F-F18A-44F8-BD90-CDDB45361262}" destId="{575F6ED3-DE20-4873-B0F2-ED748CE54CB1}" srcOrd="1" destOrd="0" presId="urn:microsoft.com/office/officeart/2005/8/layout/radial2"/>
    <dgm:cxn modelId="{A8E0C5CA-5859-4BC1-B540-28A5F483D746}" type="presParOf" srcId="{BA54F48E-3469-4C48-B566-4B2A2327D6D7}" destId="{7C4368EF-4F86-471D-A6FA-2F7E2B8D3618}" srcOrd="1" destOrd="0" presId="urn:microsoft.com/office/officeart/2005/8/layout/radial2"/>
    <dgm:cxn modelId="{30926576-5A4F-479C-AC4F-6B172D418B23}" type="presParOf" srcId="{BA54F48E-3469-4C48-B566-4B2A2327D6D7}" destId="{D78F39E6-36E3-4D6F-9A48-6F5CDDFFD770}" srcOrd="2" destOrd="0" presId="urn:microsoft.com/office/officeart/2005/8/layout/radial2"/>
    <dgm:cxn modelId="{2EF3E3F2-3782-41BB-80E2-CF95F9A558BC}" type="presParOf" srcId="{D78F39E6-36E3-4D6F-9A48-6F5CDDFFD770}" destId="{B937E839-04E2-4E57-8573-043AE6971206}" srcOrd="0" destOrd="0" presId="urn:microsoft.com/office/officeart/2005/8/layout/radial2"/>
    <dgm:cxn modelId="{BA31688B-587B-430E-AAFA-652C74F8E172}" type="presParOf" srcId="{D78F39E6-36E3-4D6F-9A48-6F5CDDFFD770}" destId="{13F88E53-807A-4AC5-9660-F419A2FF5415}" srcOrd="1" destOrd="0" presId="urn:microsoft.com/office/officeart/2005/8/layout/radial2"/>
    <dgm:cxn modelId="{843868F8-9C47-4FCC-A432-CE012947CEDC}" type="presParOf" srcId="{BA54F48E-3469-4C48-B566-4B2A2327D6D7}" destId="{CE2C6B1C-1556-4EEA-B1B6-411E8DA7704C}" srcOrd="3" destOrd="0" presId="urn:microsoft.com/office/officeart/2005/8/layout/radial2"/>
    <dgm:cxn modelId="{E36F160A-F80E-4CA6-91AC-4E53DBA96FAD}" type="presParOf" srcId="{BA54F48E-3469-4C48-B566-4B2A2327D6D7}" destId="{56624921-A951-442D-8524-103A74E3A058}" srcOrd="4" destOrd="0" presId="urn:microsoft.com/office/officeart/2005/8/layout/radial2"/>
    <dgm:cxn modelId="{1C7A0BA3-9B70-45EC-A9AC-7A123EA8437C}" type="presParOf" srcId="{56624921-A951-442D-8524-103A74E3A058}" destId="{6B98D619-10F5-4BCA-B0B9-CF38E0FEA1E8}" srcOrd="0" destOrd="0" presId="urn:microsoft.com/office/officeart/2005/8/layout/radial2"/>
    <dgm:cxn modelId="{FB101B51-F430-470A-951C-3F1BCFD0BAF8}" type="presParOf" srcId="{56624921-A951-442D-8524-103A74E3A058}" destId="{E4364375-D003-4A0B-AFDD-E28D23D3E34C}" srcOrd="1" destOrd="0" presId="urn:microsoft.com/office/officeart/2005/8/layout/radial2"/>
    <dgm:cxn modelId="{8885E786-F5E4-4AB2-A300-A5C9E72B1F8E}" type="presParOf" srcId="{BA54F48E-3469-4C48-B566-4B2A2327D6D7}" destId="{5FAFA62C-280B-440C-A7AD-84AE72895350}" srcOrd="5" destOrd="0" presId="urn:microsoft.com/office/officeart/2005/8/layout/radial2"/>
    <dgm:cxn modelId="{49F142D7-6753-461F-979B-2C66E185ADE9}" type="presParOf" srcId="{BA54F48E-3469-4C48-B566-4B2A2327D6D7}" destId="{09B0B62B-7958-468C-97A1-F65D38AEF440}" srcOrd="6" destOrd="0" presId="urn:microsoft.com/office/officeart/2005/8/layout/radial2"/>
    <dgm:cxn modelId="{5453F4EE-4250-46CF-BBDC-EB4C7864A641}" type="presParOf" srcId="{09B0B62B-7958-468C-97A1-F65D38AEF440}" destId="{8D0D9DB8-BB02-41CA-8905-96E1D400E884}" srcOrd="0" destOrd="0" presId="urn:microsoft.com/office/officeart/2005/8/layout/radial2"/>
    <dgm:cxn modelId="{9C845E15-5EC7-401A-80AD-BAAA9E6C7BB1}" type="presParOf" srcId="{09B0B62B-7958-468C-97A1-F65D38AEF440}" destId="{81B67776-494D-4224-A1EC-7D15174BFAE3}" srcOrd="1" destOrd="0" presId="urn:microsoft.com/office/officeart/2005/8/layout/radial2"/>
    <dgm:cxn modelId="{08239380-4433-4F27-AB61-1B972F24B672}" type="presParOf" srcId="{BA54F48E-3469-4C48-B566-4B2A2327D6D7}" destId="{DDE6C435-C1F7-41FE-BD16-21D69639775C}" srcOrd="7" destOrd="0" presId="urn:microsoft.com/office/officeart/2005/8/layout/radial2"/>
    <dgm:cxn modelId="{7053D223-FD40-467D-BC99-B0BB7CE017FD}" type="presParOf" srcId="{BA54F48E-3469-4C48-B566-4B2A2327D6D7}" destId="{E1FF5C5A-CDFF-40EC-9408-129291C87FA6}" srcOrd="8" destOrd="0" presId="urn:microsoft.com/office/officeart/2005/8/layout/radial2"/>
    <dgm:cxn modelId="{8C895867-0E4F-4193-9EFC-10FA445F65E0}" type="presParOf" srcId="{E1FF5C5A-CDFF-40EC-9408-129291C87FA6}" destId="{2A9085DD-1171-42C1-B575-290C74EC0DCC}" srcOrd="0" destOrd="0" presId="urn:microsoft.com/office/officeart/2005/8/layout/radial2"/>
    <dgm:cxn modelId="{7F8F53A3-5572-45AA-BAC1-F4940A7491D2}" type="presParOf" srcId="{E1FF5C5A-CDFF-40EC-9408-129291C87FA6}" destId="{74387FCE-EF5E-4070-A19A-961208F69E02}" srcOrd="1" destOrd="0" presId="urn:microsoft.com/office/officeart/2005/8/layout/radial2"/>
    <dgm:cxn modelId="{14F61264-533A-4954-B88A-A50CB3B94C59}" type="presParOf" srcId="{BA54F48E-3469-4C48-B566-4B2A2327D6D7}" destId="{57E67B2F-FB86-4AE5-B03B-DD8A30258494}" srcOrd="9" destOrd="0" presId="urn:microsoft.com/office/officeart/2005/8/layout/radial2"/>
    <dgm:cxn modelId="{2188A514-0EFC-4D1E-91C5-8B5C58A09D2D}" type="presParOf" srcId="{BA54F48E-3469-4C48-B566-4B2A2327D6D7}" destId="{72AA9C03-7313-4BE4-9DF2-8799B00A5E93}" srcOrd="10" destOrd="0" presId="urn:microsoft.com/office/officeart/2005/8/layout/radial2"/>
    <dgm:cxn modelId="{E563F577-6D03-4F87-91CC-0353BD512B9E}" type="presParOf" srcId="{72AA9C03-7313-4BE4-9DF2-8799B00A5E93}" destId="{9206CE13-6666-459C-AB8B-8ED7479B3194}" srcOrd="0" destOrd="0" presId="urn:microsoft.com/office/officeart/2005/8/layout/radial2"/>
    <dgm:cxn modelId="{E6B51230-9D2A-4E31-9432-B76C6B48166A}" type="presParOf" srcId="{72AA9C03-7313-4BE4-9DF2-8799B00A5E93}" destId="{05275B8D-F9E4-4806-9514-98401008FD78}" srcOrd="1" destOrd="0" presId="urn:microsoft.com/office/officeart/2005/8/layout/radial2"/>
    <dgm:cxn modelId="{FCF4D680-7171-4D13-8B62-D1379E67376C}" type="presParOf" srcId="{BA54F48E-3469-4C48-B566-4B2A2327D6D7}" destId="{A37B7377-F004-4A8A-8A7A-A1FE23A3EA87}" srcOrd="11" destOrd="0" presId="urn:microsoft.com/office/officeart/2005/8/layout/radial2"/>
    <dgm:cxn modelId="{6CAC5245-664A-4467-A0F7-39918A9024CE}" type="presParOf" srcId="{BA54F48E-3469-4C48-B566-4B2A2327D6D7}" destId="{4246B975-97F2-4CF6-AFF6-1B5604354F78}" srcOrd="12" destOrd="0" presId="urn:microsoft.com/office/officeart/2005/8/layout/radial2"/>
    <dgm:cxn modelId="{ADC0606A-48F9-4923-A195-93DF10A773CF}" type="presParOf" srcId="{4246B975-97F2-4CF6-AFF6-1B5604354F78}" destId="{6EDFBD53-591D-43AD-A6AF-301B85B94B06}" srcOrd="0" destOrd="0" presId="urn:microsoft.com/office/officeart/2005/8/layout/radial2"/>
    <dgm:cxn modelId="{C08AD886-DE5B-4775-B684-3B1557361AF8}" type="presParOf" srcId="{4246B975-97F2-4CF6-AFF6-1B5604354F78}" destId="{90F4D421-E01C-45A7-905C-672767EC47AF}" srcOrd="1" destOrd="0" presId="urn:microsoft.com/office/officeart/2005/8/layout/radial2"/>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E4052C3C-63A2-4DED-AA67-9E26ADED0293}" type="doc">
      <dgm:prSet loTypeId="urn:microsoft.com/office/officeart/2005/8/layout/radial4" loCatId="relationship" qsTypeId="urn:microsoft.com/office/officeart/2005/8/quickstyle/simple2" qsCatId="simple" csTypeId="urn:microsoft.com/office/officeart/2005/8/colors/accent0_3" csCatId="mainScheme" phldr="1"/>
      <dgm:spPr/>
      <dgm:t>
        <a:bodyPr/>
        <a:lstStyle/>
        <a:p>
          <a:endParaRPr lang="en-US"/>
        </a:p>
      </dgm:t>
    </dgm:pt>
    <dgm:pt modelId="{77291B5B-4C7B-470B-8776-0C92B96D38EA}">
      <dgm:prSet custT="1"/>
      <dgm:spPr/>
      <dgm:t>
        <a:bodyPr/>
        <a:lstStyle/>
        <a:p>
          <a:r>
            <a:rPr lang="de-DE" sz="1200" dirty="0">
              <a:latin typeface="Gill Sans Nova" panose="020B0602020104020203" pitchFamily="34" charset="0"/>
            </a:rPr>
            <a:t>Child level factors</a:t>
          </a:r>
          <a:endParaRPr lang="en-US" sz="1200" dirty="0">
            <a:latin typeface="Gill Sans Nova" panose="020B0602020104020203" pitchFamily="34" charset="0"/>
          </a:endParaRPr>
        </a:p>
      </dgm:t>
    </dgm:pt>
    <dgm:pt modelId="{F63EC36F-C946-4862-9586-D076638A3785}" type="parTrans" cxnId="{1FF1489D-A07B-450E-AFB2-7CA138F3EF8A}">
      <dgm:prSet/>
      <dgm:spPr/>
      <dgm:t>
        <a:bodyPr/>
        <a:lstStyle/>
        <a:p>
          <a:endParaRPr lang="en-US" sz="1200">
            <a:latin typeface="Gill Sans Nova" panose="020B0602020104020203" pitchFamily="34" charset="0"/>
          </a:endParaRPr>
        </a:p>
      </dgm:t>
    </dgm:pt>
    <dgm:pt modelId="{9A631332-639B-4491-9048-6FCC651C1FC4}" type="sibTrans" cxnId="{1FF1489D-A07B-450E-AFB2-7CA138F3EF8A}">
      <dgm:prSet/>
      <dgm:spPr/>
      <dgm:t>
        <a:bodyPr/>
        <a:lstStyle/>
        <a:p>
          <a:endParaRPr lang="en-US" sz="1200">
            <a:latin typeface="Gill Sans Nova" panose="020B0602020104020203" pitchFamily="34" charset="0"/>
          </a:endParaRPr>
        </a:p>
      </dgm:t>
    </dgm:pt>
    <dgm:pt modelId="{4E0EC297-5D49-4073-A831-863059AECF22}">
      <dgm:prSet custT="1"/>
      <dgm:spPr/>
      <dgm:t>
        <a:bodyPr/>
        <a:lstStyle/>
        <a:p>
          <a:r>
            <a:rPr lang="en-US" sz="1200" b="0" i="0" dirty="0">
              <a:latin typeface="Gill Sans Nova"/>
            </a:rPr>
            <a:t>Left alone or in a care of another child</a:t>
          </a:r>
          <a:endParaRPr lang="en-US" sz="1200" dirty="0">
            <a:latin typeface="Gill Sans Nova"/>
          </a:endParaRPr>
        </a:p>
      </dgm:t>
    </dgm:pt>
    <dgm:pt modelId="{07AA755A-59D7-4109-BED7-F946DE14C5CC}" type="parTrans" cxnId="{DB0F66E4-2D2D-4EF6-8DA6-B4BD32467AE6}">
      <dgm:prSet custT="1"/>
      <dgm:spPr/>
      <dgm:t>
        <a:bodyPr/>
        <a:lstStyle/>
        <a:p>
          <a:endParaRPr lang="en-US" sz="1200">
            <a:latin typeface="Gill Sans Nova" panose="020B0602020104020203" pitchFamily="34" charset="0"/>
          </a:endParaRPr>
        </a:p>
      </dgm:t>
    </dgm:pt>
    <dgm:pt modelId="{9E825787-D5E4-4FE7-8E14-6B01DFFF7ECA}" type="sibTrans" cxnId="{DB0F66E4-2D2D-4EF6-8DA6-B4BD32467AE6}">
      <dgm:prSet/>
      <dgm:spPr/>
      <dgm:t>
        <a:bodyPr/>
        <a:lstStyle/>
        <a:p>
          <a:endParaRPr lang="en-US" sz="1200">
            <a:latin typeface="Gill Sans Nova" panose="020B0602020104020203" pitchFamily="34" charset="0"/>
          </a:endParaRPr>
        </a:p>
      </dgm:t>
    </dgm:pt>
    <dgm:pt modelId="{1E345D04-6234-4715-B688-4ABB3A91DC68}">
      <dgm:prSet custT="1"/>
      <dgm:spPr/>
      <dgm:t>
        <a:bodyPr/>
        <a:lstStyle/>
        <a:p>
          <a:r>
            <a:rPr lang="en-US" sz="1200" b="0" i="0" dirty="0">
              <a:latin typeface="Gill Sans Nova"/>
            </a:rPr>
            <a:t>Suffered from diarrhea 2 weeks prior to the survey</a:t>
          </a:r>
          <a:endParaRPr lang="en-US" sz="1200" dirty="0">
            <a:latin typeface="Gill Sans Nova"/>
          </a:endParaRPr>
        </a:p>
      </dgm:t>
    </dgm:pt>
    <dgm:pt modelId="{A21625DC-68B0-4BA3-8874-D52D6A554806}" type="parTrans" cxnId="{CD05B570-ABF7-4C63-86A9-3C1EB01F88AB}">
      <dgm:prSet custT="1"/>
      <dgm:spPr/>
      <dgm:t>
        <a:bodyPr/>
        <a:lstStyle/>
        <a:p>
          <a:endParaRPr lang="en-US" sz="1200">
            <a:latin typeface="Gill Sans Nova" panose="020B0602020104020203" pitchFamily="34" charset="0"/>
          </a:endParaRPr>
        </a:p>
      </dgm:t>
    </dgm:pt>
    <dgm:pt modelId="{4EDED0E7-6383-43BC-8D97-396CC81FBB69}" type="sibTrans" cxnId="{CD05B570-ABF7-4C63-86A9-3C1EB01F88AB}">
      <dgm:prSet/>
      <dgm:spPr/>
      <dgm:t>
        <a:bodyPr/>
        <a:lstStyle/>
        <a:p>
          <a:endParaRPr lang="en-US" sz="1200">
            <a:latin typeface="Gill Sans Nova" panose="020B0602020104020203" pitchFamily="34" charset="0"/>
          </a:endParaRPr>
        </a:p>
      </dgm:t>
    </dgm:pt>
    <dgm:pt modelId="{6668234D-85B6-423C-8DDF-540803962565}">
      <dgm:prSet custT="1"/>
      <dgm:spPr/>
      <dgm:t>
        <a:bodyPr/>
        <a:lstStyle/>
        <a:p>
          <a:pPr rtl="0"/>
          <a:r>
            <a:rPr lang="en-US" sz="1200" b="0" i="0" dirty="0">
              <a:latin typeface="Gill Sans Nova"/>
            </a:rPr>
            <a:t>Underweight Child </a:t>
          </a:r>
          <a:endParaRPr lang="en-US" sz="1200" dirty="0">
            <a:latin typeface="Gill Sans Nova"/>
          </a:endParaRPr>
        </a:p>
      </dgm:t>
    </dgm:pt>
    <dgm:pt modelId="{1A10A910-9B5C-4D90-9C22-9EAC15CBC398}" type="parTrans" cxnId="{EC244743-F050-4C58-9744-816A2440B9E2}">
      <dgm:prSet custT="1"/>
      <dgm:spPr/>
      <dgm:t>
        <a:bodyPr/>
        <a:lstStyle/>
        <a:p>
          <a:endParaRPr lang="en-US" sz="1200">
            <a:latin typeface="Gill Sans Nova" panose="020B0602020104020203" pitchFamily="34" charset="0"/>
          </a:endParaRPr>
        </a:p>
      </dgm:t>
    </dgm:pt>
    <dgm:pt modelId="{3743490B-421D-40C2-BD8E-54420D74C938}" type="sibTrans" cxnId="{EC244743-F050-4C58-9744-816A2440B9E2}">
      <dgm:prSet/>
      <dgm:spPr/>
      <dgm:t>
        <a:bodyPr/>
        <a:lstStyle/>
        <a:p>
          <a:endParaRPr lang="en-US" sz="1200">
            <a:latin typeface="Gill Sans Nova" panose="020B0602020104020203" pitchFamily="34" charset="0"/>
          </a:endParaRPr>
        </a:p>
      </dgm:t>
    </dgm:pt>
    <dgm:pt modelId="{D27C4375-43F6-45B3-BCB2-DB46910FCBF8}">
      <dgm:prSet custT="1"/>
      <dgm:spPr/>
      <dgm:t>
        <a:bodyPr/>
        <a:lstStyle/>
        <a:p>
          <a:pPr rtl="0"/>
          <a:r>
            <a:rPr lang="en-US" sz="1200" b="0" i="0" dirty="0">
              <a:latin typeface="Gill Sans Nova"/>
            </a:rPr>
            <a:t>Fed food of low diversity  </a:t>
          </a:r>
          <a:endParaRPr lang="en-US" sz="1200" dirty="0">
            <a:latin typeface="Gill Sans Nova"/>
          </a:endParaRPr>
        </a:p>
      </dgm:t>
    </dgm:pt>
    <dgm:pt modelId="{EEE6A970-1E70-47BA-A030-204A78A653E1}" type="parTrans" cxnId="{01BA63C6-7186-46B6-9CB8-B2F57159778D}">
      <dgm:prSet custT="1"/>
      <dgm:spPr/>
      <dgm:t>
        <a:bodyPr/>
        <a:lstStyle/>
        <a:p>
          <a:endParaRPr lang="en-US" sz="1200">
            <a:latin typeface="Gill Sans Nova" panose="020B0602020104020203" pitchFamily="34" charset="0"/>
          </a:endParaRPr>
        </a:p>
      </dgm:t>
    </dgm:pt>
    <dgm:pt modelId="{A891C754-1552-45D7-9020-B8AC3B59C7DA}" type="sibTrans" cxnId="{01BA63C6-7186-46B6-9CB8-B2F57159778D}">
      <dgm:prSet/>
      <dgm:spPr/>
      <dgm:t>
        <a:bodyPr/>
        <a:lstStyle/>
        <a:p>
          <a:endParaRPr lang="en-US" sz="1200">
            <a:latin typeface="Gill Sans Nova" panose="020B0602020104020203" pitchFamily="34" charset="0"/>
          </a:endParaRPr>
        </a:p>
      </dgm:t>
    </dgm:pt>
    <dgm:pt modelId="{391272D2-9C22-4452-B3DE-DF3F4982D344}">
      <dgm:prSet custT="1"/>
      <dgm:spPr/>
      <dgm:t>
        <a:bodyPr/>
        <a:lstStyle/>
        <a:p>
          <a:r>
            <a:rPr lang="en-US" sz="1200" b="0" i="0" dirty="0">
              <a:latin typeface="Gill Sans Nova" panose="020B0602020104020203" pitchFamily="34" charset="0"/>
            </a:rPr>
            <a:t>Being older than 12 months</a:t>
          </a:r>
          <a:endParaRPr lang="en-US" sz="1200" dirty="0">
            <a:latin typeface="Gill Sans Nova" panose="020B0602020104020203" pitchFamily="34" charset="0"/>
          </a:endParaRPr>
        </a:p>
      </dgm:t>
    </dgm:pt>
    <dgm:pt modelId="{C194AB2D-1D57-4BDE-9A6D-6F47F2C43CC5}" type="parTrans" cxnId="{68B9A263-04E3-4FEC-B0B8-C7D5972CE9C0}">
      <dgm:prSet/>
      <dgm:spPr/>
      <dgm:t>
        <a:bodyPr/>
        <a:lstStyle/>
        <a:p>
          <a:endParaRPr lang="en-US" sz="1200"/>
        </a:p>
      </dgm:t>
    </dgm:pt>
    <dgm:pt modelId="{15987039-683E-4519-A80F-BEBF18E91A1F}" type="sibTrans" cxnId="{68B9A263-04E3-4FEC-B0B8-C7D5972CE9C0}">
      <dgm:prSet/>
      <dgm:spPr/>
      <dgm:t>
        <a:bodyPr/>
        <a:lstStyle/>
        <a:p>
          <a:endParaRPr lang="en-US" sz="1200"/>
        </a:p>
      </dgm:t>
    </dgm:pt>
    <dgm:pt modelId="{9AD18DA6-1CBF-433E-85B5-F3F2D4FA382C}" type="pres">
      <dgm:prSet presAssocID="{E4052C3C-63A2-4DED-AA67-9E26ADED0293}" presName="cycle" presStyleCnt="0">
        <dgm:presLayoutVars>
          <dgm:chMax val="1"/>
          <dgm:dir/>
          <dgm:animLvl val="ctr"/>
          <dgm:resizeHandles val="exact"/>
        </dgm:presLayoutVars>
      </dgm:prSet>
      <dgm:spPr/>
    </dgm:pt>
    <dgm:pt modelId="{A7B9773E-2FB7-4B5F-A93D-5BA5E611F984}" type="pres">
      <dgm:prSet presAssocID="{77291B5B-4C7B-470B-8776-0C92B96D38EA}" presName="centerShape" presStyleLbl="node0" presStyleIdx="0" presStyleCnt="1"/>
      <dgm:spPr/>
    </dgm:pt>
    <dgm:pt modelId="{EA04BCEC-C34E-4A85-A417-5A7B242DB9BB}" type="pres">
      <dgm:prSet presAssocID="{07AA755A-59D7-4109-BED7-F946DE14C5CC}" presName="parTrans" presStyleLbl="bgSibTrans2D1" presStyleIdx="0" presStyleCnt="5"/>
      <dgm:spPr/>
    </dgm:pt>
    <dgm:pt modelId="{F856B7FD-9090-4911-9D1B-6E6DC19AE9AA}" type="pres">
      <dgm:prSet presAssocID="{4E0EC297-5D49-4073-A831-863059AECF22}" presName="node" presStyleLbl="node1" presStyleIdx="0" presStyleCnt="5">
        <dgm:presLayoutVars>
          <dgm:bulletEnabled val="1"/>
        </dgm:presLayoutVars>
      </dgm:prSet>
      <dgm:spPr/>
    </dgm:pt>
    <dgm:pt modelId="{939C0570-CCA7-4BFB-8B56-D86939656554}" type="pres">
      <dgm:prSet presAssocID="{A21625DC-68B0-4BA3-8874-D52D6A554806}" presName="parTrans" presStyleLbl="bgSibTrans2D1" presStyleIdx="1" presStyleCnt="5"/>
      <dgm:spPr/>
    </dgm:pt>
    <dgm:pt modelId="{84D9C3E2-27F3-401C-893F-5E0E30CC2AC7}" type="pres">
      <dgm:prSet presAssocID="{1E345D04-6234-4715-B688-4ABB3A91DC68}" presName="node" presStyleLbl="node1" presStyleIdx="1" presStyleCnt="5">
        <dgm:presLayoutVars>
          <dgm:bulletEnabled val="1"/>
        </dgm:presLayoutVars>
      </dgm:prSet>
      <dgm:spPr/>
    </dgm:pt>
    <dgm:pt modelId="{90B76818-4DC4-43BA-BBEC-E0E6250A14EE}" type="pres">
      <dgm:prSet presAssocID="{1A10A910-9B5C-4D90-9C22-9EAC15CBC398}" presName="parTrans" presStyleLbl="bgSibTrans2D1" presStyleIdx="2" presStyleCnt="5"/>
      <dgm:spPr/>
    </dgm:pt>
    <dgm:pt modelId="{C1B51618-A782-4D59-AFAB-9CE0DDF8FB56}" type="pres">
      <dgm:prSet presAssocID="{6668234D-85B6-423C-8DDF-540803962565}" presName="node" presStyleLbl="node1" presStyleIdx="2" presStyleCnt="5">
        <dgm:presLayoutVars>
          <dgm:bulletEnabled val="1"/>
        </dgm:presLayoutVars>
      </dgm:prSet>
      <dgm:spPr/>
    </dgm:pt>
    <dgm:pt modelId="{F9A5C65E-2541-4A86-AB84-9ED479DCC0B0}" type="pres">
      <dgm:prSet presAssocID="{EEE6A970-1E70-47BA-A030-204A78A653E1}" presName="parTrans" presStyleLbl="bgSibTrans2D1" presStyleIdx="3" presStyleCnt="5"/>
      <dgm:spPr/>
    </dgm:pt>
    <dgm:pt modelId="{38AC5659-8906-4D54-989E-522F849EA32E}" type="pres">
      <dgm:prSet presAssocID="{D27C4375-43F6-45B3-BCB2-DB46910FCBF8}" presName="node" presStyleLbl="node1" presStyleIdx="3" presStyleCnt="5">
        <dgm:presLayoutVars>
          <dgm:bulletEnabled val="1"/>
        </dgm:presLayoutVars>
      </dgm:prSet>
      <dgm:spPr/>
    </dgm:pt>
    <dgm:pt modelId="{ABA57DAE-A805-453E-8B1E-707E2931B3EA}" type="pres">
      <dgm:prSet presAssocID="{C194AB2D-1D57-4BDE-9A6D-6F47F2C43CC5}" presName="parTrans" presStyleLbl="bgSibTrans2D1" presStyleIdx="4" presStyleCnt="5"/>
      <dgm:spPr/>
    </dgm:pt>
    <dgm:pt modelId="{E683AF83-15DE-410E-A9CD-83B3A37CF743}" type="pres">
      <dgm:prSet presAssocID="{391272D2-9C22-4452-B3DE-DF3F4982D344}" presName="node" presStyleLbl="node1" presStyleIdx="4" presStyleCnt="5">
        <dgm:presLayoutVars>
          <dgm:bulletEnabled val="1"/>
        </dgm:presLayoutVars>
      </dgm:prSet>
      <dgm:spPr/>
    </dgm:pt>
  </dgm:ptLst>
  <dgm:cxnLst>
    <dgm:cxn modelId="{E439A42A-6528-4C88-80A8-68AA6A982350}" type="presOf" srcId="{1E345D04-6234-4715-B688-4ABB3A91DC68}" destId="{84D9C3E2-27F3-401C-893F-5E0E30CC2AC7}" srcOrd="0" destOrd="0" presId="urn:microsoft.com/office/officeart/2005/8/layout/radial4"/>
    <dgm:cxn modelId="{6FE1C53F-FFB0-4FFE-BAFB-708CD0519000}" type="presOf" srcId="{A21625DC-68B0-4BA3-8874-D52D6A554806}" destId="{939C0570-CCA7-4BFB-8B56-D86939656554}" srcOrd="0" destOrd="0" presId="urn:microsoft.com/office/officeart/2005/8/layout/radial4"/>
    <dgm:cxn modelId="{FF510B5C-8ADC-4C5E-A709-FDC0D5A50683}" type="presOf" srcId="{77291B5B-4C7B-470B-8776-0C92B96D38EA}" destId="{A7B9773E-2FB7-4B5F-A93D-5BA5E611F984}" srcOrd="0" destOrd="0" presId="urn:microsoft.com/office/officeart/2005/8/layout/radial4"/>
    <dgm:cxn modelId="{EC244743-F050-4C58-9744-816A2440B9E2}" srcId="{77291B5B-4C7B-470B-8776-0C92B96D38EA}" destId="{6668234D-85B6-423C-8DDF-540803962565}" srcOrd="2" destOrd="0" parTransId="{1A10A910-9B5C-4D90-9C22-9EAC15CBC398}" sibTransId="{3743490B-421D-40C2-BD8E-54420D74C938}"/>
    <dgm:cxn modelId="{68B9A263-04E3-4FEC-B0B8-C7D5972CE9C0}" srcId="{77291B5B-4C7B-470B-8776-0C92B96D38EA}" destId="{391272D2-9C22-4452-B3DE-DF3F4982D344}" srcOrd="4" destOrd="0" parTransId="{C194AB2D-1D57-4BDE-9A6D-6F47F2C43CC5}" sibTransId="{15987039-683E-4519-A80F-BEBF18E91A1F}"/>
    <dgm:cxn modelId="{F5B78146-3ED2-425E-B99E-C28B9625FD3A}" type="presOf" srcId="{07AA755A-59D7-4109-BED7-F946DE14C5CC}" destId="{EA04BCEC-C34E-4A85-A417-5A7B242DB9BB}" srcOrd="0" destOrd="0" presId="urn:microsoft.com/office/officeart/2005/8/layout/radial4"/>
    <dgm:cxn modelId="{5E595667-051D-48EF-B982-7FDEF247B62C}" type="presOf" srcId="{E4052C3C-63A2-4DED-AA67-9E26ADED0293}" destId="{9AD18DA6-1CBF-433E-85B5-F3F2D4FA382C}" srcOrd="0" destOrd="0" presId="urn:microsoft.com/office/officeart/2005/8/layout/radial4"/>
    <dgm:cxn modelId="{25CBC248-9F8B-45B7-9928-84D42B10646F}" type="presOf" srcId="{1A10A910-9B5C-4D90-9C22-9EAC15CBC398}" destId="{90B76818-4DC4-43BA-BBEC-E0E6250A14EE}" srcOrd="0" destOrd="0" presId="urn:microsoft.com/office/officeart/2005/8/layout/radial4"/>
    <dgm:cxn modelId="{A405AC6D-27D5-4CE7-B6B5-70B9187C3C70}" type="presOf" srcId="{C194AB2D-1D57-4BDE-9A6D-6F47F2C43CC5}" destId="{ABA57DAE-A805-453E-8B1E-707E2931B3EA}" srcOrd="0" destOrd="0" presId="urn:microsoft.com/office/officeart/2005/8/layout/radial4"/>
    <dgm:cxn modelId="{CD05B570-ABF7-4C63-86A9-3C1EB01F88AB}" srcId="{77291B5B-4C7B-470B-8776-0C92B96D38EA}" destId="{1E345D04-6234-4715-B688-4ABB3A91DC68}" srcOrd="1" destOrd="0" parTransId="{A21625DC-68B0-4BA3-8874-D52D6A554806}" sibTransId="{4EDED0E7-6383-43BC-8D97-396CC81FBB69}"/>
    <dgm:cxn modelId="{CCBE6C88-48C9-460A-B5C9-72EE48538FED}" type="presOf" srcId="{EEE6A970-1E70-47BA-A030-204A78A653E1}" destId="{F9A5C65E-2541-4A86-AB84-9ED479DCC0B0}" srcOrd="0" destOrd="0" presId="urn:microsoft.com/office/officeart/2005/8/layout/radial4"/>
    <dgm:cxn modelId="{1FF1489D-A07B-450E-AFB2-7CA138F3EF8A}" srcId="{E4052C3C-63A2-4DED-AA67-9E26ADED0293}" destId="{77291B5B-4C7B-470B-8776-0C92B96D38EA}" srcOrd="0" destOrd="0" parTransId="{F63EC36F-C946-4862-9586-D076638A3785}" sibTransId="{9A631332-639B-4491-9048-6FCC651C1FC4}"/>
    <dgm:cxn modelId="{66FE499E-55D6-4910-B350-05B554258835}" type="presOf" srcId="{6668234D-85B6-423C-8DDF-540803962565}" destId="{C1B51618-A782-4D59-AFAB-9CE0DDF8FB56}" srcOrd="0" destOrd="0" presId="urn:microsoft.com/office/officeart/2005/8/layout/radial4"/>
    <dgm:cxn modelId="{01BA63C6-7186-46B6-9CB8-B2F57159778D}" srcId="{77291B5B-4C7B-470B-8776-0C92B96D38EA}" destId="{D27C4375-43F6-45B3-BCB2-DB46910FCBF8}" srcOrd="3" destOrd="0" parTransId="{EEE6A970-1E70-47BA-A030-204A78A653E1}" sibTransId="{A891C754-1552-45D7-9020-B8AC3B59C7DA}"/>
    <dgm:cxn modelId="{095D5FCB-6BC1-4424-B02D-085166176A5F}" type="presOf" srcId="{391272D2-9C22-4452-B3DE-DF3F4982D344}" destId="{E683AF83-15DE-410E-A9CD-83B3A37CF743}" srcOrd="0" destOrd="0" presId="urn:microsoft.com/office/officeart/2005/8/layout/radial4"/>
    <dgm:cxn modelId="{93961DD3-7A11-4396-A71D-ABCCA443B0AC}" type="presOf" srcId="{4E0EC297-5D49-4073-A831-863059AECF22}" destId="{F856B7FD-9090-4911-9D1B-6E6DC19AE9AA}" srcOrd="0" destOrd="0" presId="urn:microsoft.com/office/officeart/2005/8/layout/radial4"/>
    <dgm:cxn modelId="{DB0F66E4-2D2D-4EF6-8DA6-B4BD32467AE6}" srcId="{77291B5B-4C7B-470B-8776-0C92B96D38EA}" destId="{4E0EC297-5D49-4073-A831-863059AECF22}" srcOrd="0" destOrd="0" parTransId="{07AA755A-59D7-4109-BED7-F946DE14C5CC}" sibTransId="{9E825787-D5E4-4FE7-8E14-6B01DFFF7ECA}"/>
    <dgm:cxn modelId="{33AB97F5-C2E1-4ACD-9DBD-84063BF710D4}" type="presOf" srcId="{D27C4375-43F6-45B3-BCB2-DB46910FCBF8}" destId="{38AC5659-8906-4D54-989E-522F849EA32E}" srcOrd="0" destOrd="0" presId="urn:microsoft.com/office/officeart/2005/8/layout/radial4"/>
    <dgm:cxn modelId="{472DAA2A-0F5E-42D7-90EA-3FE6FDF7DBF7}" type="presParOf" srcId="{9AD18DA6-1CBF-433E-85B5-F3F2D4FA382C}" destId="{A7B9773E-2FB7-4B5F-A93D-5BA5E611F984}" srcOrd="0" destOrd="0" presId="urn:microsoft.com/office/officeart/2005/8/layout/radial4"/>
    <dgm:cxn modelId="{C8BE6D81-F939-4559-81B6-B0001B911819}" type="presParOf" srcId="{9AD18DA6-1CBF-433E-85B5-F3F2D4FA382C}" destId="{EA04BCEC-C34E-4A85-A417-5A7B242DB9BB}" srcOrd="1" destOrd="0" presId="urn:microsoft.com/office/officeart/2005/8/layout/radial4"/>
    <dgm:cxn modelId="{4F2A072F-A2F5-4DF8-B858-9C2D583DE4E4}" type="presParOf" srcId="{9AD18DA6-1CBF-433E-85B5-F3F2D4FA382C}" destId="{F856B7FD-9090-4911-9D1B-6E6DC19AE9AA}" srcOrd="2" destOrd="0" presId="urn:microsoft.com/office/officeart/2005/8/layout/radial4"/>
    <dgm:cxn modelId="{0D053AD9-203E-4729-8943-BA87C03295F6}" type="presParOf" srcId="{9AD18DA6-1CBF-433E-85B5-F3F2D4FA382C}" destId="{939C0570-CCA7-4BFB-8B56-D86939656554}" srcOrd="3" destOrd="0" presId="urn:microsoft.com/office/officeart/2005/8/layout/radial4"/>
    <dgm:cxn modelId="{6A372970-5129-452D-BB30-6F25E80DEDCA}" type="presParOf" srcId="{9AD18DA6-1CBF-433E-85B5-F3F2D4FA382C}" destId="{84D9C3E2-27F3-401C-893F-5E0E30CC2AC7}" srcOrd="4" destOrd="0" presId="urn:microsoft.com/office/officeart/2005/8/layout/radial4"/>
    <dgm:cxn modelId="{B75163C0-6791-408A-A0D4-A2E44C0D50DF}" type="presParOf" srcId="{9AD18DA6-1CBF-433E-85B5-F3F2D4FA382C}" destId="{90B76818-4DC4-43BA-BBEC-E0E6250A14EE}" srcOrd="5" destOrd="0" presId="urn:microsoft.com/office/officeart/2005/8/layout/radial4"/>
    <dgm:cxn modelId="{F331257E-BFF4-40A7-A4A0-C32D7A722799}" type="presParOf" srcId="{9AD18DA6-1CBF-433E-85B5-F3F2D4FA382C}" destId="{C1B51618-A782-4D59-AFAB-9CE0DDF8FB56}" srcOrd="6" destOrd="0" presId="urn:microsoft.com/office/officeart/2005/8/layout/radial4"/>
    <dgm:cxn modelId="{9A0E2DAD-3B4C-402D-882B-1498671F0395}" type="presParOf" srcId="{9AD18DA6-1CBF-433E-85B5-F3F2D4FA382C}" destId="{F9A5C65E-2541-4A86-AB84-9ED479DCC0B0}" srcOrd="7" destOrd="0" presId="urn:microsoft.com/office/officeart/2005/8/layout/radial4"/>
    <dgm:cxn modelId="{DFDB848C-B2FB-4391-B5E8-74DC8DB343E7}" type="presParOf" srcId="{9AD18DA6-1CBF-433E-85B5-F3F2D4FA382C}" destId="{38AC5659-8906-4D54-989E-522F849EA32E}" srcOrd="8" destOrd="0" presId="urn:microsoft.com/office/officeart/2005/8/layout/radial4"/>
    <dgm:cxn modelId="{E4988E8C-F16A-4D04-B6AC-BFCBACF48FE5}" type="presParOf" srcId="{9AD18DA6-1CBF-433E-85B5-F3F2D4FA382C}" destId="{ABA57DAE-A805-453E-8B1E-707E2931B3EA}" srcOrd="9" destOrd="0" presId="urn:microsoft.com/office/officeart/2005/8/layout/radial4"/>
    <dgm:cxn modelId="{067FB077-7CAA-4E7E-89A0-F9E0FE5F4C4A}" type="presParOf" srcId="{9AD18DA6-1CBF-433E-85B5-F3F2D4FA382C}" destId="{E683AF83-15DE-410E-A9CD-83B3A37CF743}" srcOrd="10" destOrd="0" presId="urn:microsoft.com/office/officeart/2005/8/layout/radial4"/>
  </dgm:cxnLst>
  <dgm:bg/>
  <dgm:whole/>
  <dgm:extLst>
    <a:ext uri="http://schemas.microsoft.com/office/drawing/2008/diagram">
      <dsp:dataModelExt xmlns:dsp="http://schemas.microsoft.com/office/drawing/2008/diagram" relId="rId1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9AFAD3D-2991-44AB-A998-98668691A460}">
      <dsp:nvSpPr>
        <dsp:cNvPr id="0" name=""/>
        <dsp:cNvSpPr/>
      </dsp:nvSpPr>
      <dsp:spPr>
        <a:xfrm>
          <a:off x="859626" y="0"/>
          <a:ext cx="9742434" cy="4929849"/>
        </a:xfrm>
        <a:prstGeom prst="rightArrow">
          <a:avLst/>
        </a:prstGeom>
        <a:solidFill>
          <a:schemeClr val="accent5">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E433D07-5746-4DB1-A31B-754D54019528}">
      <dsp:nvSpPr>
        <dsp:cNvPr id="0" name=""/>
        <dsp:cNvSpPr/>
      </dsp:nvSpPr>
      <dsp:spPr>
        <a:xfrm>
          <a:off x="3357" y="1478954"/>
          <a:ext cx="2021465" cy="1971940"/>
        </a:xfrm>
        <a:prstGeom prst="round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latin typeface="Gill Sans Nova" panose="020B0602020104020203" pitchFamily="34" charset="0"/>
            </a:rPr>
            <a:t>Acknowledgements </a:t>
          </a:r>
          <a:endParaRPr lang="en-US" sz="1800" kern="1200">
            <a:solidFill>
              <a:schemeClr val="tx1"/>
            </a:solidFill>
            <a:latin typeface="Gill Sans Nova" panose="020B0602020104020203" pitchFamily="34" charset="0"/>
          </a:endParaRPr>
        </a:p>
      </dsp:txBody>
      <dsp:txXfrm>
        <a:off x="99619" y="1575216"/>
        <a:ext cx="1828941" cy="1779416"/>
      </dsp:txXfrm>
    </dsp:sp>
    <dsp:sp modelId="{DF376E80-C905-4200-A957-0D76780E78F9}">
      <dsp:nvSpPr>
        <dsp:cNvPr id="0" name=""/>
        <dsp:cNvSpPr/>
      </dsp:nvSpPr>
      <dsp:spPr>
        <a:xfrm>
          <a:off x="2361734" y="1478954"/>
          <a:ext cx="2021465" cy="1971940"/>
        </a:xfrm>
        <a:prstGeom prst="roundRect">
          <a:avLst/>
        </a:prstGeom>
        <a:solidFill>
          <a:schemeClr val="accent5">
            <a:hueOff val="-2483469"/>
            <a:satOff val="9953"/>
            <a:lumOff val="215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latin typeface="Gill Sans Nova" panose="020B0602020104020203" pitchFamily="34" charset="0"/>
            </a:rPr>
            <a:t>Background </a:t>
          </a:r>
          <a:endParaRPr lang="en-US" sz="1800" kern="1200">
            <a:solidFill>
              <a:schemeClr val="tx1"/>
            </a:solidFill>
            <a:latin typeface="Gill Sans Nova" panose="020B0602020104020203" pitchFamily="34" charset="0"/>
          </a:endParaRPr>
        </a:p>
      </dsp:txBody>
      <dsp:txXfrm>
        <a:off x="2457996" y="1575216"/>
        <a:ext cx="1828941" cy="1779416"/>
      </dsp:txXfrm>
    </dsp:sp>
    <dsp:sp modelId="{E0E4C5F1-5650-4EE9-BDF8-A59315416DB7}">
      <dsp:nvSpPr>
        <dsp:cNvPr id="0" name=""/>
        <dsp:cNvSpPr/>
      </dsp:nvSpPr>
      <dsp:spPr>
        <a:xfrm>
          <a:off x="4720111" y="1478954"/>
          <a:ext cx="2021465" cy="1971940"/>
        </a:xfrm>
        <a:prstGeom prst="roundRect">
          <a:avLst/>
        </a:prstGeom>
        <a:solidFill>
          <a:schemeClr val="accent5">
            <a:hueOff val="-4966938"/>
            <a:satOff val="19906"/>
            <a:lumOff val="4314"/>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latin typeface="Gill Sans Nova" panose="020B0602020104020203" pitchFamily="34" charset="0"/>
            </a:rPr>
            <a:t>Methodology</a:t>
          </a:r>
          <a:endParaRPr lang="en-US" sz="1800" kern="1200">
            <a:solidFill>
              <a:schemeClr val="tx1"/>
            </a:solidFill>
            <a:latin typeface="Gill Sans Nova" panose="020B0602020104020203" pitchFamily="34" charset="0"/>
          </a:endParaRPr>
        </a:p>
      </dsp:txBody>
      <dsp:txXfrm>
        <a:off x="4816373" y="1575216"/>
        <a:ext cx="1828941" cy="1779416"/>
      </dsp:txXfrm>
    </dsp:sp>
    <dsp:sp modelId="{6C2DB5D8-4259-4D13-9BFF-9670C38E5B40}">
      <dsp:nvSpPr>
        <dsp:cNvPr id="0" name=""/>
        <dsp:cNvSpPr/>
      </dsp:nvSpPr>
      <dsp:spPr>
        <a:xfrm>
          <a:off x="7078487" y="1478954"/>
          <a:ext cx="2021465" cy="1971940"/>
        </a:xfrm>
        <a:prstGeom prst="roundRect">
          <a:avLst/>
        </a:prstGeom>
        <a:solidFill>
          <a:schemeClr val="accent5">
            <a:hueOff val="-7450407"/>
            <a:satOff val="29858"/>
            <a:lumOff val="6471"/>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latin typeface="Gill Sans Nova" panose="020B0602020104020203" pitchFamily="34" charset="0"/>
            </a:rPr>
            <a:t>Results</a:t>
          </a:r>
          <a:endParaRPr lang="en-US" sz="1800" kern="1200">
            <a:solidFill>
              <a:schemeClr val="tx1"/>
            </a:solidFill>
            <a:latin typeface="Gill Sans Nova" panose="020B0602020104020203" pitchFamily="34" charset="0"/>
          </a:endParaRPr>
        </a:p>
      </dsp:txBody>
      <dsp:txXfrm>
        <a:off x="7174749" y="1575216"/>
        <a:ext cx="1828941" cy="1779416"/>
      </dsp:txXfrm>
    </dsp:sp>
    <dsp:sp modelId="{F48863C2-A269-4839-93C9-C13D810A5CCB}">
      <dsp:nvSpPr>
        <dsp:cNvPr id="0" name=""/>
        <dsp:cNvSpPr/>
      </dsp:nvSpPr>
      <dsp:spPr>
        <a:xfrm>
          <a:off x="9436864" y="1478954"/>
          <a:ext cx="2021465" cy="1971940"/>
        </a:xfrm>
        <a:prstGeom prst="roundRect">
          <a:avLst/>
        </a:prstGeom>
        <a:solidFill>
          <a:schemeClr val="accent5">
            <a:hueOff val="-9933876"/>
            <a:satOff val="39811"/>
            <a:lumOff val="862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0" i="0" kern="1200">
              <a:solidFill>
                <a:schemeClr val="tx1"/>
              </a:solidFill>
              <a:latin typeface="Gill Sans Nova" panose="020B0602020104020203" pitchFamily="34" charset="0"/>
            </a:rPr>
            <a:t>Conclusions and recommendations</a:t>
          </a:r>
          <a:endParaRPr lang="en-US" sz="1800" kern="1200">
            <a:solidFill>
              <a:schemeClr val="tx1"/>
            </a:solidFill>
            <a:latin typeface="Gill Sans Nova" panose="020B0602020104020203" pitchFamily="34" charset="0"/>
          </a:endParaRPr>
        </a:p>
      </dsp:txBody>
      <dsp:txXfrm>
        <a:off x="9533126" y="1575216"/>
        <a:ext cx="1828941" cy="1779416"/>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1D620E-879C-4E71-9A2A-BABCF67E373D}">
      <dsp:nvSpPr>
        <dsp:cNvPr id="0" name=""/>
        <dsp:cNvSpPr/>
      </dsp:nvSpPr>
      <dsp:spPr>
        <a:xfrm>
          <a:off x="0" y="0"/>
          <a:ext cx="2358397" cy="1665388"/>
        </a:xfrm>
        <a:prstGeom prst="roundRect">
          <a:avLst>
            <a:gd name="adj" fmla="val 10000"/>
          </a:avLst>
        </a:prstGeom>
        <a:blipFill rotWithShape="0">
          <a:blip xmlns:r="http://schemas.openxmlformats.org/officeDocument/2006/relationships" r:embed="rId1"/>
          <a:srcRect/>
          <a:stretch>
            <a:fillRect l="-22000" r="-22000"/>
          </a:stretch>
        </a:blip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endParaRPr lang="en-US" sz="2800" b="1" i="0" u="none" strike="noStrike" kern="1200" cap="none">
            <a:solidFill>
              <a:schemeClr val="dk2"/>
            </a:solidFill>
            <a:latin typeface="Gill Sans Nova" panose="020B0602020104020203" pitchFamily="34" charset="0"/>
            <a:ea typeface="Gill Sans"/>
            <a:cs typeface="Gill Sans"/>
            <a:sym typeface="Arial"/>
          </a:endParaRPr>
        </a:p>
      </dsp:txBody>
      <dsp:txXfrm>
        <a:off x="48778" y="48778"/>
        <a:ext cx="2260841" cy="1567832"/>
      </dsp:txXfrm>
    </dsp:sp>
    <dsp:sp modelId="{B307F40E-8906-47E7-B2F6-D5C9E71F1E8F}">
      <dsp:nvSpPr>
        <dsp:cNvPr id="0" name=""/>
        <dsp:cNvSpPr/>
      </dsp:nvSpPr>
      <dsp:spPr>
        <a:xfrm>
          <a:off x="2954101" y="99096"/>
          <a:ext cx="1262893" cy="1467194"/>
        </a:xfrm>
        <a:prstGeom prst="rightArrow">
          <a:avLst>
            <a:gd name="adj1" fmla="val 60000"/>
            <a:gd name="adj2" fmla="val 50000"/>
          </a:avLst>
        </a:prstGeom>
        <a:solidFill>
          <a:schemeClr val="dk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577850">
            <a:lnSpc>
              <a:spcPct val="90000"/>
            </a:lnSpc>
            <a:spcBef>
              <a:spcPct val="0"/>
            </a:spcBef>
            <a:spcAft>
              <a:spcPct val="35000"/>
            </a:spcAft>
            <a:buNone/>
          </a:pPr>
          <a:endParaRPr lang="en-US" sz="1300" kern="1200">
            <a:solidFill>
              <a:schemeClr val="tx1">
                <a:lumMod val="85000"/>
                <a:lumOff val="15000"/>
              </a:schemeClr>
            </a:solidFill>
          </a:endParaRPr>
        </a:p>
      </dsp:txBody>
      <dsp:txXfrm>
        <a:off x="2954101" y="392535"/>
        <a:ext cx="884025" cy="880316"/>
      </dsp:txXfrm>
    </dsp:sp>
    <dsp:sp modelId="{3B284A22-43CB-4F5D-97E6-C5DC9A35F349}">
      <dsp:nvSpPr>
        <dsp:cNvPr id="0" name=""/>
        <dsp:cNvSpPr/>
      </dsp:nvSpPr>
      <dsp:spPr>
        <a:xfrm>
          <a:off x="4741214" y="-74805"/>
          <a:ext cx="5916108" cy="1814998"/>
        </a:xfrm>
        <a:prstGeom prst="roundRect">
          <a:avLst>
            <a:gd name="adj" fmla="val 10000"/>
          </a:avLst>
        </a:prstGeom>
        <a:solidFill>
          <a:schemeClr val="accent5">
            <a:lumMod val="40000"/>
            <a:lumOff val="6000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marL="0" lvl="0" indent="0" algn="ctr" defTabSz="711200">
            <a:lnSpc>
              <a:spcPct val="90000"/>
            </a:lnSpc>
            <a:spcBef>
              <a:spcPct val="0"/>
            </a:spcBef>
            <a:spcAft>
              <a:spcPct val="35000"/>
            </a:spcAft>
            <a:buNone/>
          </a:pPr>
          <a:r>
            <a:rPr lang="en-US" sz="1600" b="0" i="0" kern="1200" dirty="0">
              <a:latin typeface="Gill Sans Nova" panose="020B0602020104020203" pitchFamily="34" charset="0"/>
            </a:rPr>
            <a:t>Necessary conditions required to reduce stunting (QCA-analysis)</a:t>
          </a:r>
        </a:p>
        <a:p>
          <a:pPr marL="0" lvl="0" indent="0" algn="ctr" defTabSz="711200">
            <a:lnSpc>
              <a:spcPct val="90000"/>
            </a:lnSpc>
            <a:spcBef>
              <a:spcPct val="0"/>
            </a:spcBef>
            <a:spcAft>
              <a:spcPct val="35000"/>
            </a:spcAft>
            <a:buNone/>
          </a:pPr>
          <a:r>
            <a:rPr lang="en-US" sz="1600" b="0" i="0" kern="1200" dirty="0">
              <a:latin typeface="Gill Sans Nova" panose="020B0602020104020203" pitchFamily="34" charset="0"/>
            </a:rPr>
            <a:t>Improvement in (1) </a:t>
          </a:r>
          <a:r>
            <a:rPr lang="en-GB" sz="1600" b="0" i="0" kern="1200" dirty="0">
              <a:latin typeface="Gill Sans Nova" panose="020B0602020104020203" pitchFamily="34" charset="0"/>
            </a:rPr>
            <a:t>Minimum dietary diversity for women (MDD-W); (2) Minimum meal frequency (MMF); (3) Child dietary diversity (CDD) ; (4) Access to basic drinking water (BW), and (5) Access to Basic sanitation (BSN)</a:t>
          </a:r>
          <a:endParaRPr lang="en-US" sz="1600" kern="1200" dirty="0">
            <a:latin typeface="Gill Sans Nova" panose="020B0602020104020203" pitchFamily="34" charset="0"/>
          </a:endParaRPr>
        </a:p>
      </dsp:txBody>
      <dsp:txXfrm>
        <a:off x="4794373" y="-21646"/>
        <a:ext cx="5809790" cy="1708680"/>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F3C88C-F3DA-4855-8DE0-920A145AE6BC}">
      <dsp:nvSpPr>
        <dsp:cNvPr id="0" name=""/>
        <dsp:cNvSpPr/>
      </dsp:nvSpPr>
      <dsp:spPr>
        <a:xfrm>
          <a:off x="0" y="0"/>
          <a:ext cx="10872312" cy="0"/>
        </a:xfrm>
        <a:prstGeom prst="line">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25EED0F-9038-48A2-85BD-95E7BEF9A924}">
      <dsp:nvSpPr>
        <dsp:cNvPr id="0" name=""/>
        <dsp:cNvSpPr/>
      </dsp:nvSpPr>
      <dsp:spPr>
        <a:xfrm>
          <a:off x="0" y="0"/>
          <a:ext cx="10872312" cy="122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Nova" panose="020B0602020104020203" pitchFamily="34" charset="0"/>
            </a:rPr>
            <a:t>Delayed commencement and roll out of the SUN /MCDPII </a:t>
          </a:r>
          <a:r>
            <a:rPr lang="en-US" sz="2400" b="0" i="0" kern="1200" dirty="0" err="1">
              <a:latin typeface="Gill Sans Nova" panose="020B0602020104020203" pitchFamily="34" charset="0"/>
            </a:rPr>
            <a:t>programme</a:t>
          </a:r>
          <a:r>
            <a:rPr lang="en-US" sz="2400" b="0" i="0" kern="1200" dirty="0">
              <a:latin typeface="Gill Sans Nova" panose="020B0602020104020203" pitchFamily="34" charset="0"/>
            </a:rPr>
            <a:t> thereby limiting the coverage of interventions </a:t>
          </a:r>
          <a:endParaRPr lang="en-US" sz="2400" kern="1200" dirty="0">
            <a:latin typeface="Gill Sans Nova" panose="020B0602020104020203" pitchFamily="34" charset="0"/>
          </a:endParaRPr>
        </a:p>
      </dsp:txBody>
      <dsp:txXfrm>
        <a:off x="0" y="0"/>
        <a:ext cx="10872312" cy="1229626"/>
      </dsp:txXfrm>
    </dsp:sp>
    <dsp:sp modelId="{2F410A6F-D51A-45BB-9D72-6C0205A36478}">
      <dsp:nvSpPr>
        <dsp:cNvPr id="0" name=""/>
        <dsp:cNvSpPr/>
      </dsp:nvSpPr>
      <dsp:spPr>
        <a:xfrm>
          <a:off x="0" y="1229626"/>
          <a:ext cx="10872312" cy="0"/>
        </a:xfrm>
        <a:prstGeom prst="line">
          <a:avLst/>
        </a:prstGeom>
        <a:solidFill>
          <a:schemeClr val="accent3">
            <a:hueOff val="1108601"/>
            <a:satOff val="-11022"/>
            <a:lumOff val="-8104"/>
            <a:alphaOff val="0"/>
          </a:schemeClr>
        </a:solidFill>
        <a:ln w="25400" cap="flat" cmpd="sng" algn="ctr">
          <a:solidFill>
            <a:schemeClr val="accent3">
              <a:hueOff val="1108601"/>
              <a:satOff val="-11022"/>
              <a:lumOff val="-8104"/>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DD53B16-6960-434E-9781-ED647C3E5596}">
      <dsp:nvSpPr>
        <dsp:cNvPr id="0" name=""/>
        <dsp:cNvSpPr/>
      </dsp:nvSpPr>
      <dsp:spPr>
        <a:xfrm>
          <a:off x="0" y="1229626"/>
          <a:ext cx="10872312" cy="122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Nova" panose="020B0602020104020203" pitchFamily="34" charset="0"/>
            </a:rPr>
            <a:t>Onset of COVID 19 limited service provision resulting in low accessibility of beneficiaries</a:t>
          </a:r>
          <a:endParaRPr lang="en-US" sz="2400" kern="1200" dirty="0">
            <a:latin typeface="Gill Sans Nova" panose="020B0602020104020203" pitchFamily="34" charset="0"/>
          </a:endParaRPr>
        </a:p>
      </dsp:txBody>
      <dsp:txXfrm>
        <a:off x="0" y="1229626"/>
        <a:ext cx="10872312" cy="1229626"/>
      </dsp:txXfrm>
    </dsp:sp>
    <dsp:sp modelId="{D117EB91-208C-45D5-9A55-FCD139114C25}">
      <dsp:nvSpPr>
        <dsp:cNvPr id="0" name=""/>
        <dsp:cNvSpPr/>
      </dsp:nvSpPr>
      <dsp:spPr>
        <a:xfrm>
          <a:off x="0" y="2459253"/>
          <a:ext cx="10872312" cy="0"/>
        </a:xfrm>
        <a:prstGeom prst="line">
          <a:avLst/>
        </a:prstGeom>
        <a:solidFill>
          <a:schemeClr val="accent3">
            <a:hueOff val="2217202"/>
            <a:satOff val="-22043"/>
            <a:lumOff val="-16209"/>
            <a:alphaOff val="0"/>
          </a:schemeClr>
        </a:solidFill>
        <a:ln w="25400" cap="flat" cmpd="sng" algn="ctr">
          <a:solidFill>
            <a:schemeClr val="accent3">
              <a:hueOff val="2217202"/>
              <a:satOff val="-22043"/>
              <a:lumOff val="-1620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CD00F91-489D-4EDA-AF4E-B5076890F47A}">
      <dsp:nvSpPr>
        <dsp:cNvPr id="0" name=""/>
        <dsp:cNvSpPr/>
      </dsp:nvSpPr>
      <dsp:spPr>
        <a:xfrm>
          <a:off x="0" y="2459253"/>
          <a:ext cx="10872312" cy="122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Nova" panose="020B0602020104020203" pitchFamily="34" charset="0"/>
            </a:rPr>
            <a:t>Limited resources to support the implementation of high impact interventions in the target population </a:t>
          </a:r>
          <a:endParaRPr lang="en-US" sz="2400" kern="1200" dirty="0">
            <a:latin typeface="Gill Sans Nova" panose="020B0602020104020203" pitchFamily="34" charset="0"/>
          </a:endParaRPr>
        </a:p>
      </dsp:txBody>
      <dsp:txXfrm>
        <a:off x="0" y="2459253"/>
        <a:ext cx="10872312" cy="1229626"/>
      </dsp:txXfrm>
    </dsp:sp>
    <dsp:sp modelId="{056EBD7D-4D9B-4A3C-BBE4-92D028CEAC69}">
      <dsp:nvSpPr>
        <dsp:cNvPr id="0" name=""/>
        <dsp:cNvSpPr/>
      </dsp:nvSpPr>
      <dsp:spPr>
        <a:xfrm>
          <a:off x="0" y="3688880"/>
          <a:ext cx="10872312" cy="0"/>
        </a:xfrm>
        <a:prstGeom prst="line">
          <a:avLst/>
        </a:prstGeom>
        <a:solidFill>
          <a:schemeClr val="accent3">
            <a:hueOff val="3325803"/>
            <a:satOff val="-33065"/>
            <a:lumOff val="-24313"/>
            <a:alphaOff val="0"/>
          </a:schemeClr>
        </a:solidFill>
        <a:ln w="25400" cap="flat" cmpd="sng" algn="ctr">
          <a:solidFill>
            <a:schemeClr val="accent3">
              <a:hueOff val="3325803"/>
              <a:satOff val="-33065"/>
              <a:lumOff val="-24313"/>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9D12370-456E-44E4-8179-7D3DBD651B91}">
      <dsp:nvSpPr>
        <dsp:cNvPr id="0" name=""/>
        <dsp:cNvSpPr/>
      </dsp:nvSpPr>
      <dsp:spPr>
        <a:xfrm>
          <a:off x="0" y="3688880"/>
          <a:ext cx="10872312" cy="122962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latin typeface="Gill Sans Nova" panose="020B0602020104020203" pitchFamily="34" charset="0"/>
            </a:rPr>
            <a:t>Deteriorating economic situation in the country between 2019 and 2021, resulting in increased food prices </a:t>
          </a:r>
          <a:endParaRPr lang="en-US" sz="2400" kern="1200" dirty="0">
            <a:latin typeface="Gill Sans Nova" panose="020B0602020104020203" pitchFamily="34" charset="0"/>
          </a:endParaRPr>
        </a:p>
      </dsp:txBody>
      <dsp:txXfrm>
        <a:off x="0" y="3688880"/>
        <a:ext cx="10872312" cy="1229626"/>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F982B1-FEE3-468B-BCB2-4D2563B402C1}">
      <dsp:nvSpPr>
        <dsp:cNvPr id="0" name=""/>
        <dsp:cNvSpPr/>
      </dsp:nvSpPr>
      <dsp:spPr>
        <a:xfrm>
          <a:off x="0" y="607"/>
          <a:ext cx="10872312" cy="0"/>
        </a:xfrm>
        <a:prstGeom prst="line">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477D1AC-3836-4432-BADD-EFBB606DE9D7}">
      <dsp:nvSpPr>
        <dsp:cNvPr id="0" name=""/>
        <dsp:cNvSpPr/>
      </dsp:nvSpPr>
      <dsp:spPr>
        <a:xfrm>
          <a:off x="0" y="607"/>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Gill Sans Nova"/>
            </a:rPr>
            <a:t>Targeted iron fortification of complementary foods to address high levels of anaemia in children</a:t>
          </a:r>
          <a:endParaRPr lang="en-US" sz="2000" kern="1200" dirty="0">
            <a:latin typeface="Gill Sans Nova"/>
          </a:endParaRPr>
        </a:p>
      </dsp:txBody>
      <dsp:txXfrm>
        <a:off x="0" y="607"/>
        <a:ext cx="10872312" cy="711347"/>
      </dsp:txXfrm>
    </dsp:sp>
    <dsp:sp modelId="{C4B78029-AF70-4AD5-8075-78747E4D9A29}">
      <dsp:nvSpPr>
        <dsp:cNvPr id="0" name=""/>
        <dsp:cNvSpPr/>
      </dsp:nvSpPr>
      <dsp:spPr>
        <a:xfrm>
          <a:off x="0" y="711955"/>
          <a:ext cx="10872312" cy="0"/>
        </a:xfrm>
        <a:prstGeom prst="line">
          <a:avLst/>
        </a:prstGeom>
        <a:solidFill>
          <a:schemeClr val="accent4">
            <a:hueOff val="-744128"/>
            <a:satOff val="4483"/>
            <a:lumOff val="359"/>
            <a:alphaOff val="0"/>
          </a:schemeClr>
        </a:solidFill>
        <a:ln w="25400" cap="flat" cmpd="sng" algn="ctr">
          <a:solidFill>
            <a:schemeClr val="accent4">
              <a:hueOff val="-744128"/>
              <a:satOff val="4483"/>
              <a:lumOff val="35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CB17D4A-670F-476B-A2AA-1F345C50244B}">
      <dsp:nvSpPr>
        <dsp:cNvPr id="0" name=""/>
        <dsp:cNvSpPr/>
      </dsp:nvSpPr>
      <dsp:spPr>
        <a:xfrm>
          <a:off x="0" y="711955"/>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b="0" i="0" kern="1200" dirty="0">
              <a:latin typeface="Gill Sans Nova"/>
            </a:rPr>
            <a:t>Adopt an intensive  approach for nutrition social behaviour change communication to target all key community members </a:t>
          </a:r>
          <a:endParaRPr lang="en-US" sz="2000" kern="1200" dirty="0">
            <a:latin typeface="Gill Sans Nova"/>
          </a:endParaRPr>
        </a:p>
      </dsp:txBody>
      <dsp:txXfrm>
        <a:off x="0" y="711955"/>
        <a:ext cx="10872312" cy="711347"/>
      </dsp:txXfrm>
    </dsp:sp>
    <dsp:sp modelId="{2796F1D2-119A-4986-827A-33923A27BE1C}">
      <dsp:nvSpPr>
        <dsp:cNvPr id="0" name=""/>
        <dsp:cNvSpPr/>
      </dsp:nvSpPr>
      <dsp:spPr>
        <a:xfrm>
          <a:off x="0" y="1423303"/>
          <a:ext cx="10872312" cy="0"/>
        </a:xfrm>
        <a:prstGeom prst="line">
          <a:avLst/>
        </a:prstGeom>
        <a:solidFill>
          <a:schemeClr val="accent4">
            <a:hueOff val="-1488257"/>
            <a:satOff val="8966"/>
            <a:lumOff val="719"/>
            <a:alphaOff val="0"/>
          </a:schemeClr>
        </a:solidFill>
        <a:ln w="25400" cap="flat" cmpd="sng" algn="ctr">
          <a:solidFill>
            <a:schemeClr val="accent4">
              <a:hueOff val="-1488257"/>
              <a:satOff val="8966"/>
              <a:lumOff val="719"/>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460FA1D-6EA8-460E-9189-51D97BDA1BF9}">
      <dsp:nvSpPr>
        <dsp:cNvPr id="0" name=""/>
        <dsp:cNvSpPr/>
      </dsp:nvSpPr>
      <dsp:spPr>
        <a:xfrm>
          <a:off x="0" y="1423303"/>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GB" sz="2000" b="0" i="0" kern="1200" dirty="0">
              <a:latin typeface="Gill Sans Nova"/>
            </a:rPr>
            <a:t>Design urban tailored programmes that address nutrition gaps in urban areas </a:t>
          </a:r>
          <a:endParaRPr lang="en-US" sz="2000" kern="1200" dirty="0">
            <a:latin typeface="Gill Sans Nova"/>
          </a:endParaRPr>
        </a:p>
      </dsp:txBody>
      <dsp:txXfrm>
        <a:off x="0" y="1423303"/>
        <a:ext cx="10872312" cy="711347"/>
      </dsp:txXfrm>
    </dsp:sp>
    <dsp:sp modelId="{686429C7-F371-45BB-A2BF-E77CD1A724EC}">
      <dsp:nvSpPr>
        <dsp:cNvPr id="0" name=""/>
        <dsp:cNvSpPr/>
      </dsp:nvSpPr>
      <dsp:spPr>
        <a:xfrm>
          <a:off x="0" y="2134651"/>
          <a:ext cx="10872312" cy="0"/>
        </a:xfrm>
        <a:prstGeom prst="line">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5195A0-EF20-4601-8191-2280FEB99BF9}">
      <dsp:nvSpPr>
        <dsp:cNvPr id="0" name=""/>
        <dsp:cNvSpPr/>
      </dsp:nvSpPr>
      <dsp:spPr>
        <a:xfrm>
          <a:off x="0" y="2134651"/>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Gill Sans Nova"/>
            </a:rPr>
            <a:t>Promote climate-smart agricultural practices to address the adverse effects climate change</a:t>
          </a:r>
          <a:endParaRPr lang="en-US" sz="2000" kern="1200" dirty="0">
            <a:latin typeface="Gill Sans Nova"/>
          </a:endParaRPr>
        </a:p>
      </dsp:txBody>
      <dsp:txXfrm>
        <a:off x="0" y="2134651"/>
        <a:ext cx="10872312" cy="711347"/>
      </dsp:txXfrm>
    </dsp:sp>
    <dsp:sp modelId="{A092E47B-0A4C-4860-B60F-49999B2DE142}">
      <dsp:nvSpPr>
        <dsp:cNvPr id="0" name=""/>
        <dsp:cNvSpPr/>
      </dsp:nvSpPr>
      <dsp:spPr>
        <a:xfrm>
          <a:off x="0" y="2845998"/>
          <a:ext cx="10872312" cy="0"/>
        </a:xfrm>
        <a:prstGeom prst="line">
          <a:avLst/>
        </a:prstGeom>
        <a:solidFill>
          <a:schemeClr val="accent4">
            <a:hueOff val="-2976513"/>
            <a:satOff val="17933"/>
            <a:lumOff val="1437"/>
            <a:alphaOff val="0"/>
          </a:schemeClr>
        </a:solidFill>
        <a:ln w="25400" cap="flat" cmpd="sng" algn="ctr">
          <a:solidFill>
            <a:schemeClr val="accent4">
              <a:hueOff val="-2976513"/>
              <a:satOff val="17933"/>
              <a:lumOff val="143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DB16FB-DA08-4651-8DA7-C21C54D2853D}">
      <dsp:nvSpPr>
        <dsp:cNvPr id="0" name=""/>
        <dsp:cNvSpPr/>
      </dsp:nvSpPr>
      <dsp:spPr>
        <a:xfrm>
          <a:off x="0" y="2845998"/>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GB" sz="2000" b="0" i="0" kern="1200" dirty="0">
              <a:latin typeface="Gill Sans Nova"/>
            </a:rPr>
            <a:t>Community/household awareness on the importance of consuming nutrient rich foods</a:t>
          </a:r>
          <a:endParaRPr lang="en-US" sz="2000" kern="1200" dirty="0">
            <a:latin typeface="Gill Sans Nova"/>
          </a:endParaRPr>
        </a:p>
      </dsp:txBody>
      <dsp:txXfrm>
        <a:off x="0" y="2845998"/>
        <a:ext cx="10872312" cy="711347"/>
      </dsp:txXfrm>
    </dsp:sp>
    <dsp:sp modelId="{28499B39-1C82-4230-A853-0381B7F2B3FE}">
      <dsp:nvSpPr>
        <dsp:cNvPr id="0" name=""/>
        <dsp:cNvSpPr/>
      </dsp:nvSpPr>
      <dsp:spPr>
        <a:xfrm>
          <a:off x="0" y="3557346"/>
          <a:ext cx="10872312" cy="0"/>
        </a:xfrm>
        <a:prstGeom prst="line">
          <a:avLst/>
        </a:prstGeom>
        <a:solidFill>
          <a:schemeClr val="accent4">
            <a:hueOff val="-3720641"/>
            <a:satOff val="22416"/>
            <a:lumOff val="1797"/>
            <a:alphaOff val="0"/>
          </a:schemeClr>
        </a:solidFill>
        <a:ln w="25400" cap="flat" cmpd="sng" algn="ctr">
          <a:solidFill>
            <a:schemeClr val="accent4">
              <a:hueOff val="-3720641"/>
              <a:satOff val="22416"/>
              <a:lumOff val="1797"/>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6716E6-1279-4FF1-A91F-FB8A1937CA85}">
      <dsp:nvSpPr>
        <dsp:cNvPr id="0" name=""/>
        <dsp:cNvSpPr/>
      </dsp:nvSpPr>
      <dsp:spPr>
        <a:xfrm>
          <a:off x="0" y="3557346"/>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a:lnSpc>
              <a:spcPct val="90000"/>
            </a:lnSpc>
            <a:spcBef>
              <a:spcPct val="0"/>
            </a:spcBef>
            <a:spcAft>
              <a:spcPct val="35000"/>
            </a:spcAft>
            <a:buNone/>
          </a:pPr>
          <a:r>
            <a:rPr lang="en-US" sz="2000" b="0" i="0" kern="1200" dirty="0">
              <a:latin typeface="Gill Sans Nova"/>
            </a:rPr>
            <a:t>Build on success of WASH</a:t>
          </a:r>
          <a:endParaRPr lang="en-US" sz="2000" kern="1200" dirty="0">
            <a:latin typeface="Gill Sans Nova"/>
          </a:endParaRPr>
        </a:p>
      </dsp:txBody>
      <dsp:txXfrm>
        <a:off x="0" y="3557346"/>
        <a:ext cx="10872312" cy="711347"/>
      </dsp:txXfrm>
    </dsp:sp>
    <dsp:sp modelId="{ABBF7D2F-7C69-4B72-A6F0-8AC7B215E5AC}">
      <dsp:nvSpPr>
        <dsp:cNvPr id="0" name=""/>
        <dsp:cNvSpPr/>
      </dsp:nvSpPr>
      <dsp:spPr>
        <a:xfrm>
          <a:off x="0" y="4268694"/>
          <a:ext cx="10872312" cy="0"/>
        </a:xfrm>
        <a:prstGeom prst="line">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A986BB-EF88-45B3-82EF-A1A1CB39D40D}">
      <dsp:nvSpPr>
        <dsp:cNvPr id="0" name=""/>
        <dsp:cNvSpPr/>
      </dsp:nvSpPr>
      <dsp:spPr>
        <a:xfrm>
          <a:off x="0" y="4268694"/>
          <a:ext cx="10872312" cy="71134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marL="0" lvl="0" indent="0" algn="l" defTabSz="889000" rtl="0">
            <a:lnSpc>
              <a:spcPct val="90000"/>
            </a:lnSpc>
            <a:spcBef>
              <a:spcPct val="0"/>
            </a:spcBef>
            <a:spcAft>
              <a:spcPct val="35000"/>
            </a:spcAft>
            <a:buNone/>
          </a:pPr>
          <a:r>
            <a:rPr lang="en-US" sz="2000" b="0" i="0" kern="1200" dirty="0">
              <a:latin typeface="Gill Sans Nova"/>
            </a:rPr>
            <a:t>Identify lessons from the positive deviant districts </a:t>
          </a:r>
          <a:endParaRPr lang="en-US" sz="2000" kern="1200" dirty="0">
            <a:latin typeface="Gill Sans Nova"/>
          </a:endParaRPr>
        </a:p>
      </dsp:txBody>
      <dsp:txXfrm>
        <a:off x="0" y="4268694"/>
        <a:ext cx="10872312" cy="71134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2DBFA4-57E2-44F0-9812-623113BC9C54}">
      <dsp:nvSpPr>
        <dsp:cNvPr id="0" name=""/>
        <dsp:cNvSpPr/>
      </dsp:nvSpPr>
      <dsp:spPr>
        <a:xfrm>
          <a:off x="3429" y="25806"/>
          <a:ext cx="3343276" cy="697536"/>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a:latin typeface="Gill Sans Nova"/>
            </a:rPr>
            <a:t>Nutritional status of women and children</a:t>
          </a:r>
        </a:p>
      </dsp:txBody>
      <dsp:txXfrm>
        <a:off x="3429" y="25806"/>
        <a:ext cx="3343276" cy="697536"/>
      </dsp:txXfrm>
    </dsp:sp>
    <dsp:sp modelId="{FC6B828C-6DD5-4611-B8BB-61ADAD01E20B}">
      <dsp:nvSpPr>
        <dsp:cNvPr id="0" name=""/>
        <dsp:cNvSpPr/>
      </dsp:nvSpPr>
      <dsp:spPr>
        <a:xfrm>
          <a:off x="3429" y="723343"/>
          <a:ext cx="3343276" cy="4488589"/>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269875" lvl="1" indent="-269875" algn="l" defTabSz="666750">
            <a:lnSpc>
              <a:spcPct val="90000"/>
            </a:lnSpc>
            <a:spcBef>
              <a:spcPct val="0"/>
            </a:spcBef>
            <a:spcAft>
              <a:spcPct val="15000"/>
            </a:spcAft>
            <a:buFont typeface="+mj-lt"/>
            <a:buAutoNum type="arabicParenR"/>
          </a:pPr>
          <a:r>
            <a:rPr lang="en-GB" sz="1500" kern="1200">
              <a:solidFill>
                <a:srgbClr val="000000">
                  <a:hueOff val="0"/>
                  <a:satOff val="0"/>
                  <a:lumOff val="0"/>
                  <a:alphaOff val="0"/>
                </a:srgbClr>
              </a:solidFill>
              <a:latin typeface="Gill Sans Nova"/>
              <a:ea typeface="+mn-ea"/>
              <a:cs typeface="+mn-cs"/>
            </a:rPr>
            <a:t>% of children </a:t>
          </a:r>
          <a:r>
            <a:rPr lang="en-GB" sz="1500" kern="1200">
              <a:latin typeface="Gill Sans Nova"/>
            </a:rPr>
            <a:t>&lt;2 </a:t>
          </a:r>
          <a:r>
            <a:rPr lang="en-GB" sz="1500" kern="1200" err="1">
              <a:latin typeface="Gill Sans Nova"/>
            </a:rPr>
            <a:t>yrs</a:t>
          </a:r>
          <a:r>
            <a:rPr lang="en-GB" sz="1500" kern="1200">
              <a:latin typeface="Gill Sans Nova"/>
            </a:rPr>
            <a:t> who are stunted </a:t>
          </a:r>
        </a:p>
        <a:p>
          <a:pPr marL="269875" lvl="1" indent="-269875" algn="l" defTabSz="666750">
            <a:lnSpc>
              <a:spcPct val="90000"/>
            </a:lnSpc>
            <a:spcBef>
              <a:spcPct val="0"/>
            </a:spcBef>
            <a:spcAft>
              <a:spcPct val="15000"/>
            </a:spcAft>
            <a:buFont typeface="+mj-lt"/>
            <a:buAutoNum type="arabicParenR"/>
          </a:pPr>
          <a:r>
            <a:rPr lang="en-GB" sz="1500" kern="1200">
              <a:solidFill>
                <a:srgbClr val="000000">
                  <a:hueOff val="0"/>
                  <a:satOff val="0"/>
                  <a:lumOff val="0"/>
                  <a:alphaOff val="0"/>
                </a:srgbClr>
              </a:solidFill>
              <a:latin typeface="Gill Sans Nova"/>
              <a:ea typeface="+mn-ea"/>
              <a:cs typeface="+mn-cs"/>
            </a:rPr>
            <a:t>% </a:t>
          </a:r>
          <a:r>
            <a:rPr lang="en-GB" sz="1500" kern="1200">
              <a:latin typeface="Gill Sans Nova"/>
            </a:rPr>
            <a:t> of women (WRA) with low BMI</a:t>
          </a:r>
        </a:p>
        <a:p>
          <a:pPr marL="269875" lvl="1" indent="-269875" algn="l" defTabSz="666750">
            <a:lnSpc>
              <a:spcPct val="90000"/>
            </a:lnSpc>
            <a:spcBef>
              <a:spcPct val="0"/>
            </a:spcBef>
            <a:spcAft>
              <a:spcPct val="15000"/>
            </a:spcAft>
            <a:buFont typeface="+mj-lt"/>
            <a:buAutoNum type="arabicParenR"/>
          </a:pPr>
          <a:r>
            <a:rPr lang="en-GB" sz="1500" kern="1200">
              <a:solidFill>
                <a:srgbClr val="000000">
                  <a:hueOff val="0"/>
                  <a:satOff val="0"/>
                  <a:lumOff val="0"/>
                  <a:alphaOff val="0"/>
                </a:srgbClr>
              </a:solidFill>
              <a:latin typeface="Gill Sans Nova"/>
              <a:ea typeface="+mn-ea"/>
              <a:cs typeface="+mn-cs"/>
            </a:rPr>
            <a:t>% of children &lt;2yrs who are </a:t>
          </a:r>
          <a:r>
            <a:rPr lang="en-GB" sz="1500" kern="1200">
              <a:latin typeface="Gill Sans Nova"/>
            </a:rPr>
            <a:t> underweight </a:t>
          </a:r>
        </a:p>
      </dsp:txBody>
      <dsp:txXfrm>
        <a:off x="3429" y="723343"/>
        <a:ext cx="3343276" cy="4488589"/>
      </dsp:txXfrm>
    </dsp:sp>
    <dsp:sp modelId="{F6F5F06C-275F-4EB3-AC4D-3988324945AE}">
      <dsp:nvSpPr>
        <dsp:cNvPr id="0" name=""/>
        <dsp:cNvSpPr/>
      </dsp:nvSpPr>
      <dsp:spPr>
        <a:xfrm>
          <a:off x="3814763" y="25806"/>
          <a:ext cx="3343276" cy="697536"/>
        </a:xfrm>
        <a:prstGeom prst="rect">
          <a:avLst/>
        </a:prstGeom>
        <a:solidFill>
          <a:schemeClr val="accent4">
            <a:hueOff val="-2232385"/>
            <a:satOff val="13449"/>
            <a:lumOff val="1078"/>
            <a:alphaOff val="0"/>
          </a:schemeClr>
        </a:solidFill>
        <a:ln w="25400" cap="flat" cmpd="sng" algn="ctr">
          <a:solidFill>
            <a:schemeClr val="accent4">
              <a:hueOff val="-2232385"/>
              <a:satOff val="13449"/>
              <a:lumOff val="1078"/>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a:latin typeface="Gill Sans Nova"/>
            </a:rPr>
            <a:t>Dietary intake and access to safe food</a:t>
          </a:r>
        </a:p>
      </dsp:txBody>
      <dsp:txXfrm>
        <a:off x="3814763" y="25806"/>
        <a:ext cx="3343276" cy="697536"/>
      </dsp:txXfrm>
    </dsp:sp>
    <dsp:sp modelId="{06DCADE5-443F-444D-8C74-C11B885B9EF2}">
      <dsp:nvSpPr>
        <dsp:cNvPr id="0" name=""/>
        <dsp:cNvSpPr/>
      </dsp:nvSpPr>
      <dsp:spPr>
        <a:xfrm>
          <a:off x="3814763" y="723343"/>
          <a:ext cx="3343276" cy="4488589"/>
        </a:xfrm>
        <a:prstGeom prst="rect">
          <a:avLst/>
        </a:prstGeom>
        <a:solidFill>
          <a:schemeClr val="accent4">
            <a:tint val="40000"/>
            <a:alpha val="90000"/>
            <a:hueOff val="-1972855"/>
            <a:satOff val="11079"/>
            <a:lumOff val="704"/>
            <a:alphaOff val="0"/>
          </a:schemeClr>
        </a:solidFill>
        <a:ln w="25400" cap="flat" cmpd="sng" algn="ctr">
          <a:solidFill>
            <a:schemeClr val="accent4">
              <a:tint val="40000"/>
              <a:alpha val="90000"/>
              <a:hueOff val="-1972855"/>
              <a:satOff val="11079"/>
              <a:lumOff val="704"/>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exclusively breastfed to 6 months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meeting minimum IYCF standards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women of reproductive age who consume targeted value chain commodities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Women's dietary diversity: mean no. of food groups consumed</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dietary diversity</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that produce safe and nutritious crops and livestock for consumption</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selling or bartering nutritious crops that they grow</a:t>
          </a:r>
        </a:p>
      </dsp:txBody>
      <dsp:txXfrm>
        <a:off x="3814763" y="723343"/>
        <a:ext cx="3343276" cy="4488589"/>
      </dsp:txXfrm>
    </dsp:sp>
    <dsp:sp modelId="{DAED03C9-DC8F-4446-9EF7-F6EDD6710014}">
      <dsp:nvSpPr>
        <dsp:cNvPr id="0" name=""/>
        <dsp:cNvSpPr/>
      </dsp:nvSpPr>
      <dsp:spPr>
        <a:xfrm>
          <a:off x="7626098" y="25806"/>
          <a:ext cx="3343276" cy="697536"/>
        </a:xfrm>
        <a:prstGeom prst="rect">
          <a:avLst/>
        </a:prstGeom>
        <a:solidFill>
          <a:schemeClr val="accent4">
            <a:hueOff val="-4464770"/>
            <a:satOff val="26899"/>
            <a:lumOff val="2156"/>
            <a:alphaOff val="0"/>
          </a:schemeClr>
        </a:solidFill>
        <a:ln w="25400" cap="flat" cmpd="sng" algn="ctr">
          <a:solidFill>
            <a:schemeClr val="accent4">
              <a:hueOff val="-4464770"/>
              <a:satOff val="26899"/>
              <a:lumOff val="2156"/>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lvl="0" indent="0" algn="ctr" defTabSz="800100">
            <a:lnSpc>
              <a:spcPct val="90000"/>
            </a:lnSpc>
            <a:spcBef>
              <a:spcPct val="0"/>
            </a:spcBef>
            <a:spcAft>
              <a:spcPct val="35000"/>
            </a:spcAft>
            <a:buNone/>
          </a:pPr>
          <a:r>
            <a:rPr lang="en-GB" sz="1800" kern="1200">
              <a:latin typeface="Gill Sans Nova"/>
            </a:rPr>
            <a:t>Water, Sanitation and Hygiene</a:t>
          </a:r>
        </a:p>
      </dsp:txBody>
      <dsp:txXfrm>
        <a:off x="7626098" y="25806"/>
        <a:ext cx="3343276" cy="697536"/>
      </dsp:txXfrm>
    </dsp:sp>
    <dsp:sp modelId="{DF223FAC-BAF3-46C4-806F-33955166B4CA}">
      <dsp:nvSpPr>
        <dsp:cNvPr id="0" name=""/>
        <dsp:cNvSpPr/>
      </dsp:nvSpPr>
      <dsp:spPr>
        <a:xfrm>
          <a:off x="7626098" y="723343"/>
          <a:ext cx="3343276" cy="4488589"/>
        </a:xfrm>
        <a:prstGeom prst="rect">
          <a:avLst/>
        </a:prstGeom>
        <a:solidFill>
          <a:schemeClr val="accent4">
            <a:tint val="40000"/>
            <a:alpha val="90000"/>
            <a:hueOff val="-3945710"/>
            <a:satOff val="22157"/>
            <a:lumOff val="1408"/>
            <a:alphaOff val="0"/>
          </a:schemeClr>
        </a:solidFill>
        <a:ln w="25400" cap="flat" cmpd="sng" algn="ctr">
          <a:solidFill>
            <a:schemeClr val="accent4">
              <a:tint val="40000"/>
              <a:alpha val="90000"/>
              <a:hueOff val="-3945710"/>
              <a:satOff val="22157"/>
              <a:lumOff val="1408"/>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80010" tIns="80010" rIns="106680" bIns="120015" numCol="1" spcCol="1270" anchor="t" anchorCtr="0">
          <a:noAutofit/>
        </a:bodyPr>
        <a:lstStyle/>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access to basic drinking water</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practising correct use of recommended water treatment technologies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HHs practising correct water storage of the treated water</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access to sanitation services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soap and water at handwashing stations commonly used by family members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with latrines including covers</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children exposed to environmental waste in the play area</a:t>
          </a:r>
        </a:p>
        <a:p>
          <a:pPr marL="269875" lvl="1" indent="-269875" algn="l" defTabSz="666750">
            <a:lnSpc>
              <a:spcPct val="90000"/>
            </a:lnSpc>
            <a:spcBef>
              <a:spcPct val="0"/>
            </a:spcBef>
            <a:spcAft>
              <a:spcPct val="15000"/>
            </a:spcAft>
            <a:buFont typeface="Arial"/>
            <a:buAutoNum type="arabicParenR"/>
          </a:pPr>
          <a:r>
            <a:rPr lang="en-GB" sz="1500" kern="1200">
              <a:solidFill>
                <a:srgbClr val="000000">
                  <a:hueOff val="0"/>
                  <a:satOff val="0"/>
                  <a:lumOff val="0"/>
                  <a:alphaOff val="0"/>
                </a:srgbClr>
              </a:solidFill>
              <a:latin typeface="Gill Sans Nova"/>
              <a:ea typeface="+mn-ea"/>
              <a:cs typeface="+mn-cs"/>
            </a:rPr>
            <a:t>% of HHs practising essential hygiene actions</a:t>
          </a:r>
        </a:p>
      </dsp:txBody>
      <dsp:txXfrm>
        <a:off x="7626098" y="723343"/>
        <a:ext cx="3343276" cy="448858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E4F05F0-5D3C-45F6-8A8D-4BAEE9802F8B}">
      <dsp:nvSpPr>
        <dsp:cNvPr id="0" name=""/>
        <dsp:cNvSpPr/>
      </dsp:nvSpPr>
      <dsp:spPr>
        <a:xfrm>
          <a:off x="3492" y="577612"/>
          <a:ext cx="3405187" cy="1362075"/>
        </a:xfrm>
        <a:prstGeom prst="rect">
          <a:avLst/>
        </a:prstGeom>
        <a:solidFill>
          <a:schemeClr val="accent2">
            <a:hueOff val="0"/>
            <a:satOff val="0"/>
            <a:lumOff val="0"/>
            <a:alphaOff val="0"/>
          </a:schemeClr>
        </a:solid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latin typeface="Gill Sans Nova" panose="020B0602020104020203" pitchFamily="34" charset="0"/>
            </a:rPr>
            <a:t>Household Food and Nutrition Practices</a:t>
          </a:r>
        </a:p>
      </dsp:txBody>
      <dsp:txXfrm>
        <a:off x="3492" y="577612"/>
        <a:ext cx="3405187" cy="1362075"/>
      </dsp:txXfrm>
    </dsp:sp>
    <dsp:sp modelId="{6F71F97A-7242-4B3C-881E-0A047161DBBB}">
      <dsp:nvSpPr>
        <dsp:cNvPr id="0" name=""/>
        <dsp:cNvSpPr/>
      </dsp:nvSpPr>
      <dsp:spPr>
        <a:xfrm>
          <a:off x="3492" y="1939687"/>
          <a:ext cx="3405187" cy="2854800"/>
        </a:xfrm>
        <a:prstGeom prst="rect">
          <a:avLst/>
        </a:prstGeom>
        <a:solidFill>
          <a:schemeClr val="accent2">
            <a:tint val="40000"/>
            <a:alpha val="90000"/>
            <a:hueOff val="0"/>
            <a:satOff val="0"/>
            <a:lumOff val="0"/>
            <a:alphaOff val="0"/>
          </a:schemeClr>
        </a:solidFill>
        <a:ln w="2540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HHs practising safe food processing, preparation, and storage practices</a:t>
          </a:r>
        </a:p>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HHs practising essential nutrition actions</a:t>
          </a:r>
        </a:p>
      </dsp:txBody>
      <dsp:txXfrm>
        <a:off x="3492" y="1939687"/>
        <a:ext cx="3405187" cy="2854800"/>
      </dsp:txXfrm>
    </dsp:sp>
    <dsp:sp modelId="{56F90205-6FB0-4454-9914-25B891933B9A}">
      <dsp:nvSpPr>
        <dsp:cNvPr id="0" name=""/>
        <dsp:cNvSpPr/>
      </dsp:nvSpPr>
      <dsp:spPr>
        <a:xfrm>
          <a:off x="3885406" y="577612"/>
          <a:ext cx="3405187" cy="1362075"/>
        </a:xfrm>
        <a:prstGeom prst="rect">
          <a:avLst/>
        </a:prstGeom>
        <a:solidFill>
          <a:schemeClr val="accent3">
            <a:hueOff val="0"/>
            <a:satOff val="0"/>
            <a:lumOff val="0"/>
            <a:alphaOff val="0"/>
          </a:schemeClr>
        </a:solidFill>
        <a:ln w="2540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solidFill>
                <a:schemeClr val="tx1"/>
              </a:solidFill>
              <a:latin typeface="Gill Sans Nova" panose="020B0602020104020203" pitchFamily="34" charset="0"/>
            </a:rPr>
            <a:t>Health</a:t>
          </a:r>
        </a:p>
      </dsp:txBody>
      <dsp:txXfrm>
        <a:off x="3885406" y="577612"/>
        <a:ext cx="3405187" cy="1362075"/>
      </dsp:txXfrm>
    </dsp:sp>
    <dsp:sp modelId="{55D25BB0-2D0E-4CAE-BE9C-A2A796431E95}">
      <dsp:nvSpPr>
        <dsp:cNvPr id="0" name=""/>
        <dsp:cNvSpPr/>
      </dsp:nvSpPr>
      <dsp:spPr>
        <a:xfrm>
          <a:off x="3885406" y="1939687"/>
          <a:ext cx="3405187" cy="2854800"/>
        </a:xfrm>
        <a:prstGeom prst="rect">
          <a:avLst/>
        </a:prstGeom>
        <a:solidFill>
          <a:schemeClr val="accent3">
            <a:tint val="40000"/>
            <a:alpha val="90000"/>
            <a:hueOff val="0"/>
            <a:satOff val="0"/>
            <a:lumOff val="0"/>
            <a:alphaOff val="0"/>
          </a:schemeClr>
        </a:solidFill>
        <a:ln w="25400" cap="flat" cmpd="sng" algn="ctr">
          <a:solidFill>
            <a:schemeClr val="accent3">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&lt;2 yrs. with diarrhoea in the preceding 2 weeks</a:t>
          </a:r>
        </a:p>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with diarrhoea who received treatment from a health facility or provider</a:t>
          </a:r>
        </a:p>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family planning users</a:t>
          </a:r>
        </a:p>
      </dsp:txBody>
      <dsp:txXfrm>
        <a:off x="3885406" y="1939687"/>
        <a:ext cx="3405187" cy="2854800"/>
      </dsp:txXfrm>
    </dsp:sp>
    <dsp:sp modelId="{87D5B66C-910A-42F4-B36A-AC3349AD53AD}">
      <dsp:nvSpPr>
        <dsp:cNvPr id="0" name=""/>
        <dsp:cNvSpPr/>
      </dsp:nvSpPr>
      <dsp:spPr>
        <a:xfrm>
          <a:off x="7767319" y="577612"/>
          <a:ext cx="3405187" cy="1362075"/>
        </a:xfrm>
        <a:prstGeom prst="rect">
          <a:avLst/>
        </a:prstGeom>
        <a:solidFill>
          <a:schemeClr val="accent4">
            <a:hueOff val="0"/>
            <a:satOff val="0"/>
            <a:lumOff val="0"/>
            <a:alphaOff val="0"/>
          </a:schemeClr>
        </a:solidFill>
        <a:ln w="2540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0688" tIns="97536" rIns="170688" bIns="97536" numCol="1" spcCol="1270" anchor="ctr" anchorCtr="0">
          <a:noAutofit/>
        </a:bodyPr>
        <a:lstStyle/>
        <a:p>
          <a:pPr marL="0" lvl="0" indent="0" algn="ctr" defTabSz="1066800">
            <a:lnSpc>
              <a:spcPct val="90000"/>
            </a:lnSpc>
            <a:spcBef>
              <a:spcPct val="0"/>
            </a:spcBef>
            <a:spcAft>
              <a:spcPct val="35000"/>
            </a:spcAft>
            <a:buNone/>
          </a:pPr>
          <a:r>
            <a:rPr lang="en-GB" sz="2400" kern="1200">
              <a:latin typeface="Gill Sans Nova" panose="020B0602020104020203" pitchFamily="34" charset="0"/>
            </a:rPr>
            <a:t>Coverage of SUN/MCDP II Interventions</a:t>
          </a:r>
        </a:p>
      </dsp:txBody>
      <dsp:txXfrm>
        <a:off x="7767319" y="577612"/>
        <a:ext cx="3405187" cy="1362075"/>
      </dsp:txXfrm>
    </dsp:sp>
    <dsp:sp modelId="{D0448E6B-F5CA-4DBC-8306-AB5FA3E09CC1}">
      <dsp:nvSpPr>
        <dsp:cNvPr id="0" name=""/>
        <dsp:cNvSpPr/>
      </dsp:nvSpPr>
      <dsp:spPr>
        <a:xfrm>
          <a:off x="7767319" y="1939687"/>
          <a:ext cx="3405187" cy="2854800"/>
        </a:xfrm>
        <a:prstGeom prst="rect">
          <a:avLst/>
        </a:prstGeom>
        <a:solidFill>
          <a:schemeClr val="accent4">
            <a:tint val="40000"/>
            <a:alpha val="90000"/>
            <a:hueOff val="0"/>
            <a:satOff val="0"/>
            <a:lumOff val="0"/>
            <a:alphaOff val="0"/>
          </a:schemeClr>
        </a:solidFill>
        <a:ln w="25400" cap="flat" cmpd="sng" algn="ctr">
          <a:solidFill>
            <a:schemeClr val="accent4">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06680" tIns="106680" rIns="142240" bIns="160020" numCol="1" spcCol="1270" anchor="t" anchorCtr="0">
          <a:noAutofit/>
        </a:bodyPr>
        <a:lstStyle/>
        <a:p>
          <a:pPr marL="269875" lvl="1" indent="-269875" algn="l" defTabSz="666750">
            <a:lnSpc>
              <a:spcPct val="90000"/>
            </a:lnSpc>
            <a:spcBef>
              <a:spcPct val="0"/>
            </a:spcBef>
            <a:spcAft>
              <a:spcPct val="15000"/>
            </a:spcAft>
            <a:buFont typeface="Arial"/>
            <a:buAutoNum type="arabicParenR"/>
          </a:pPr>
          <a:r>
            <a:rPr lang="en-GB" sz="2000" kern="1200">
              <a:latin typeface="Gill Sans Nova" panose="020B0602020104020203" pitchFamily="34" charset="0"/>
              <a:ea typeface="+mn-ea"/>
              <a:cs typeface="+mn-cs"/>
            </a:rPr>
            <a:t>% of children reached with community-level nutrition interventions</a:t>
          </a:r>
        </a:p>
      </dsp:txBody>
      <dsp:txXfrm>
        <a:off x="7767319" y="1939687"/>
        <a:ext cx="3405187" cy="285480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08D1522-3CD7-41E0-BDE4-8F70223C03B7}">
      <dsp:nvSpPr>
        <dsp:cNvPr id="0" name=""/>
        <dsp:cNvSpPr/>
      </dsp:nvSpPr>
      <dsp:spPr>
        <a:xfrm>
          <a:off x="0" y="33753"/>
          <a:ext cx="10872312" cy="760500"/>
        </a:xfrm>
        <a:prstGeom prst="round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dirty="0"/>
            <a:t>%</a:t>
          </a:r>
          <a:r>
            <a:rPr lang="x-none" sz="2000" b="0" i="0" kern="1200" dirty="0"/>
            <a:t> of women of reproductive age (15 – 49 years of age) with </a:t>
          </a:r>
          <a:r>
            <a:rPr lang="en-GB" sz="2000" b="0" i="0" kern="1200" dirty="0"/>
            <a:t>anaemia</a:t>
          </a:r>
          <a:endParaRPr lang="en-ZM" sz="2000" kern="1200" dirty="0"/>
        </a:p>
      </dsp:txBody>
      <dsp:txXfrm>
        <a:off x="37125" y="70878"/>
        <a:ext cx="10798062" cy="686250"/>
      </dsp:txXfrm>
    </dsp:sp>
    <dsp:sp modelId="{0D7B4EC8-C096-4486-84D2-C0E0D185DE80}">
      <dsp:nvSpPr>
        <dsp:cNvPr id="0" name=""/>
        <dsp:cNvSpPr/>
      </dsp:nvSpPr>
      <dsp:spPr>
        <a:xfrm>
          <a:off x="0" y="851853"/>
          <a:ext cx="10872312" cy="760500"/>
        </a:xfrm>
        <a:prstGeom prst="roundRect">
          <a:avLst/>
        </a:prstGeom>
        <a:solidFill>
          <a:schemeClr val="accent3">
            <a:hueOff val="665161"/>
            <a:satOff val="-6613"/>
            <a:lumOff val="-486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a:t>
          </a:r>
          <a:r>
            <a:rPr lang="x-none" sz="2000" b="0" i="0" kern="1200"/>
            <a:t> of children under 2 years with </a:t>
          </a:r>
          <a:r>
            <a:rPr lang="en-GB" sz="2000" b="0" i="0" kern="1200"/>
            <a:t>anaemia</a:t>
          </a:r>
          <a:endParaRPr lang="en-ZM" sz="2000" kern="1200"/>
        </a:p>
      </dsp:txBody>
      <dsp:txXfrm>
        <a:off x="37125" y="888978"/>
        <a:ext cx="10798062" cy="686250"/>
      </dsp:txXfrm>
    </dsp:sp>
    <dsp:sp modelId="{C3C3400E-6383-4D53-8B8E-A822C4CDF9A5}">
      <dsp:nvSpPr>
        <dsp:cNvPr id="0" name=""/>
        <dsp:cNvSpPr/>
      </dsp:nvSpPr>
      <dsp:spPr>
        <a:xfrm>
          <a:off x="0" y="1669953"/>
          <a:ext cx="10872312" cy="760500"/>
        </a:xfrm>
        <a:prstGeom prst="roundRect">
          <a:avLst/>
        </a:prstGeom>
        <a:solidFill>
          <a:schemeClr val="accent3">
            <a:hueOff val="1330321"/>
            <a:satOff val="-13226"/>
            <a:lumOff val="-9725"/>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x-none" sz="2000" b="0" i="0" kern="1200"/>
            <a:t>% of </a:t>
          </a:r>
          <a:r>
            <a:rPr lang="en-GB" sz="2000" b="0" i="0" kern="1200"/>
            <a:t>c</a:t>
          </a:r>
          <a:r>
            <a:rPr lang="x-none" sz="2000" b="0" i="0" kern="1200"/>
            <a:t>hildren under age 2 (0-23</a:t>
          </a:r>
          <a:r>
            <a:rPr lang="en-GB" sz="2000" b="0" i="0" kern="1200"/>
            <a:t> months</a:t>
          </a:r>
          <a:r>
            <a:rPr lang="x-none" sz="2000" b="0" i="0" kern="1200"/>
            <a:t>) reached with </a:t>
          </a:r>
          <a:r>
            <a:rPr lang="en-GB" sz="2000" b="0" i="0" kern="1200"/>
            <a:t>a minimum package of interventions (nutrition-specific and nutrition-sensitive)</a:t>
          </a:r>
          <a:endParaRPr lang="en-ZM" sz="2000" kern="1200"/>
        </a:p>
      </dsp:txBody>
      <dsp:txXfrm>
        <a:off x="37125" y="1707078"/>
        <a:ext cx="10798062" cy="686250"/>
      </dsp:txXfrm>
    </dsp:sp>
    <dsp:sp modelId="{192FDB97-6673-42B9-94CC-EC88A82BF18E}">
      <dsp:nvSpPr>
        <dsp:cNvPr id="0" name=""/>
        <dsp:cNvSpPr/>
      </dsp:nvSpPr>
      <dsp:spPr>
        <a:xfrm>
          <a:off x="0" y="2488053"/>
          <a:ext cx="10872312" cy="760500"/>
        </a:xfrm>
        <a:prstGeom prst="roundRect">
          <a:avLst/>
        </a:prstGeom>
        <a:solidFill>
          <a:schemeClr val="accent3">
            <a:hueOff val="1995482"/>
            <a:satOff val="-19839"/>
            <a:lumOff val="-1458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 of HHs reached with recommended social protection interventions</a:t>
          </a:r>
          <a:endParaRPr lang="en-ZM" sz="2000" kern="1200"/>
        </a:p>
      </dsp:txBody>
      <dsp:txXfrm>
        <a:off x="37125" y="2525178"/>
        <a:ext cx="10798062" cy="686250"/>
      </dsp:txXfrm>
    </dsp:sp>
    <dsp:sp modelId="{FB587096-55DA-46E6-872C-06BF2FB63C55}">
      <dsp:nvSpPr>
        <dsp:cNvPr id="0" name=""/>
        <dsp:cNvSpPr/>
      </dsp:nvSpPr>
      <dsp:spPr>
        <a:xfrm>
          <a:off x="0" y="3306153"/>
          <a:ext cx="10872312" cy="760500"/>
        </a:xfrm>
        <a:prstGeom prst="roundRect">
          <a:avLst/>
        </a:prstGeom>
        <a:solidFill>
          <a:schemeClr val="accent3">
            <a:hueOff val="2660643"/>
            <a:satOff val="-26452"/>
            <a:lumOff val="-1945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 of children aged 0-23 months who have learning materials at home </a:t>
          </a:r>
          <a:endParaRPr lang="en-ZM" sz="2000" kern="1200"/>
        </a:p>
      </dsp:txBody>
      <dsp:txXfrm>
        <a:off x="37125" y="3343278"/>
        <a:ext cx="10798062" cy="686250"/>
      </dsp:txXfrm>
    </dsp:sp>
    <dsp:sp modelId="{98EE92EC-A6E8-4B0A-A178-A719853B2D89}">
      <dsp:nvSpPr>
        <dsp:cNvPr id="0" name=""/>
        <dsp:cNvSpPr/>
      </dsp:nvSpPr>
      <dsp:spPr>
        <a:xfrm>
          <a:off x="0" y="4124253"/>
          <a:ext cx="10872312" cy="760500"/>
        </a:xfrm>
        <a:prstGeom prst="roundRect">
          <a:avLst/>
        </a:prstGeom>
        <a:solidFill>
          <a:schemeClr val="accent3">
            <a:hueOff val="3325803"/>
            <a:satOff val="-33065"/>
            <a:lumOff val="-24313"/>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GB" sz="2000" b="0" i="0" kern="1200"/>
            <a:t>% of children 0-23 months left alone or in the care of another child younger than 10 years of age for more than one hour at least once in the past week </a:t>
          </a:r>
          <a:endParaRPr lang="en-ZM" sz="2000" kern="1200"/>
        </a:p>
      </dsp:txBody>
      <dsp:txXfrm>
        <a:off x="37125" y="4161378"/>
        <a:ext cx="10798062" cy="68625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F9C4DF1-153A-4063-A945-79E75D86A62A}">
      <dsp:nvSpPr>
        <dsp:cNvPr id="0" name=""/>
        <dsp:cNvSpPr/>
      </dsp:nvSpPr>
      <dsp:spPr>
        <a:xfrm>
          <a:off x="2178705" y="3225249"/>
          <a:ext cx="550179" cy="672230"/>
        </a:xfrm>
        <a:custGeom>
          <a:avLst/>
          <a:gdLst/>
          <a:ahLst/>
          <a:cxnLst/>
          <a:rect l="0" t="0" r="0" b="0"/>
          <a:pathLst>
            <a:path>
              <a:moveTo>
                <a:pt x="0" y="0"/>
              </a:moveTo>
              <a:lnTo>
                <a:pt x="0" y="672230"/>
              </a:lnTo>
              <a:lnTo>
                <a:pt x="550179" y="672230"/>
              </a:lnTo>
            </a:path>
          </a:pathLst>
        </a:custGeom>
        <a:noFill/>
        <a:ln w="25400"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C78BE8D-AC47-4534-9807-D498AA3FBABA}">
      <dsp:nvSpPr>
        <dsp:cNvPr id="0" name=""/>
        <dsp:cNvSpPr/>
      </dsp:nvSpPr>
      <dsp:spPr>
        <a:xfrm>
          <a:off x="4012636" y="2091073"/>
          <a:ext cx="660542" cy="714204"/>
        </a:xfrm>
        <a:custGeom>
          <a:avLst/>
          <a:gdLst/>
          <a:ahLst/>
          <a:cxnLst/>
          <a:rect l="0" t="0" r="0" b="0"/>
          <a:pathLst>
            <a:path>
              <a:moveTo>
                <a:pt x="660542" y="0"/>
              </a:moveTo>
              <a:lnTo>
                <a:pt x="660542" y="714204"/>
              </a:lnTo>
              <a:lnTo>
                <a:pt x="0" y="714204"/>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5B2C15D-16AC-4208-BD4A-74BD713A5E48}">
      <dsp:nvSpPr>
        <dsp:cNvPr id="0" name=""/>
        <dsp:cNvSpPr/>
      </dsp:nvSpPr>
      <dsp:spPr>
        <a:xfrm>
          <a:off x="4673179" y="2091073"/>
          <a:ext cx="1699602" cy="2478637"/>
        </a:xfrm>
        <a:custGeom>
          <a:avLst/>
          <a:gdLst/>
          <a:ahLst/>
          <a:cxnLst/>
          <a:rect l="0" t="0" r="0" b="0"/>
          <a:pathLst>
            <a:path>
              <a:moveTo>
                <a:pt x="0" y="0"/>
              </a:moveTo>
              <a:lnTo>
                <a:pt x="0" y="2325193"/>
              </a:lnTo>
              <a:lnTo>
                <a:pt x="1699602" y="2325193"/>
              </a:lnTo>
              <a:lnTo>
                <a:pt x="1699602" y="247863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EA09E36-B8D9-4C5E-A71E-D33160AD776D}">
      <dsp:nvSpPr>
        <dsp:cNvPr id="0" name=""/>
        <dsp:cNvSpPr/>
      </dsp:nvSpPr>
      <dsp:spPr>
        <a:xfrm>
          <a:off x="2733816" y="2091073"/>
          <a:ext cx="1939362" cy="2478637"/>
        </a:xfrm>
        <a:custGeom>
          <a:avLst/>
          <a:gdLst/>
          <a:ahLst/>
          <a:cxnLst/>
          <a:rect l="0" t="0" r="0" b="0"/>
          <a:pathLst>
            <a:path>
              <a:moveTo>
                <a:pt x="1939362" y="0"/>
              </a:moveTo>
              <a:lnTo>
                <a:pt x="1939362" y="2325193"/>
              </a:lnTo>
              <a:lnTo>
                <a:pt x="0" y="2325193"/>
              </a:lnTo>
              <a:lnTo>
                <a:pt x="0" y="2478637"/>
              </a:lnTo>
            </a:path>
          </a:pathLst>
        </a:custGeom>
        <a:noFill/>
        <a:ln w="25400" cap="flat" cmpd="sng" algn="ctr">
          <a:solidFill>
            <a:schemeClr val="accent6">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588B525-FAF7-452D-ADAF-5DF4BEEB3FCE}">
      <dsp:nvSpPr>
        <dsp:cNvPr id="0" name=""/>
        <dsp:cNvSpPr/>
      </dsp:nvSpPr>
      <dsp:spPr>
        <a:xfrm>
          <a:off x="4627459" y="765742"/>
          <a:ext cx="91440" cy="306887"/>
        </a:xfrm>
        <a:custGeom>
          <a:avLst/>
          <a:gdLst/>
          <a:ahLst/>
          <a:cxnLst/>
          <a:rect l="0" t="0" r="0" b="0"/>
          <a:pathLst>
            <a:path>
              <a:moveTo>
                <a:pt x="45720" y="0"/>
              </a:moveTo>
              <a:lnTo>
                <a:pt x="45720" y="306887"/>
              </a:lnTo>
            </a:path>
          </a:pathLst>
        </a:custGeom>
        <a:noFill/>
        <a:ln w="2540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A24F2B4-ECE2-4447-BF46-E7121F7C0B41}">
      <dsp:nvSpPr>
        <dsp:cNvPr id="0" name=""/>
        <dsp:cNvSpPr/>
      </dsp:nvSpPr>
      <dsp:spPr>
        <a:xfrm>
          <a:off x="2693497" y="15533"/>
          <a:ext cx="3959362" cy="750208"/>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en-US" sz="1500" b="0" i="0" kern="1200" dirty="0">
              <a:solidFill>
                <a:schemeClr val="tx1"/>
              </a:solidFill>
              <a:latin typeface="Gill Sans" panose="020B0604020202020204" charset="0"/>
            </a:rPr>
            <a:t>Districts purposively selected (MCDPII)</a:t>
          </a:r>
          <a:br>
            <a:rPr lang="en-US" sz="1500" b="0" i="0" kern="1200" dirty="0">
              <a:solidFill>
                <a:schemeClr val="tx1"/>
              </a:solidFill>
              <a:latin typeface="Gill Sans" panose="020B0604020202020204" charset="0"/>
            </a:rPr>
          </a:br>
          <a:r>
            <a:rPr lang="en-US" sz="1500" b="0" i="0" kern="1200" dirty="0">
              <a:solidFill>
                <a:schemeClr val="tx1"/>
              </a:solidFill>
              <a:latin typeface="Gill Sans" panose="020B0604020202020204" charset="0"/>
            </a:rPr>
            <a:t>Baseline</a:t>
          </a:r>
          <a:r>
            <a:rPr lang="de-DE" sz="1500" b="0" i="0" kern="1200" dirty="0">
              <a:solidFill>
                <a:schemeClr val="tx1"/>
              </a:solidFill>
              <a:latin typeface="Gill Sans" panose="020B0604020202020204" charset="0"/>
            </a:rPr>
            <a:t>-</a:t>
          </a:r>
          <a:r>
            <a:rPr lang="en-US" sz="1500" b="0" i="0" kern="1200" dirty="0">
              <a:solidFill>
                <a:schemeClr val="tx1"/>
              </a:solidFill>
              <a:latin typeface="Gill Sans" panose="020B0604020202020204" charset="0"/>
            </a:rPr>
            <a:t>32</a:t>
          </a:r>
        </a:p>
        <a:p>
          <a:pPr marL="0" lvl="0" indent="0" algn="ctr" defTabSz="666750">
            <a:lnSpc>
              <a:spcPct val="100000"/>
            </a:lnSpc>
            <a:spcBef>
              <a:spcPct val="0"/>
            </a:spcBef>
            <a:spcAft>
              <a:spcPts val="0"/>
            </a:spcAft>
            <a:buNone/>
          </a:pPr>
          <a:r>
            <a:rPr lang="en-US" sz="1500" b="0" i="0" kern="1200" dirty="0">
              <a:solidFill>
                <a:schemeClr val="tx1"/>
              </a:solidFill>
              <a:latin typeface="Gill Sans" panose="020B0604020202020204" charset="0"/>
            </a:rPr>
            <a:t>Midline-32</a:t>
          </a:r>
          <a:endParaRPr lang="x-none" sz="1500" kern="1200" dirty="0">
            <a:solidFill>
              <a:schemeClr val="tx1"/>
            </a:solidFill>
            <a:latin typeface="Gill Sans" panose="020B0604020202020204" charset="0"/>
          </a:endParaRPr>
        </a:p>
      </dsp:txBody>
      <dsp:txXfrm>
        <a:off x="2693497" y="15533"/>
        <a:ext cx="3959362" cy="750208"/>
      </dsp:txXfrm>
    </dsp:sp>
    <dsp:sp modelId="{8FCF9042-FB36-484C-9F24-30F7E917BD2F}">
      <dsp:nvSpPr>
        <dsp:cNvPr id="0" name=""/>
        <dsp:cNvSpPr/>
      </dsp:nvSpPr>
      <dsp:spPr>
        <a:xfrm>
          <a:off x="2693497" y="1072629"/>
          <a:ext cx="3959362" cy="101844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en-US" sz="1500" b="0" i="0" kern="1200" dirty="0">
              <a:latin typeface="Gill Sans" panose="020B0604020202020204" charset="0"/>
            </a:rPr>
            <a:t>10 SEAs randomly selected using PPS from each district</a:t>
          </a:r>
        </a:p>
        <a:p>
          <a:pPr marL="0" lvl="0" indent="0" algn="ctr" defTabSz="666750">
            <a:lnSpc>
              <a:spcPct val="100000"/>
            </a:lnSpc>
            <a:spcBef>
              <a:spcPct val="0"/>
            </a:spcBef>
            <a:spcAft>
              <a:spcPts val="0"/>
            </a:spcAft>
            <a:buNone/>
          </a:pPr>
          <a:r>
            <a:rPr lang="en-US" sz="1500" b="0" i="0" kern="1200" dirty="0">
              <a:latin typeface="Gill Sans" panose="020B0604020202020204" charset="0"/>
            </a:rPr>
            <a:t>Baseline=10 (n=320)</a:t>
          </a:r>
        </a:p>
        <a:p>
          <a:pPr marL="0" lvl="0" indent="0" algn="ctr" defTabSz="666750">
            <a:lnSpc>
              <a:spcPct val="100000"/>
            </a:lnSpc>
            <a:spcBef>
              <a:spcPct val="0"/>
            </a:spcBef>
            <a:spcAft>
              <a:spcPts val="0"/>
            </a:spcAft>
            <a:buNone/>
          </a:pPr>
          <a:r>
            <a:rPr lang="en-US" sz="1500" b="0" i="0" kern="1200" dirty="0">
              <a:latin typeface="Gill Sans" panose="020B0604020202020204" charset="0"/>
            </a:rPr>
            <a:t>Midline=10 (n=320)</a:t>
          </a:r>
          <a:endParaRPr lang="x-none" sz="1500" kern="1200" dirty="0">
            <a:latin typeface="Gill Sans" panose="020B0604020202020204" charset="0"/>
          </a:endParaRPr>
        </a:p>
      </dsp:txBody>
      <dsp:txXfrm>
        <a:off x="2693497" y="1072629"/>
        <a:ext cx="3959362" cy="1018443"/>
      </dsp:txXfrm>
    </dsp:sp>
    <dsp:sp modelId="{C294BD96-93F4-4B98-8CC3-57EB9AB0F063}">
      <dsp:nvSpPr>
        <dsp:cNvPr id="0" name=""/>
        <dsp:cNvSpPr/>
      </dsp:nvSpPr>
      <dsp:spPr>
        <a:xfrm>
          <a:off x="1187658" y="4569710"/>
          <a:ext cx="3092317" cy="73068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en-US" sz="1500" b="0" i="0" kern="1200" dirty="0">
              <a:latin typeface="Gill Sans" panose="020B0604020202020204" charset="0"/>
            </a:rPr>
            <a:t>25 households randomly selected</a:t>
          </a:r>
        </a:p>
        <a:p>
          <a:pPr marL="0" lvl="0" indent="0" algn="ctr" defTabSz="666750">
            <a:lnSpc>
              <a:spcPct val="100000"/>
            </a:lnSpc>
            <a:spcBef>
              <a:spcPct val="0"/>
            </a:spcBef>
            <a:spcAft>
              <a:spcPts val="0"/>
            </a:spcAft>
            <a:buNone/>
          </a:pPr>
          <a:r>
            <a:rPr lang="en-US" sz="1500" b="0" i="0" kern="1200" dirty="0">
              <a:latin typeface="Gill Sans" panose="020B0604020202020204" charset="0"/>
            </a:rPr>
            <a:t> Baseline (n=8,001)</a:t>
          </a:r>
        </a:p>
        <a:p>
          <a:pPr marL="0" lvl="0" indent="0" algn="ctr" defTabSz="666750">
            <a:lnSpc>
              <a:spcPct val="100000"/>
            </a:lnSpc>
            <a:spcBef>
              <a:spcPct val="0"/>
            </a:spcBef>
            <a:spcAft>
              <a:spcPts val="0"/>
            </a:spcAft>
            <a:buNone/>
          </a:pPr>
          <a:r>
            <a:rPr lang="en-US" sz="1500" b="0" i="0" kern="1200" dirty="0">
              <a:latin typeface="Gill Sans" panose="020B0604020202020204" charset="0"/>
            </a:rPr>
            <a:t>Midline (n=7,999)</a:t>
          </a:r>
          <a:endParaRPr lang="x-none" sz="1500" kern="1200" dirty="0">
            <a:latin typeface="Gill Sans" panose="020B0604020202020204" charset="0"/>
          </a:endParaRPr>
        </a:p>
      </dsp:txBody>
      <dsp:txXfrm>
        <a:off x="1187658" y="4569710"/>
        <a:ext cx="3092317" cy="730685"/>
      </dsp:txXfrm>
    </dsp:sp>
    <dsp:sp modelId="{76DAE211-4F9B-4B48-A9C4-36F6F636BCE7}">
      <dsp:nvSpPr>
        <dsp:cNvPr id="0" name=""/>
        <dsp:cNvSpPr/>
      </dsp:nvSpPr>
      <dsp:spPr>
        <a:xfrm>
          <a:off x="5055743" y="4569710"/>
          <a:ext cx="2634075" cy="730685"/>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en-GB" sz="1500" kern="1200" dirty="0">
              <a:latin typeface="Gill Sans" panose="020B0604020202020204" charset="0"/>
            </a:rPr>
            <a:t>Data collection App randomly selected 1 child (&lt;24 months) per HH</a:t>
          </a:r>
          <a:endParaRPr lang="en-ZA" sz="1500" kern="1200" dirty="0">
            <a:latin typeface="Gill Sans" panose="020B0604020202020204" charset="0"/>
          </a:endParaRPr>
        </a:p>
      </dsp:txBody>
      <dsp:txXfrm>
        <a:off x="5055743" y="4569710"/>
        <a:ext cx="2634075" cy="730685"/>
      </dsp:txXfrm>
    </dsp:sp>
    <dsp:sp modelId="{9F35CEC7-5C85-4750-92F9-0D08DF53465B}">
      <dsp:nvSpPr>
        <dsp:cNvPr id="0" name=""/>
        <dsp:cNvSpPr/>
      </dsp:nvSpPr>
      <dsp:spPr>
        <a:xfrm>
          <a:off x="344773" y="2385305"/>
          <a:ext cx="3667863" cy="839944"/>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100000"/>
            </a:lnSpc>
            <a:spcBef>
              <a:spcPct val="0"/>
            </a:spcBef>
            <a:spcAft>
              <a:spcPts val="0"/>
            </a:spcAft>
            <a:buNone/>
          </a:pPr>
          <a:r>
            <a:rPr lang="en-US" sz="1500" kern="1200" dirty="0">
              <a:latin typeface="Gill Sans" panose="020B0604020202020204" charset="0"/>
            </a:rPr>
            <a:t>Households with children below 24 months in selected 10 SEAs listed </a:t>
          </a:r>
        </a:p>
        <a:p>
          <a:pPr marL="0" lvl="0" indent="0" algn="ctr" defTabSz="666750">
            <a:lnSpc>
              <a:spcPct val="100000"/>
            </a:lnSpc>
            <a:spcBef>
              <a:spcPct val="0"/>
            </a:spcBef>
            <a:spcAft>
              <a:spcPts val="0"/>
            </a:spcAft>
            <a:buNone/>
          </a:pPr>
          <a:r>
            <a:rPr lang="en-US" sz="1500" kern="1200" dirty="0">
              <a:latin typeface="Gill Sans" panose="020B0604020202020204" charset="0"/>
            </a:rPr>
            <a:t>Midline (n=18,523)</a:t>
          </a:r>
        </a:p>
      </dsp:txBody>
      <dsp:txXfrm>
        <a:off x="344773" y="2385305"/>
        <a:ext cx="3667863" cy="839944"/>
      </dsp:txXfrm>
    </dsp:sp>
    <dsp:sp modelId="{9CB56317-1DF6-4DA9-A314-A30CFE0A8E57}">
      <dsp:nvSpPr>
        <dsp:cNvPr id="0" name=""/>
        <dsp:cNvSpPr/>
      </dsp:nvSpPr>
      <dsp:spPr>
        <a:xfrm>
          <a:off x="2728884" y="3532137"/>
          <a:ext cx="1790850" cy="730685"/>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 tIns="9525" rIns="9525" bIns="9525" numCol="1" spcCol="1270" anchor="ctr" anchorCtr="0">
          <a:noAutofit/>
        </a:bodyPr>
        <a:lstStyle/>
        <a:p>
          <a:pPr marL="0" lvl="0" indent="0" algn="ctr" defTabSz="666750">
            <a:lnSpc>
              <a:spcPct val="90000"/>
            </a:lnSpc>
            <a:spcBef>
              <a:spcPct val="0"/>
            </a:spcBef>
            <a:spcAft>
              <a:spcPct val="35000"/>
            </a:spcAft>
            <a:buNone/>
          </a:pPr>
          <a:r>
            <a:rPr lang="en-US" sz="1500" kern="1200">
              <a:latin typeface="Gill Sans" panose="020B0604020202020204" charset="0"/>
            </a:rPr>
            <a:t>Selection interval used to select HHs</a:t>
          </a:r>
          <a:endParaRPr lang="x-none" sz="1500" kern="1200">
            <a:latin typeface="Gill Sans" panose="020B0604020202020204" charset="0"/>
          </a:endParaRPr>
        </a:p>
      </dsp:txBody>
      <dsp:txXfrm>
        <a:off x="2728884" y="3532137"/>
        <a:ext cx="1790850" cy="7306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9519BFC-6FBF-4518-8C7D-810AF767224B}">
      <dsp:nvSpPr>
        <dsp:cNvPr id="0" name=""/>
        <dsp:cNvSpPr/>
      </dsp:nvSpPr>
      <dsp:spPr>
        <a:xfrm>
          <a:off x="0" y="11191"/>
          <a:ext cx="10872312" cy="1104480"/>
        </a:xfrm>
        <a:prstGeom prst="round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latin typeface="Gill Sans Nova" panose="020B0602020104020203" pitchFamily="34" charset="0"/>
            </a:rPr>
            <a:t>Data Analysis Plan developed collaboratively with stakeholders</a:t>
          </a:r>
          <a:endParaRPr lang="en-ZM" sz="2600" kern="1200" dirty="0">
            <a:latin typeface="Gill Sans Nova" panose="020B0602020104020203" pitchFamily="34" charset="0"/>
          </a:endParaRPr>
        </a:p>
      </dsp:txBody>
      <dsp:txXfrm>
        <a:off x="53916" y="65107"/>
        <a:ext cx="10764480" cy="996648"/>
      </dsp:txXfrm>
    </dsp:sp>
    <dsp:sp modelId="{149F565E-A663-4EA4-B4C6-E5D8F97350C6}">
      <dsp:nvSpPr>
        <dsp:cNvPr id="0" name=""/>
        <dsp:cNvSpPr/>
      </dsp:nvSpPr>
      <dsp:spPr>
        <a:xfrm>
          <a:off x="0" y="1285591"/>
          <a:ext cx="10872312" cy="1104480"/>
        </a:xfrm>
        <a:prstGeom prst="roundRect">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latin typeface="Gill Sans Nova" panose="020B0602020104020203" pitchFamily="34" charset="0"/>
            </a:rPr>
            <a:t>Data analysis (using Stata Version 16)</a:t>
          </a:r>
          <a:endParaRPr lang="en-ZM" sz="2600" kern="1200" dirty="0">
            <a:latin typeface="Gill Sans Nova" panose="020B0602020104020203" pitchFamily="34" charset="0"/>
          </a:endParaRPr>
        </a:p>
      </dsp:txBody>
      <dsp:txXfrm>
        <a:off x="53916" y="1339507"/>
        <a:ext cx="10764480" cy="996648"/>
      </dsp:txXfrm>
    </dsp:sp>
    <dsp:sp modelId="{59F1E932-E5EF-49B1-87EA-09F939A67E71}">
      <dsp:nvSpPr>
        <dsp:cNvPr id="0" name=""/>
        <dsp:cNvSpPr/>
      </dsp:nvSpPr>
      <dsp:spPr>
        <a:xfrm>
          <a:off x="0" y="2390071"/>
          <a:ext cx="10872312" cy="18930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5196" tIns="33020" rIns="184912" bIns="33020" numCol="1" spcCol="1270" anchor="t" anchorCtr="0">
          <a:noAutofit/>
        </a:bodyPr>
        <a:lstStyle/>
        <a:p>
          <a:pPr marL="228600" lvl="1" indent="-228600" algn="l" defTabSz="1155700">
            <a:lnSpc>
              <a:spcPct val="90000"/>
            </a:lnSpc>
            <a:spcBef>
              <a:spcPct val="0"/>
            </a:spcBef>
            <a:spcAft>
              <a:spcPct val="20000"/>
            </a:spcAft>
            <a:buChar char="•"/>
          </a:pPr>
          <a:r>
            <a:rPr lang="en-US" sz="2600" b="0" i="0" kern="1200" dirty="0">
              <a:latin typeface="Gill Sans Nova" panose="020B0602020104020203" pitchFamily="34" charset="0"/>
            </a:rPr>
            <a:t>Descriptives analysis</a:t>
          </a:r>
          <a:endParaRPr lang="en-ZM" sz="2600" kern="1200" dirty="0">
            <a:latin typeface="Gill Sans Nova" panose="020B0602020104020203" pitchFamily="34" charset="0"/>
          </a:endParaRPr>
        </a:p>
        <a:p>
          <a:pPr marL="228600" lvl="1" indent="-228600" algn="l" defTabSz="1155700">
            <a:lnSpc>
              <a:spcPct val="90000"/>
            </a:lnSpc>
            <a:spcBef>
              <a:spcPct val="0"/>
            </a:spcBef>
            <a:spcAft>
              <a:spcPct val="20000"/>
            </a:spcAft>
            <a:buChar char="•"/>
          </a:pPr>
          <a:r>
            <a:rPr lang="en-US" sz="2600" b="0" i="0" kern="1200" dirty="0">
              <a:latin typeface="Gill Sans Nova" panose="020B0602020104020203" pitchFamily="34" charset="0"/>
            </a:rPr>
            <a:t>Regression analysis</a:t>
          </a:r>
          <a:endParaRPr lang="en-ZM" sz="2600" kern="1200" dirty="0">
            <a:latin typeface="Gill Sans Nova" panose="020B0602020104020203" pitchFamily="34" charset="0"/>
          </a:endParaRPr>
        </a:p>
        <a:p>
          <a:pPr marL="228600" lvl="1" indent="-228600" algn="l" defTabSz="1155700">
            <a:lnSpc>
              <a:spcPct val="90000"/>
            </a:lnSpc>
            <a:spcBef>
              <a:spcPct val="0"/>
            </a:spcBef>
            <a:spcAft>
              <a:spcPct val="20000"/>
            </a:spcAft>
            <a:buChar char="•"/>
          </a:pPr>
          <a:r>
            <a:rPr lang="en-US" sz="2600" b="0" i="0" kern="1200" dirty="0">
              <a:latin typeface="Gill Sans Nova"/>
            </a:rPr>
            <a:t>Qualitative Comparative Analysis (QCA)</a:t>
          </a:r>
          <a:endParaRPr lang="en-ZM" sz="2600" kern="1200" dirty="0">
            <a:latin typeface="Gill Sans Nova"/>
          </a:endParaRPr>
        </a:p>
        <a:p>
          <a:pPr marL="228600" lvl="1" indent="-228600" algn="l" defTabSz="1155700">
            <a:lnSpc>
              <a:spcPct val="90000"/>
            </a:lnSpc>
            <a:spcBef>
              <a:spcPct val="0"/>
            </a:spcBef>
            <a:spcAft>
              <a:spcPct val="20000"/>
            </a:spcAft>
            <a:buChar char="•"/>
          </a:pPr>
          <a:r>
            <a:rPr lang="en-US" sz="2600" b="0" i="0" kern="1200">
              <a:latin typeface="Gill Sans Nova" panose="020B0602020104020203" pitchFamily="34" charset="0"/>
            </a:rPr>
            <a:t>Note: Unweighted results presented </a:t>
          </a:r>
          <a:endParaRPr lang="en-ZM" sz="2600" kern="1200">
            <a:latin typeface="Gill Sans Nova" panose="020B0602020104020203" pitchFamily="34" charset="0"/>
          </a:endParaRPr>
        </a:p>
      </dsp:txBody>
      <dsp:txXfrm>
        <a:off x="0" y="2390071"/>
        <a:ext cx="10872312" cy="1893015"/>
      </dsp:txXfrm>
    </dsp:sp>
    <dsp:sp modelId="{F1D655CC-8919-4A7B-BF18-347773E66FB8}">
      <dsp:nvSpPr>
        <dsp:cNvPr id="0" name=""/>
        <dsp:cNvSpPr/>
      </dsp:nvSpPr>
      <dsp:spPr>
        <a:xfrm>
          <a:off x="0" y="4283086"/>
          <a:ext cx="10872312" cy="1104480"/>
        </a:xfrm>
        <a:prstGeom prst="roundRect">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9060" tIns="99060" rIns="99060" bIns="99060" numCol="1" spcCol="1270" anchor="ctr" anchorCtr="0">
          <a:noAutofit/>
        </a:bodyPr>
        <a:lstStyle/>
        <a:p>
          <a:pPr marL="0" lvl="0" indent="0" algn="l" defTabSz="1155700">
            <a:lnSpc>
              <a:spcPct val="90000"/>
            </a:lnSpc>
            <a:spcBef>
              <a:spcPct val="0"/>
            </a:spcBef>
            <a:spcAft>
              <a:spcPct val="35000"/>
            </a:spcAft>
            <a:buNone/>
          </a:pPr>
          <a:r>
            <a:rPr lang="en-US" sz="2600" b="0" i="0" kern="1200" dirty="0">
              <a:latin typeface="Gill Sans Nova" panose="020B0602020104020203" pitchFamily="34" charset="0"/>
            </a:rPr>
            <a:t>Contextual information to explain the results</a:t>
          </a:r>
          <a:endParaRPr lang="en-ZM" sz="2600" kern="1200" dirty="0">
            <a:latin typeface="Gill Sans Nova" panose="020B0602020104020203" pitchFamily="34" charset="0"/>
          </a:endParaRPr>
        </a:p>
      </dsp:txBody>
      <dsp:txXfrm>
        <a:off x="53916" y="4337002"/>
        <a:ext cx="10764480" cy="99664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3D2DDB-45E7-449D-8841-A1D3F586CE14}">
      <dsp:nvSpPr>
        <dsp:cNvPr id="0" name=""/>
        <dsp:cNvSpPr/>
      </dsp:nvSpPr>
      <dsp:spPr>
        <a:xfrm>
          <a:off x="0" y="26052"/>
          <a:ext cx="10970249" cy="66163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0490" tIns="110490" rIns="110490" bIns="110490" numCol="1" spcCol="1270" anchor="ctr" anchorCtr="0">
          <a:noAutofit/>
        </a:bodyPr>
        <a:lstStyle/>
        <a:p>
          <a:pPr marL="0" lvl="0" indent="0" algn="l" defTabSz="1289050">
            <a:lnSpc>
              <a:spcPct val="90000"/>
            </a:lnSpc>
            <a:spcBef>
              <a:spcPct val="0"/>
            </a:spcBef>
            <a:spcAft>
              <a:spcPct val="35000"/>
            </a:spcAft>
            <a:buNone/>
          </a:pPr>
          <a:r>
            <a:rPr lang="en-US" sz="2900" b="1" i="0" kern="1200"/>
            <a:t>Potential risk factors associated with stunting in the survey  </a:t>
          </a:r>
          <a:endParaRPr lang="en-US" sz="2900" kern="1200"/>
        </a:p>
      </dsp:txBody>
      <dsp:txXfrm>
        <a:off x="32298" y="58350"/>
        <a:ext cx="10905653" cy="597039"/>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37B7377-F004-4A8A-8A7A-A1FE23A3EA87}">
      <dsp:nvSpPr>
        <dsp:cNvPr id="0" name=""/>
        <dsp:cNvSpPr/>
      </dsp:nvSpPr>
      <dsp:spPr>
        <a:xfrm rot="2684766">
          <a:off x="1355753" y="2687680"/>
          <a:ext cx="1443355" cy="26894"/>
        </a:xfrm>
        <a:custGeom>
          <a:avLst/>
          <a:gdLst/>
          <a:ahLst/>
          <a:cxnLst/>
          <a:rect l="0" t="0" r="0" b="0"/>
          <a:pathLst>
            <a:path>
              <a:moveTo>
                <a:pt x="0" y="13447"/>
              </a:moveTo>
              <a:lnTo>
                <a:pt x="1443355"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E67B2F-FB86-4AE5-B03B-DD8A30258494}">
      <dsp:nvSpPr>
        <dsp:cNvPr id="0" name=""/>
        <dsp:cNvSpPr/>
      </dsp:nvSpPr>
      <dsp:spPr>
        <a:xfrm rot="1375630">
          <a:off x="1509217" y="2285596"/>
          <a:ext cx="1408967" cy="26894"/>
        </a:xfrm>
        <a:custGeom>
          <a:avLst/>
          <a:gdLst/>
          <a:ahLst/>
          <a:cxnLst/>
          <a:rect l="0" t="0" r="0" b="0"/>
          <a:pathLst>
            <a:path>
              <a:moveTo>
                <a:pt x="0" y="13447"/>
              </a:moveTo>
              <a:lnTo>
                <a:pt x="1408967"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DE6C435-C1F7-41FE-BD16-21D69639775C}">
      <dsp:nvSpPr>
        <dsp:cNvPr id="0" name=""/>
        <dsp:cNvSpPr/>
      </dsp:nvSpPr>
      <dsp:spPr>
        <a:xfrm rot="276321">
          <a:off x="1562403" y="1971002"/>
          <a:ext cx="1528981" cy="26894"/>
        </a:xfrm>
        <a:custGeom>
          <a:avLst/>
          <a:gdLst/>
          <a:ahLst/>
          <a:cxnLst/>
          <a:rect l="0" t="0" r="0" b="0"/>
          <a:pathLst>
            <a:path>
              <a:moveTo>
                <a:pt x="0" y="13447"/>
              </a:moveTo>
              <a:lnTo>
                <a:pt x="1528981"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FAFA62C-280B-440C-A7AD-84AE72895350}">
      <dsp:nvSpPr>
        <dsp:cNvPr id="0" name=""/>
        <dsp:cNvSpPr/>
      </dsp:nvSpPr>
      <dsp:spPr>
        <a:xfrm rot="21134795">
          <a:off x="1557491" y="1736456"/>
          <a:ext cx="1614483" cy="26894"/>
        </a:xfrm>
        <a:custGeom>
          <a:avLst/>
          <a:gdLst/>
          <a:ahLst/>
          <a:cxnLst/>
          <a:rect l="0" t="0" r="0" b="0"/>
          <a:pathLst>
            <a:path>
              <a:moveTo>
                <a:pt x="0" y="13447"/>
              </a:moveTo>
              <a:lnTo>
                <a:pt x="1614483"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CE2C6B1C-1556-4EEA-B1B6-411E8DA7704C}">
      <dsp:nvSpPr>
        <dsp:cNvPr id="0" name=""/>
        <dsp:cNvSpPr/>
      </dsp:nvSpPr>
      <dsp:spPr>
        <a:xfrm rot="20107404">
          <a:off x="1486586" y="1393312"/>
          <a:ext cx="1687455" cy="26894"/>
        </a:xfrm>
        <a:custGeom>
          <a:avLst/>
          <a:gdLst/>
          <a:ahLst/>
          <a:cxnLst/>
          <a:rect l="0" t="0" r="0" b="0"/>
          <a:pathLst>
            <a:path>
              <a:moveTo>
                <a:pt x="0" y="13447"/>
              </a:moveTo>
              <a:lnTo>
                <a:pt x="1687455"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4368EF-4F86-471D-A6FA-2F7E2B8D3618}">
      <dsp:nvSpPr>
        <dsp:cNvPr id="0" name=""/>
        <dsp:cNvSpPr/>
      </dsp:nvSpPr>
      <dsp:spPr>
        <a:xfrm rot="18158387">
          <a:off x="1216023" y="1146368"/>
          <a:ext cx="1051781" cy="26894"/>
        </a:xfrm>
        <a:custGeom>
          <a:avLst/>
          <a:gdLst/>
          <a:ahLst/>
          <a:cxnLst/>
          <a:rect l="0" t="0" r="0" b="0"/>
          <a:pathLst>
            <a:path>
              <a:moveTo>
                <a:pt x="0" y="13447"/>
              </a:moveTo>
              <a:lnTo>
                <a:pt x="1051781" y="13447"/>
              </a:lnTo>
            </a:path>
          </a:pathLst>
        </a:custGeom>
        <a:noFill/>
        <a:ln w="2540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75F6ED3-DE20-4873-B0F2-ED748CE54CB1}">
      <dsp:nvSpPr>
        <dsp:cNvPr id="0" name=""/>
        <dsp:cNvSpPr/>
      </dsp:nvSpPr>
      <dsp:spPr>
        <a:xfrm>
          <a:off x="470156" y="1251071"/>
          <a:ext cx="1596380" cy="1296220"/>
        </a:xfrm>
        <a:prstGeom prst="ellipse">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l="-25000" r="-25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37E839-04E2-4E57-8573-043AE6971206}">
      <dsp:nvSpPr>
        <dsp:cNvPr id="0" name=""/>
        <dsp:cNvSpPr/>
      </dsp:nvSpPr>
      <dsp:spPr>
        <a:xfrm>
          <a:off x="1074405" y="-65587"/>
          <a:ext cx="2398065" cy="791106"/>
        </a:xfrm>
        <a:prstGeom prst="ellipse">
          <a:avLst/>
        </a:prstGeom>
        <a:solidFill>
          <a:schemeClr val="accent4">
            <a:hueOff val="-744128"/>
            <a:satOff val="4483"/>
            <a:lumOff val="35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Nova" panose="020B0602020104020203" pitchFamily="34" charset="0"/>
            </a:rPr>
            <a:t>Poor economic situation of the household </a:t>
          </a:r>
        </a:p>
      </dsp:txBody>
      <dsp:txXfrm>
        <a:off x="1425593" y="50268"/>
        <a:ext cx="1695689" cy="559396"/>
      </dsp:txXfrm>
    </dsp:sp>
    <dsp:sp modelId="{6B98D619-10F5-4BCA-B0B9-CF38E0FEA1E8}">
      <dsp:nvSpPr>
        <dsp:cNvPr id="0" name=""/>
        <dsp:cNvSpPr/>
      </dsp:nvSpPr>
      <dsp:spPr>
        <a:xfrm>
          <a:off x="2396548" y="566560"/>
          <a:ext cx="2395243" cy="508328"/>
        </a:xfrm>
        <a:prstGeom prst="ellipse">
          <a:avLst/>
        </a:prstGeom>
        <a:solidFill>
          <a:schemeClr val="accent4">
            <a:hueOff val="-1488257"/>
            <a:satOff val="8966"/>
            <a:lumOff val="719"/>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Nova" panose="020B0602020104020203" pitchFamily="34" charset="0"/>
            </a:rPr>
            <a:t>Low HDDs</a:t>
          </a:r>
        </a:p>
      </dsp:txBody>
      <dsp:txXfrm>
        <a:off x="2747323" y="641003"/>
        <a:ext cx="1693693" cy="359442"/>
      </dsp:txXfrm>
    </dsp:sp>
    <dsp:sp modelId="{8D0D9DB8-BB02-41CA-8905-96E1D400E884}">
      <dsp:nvSpPr>
        <dsp:cNvPr id="0" name=""/>
        <dsp:cNvSpPr/>
      </dsp:nvSpPr>
      <dsp:spPr>
        <a:xfrm>
          <a:off x="3051938" y="1194339"/>
          <a:ext cx="2225233" cy="621019"/>
        </a:xfrm>
        <a:prstGeom prst="ellipse">
          <a:avLst/>
        </a:prstGeom>
        <a:solidFill>
          <a:schemeClr val="accent4">
            <a:hueOff val="-2232385"/>
            <a:satOff val="13449"/>
            <a:lumOff val="1078"/>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Nova" panose="020B0602020104020203" pitchFamily="34" charset="0"/>
            </a:rPr>
            <a:t>Female household head</a:t>
          </a:r>
        </a:p>
      </dsp:txBody>
      <dsp:txXfrm>
        <a:off x="3377816" y="1285285"/>
        <a:ext cx="1573477" cy="439127"/>
      </dsp:txXfrm>
    </dsp:sp>
    <dsp:sp modelId="{2A9085DD-1171-42C1-B575-290C74EC0DCC}">
      <dsp:nvSpPr>
        <dsp:cNvPr id="0" name=""/>
        <dsp:cNvSpPr/>
      </dsp:nvSpPr>
      <dsp:spPr>
        <a:xfrm>
          <a:off x="3035724" y="1871672"/>
          <a:ext cx="2092788" cy="508328"/>
        </a:xfrm>
        <a:prstGeom prst="ellipse">
          <a:avLst/>
        </a:prstGeom>
        <a:solidFill>
          <a:schemeClr val="accent4">
            <a:hueOff val="-2976513"/>
            <a:satOff val="17933"/>
            <a:lumOff val="143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Nova" panose="020B0602020104020203" pitchFamily="34" charset="0"/>
            </a:rPr>
            <a:t>Mother with low BMI</a:t>
          </a:r>
        </a:p>
      </dsp:txBody>
      <dsp:txXfrm>
        <a:off x="3342206" y="1946115"/>
        <a:ext cx="1479824" cy="359442"/>
      </dsp:txXfrm>
    </dsp:sp>
    <dsp:sp modelId="{9206CE13-6666-459C-AB8B-8ED7479B3194}">
      <dsp:nvSpPr>
        <dsp:cNvPr id="0" name=""/>
        <dsp:cNvSpPr/>
      </dsp:nvSpPr>
      <dsp:spPr>
        <a:xfrm>
          <a:off x="2276120" y="2543079"/>
          <a:ext cx="2230855" cy="508328"/>
        </a:xfrm>
        <a:prstGeom prst="ellipse">
          <a:avLst/>
        </a:prstGeom>
        <a:solidFill>
          <a:schemeClr val="accent4">
            <a:hueOff val="-3720641"/>
            <a:satOff val="22416"/>
            <a:lumOff val="1797"/>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a:latin typeface="Gill Sans Nova" panose="020B0602020104020203" pitchFamily="34" charset="0"/>
            </a:rPr>
            <a:t>Low MDD-W </a:t>
          </a:r>
        </a:p>
      </dsp:txBody>
      <dsp:txXfrm>
        <a:off x="2602821" y="2617522"/>
        <a:ext cx="1577453" cy="359442"/>
      </dsp:txXfrm>
    </dsp:sp>
    <dsp:sp modelId="{6EDFBD53-591D-43AD-A6AF-301B85B94B06}">
      <dsp:nvSpPr>
        <dsp:cNvPr id="0" name=""/>
        <dsp:cNvSpPr/>
      </dsp:nvSpPr>
      <dsp:spPr>
        <a:xfrm>
          <a:off x="1607036" y="3203848"/>
          <a:ext cx="2468036" cy="508328"/>
        </a:xfrm>
        <a:prstGeom prst="ellipse">
          <a:avLst/>
        </a:prstGeom>
        <a:solidFill>
          <a:schemeClr val="accent4">
            <a:hueOff val="-4464770"/>
            <a:satOff val="26899"/>
            <a:lumOff val="2156"/>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l Sans Nova" panose="020B0602020104020203" pitchFamily="34" charset="0"/>
            </a:rPr>
            <a:t>Poor economic status of the mother </a:t>
          </a:r>
        </a:p>
      </dsp:txBody>
      <dsp:txXfrm>
        <a:off x="1968472" y="3278291"/>
        <a:ext cx="1745164" cy="359442"/>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B9773E-2FB7-4B5F-A93D-5BA5E611F984}">
      <dsp:nvSpPr>
        <dsp:cNvPr id="0" name=""/>
        <dsp:cNvSpPr/>
      </dsp:nvSpPr>
      <dsp:spPr>
        <a:xfrm>
          <a:off x="1816285" y="1951497"/>
          <a:ext cx="1258751" cy="1258751"/>
        </a:xfrm>
        <a:prstGeom prst="ellipse">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de-DE" sz="1200" kern="1200" dirty="0">
              <a:latin typeface="Gill Sans Nova" panose="020B0602020104020203" pitchFamily="34" charset="0"/>
            </a:rPr>
            <a:t>Child level factors</a:t>
          </a:r>
          <a:endParaRPr lang="en-US" sz="1200" kern="1200" dirty="0">
            <a:latin typeface="Gill Sans Nova" panose="020B0602020104020203" pitchFamily="34" charset="0"/>
          </a:endParaRPr>
        </a:p>
      </dsp:txBody>
      <dsp:txXfrm>
        <a:off x="2000625" y="2135837"/>
        <a:ext cx="890071" cy="890071"/>
      </dsp:txXfrm>
    </dsp:sp>
    <dsp:sp modelId="{EA04BCEC-C34E-4A85-A417-5A7B242DB9BB}">
      <dsp:nvSpPr>
        <dsp:cNvPr id="0" name=""/>
        <dsp:cNvSpPr/>
      </dsp:nvSpPr>
      <dsp:spPr>
        <a:xfrm rot="10800000">
          <a:off x="598281" y="2401501"/>
          <a:ext cx="1151014" cy="358744"/>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F856B7FD-9090-4911-9D1B-6E6DC19AE9AA}">
      <dsp:nvSpPr>
        <dsp:cNvPr id="0" name=""/>
        <dsp:cNvSpPr/>
      </dsp:nvSpPr>
      <dsp:spPr>
        <a:xfrm>
          <a:off x="374" y="2102547"/>
          <a:ext cx="1195813" cy="95665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Gill Sans Nova"/>
            </a:rPr>
            <a:t>Left alone or in a care of another child</a:t>
          </a:r>
          <a:endParaRPr lang="en-US" sz="1200" kern="1200" dirty="0">
            <a:latin typeface="Gill Sans Nova"/>
          </a:endParaRPr>
        </a:p>
      </dsp:txBody>
      <dsp:txXfrm>
        <a:off x="28393" y="2130566"/>
        <a:ext cx="1139775" cy="900613"/>
      </dsp:txXfrm>
    </dsp:sp>
    <dsp:sp modelId="{939C0570-CCA7-4BFB-8B56-D86939656554}">
      <dsp:nvSpPr>
        <dsp:cNvPr id="0" name=""/>
        <dsp:cNvSpPr/>
      </dsp:nvSpPr>
      <dsp:spPr>
        <a:xfrm rot="13500000">
          <a:off x="970804" y="1502151"/>
          <a:ext cx="1151014" cy="358744"/>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84D9C3E2-27F3-401C-893F-5E0E30CC2AC7}">
      <dsp:nvSpPr>
        <dsp:cNvPr id="0" name=""/>
        <dsp:cNvSpPr/>
      </dsp:nvSpPr>
      <dsp:spPr>
        <a:xfrm>
          <a:off x="541459" y="796252"/>
          <a:ext cx="1195813" cy="95665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Gill Sans Nova"/>
            </a:rPr>
            <a:t>Suffered from diarrhea 2 weeks prior to the survey</a:t>
          </a:r>
          <a:endParaRPr lang="en-US" sz="1200" kern="1200" dirty="0">
            <a:latin typeface="Gill Sans Nova"/>
          </a:endParaRPr>
        </a:p>
      </dsp:txBody>
      <dsp:txXfrm>
        <a:off x="569478" y="824271"/>
        <a:ext cx="1139775" cy="900613"/>
      </dsp:txXfrm>
    </dsp:sp>
    <dsp:sp modelId="{90B76818-4DC4-43BA-BBEC-E0E6250A14EE}">
      <dsp:nvSpPr>
        <dsp:cNvPr id="0" name=""/>
        <dsp:cNvSpPr/>
      </dsp:nvSpPr>
      <dsp:spPr>
        <a:xfrm rot="16200000">
          <a:off x="1870154" y="1129628"/>
          <a:ext cx="1151014" cy="358744"/>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C1B51618-A782-4D59-AFAB-9CE0DDF8FB56}">
      <dsp:nvSpPr>
        <dsp:cNvPr id="0" name=""/>
        <dsp:cNvSpPr/>
      </dsp:nvSpPr>
      <dsp:spPr>
        <a:xfrm>
          <a:off x="1847754" y="255167"/>
          <a:ext cx="1195813" cy="95665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rtl="0">
            <a:lnSpc>
              <a:spcPct val="90000"/>
            </a:lnSpc>
            <a:spcBef>
              <a:spcPct val="0"/>
            </a:spcBef>
            <a:spcAft>
              <a:spcPct val="35000"/>
            </a:spcAft>
            <a:buNone/>
          </a:pPr>
          <a:r>
            <a:rPr lang="en-US" sz="1200" b="0" i="0" kern="1200" dirty="0">
              <a:latin typeface="Gill Sans Nova"/>
            </a:rPr>
            <a:t>Underweight Child </a:t>
          </a:r>
          <a:endParaRPr lang="en-US" sz="1200" kern="1200" dirty="0">
            <a:latin typeface="Gill Sans Nova"/>
          </a:endParaRPr>
        </a:p>
      </dsp:txBody>
      <dsp:txXfrm>
        <a:off x="1875773" y="283186"/>
        <a:ext cx="1139775" cy="900613"/>
      </dsp:txXfrm>
    </dsp:sp>
    <dsp:sp modelId="{F9A5C65E-2541-4A86-AB84-9ED479DCC0B0}">
      <dsp:nvSpPr>
        <dsp:cNvPr id="0" name=""/>
        <dsp:cNvSpPr/>
      </dsp:nvSpPr>
      <dsp:spPr>
        <a:xfrm rot="18900000">
          <a:off x="2769504" y="1502151"/>
          <a:ext cx="1151014" cy="358744"/>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38AC5659-8906-4D54-989E-522F849EA32E}">
      <dsp:nvSpPr>
        <dsp:cNvPr id="0" name=""/>
        <dsp:cNvSpPr/>
      </dsp:nvSpPr>
      <dsp:spPr>
        <a:xfrm>
          <a:off x="3154049" y="796252"/>
          <a:ext cx="1195813" cy="95665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rtl="0">
            <a:lnSpc>
              <a:spcPct val="90000"/>
            </a:lnSpc>
            <a:spcBef>
              <a:spcPct val="0"/>
            </a:spcBef>
            <a:spcAft>
              <a:spcPct val="35000"/>
            </a:spcAft>
            <a:buNone/>
          </a:pPr>
          <a:r>
            <a:rPr lang="en-US" sz="1200" b="0" i="0" kern="1200" dirty="0">
              <a:latin typeface="Gill Sans Nova"/>
            </a:rPr>
            <a:t>Fed food of low diversity  </a:t>
          </a:r>
          <a:endParaRPr lang="en-US" sz="1200" kern="1200" dirty="0">
            <a:latin typeface="Gill Sans Nova"/>
          </a:endParaRPr>
        </a:p>
      </dsp:txBody>
      <dsp:txXfrm>
        <a:off x="3182068" y="824271"/>
        <a:ext cx="1139775" cy="900613"/>
      </dsp:txXfrm>
    </dsp:sp>
    <dsp:sp modelId="{ABA57DAE-A805-453E-8B1E-707E2931B3EA}">
      <dsp:nvSpPr>
        <dsp:cNvPr id="0" name=""/>
        <dsp:cNvSpPr/>
      </dsp:nvSpPr>
      <dsp:spPr>
        <a:xfrm>
          <a:off x="3142027" y="2401501"/>
          <a:ext cx="1151014" cy="358744"/>
        </a:xfrm>
        <a:prstGeom prst="leftArrow">
          <a:avLst>
            <a:gd name="adj1" fmla="val 60000"/>
            <a:gd name="adj2" fmla="val 50000"/>
          </a:avLst>
        </a:prstGeom>
        <a:solidFill>
          <a:schemeClr val="dk2">
            <a:tint val="6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a:schemeClr val="lt1"/>
        </a:fontRef>
      </dsp:style>
    </dsp:sp>
    <dsp:sp modelId="{E683AF83-15DE-410E-A9CD-83B3A37CF743}">
      <dsp:nvSpPr>
        <dsp:cNvPr id="0" name=""/>
        <dsp:cNvSpPr/>
      </dsp:nvSpPr>
      <dsp:spPr>
        <a:xfrm>
          <a:off x="3695134" y="2102547"/>
          <a:ext cx="1195813" cy="956651"/>
        </a:xfrm>
        <a:prstGeom prst="roundRect">
          <a:avLst>
            <a:gd name="adj" fmla="val 10000"/>
          </a:avLst>
        </a:prstGeom>
        <a:solidFill>
          <a:schemeClr val="dk2">
            <a:hueOff val="0"/>
            <a:satOff val="0"/>
            <a:lumOff val="0"/>
            <a:alphaOff val="0"/>
          </a:schemeClr>
        </a:solidFill>
        <a:ln w="38100" cap="flat" cmpd="sng" algn="ctr">
          <a:solidFill>
            <a:schemeClr val="lt2">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533400">
            <a:lnSpc>
              <a:spcPct val="90000"/>
            </a:lnSpc>
            <a:spcBef>
              <a:spcPct val="0"/>
            </a:spcBef>
            <a:spcAft>
              <a:spcPct val="35000"/>
            </a:spcAft>
            <a:buNone/>
          </a:pPr>
          <a:r>
            <a:rPr lang="en-US" sz="1200" b="0" i="0" kern="1200" dirty="0">
              <a:latin typeface="Gill Sans Nova" panose="020B0602020104020203" pitchFamily="34" charset="0"/>
            </a:rPr>
            <a:t>Being older than 12 months</a:t>
          </a:r>
          <a:endParaRPr lang="en-US" sz="1200" kern="1200" dirty="0">
            <a:latin typeface="Gill Sans Nova" panose="020B0602020104020203" pitchFamily="34" charset="0"/>
          </a:endParaRPr>
        </a:p>
      </dsp:txBody>
      <dsp:txXfrm>
        <a:off x="3723153" y="2130566"/>
        <a:ext cx="1139775" cy="900613"/>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10.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0.80685</cdr:x>
      <cdr:y>0.06423</cdr:y>
    </cdr:from>
    <cdr:to>
      <cdr:x>0.86048</cdr:x>
      <cdr:y>0.22099</cdr:y>
    </cdr:to>
    <cdr:sp macro="" textlink="">
      <cdr:nvSpPr>
        <cdr:cNvPr id="2" name="Right Brace 1">
          <a:extLst xmlns:a="http://schemas.openxmlformats.org/drawingml/2006/main">
            <a:ext uri="{FF2B5EF4-FFF2-40B4-BE49-F238E27FC236}">
              <a16:creationId xmlns:a16="http://schemas.microsoft.com/office/drawing/2014/main" id="{F8BEF17C-7B95-54B0-6D6A-1A3D48FB7415}"/>
            </a:ext>
          </a:extLst>
        </cdr:cNvPr>
        <cdr:cNvSpPr/>
      </cdr:nvSpPr>
      <cdr:spPr>
        <a:xfrm xmlns:a="http://schemas.openxmlformats.org/drawingml/2006/main">
          <a:off x="3878825" y="256345"/>
          <a:ext cx="257784" cy="625603"/>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a:p>
      </cdr:txBody>
    </cdr:sp>
  </cdr:relSizeAnchor>
  <cdr:relSizeAnchor xmlns:cdr="http://schemas.openxmlformats.org/drawingml/2006/chartDrawing">
    <cdr:from>
      <cdr:x>0.86087</cdr:x>
      <cdr:y>0.09488</cdr:y>
    </cdr:from>
    <cdr:to>
      <cdr:x>0.98484</cdr:x>
      <cdr:y>0.19541</cdr:y>
    </cdr:to>
    <cdr:sp macro="" textlink="">
      <cdr:nvSpPr>
        <cdr:cNvPr id="3" name="TextBox 2">
          <a:extLst xmlns:a="http://schemas.openxmlformats.org/drawingml/2006/main">
            <a:ext uri="{FF2B5EF4-FFF2-40B4-BE49-F238E27FC236}">
              <a16:creationId xmlns:a16="http://schemas.microsoft.com/office/drawing/2014/main" id="{A0CB4952-7EF7-0FBE-3905-043AF5E1049F}"/>
            </a:ext>
          </a:extLst>
        </cdr:cNvPr>
        <cdr:cNvSpPr txBox="1"/>
      </cdr:nvSpPr>
      <cdr:spPr>
        <a:xfrm xmlns:a="http://schemas.openxmlformats.org/drawingml/2006/main">
          <a:off x="4989823" y="378647"/>
          <a:ext cx="718554" cy="401200"/>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P&lt;0.001</a:t>
          </a:r>
        </a:p>
      </cdr:txBody>
    </cdr:sp>
  </cdr:relSizeAnchor>
</c:userShapes>
</file>

<file path=ppt/drawings/drawing2.xml><?xml version="1.0" encoding="utf-8"?>
<c:userShapes xmlns:c="http://schemas.openxmlformats.org/drawingml/2006/chart">
  <cdr:relSizeAnchor xmlns:cdr="http://schemas.openxmlformats.org/drawingml/2006/chartDrawing">
    <cdr:from>
      <cdr:x>0.56218</cdr:x>
      <cdr:y>0.12973</cdr:y>
    </cdr:from>
    <cdr:to>
      <cdr:x>0.87474</cdr:x>
      <cdr:y>0.23183</cdr:y>
    </cdr:to>
    <cdr:sp macro="" textlink="">
      <cdr:nvSpPr>
        <cdr:cNvPr id="2" name="TextBox 1">
          <a:extLst xmlns:a="http://schemas.openxmlformats.org/drawingml/2006/main">
            <a:ext uri="{FF2B5EF4-FFF2-40B4-BE49-F238E27FC236}">
              <a16:creationId xmlns:a16="http://schemas.microsoft.com/office/drawing/2014/main" id="{5132950D-53EE-A01F-780B-53D9BE8C44BE}"/>
            </a:ext>
          </a:extLst>
        </cdr:cNvPr>
        <cdr:cNvSpPr txBox="1"/>
      </cdr:nvSpPr>
      <cdr:spPr>
        <a:xfrm xmlns:a="http://schemas.openxmlformats.org/drawingml/2006/main">
          <a:off x="2423145" y="548274"/>
          <a:ext cx="1347206" cy="4315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0.55752</cdr:x>
      <cdr:y>0.12973</cdr:y>
    </cdr:from>
    <cdr:to>
      <cdr:x>0.87474</cdr:x>
      <cdr:y>0.17608</cdr:y>
    </cdr:to>
    <cdr:sp macro="" textlink="">
      <cdr:nvSpPr>
        <cdr:cNvPr id="3" name="TextBox 2">
          <a:extLst xmlns:a="http://schemas.openxmlformats.org/drawingml/2006/main">
            <a:ext uri="{FF2B5EF4-FFF2-40B4-BE49-F238E27FC236}">
              <a16:creationId xmlns:a16="http://schemas.microsoft.com/office/drawing/2014/main" id="{9B6E84BB-E241-7E06-9277-2FCC5A13B9D2}"/>
            </a:ext>
          </a:extLst>
        </cdr:cNvPr>
        <cdr:cNvSpPr txBox="1"/>
      </cdr:nvSpPr>
      <cdr:spPr>
        <a:xfrm xmlns:a="http://schemas.openxmlformats.org/drawingml/2006/main">
          <a:off x="2403049" y="548274"/>
          <a:ext cx="1367302" cy="19592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userShapes>
</file>

<file path=ppt/drawings/drawing3.xml><?xml version="1.0" encoding="utf-8"?>
<c:userShapes xmlns:c="http://schemas.openxmlformats.org/drawingml/2006/chart">
  <cdr:relSizeAnchor xmlns:cdr="http://schemas.openxmlformats.org/drawingml/2006/chartDrawing">
    <cdr:from>
      <cdr:x>0.59418</cdr:x>
      <cdr:y>0.08574</cdr:y>
    </cdr:from>
    <cdr:to>
      <cdr:x>0.76961</cdr:x>
      <cdr:y>0.14102</cdr:y>
    </cdr:to>
    <cdr:sp macro="" textlink="">
      <cdr:nvSpPr>
        <cdr:cNvPr id="2" name="TextBox 1">
          <a:extLst xmlns:a="http://schemas.openxmlformats.org/drawingml/2006/main">
            <a:ext uri="{FF2B5EF4-FFF2-40B4-BE49-F238E27FC236}">
              <a16:creationId xmlns:a16="http://schemas.microsoft.com/office/drawing/2014/main" id="{DE2D9DD7-E916-B607-822F-5E0ADEF043BE}"/>
            </a:ext>
          </a:extLst>
        </cdr:cNvPr>
        <cdr:cNvSpPr txBox="1"/>
      </cdr:nvSpPr>
      <cdr:spPr>
        <a:xfrm xmlns:a="http://schemas.openxmlformats.org/drawingml/2006/main">
          <a:off x="6457623" y="426975"/>
          <a:ext cx="1906587" cy="27529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600" dirty="0"/>
            <a:t>   </a:t>
          </a:r>
          <a:r>
            <a:rPr lang="en-US" dirty="0"/>
            <a:t>CI</a:t>
          </a:r>
          <a:r>
            <a:rPr lang="en-GB" dirty="0"/>
            <a:t> [</a:t>
          </a:r>
          <a:r>
            <a:rPr lang="en-ZM" dirty="0"/>
            <a:t>29.1-31.2</a:t>
          </a:r>
          <a:r>
            <a:rPr lang="en-GB" dirty="0"/>
            <a:t>]</a:t>
          </a:r>
          <a:r>
            <a:rPr lang="en-US" dirty="0"/>
            <a:t>  </a:t>
          </a:r>
        </a:p>
      </cdr:txBody>
    </cdr:sp>
  </cdr:relSizeAnchor>
  <cdr:relSizeAnchor xmlns:cdr="http://schemas.openxmlformats.org/drawingml/2006/chartDrawing">
    <cdr:from>
      <cdr:x>0.60537</cdr:x>
      <cdr:y>0.19557</cdr:y>
    </cdr:from>
    <cdr:to>
      <cdr:x>0.74735</cdr:x>
      <cdr:y>0.2627</cdr:y>
    </cdr:to>
    <cdr:sp macro="" textlink="">
      <cdr:nvSpPr>
        <cdr:cNvPr id="4" name="TextBox 3">
          <a:extLst xmlns:a="http://schemas.openxmlformats.org/drawingml/2006/main">
            <a:ext uri="{FF2B5EF4-FFF2-40B4-BE49-F238E27FC236}">
              <a16:creationId xmlns:a16="http://schemas.microsoft.com/office/drawing/2014/main" id="{5A5C2B92-ED4A-75F7-814A-313B074C80C6}"/>
            </a:ext>
          </a:extLst>
        </cdr:cNvPr>
        <cdr:cNvSpPr txBox="1"/>
      </cdr:nvSpPr>
      <cdr:spPr>
        <a:xfrm xmlns:a="http://schemas.openxmlformats.org/drawingml/2006/main">
          <a:off x="6579261" y="973928"/>
          <a:ext cx="1543050" cy="33430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CI: </a:t>
          </a:r>
          <a:r>
            <a:rPr lang="en-ZM" dirty="0"/>
            <a:t>[</a:t>
          </a:r>
          <a:r>
            <a:rPr lang="en-ZM" sz="1000" dirty="0"/>
            <a:t>32.6-34.7</a:t>
          </a:r>
          <a:r>
            <a:rPr lang="en-GB" dirty="0"/>
            <a:t>], </a:t>
          </a:r>
          <a:endParaRPr lang="en-US" sz="1100" dirty="0"/>
        </a:p>
      </cdr:txBody>
    </cdr:sp>
  </cdr:relSizeAnchor>
  <cdr:relSizeAnchor xmlns:cdr="http://schemas.openxmlformats.org/drawingml/2006/chartDrawing">
    <cdr:from>
      <cdr:x>0.71664</cdr:x>
      <cdr:y>0.09605</cdr:y>
    </cdr:from>
    <cdr:to>
      <cdr:x>0.75734</cdr:x>
      <cdr:y>0.23821</cdr:y>
    </cdr:to>
    <cdr:sp macro="" textlink="">
      <cdr:nvSpPr>
        <cdr:cNvPr id="5" name="Right Brace 4">
          <a:extLst xmlns:a="http://schemas.openxmlformats.org/drawingml/2006/main">
            <a:ext uri="{FF2B5EF4-FFF2-40B4-BE49-F238E27FC236}">
              <a16:creationId xmlns:a16="http://schemas.microsoft.com/office/drawing/2014/main" id="{C998DF8A-2C69-B001-3B4B-3FF23F8A0784}"/>
            </a:ext>
          </a:extLst>
        </cdr:cNvPr>
        <cdr:cNvSpPr/>
      </cdr:nvSpPr>
      <cdr:spPr>
        <a:xfrm xmlns:a="http://schemas.openxmlformats.org/drawingml/2006/main">
          <a:off x="7791910" y="478349"/>
          <a:ext cx="442452" cy="707923"/>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0.33774</cdr:x>
      <cdr:y>0.40405</cdr:y>
    </cdr:from>
    <cdr:to>
      <cdr:x>0.51408</cdr:x>
      <cdr:y>0.46921</cdr:y>
    </cdr:to>
    <cdr:sp macro="" textlink="">
      <cdr:nvSpPr>
        <cdr:cNvPr id="6" name="TextBox 5">
          <a:extLst xmlns:a="http://schemas.openxmlformats.org/drawingml/2006/main">
            <a:ext uri="{FF2B5EF4-FFF2-40B4-BE49-F238E27FC236}">
              <a16:creationId xmlns:a16="http://schemas.microsoft.com/office/drawing/2014/main" id="{0B1B296F-5C7B-6503-1C47-5C990F4AF5F9}"/>
            </a:ext>
          </a:extLst>
        </cdr:cNvPr>
        <cdr:cNvSpPr txBox="1"/>
      </cdr:nvSpPr>
      <cdr:spPr>
        <a:xfrm xmlns:a="http://schemas.openxmlformats.org/drawingml/2006/main">
          <a:off x="3672194" y="2012181"/>
          <a:ext cx="1917291" cy="324465"/>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endParaRPr lang="en-US" sz="1100" dirty="0"/>
        </a:p>
      </cdr:txBody>
    </cdr:sp>
  </cdr:relSizeAnchor>
  <cdr:relSizeAnchor xmlns:cdr="http://schemas.openxmlformats.org/drawingml/2006/chartDrawing">
    <cdr:from>
      <cdr:x>0.30971</cdr:x>
      <cdr:y>0.40159</cdr:y>
    </cdr:from>
    <cdr:to>
      <cdr:x>0.477</cdr:x>
      <cdr:y>0.45489</cdr:y>
    </cdr:to>
    <cdr:sp macro="" textlink="">
      <cdr:nvSpPr>
        <cdr:cNvPr id="7" name="TextBox 6">
          <a:extLst xmlns:a="http://schemas.openxmlformats.org/drawingml/2006/main">
            <a:ext uri="{FF2B5EF4-FFF2-40B4-BE49-F238E27FC236}">
              <a16:creationId xmlns:a16="http://schemas.microsoft.com/office/drawing/2014/main" id="{05F1EDAD-342C-929D-F3EE-2343EAF25C4B}"/>
            </a:ext>
          </a:extLst>
        </cdr:cNvPr>
        <cdr:cNvSpPr txBox="1"/>
      </cdr:nvSpPr>
      <cdr:spPr>
        <a:xfrm xmlns:a="http://schemas.openxmlformats.org/drawingml/2006/main">
          <a:off x="3365953" y="1999913"/>
          <a:ext cx="1818122" cy="265433"/>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CI:</a:t>
          </a:r>
          <a:r>
            <a:rPr lang="en-GB" dirty="0"/>
            <a:t> </a:t>
          </a:r>
          <a:r>
            <a:rPr lang="en-ZM" dirty="0"/>
            <a:t>[9.3-10.6]</a:t>
          </a:r>
          <a:r>
            <a:rPr lang="en-GB" dirty="0"/>
            <a:t> </a:t>
          </a:r>
        </a:p>
        <a:p xmlns:a="http://schemas.openxmlformats.org/drawingml/2006/main">
          <a:r>
            <a:rPr lang="en-US" sz="1100" dirty="0"/>
            <a:t> </a:t>
          </a:r>
        </a:p>
      </cdr:txBody>
    </cdr:sp>
  </cdr:relSizeAnchor>
  <cdr:relSizeAnchor xmlns:cdr="http://schemas.openxmlformats.org/drawingml/2006/chartDrawing">
    <cdr:from>
      <cdr:x>0.3088</cdr:x>
      <cdr:y>0.47196</cdr:y>
    </cdr:from>
    <cdr:to>
      <cdr:x>0.44174</cdr:x>
      <cdr:y>0.52804</cdr:y>
    </cdr:to>
    <cdr:sp macro="" textlink="">
      <cdr:nvSpPr>
        <cdr:cNvPr id="8" name="TextBox 7">
          <a:extLst xmlns:a="http://schemas.openxmlformats.org/drawingml/2006/main">
            <a:ext uri="{FF2B5EF4-FFF2-40B4-BE49-F238E27FC236}">
              <a16:creationId xmlns:a16="http://schemas.microsoft.com/office/drawing/2014/main" id="{0F78134C-E4DD-77F1-94B0-F084AFA3E25E}"/>
            </a:ext>
          </a:extLst>
        </cdr:cNvPr>
        <cdr:cNvSpPr txBox="1"/>
      </cdr:nvSpPr>
      <cdr:spPr>
        <a:xfrm xmlns:a="http://schemas.openxmlformats.org/drawingml/2006/main">
          <a:off x="3357562" y="2350357"/>
          <a:ext cx="1445342" cy="27927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100" dirty="0"/>
            <a:t>CI: </a:t>
          </a:r>
          <a:r>
            <a:rPr lang="en-ZM" dirty="0"/>
            <a:t>[9.3-10.6]</a:t>
          </a:r>
          <a:r>
            <a:rPr lang="en-GB" dirty="0"/>
            <a:t> </a:t>
          </a:r>
          <a:endParaRPr lang="en-US" sz="1100" dirty="0"/>
        </a:p>
      </cdr:txBody>
    </cdr:sp>
  </cdr:relSizeAnchor>
  <cdr:relSizeAnchor xmlns:cdr="http://schemas.openxmlformats.org/drawingml/2006/chartDrawing">
    <cdr:from>
      <cdr:x>0.46073</cdr:x>
      <cdr:y>0.39813</cdr:y>
    </cdr:from>
    <cdr:to>
      <cdr:x>0.50504</cdr:x>
      <cdr:y>0.52646</cdr:y>
    </cdr:to>
    <cdr:sp macro="" textlink="">
      <cdr:nvSpPr>
        <cdr:cNvPr id="9" name="Right Brace 8">
          <a:extLst xmlns:a="http://schemas.openxmlformats.org/drawingml/2006/main">
            <a:ext uri="{FF2B5EF4-FFF2-40B4-BE49-F238E27FC236}">
              <a16:creationId xmlns:a16="http://schemas.microsoft.com/office/drawing/2014/main" id="{FF40EB2F-0D05-EF77-3C4C-68BADC6FC9A5}"/>
            </a:ext>
          </a:extLst>
        </cdr:cNvPr>
        <cdr:cNvSpPr/>
      </cdr:nvSpPr>
      <cdr:spPr>
        <a:xfrm xmlns:a="http://schemas.openxmlformats.org/drawingml/2006/main">
          <a:off x="5009381" y="1982685"/>
          <a:ext cx="481781" cy="639096"/>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0.52755</cdr:x>
      <cdr:y>0.4421</cdr:y>
    </cdr:from>
    <cdr:to>
      <cdr:x>0.68128</cdr:x>
      <cdr:y>0.53292</cdr:y>
    </cdr:to>
    <cdr:sp macro="" textlink="">
      <cdr:nvSpPr>
        <cdr:cNvPr id="10" name="TextBox 9">
          <a:extLst xmlns:a="http://schemas.openxmlformats.org/drawingml/2006/main">
            <a:ext uri="{FF2B5EF4-FFF2-40B4-BE49-F238E27FC236}">
              <a16:creationId xmlns:a16="http://schemas.microsoft.com/office/drawing/2014/main" id="{8C85121F-7B46-1FA3-B612-3E4E7B0F235B}"/>
            </a:ext>
          </a:extLst>
        </cdr:cNvPr>
        <cdr:cNvSpPr txBox="1"/>
      </cdr:nvSpPr>
      <cdr:spPr>
        <a:xfrm xmlns:a="http://schemas.openxmlformats.org/drawingml/2006/main">
          <a:off x="5733427" y="2201634"/>
          <a:ext cx="1670750" cy="452282"/>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r>
            <a:rPr lang="en-US" sz="1200" dirty="0"/>
            <a:t>P= 0.001</a:t>
          </a:r>
        </a:p>
      </cdr:txBody>
    </cdr:sp>
  </cdr:relSizeAnchor>
  <cdr:relSizeAnchor xmlns:cdr="http://schemas.openxmlformats.org/drawingml/2006/chartDrawing">
    <cdr:from>
      <cdr:x>0.33774</cdr:x>
      <cdr:y>0.69626</cdr:y>
    </cdr:from>
    <cdr:to>
      <cdr:x>0.36125</cdr:x>
      <cdr:y>0.82822</cdr:y>
    </cdr:to>
    <cdr:sp macro="" textlink="">
      <cdr:nvSpPr>
        <cdr:cNvPr id="11" name="Right Brace 10">
          <a:extLst xmlns:a="http://schemas.openxmlformats.org/drawingml/2006/main">
            <a:ext uri="{FF2B5EF4-FFF2-40B4-BE49-F238E27FC236}">
              <a16:creationId xmlns:a16="http://schemas.microsoft.com/office/drawing/2014/main" id="{B495FA73-BE69-3577-A541-98724087E01F}"/>
            </a:ext>
          </a:extLst>
        </cdr:cNvPr>
        <cdr:cNvSpPr/>
      </cdr:nvSpPr>
      <cdr:spPr>
        <a:xfrm xmlns:a="http://schemas.openxmlformats.org/drawingml/2006/main">
          <a:off x="3672194" y="3467356"/>
          <a:ext cx="255639" cy="657145"/>
        </a:xfrm>
        <a:prstGeom xmlns:a="http://schemas.openxmlformats.org/drawingml/2006/main" prst="rightBrace">
          <a:avLst/>
        </a:prstGeom>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37840" cy="464820"/>
          </a:xfrm>
          <a:prstGeom prst="rect">
            <a:avLst/>
          </a:prstGeom>
          <a:noFill/>
          <a:ln>
            <a:noFill/>
          </a:ln>
        </p:spPr>
        <p:txBody>
          <a:bodyPr spcFirstLastPara="1" wrap="square" lIns="93150" tIns="46575" rIns="93150" bIns="46575" anchor="t"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970938" y="0"/>
            <a:ext cx="3037840" cy="464820"/>
          </a:xfrm>
          <a:prstGeom prst="rect">
            <a:avLst/>
          </a:prstGeom>
          <a:noFill/>
          <a:ln>
            <a:noFill/>
          </a:ln>
        </p:spPr>
        <p:txBody>
          <a:bodyPr spcFirstLastPara="1" wrap="square" lIns="93150" tIns="46575" rIns="93150" bIns="46575" anchor="t" anchorCtr="0">
            <a:noAutofit/>
          </a:bodyPr>
          <a:lstStyle>
            <a:lvl1pPr marR="0" lvl="0" algn="r"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1pPr>
            <a:lvl2pPr marL="914400" marR="0" lvl="1"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2pPr>
            <a:lvl3pPr marL="1371600" marR="0" lvl="2"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3pPr>
            <a:lvl4pPr marL="1828800" marR="0" lvl="3"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4pPr>
            <a:lvl5pPr marL="2286000" marR="0" lvl="4" indent="-228600" algn="l" rtl="0">
              <a:spcBef>
                <a:spcPts val="0"/>
              </a:spcBef>
              <a:spcAft>
                <a:spcPts val="0"/>
              </a:spcAft>
              <a:buSzPts val="1400"/>
              <a:buNone/>
              <a:defRPr sz="1200" b="0" i="0" u="none" strike="noStrike" cap="none">
                <a:solidFill>
                  <a:schemeClr val="dk1"/>
                </a:solidFill>
                <a:latin typeface="Arial"/>
                <a:ea typeface="Arial"/>
                <a:cs typeface="Arial"/>
                <a:sym typeface="Arial"/>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29967"/>
            <a:ext cx="3037840" cy="464820"/>
          </a:xfrm>
          <a:prstGeom prst="rect">
            <a:avLst/>
          </a:prstGeom>
          <a:noFill/>
          <a:ln>
            <a:noFill/>
          </a:ln>
        </p:spPr>
        <p:txBody>
          <a:bodyPr spcFirstLastPara="1" wrap="square" lIns="93150" tIns="46575" rIns="93150" bIns="46575" anchor="b" anchorCtr="0">
            <a:noAutofit/>
          </a:bodyPr>
          <a:lstStyle>
            <a:lvl1pPr marR="0" lvl="0" algn="l" rtl="0">
              <a:spcBef>
                <a:spcPts val="0"/>
              </a:spcBef>
              <a:spcAft>
                <a:spcPts val="0"/>
              </a:spcAft>
              <a:buSzPts val="1400"/>
              <a:buNone/>
              <a:defRPr sz="1300" b="0" i="0" u="none" strike="noStrike" cap="none">
                <a:solidFill>
                  <a:schemeClr val="dk1"/>
                </a:solidFill>
                <a:latin typeface="Arial"/>
                <a:ea typeface="Arial"/>
                <a:cs typeface="Arial"/>
                <a:sym typeface="Arial"/>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124830446"/>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dirty="0"/>
              <a:t>© 2013 SC4CCM/JSI, Courtesy of </a:t>
            </a:r>
            <a:r>
              <a:rPr lang="en-US" dirty="0" err="1"/>
              <a:t>Photoshare</a:t>
            </a:r>
            <a:endParaRPr/>
          </a:p>
        </p:txBody>
      </p:sp>
      <p:sp>
        <p:nvSpPr>
          <p:cNvPr id="300" name="Google Shape;300;p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a:t>
            </a:fld>
            <a:endParaRPr/>
          </a:p>
        </p:txBody>
      </p:sp>
    </p:spTree>
    <p:extLst>
      <p:ext uri="{BB962C8B-B14F-4D97-AF65-F5344CB8AC3E}">
        <p14:creationId xmlns:p14="http://schemas.microsoft.com/office/powerpoint/2010/main" val="1939927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Number interviewed by district by region), gender, age ranges mean median and ranges of age of household head) and main economic activity pie chart)</a:t>
            </a:r>
            <a:endParaRPr/>
          </a:p>
        </p:txBody>
      </p:sp>
      <p:sp>
        <p:nvSpPr>
          <p:cNvPr id="537" name="Google Shape;537;p1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15</a:t>
            </a:fld>
            <a:endParaRPr/>
          </a:p>
        </p:txBody>
      </p:sp>
    </p:spTree>
    <p:extLst>
      <p:ext uri="{BB962C8B-B14F-4D97-AF65-F5344CB8AC3E}">
        <p14:creationId xmlns:p14="http://schemas.microsoft.com/office/powerpoint/2010/main" val="359986655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Number interviewed by district by region), gender, age ranges mean median and ranges of age of household head) and main economic activity pie chart)</a:t>
            </a:r>
            <a:endParaRPr/>
          </a:p>
        </p:txBody>
      </p:sp>
      <p:sp>
        <p:nvSpPr>
          <p:cNvPr id="537" name="Google Shape;537;p1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16</a:t>
            </a:fld>
            <a:endParaRPr/>
          </a:p>
        </p:txBody>
      </p:sp>
    </p:spTree>
    <p:extLst>
      <p:ext uri="{BB962C8B-B14F-4D97-AF65-F5344CB8AC3E}">
        <p14:creationId xmlns:p14="http://schemas.microsoft.com/office/powerpoint/2010/main" val="9330679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4"/>
        <p:cNvGrpSpPr/>
        <p:nvPr/>
      </p:nvGrpSpPr>
      <p:grpSpPr>
        <a:xfrm>
          <a:off x="0" y="0"/>
          <a:ext cx="0" cy="0"/>
          <a:chOff x="0" y="0"/>
          <a:chExt cx="0" cy="0"/>
        </a:xfrm>
      </p:grpSpPr>
      <p:sp>
        <p:nvSpPr>
          <p:cNvPr id="535" name="Google Shape;535;p1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6" name="Google Shape;536;p1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r>
              <a:rPr lang="en-US"/>
              <a:t>Number interviewed by district by region), gender, age ranges mean median and ranges of age of household head) and main economic activity pie chart)</a:t>
            </a:r>
            <a:endParaRPr/>
          </a:p>
        </p:txBody>
      </p:sp>
      <p:sp>
        <p:nvSpPr>
          <p:cNvPr id="537" name="Google Shape;537;p1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17</a:t>
            </a:fld>
            <a:endParaRPr/>
          </a:p>
        </p:txBody>
      </p:sp>
    </p:spTree>
    <p:extLst>
      <p:ext uri="{BB962C8B-B14F-4D97-AF65-F5344CB8AC3E}">
        <p14:creationId xmlns:p14="http://schemas.microsoft.com/office/powerpoint/2010/main" val="29589375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1"/>
        <p:cNvGrpSpPr/>
        <p:nvPr/>
      </p:nvGrpSpPr>
      <p:grpSpPr>
        <a:xfrm>
          <a:off x="0" y="0"/>
          <a:ext cx="0" cy="0"/>
          <a:chOff x="0" y="0"/>
          <a:chExt cx="0" cy="0"/>
        </a:xfrm>
      </p:grpSpPr>
      <p:sp>
        <p:nvSpPr>
          <p:cNvPr id="562" name="Google Shape;562;p20: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63" name="Google Shape;563;p20: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64" name="Google Shape;564;p20: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18435972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72" name="Google Shape;572;p2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30370492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a:t>Assessed crops: </a:t>
            </a:r>
            <a:r>
              <a:rPr lang="en-GB" sz="1800">
                <a:effectLst/>
                <a:latin typeface="Gill Sans Nova"/>
                <a:ea typeface="Calibri" panose="020F0502020204030204" pitchFamily="34" charset="0"/>
                <a:cs typeface="Times New Roman" panose="02020603050405020304" pitchFamily="18" charset="0"/>
              </a:rPr>
              <a:t>protein rich food and micronutrient-rich vegetables and fruits</a:t>
            </a:r>
            <a:endParaRPr lang="en-GB" sz="1800">
              <a:effectLst/>
              <a:latin typeface="Gill Sans Nova"/>
              <a:ea typeface="DengXian" panose="02010600030101010101" pitchFamily="2" charset="-122"/>
              <a:cs typeface="Times New Roman" panose="02020603050405020304" pitchFamily="18" charset="0"/>
            </a:endParaRPr>
          </a:p>
          <a:p>
            <a:r>
              <a:rPr lang="en-GB"/>
              <a:t>Assessed livestock: poultry, large and small livestock</a:t>
            </a: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20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6334263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02" name="Google Shape;1202;p8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837926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600"/>
              </a:spcAft>
              <a:buChar char="•"/>
            </a:pPr>
            <a:r>
              <a:rPr lang="en-GB"/>
              <a:t>Results consistent with Global Nutrition Report (2022) which reports that: </a:t>
            </a:r>
            <a:endParaRPr lang="en-US"/>
          </a:p>
          <a:p>
            <a:pPr marL="0" lvl="1" indent="0">
              <a:spcAft>
                <a:spcPts val="600"/>
              </a:spcAft>
              <a:buChar char="•"/>
            </a:pPr>
            <a:r>
              <a:rPr lang="en-GB" i="1"/>
              <a:t>People affected by hunger leaped by 150 million since the Covid-19 outbreak, from 618 million in 2019 to 768 million in 2021</a:t>
            </a:r>
            <a:endParaRPr lang="en-US"/>
          </a:p>
          <a:p>
            <a:pPr marL="0" lvl="1" indent="0">
              <a:spcAft>
                <a:spcPts val="600"/>
              </a:spcAft>
              <a:buChar char="•"/>
            </a:pPr>
            <a:r>
              <a:rPr lang="en-GB" i="1"/>
              <a:t>Those unable to afford a healthy diet rose by 112 million to 3.1 billion in 2020 alone.</a:t>
            </a:r>
            <a:endParaRPr lang="en-US"/>
          </a:p>
          <a:p>
            <a:pPr marL="0" lvl="1" indent="0">
              <a:spcAft>
                <a:spcPts val="600"/>
              </a:spcAft>
              <a:buChar char="•"/>
            </a:pPr>
            <a:r>
              <a:rPr lang="en-GB" i="1"/>
              <a:t>Almost a third (29.3%) of the world’s population, 2.3 billion people, were moderately or severely food insecure in 2021, up from 25.4% before the pandemic</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25</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8401852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2"/>
        <p:cNvGrpSpPr/>
        <p:nvPr/>
      </p:nvGrpSpPr>
      <p:grpSpPr>
        <a:xfrm>
          <a:off x="0" y="0"/>
          <a:ext cx="0" cy="0"/>
          <a:chOff x="0" y="0"/>
          <a:chExt cx="0" cy="0"/>
        </a:xfrm>
      </p:grpSpPr>
      <p:sp>
        <p:nvSpPr>
          <p:cNvPr id="1273" name="Google Shape;1273;p95: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GB" sz="1200" b="0" i="0" u="none" strike="noStrike" cap="none" dirty="0">
                <a:solidFill>
                  <a:schemeClr val="dk1"/>
                </a:solidFill>
                <a:effectLst/>
                <a:latin typeface="Arial"/>
                <a:ea typeface="Arial"/>
                <a:cs typeface="Arial"/>
                <a:sym typeface="Arial"/>
              </a:rPr>
              <a:t>Note: Household dietary diversity at baseline was calculated using a proxy measure that combined both the woman’s minimum dietary diversity and the child’s minimum dietary diversity.  For midline survey, HH dietary diversity was calculated as per FAO's guidelines, which includes all foods eaten in the household.  </a:t>
            </a:r>
            <a:endParaRPr lang="en-US" sz="1200" b="0" i="0" u="none" strike="noStrike" cap="none" dirty="0">
              <a:solidFill>
                <a:schemeClr val="dk1"/>
              </a:solidFill>
              <a:effectLst/>
              <a:latin typeface="Arial"/>
              <a:ea typeface="Arial"/>
              <a:cs typeface="Arial"/>
              <a:sym typeface="Arial"/>
            </a:endParaRPr>
          </a:p>
          <a:p>
            <a:pPr marL="0" lvl="0" indent="0" algn="l" rtl="0">
              <a:spcBef>
                <a:spcPts val="0"/>
              </a:spcBef>
              <a:spcAft>
                <a:spcPts val="0"/>
              </a:spcAft>
              <a:buNone/>
            </a:pPr>
            <a:endParaRPr dirty="0"/>
          </a:p>
        </p:txBody>
      </p:sp>
      <p:sp>
        <p:nvSpPr>
          <p:cNvPr id="1274" name="Google Shape;1274;p9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834317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8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02" name="Google Shape;1202;p8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53201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9"/>
        <p:cNvGrpSpPr/>
        <p:nvPr/>
      </p:nvGrpSpPr>
      <p:grpSpPr>
        <a:xfrm>
          <a:off x="0" y="0"/>
          <a:ext cx="0" cy="0"/>
          <a:chOff x="0" y="0"/>
          <a:chExt cx="0" cy="0"/>
        </a:xfrm>
      </p:grpSpPr>
      <p:sp>
        <p:nvSpPr>
          <p:cNvPr id="310" name="Google Shape;310;p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1" name="Google Shape;311;p2: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12" name="Google Shape;312;p2: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2</a:t>
            </a:fld>
            <a:endParaRPr/>
          </a:p>
        </p:txBody>
      </p:sp>
    </p:spTree>
    <p:extLst>
      <p:ext uri="{BB962C8B-B14F-4D97-AF65-F5344CB8AC3E}">
        <p14:creationId xmlns:p14="http://schemas.microsoft.com/office/powerpoint/2010/main" val="272662479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87: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209" name="Google Shape;1209;p8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4473371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p82: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171" name="Google Shape;1171;p8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41286694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9"/>
        <p:cNvGrpSpPr/>
        <p:nvPr/>
      </p:nvGrpSpPr>
      <p:grpSpPr>
        <a:xfrm>
          <a:off x="0" y="0"/>
          <a:ext cx="0" cy="0"/>
          <a:chOff x="0" y="0"/>
          <a:chExt cx="0" cy="0"/>
        </a:xfrm>
      </p:grpSpPr>
      <p:sp>
        <p:nvSpPr>
          <p:cNvPr id="1010" name="Google Shape;1010;p6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1" name="Google Shape;1011;p64: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012" name="Google Shape;1012;p64: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31</a:t>
            </a:fld>
            <a:endParaRPr/>
          </a:p>
        </p:txBody>
      </p:sp>
    </p:spTree>
    <p:extLst>
      <p:ext uri="{BB962C8B-B14F-4D97-AF65-F5344CB8AC3E}">
        <p14:creationId xmlns:p14="http://schemas.microsoft.com/office/powerpoint/2010/main" val="129502954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67: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035" name="Google Shape;1035;p6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342011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67: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035" name="Google Shape;1035;p6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910242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9"/>
        <p:cNvGrpSpPr/>
        <p:nvPr/>
      </p:nvGrpSpPr>
      <p:grpSpPr>
        <a:xfrm>
          <a:off x="0" y="0"/>
          <a:ext cx="0" cy="0"/>
          <a:chOff x="0" y="0"/>
          <a:chExt cx="0" cy="0"/>
        </a:xfrm>
      </p:grpSpPr>
      <p:sp>
        <p:nvSpPr>
          <p:cNvPr id="1110" name="Google Shape;1110;p7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endParaRPr lang="en-US" sz="1200"/>
          </a:p>
          <a:p>
            <a:pPr marL="0" lvl="0" indent="0" algn="l" rtl="0">
              <a:spcBef>
                <a:spcPts val="0"/>
              </a:spcBef>
              <a:spcAft>
                <a:spcPts val="0"/>
              </a:spcAft>
              <a:buNone/>
            </a:pPr>
            <a:endParaRPr/>
          </a:p>
        </p:txBody>
      </p:sp>
      <p:sp>
        <p:nvSpPr>
          <p:cNvPr id="1111" name="Google Shape;1111;p7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4442945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3"/>
        <p:cNvGrpSpPr/>
        <p:nvPr/>
      </p:nvGrpSpPr>
      <p:grpSpPr>
        <a:xfrm>
          <a:off x="0" y="0"/>
          <a:ext cx="0" cy="0"/>
          <a:chOff x="0" y="0"/>
          <a:chExt cx="0" cy="0"/>
        </a:xfrm>
      </p:grpSpPr>
      <p:sp>
        <p:nvSpPr>
          <p:cNvPr id="1134" name="Google Shape;1134;p79: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GB" sz="1800">
                <a:effectLst/>
                <a:latin typeface="Gill Sans Nova" panose="020B0602020104020203" pitchFamily="34" charset="0"/>
                <a:ea typeface="Calibri" panose="020F0502020204030204" pitchFamily="34" charset="0"/>
                <a:cs typeface="Calibri" panose="020F0502020204030204" pitchFamily="34" charset="0"/>
              </a:rPr>
              <a:t>A household was considered to have improved sanitation if it used either a ventilated improved pit latrine, a flush or pour toilet connected to a sewer system or septic tank, or a composting toilet, and the latrine/toilet was shown to the enumerator and had visible signs of being used</a:t>
            </a:r>
            <a:endParaRPr/>
          </a:p>
        </p:txBody>
      </p:sp>
      <p:sp>
        <p:nvSpPr>
          <p:cNvPr id="1135" name="Google Shape;1135;p7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98219041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946" name="Google Shape;946;p5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72005536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57: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4" name="Google Shape;954;p57: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r>
              <a:rPr lang="en-US"/>
              <a:t>Mothers and caregivers were asked whether treatment was sought for the case of </a:t>
            </a:r>
            <a:r>
              <a:rPr lang="en-GB"/>
              <a:t>diarrhoea</a:t>
            </a:r>
          </a:p>
        </p:txBody>
      </p:sp>
      <p:sp>
        <p:nvSpPr>
          <p:cNvPr id="955" name="Google Shape;955;p57: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38</a:t>
            </a:fld>
            <a:endParaRPr/>
          </a:p>
        </p:txBody>
      </p:sp>
    </p:spTree>
    <p:extLst>
      <p:ext uri="{BB962C8B-B14F-4D97-AF65-F5344CB8AC3E}">
        <p14:creationId xmlns:p14="http://schemas.microsoft.com/office/powerpoint/2010/main" val="54483661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72" name="Google Shape;572;p2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39</a:t>
            </a:fld>
            <a:endParaRPr/>
          </a:p>
        </p:txBody>
      </p:sp>
    </p:spTree>
    <p:extLst>
      <p:ext uri="{BB962C8B-B14F-4D97-AF65-F5344CB8AC3E}">
        <p14:creationId xmlns:p14="http://schemas.microsoft.com/office/powerpoint/2010/main" val="111685472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4: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7" name="Google Shape;327;p4: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316712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Sans-Serif"/>
              <a:buChar char="•"/>
            </a:pPr>
            <a:r>
              <a:rPr lang="en-GB"/>
              <a:t>Similar trends across the 5 months were observed in both surveys </a:t>
            </a:r>
          </a:p>
          <a:p>
            <a:pPr marL="342900" indent="-342900">
              <a:buFont typeface="Arial,Sans-Serif"/>
              <a:buChar char="•"/>
            </a:pPr>
            <a:r>
              <a:rPr lang="en-GB"/>
              <a:t>Introduction of solids and liquids to children increases around 2 months </a:t>
            </a:r>
            <a:endParaRPr lang="en-US"/>
          </a:p>
          <a:p>
            <a:pPr marL="342900" indent="-342900">
              <a:buFont typeface="Arial,Sans-Serif"/>
              <a:buChar char="•"/>
            </a:pPr>
            <a:r>
              <a:rPr lang="en-GB"/>
              <a:t>More children at 5 months were exclusively breast fed at midline than at baseline</a:t>
            </a:r>
          </a:p>
          <a:p>
            <a:pPr marL="0" indent="0"/>
            <a:endParaRPr lang="en-GB"/>
          </a:p>
          <a:p>
            <a:endParaRPr lang="en-US">
              <a:latin typeface="Calibri"/>
              <a:ea typeface="Calibri"/>
              <a:cs typeface="Calibri"/>
            </a:endParaRPr>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40</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14821026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lnSpc>
                <a:spcPct val="120000"/>
              </a:lnSpc>
              <a:spcAft>
                <a:spcPts val="600"/>
              </a:spcAft>
            </a:pPr>
            <a:r>
              <a:rPr lang="en-US">
                <a:latin typeface="Calibri"/>
                <a:ea typeface="Calibri"/>
                <a:cs typeface="Calibri"/>
              </a:rPr>
              <a:t>This is owing to </a:t>
            </a:r>
            <a:endParaRPr lang="en-US">
              <a:ea typeface="Calibri"/>
            </a:endParaRPr>
          </a:p>
          <a:p>
            <a:pPr marL="228600">
              <a:lnSpc>
                <a:spcPct val="120000"/>
              </a:lnSpc>
              <a:spcAft>
                <a:spcPts val="600"/>
              </a:spcAft>
              <a:buAutoNum type="arabicPeriod"/>
            </a:pPr>
            <a:r>
              <a:rPr lang="en-US">
                <a:latin typeface="Calibri"/>
                <a:ea typeface="Calibri"/>
                <a:cs typeface="Calibri"/>
              </a:rPr>
              <a:t>the observed significant reduction of CDD( p&lt;0.001),</a:t>
            </a:r>
            <a:r>
              <a:rPr lang="en-GB"/>
              <a:t>Children mainly</a:t>
            </a:r>
            <a:br>
              <a:rPr lang="en-GB"/>
            </a:br>
            <a:r>
              <a:rPr lang="en-GB"/>
              <a:t>ate 3 food </a:t>
            </a:r>
            <a:r>
              <a:rPr lang="en-GB" err="1"/>
              <a:t>groups,with</a:t>
            </a:r>
            <a:r>
              <a:rPr lang="en-GB"/>
              <a:t> breastmilk most common (98.9% of children) followed by grains (81.6%) and Vitamin A rich foods (60.0%)  </a:t>
            </a:r>
            <a:r>
              <a:rPr lang="en-US"/>
              <a:t>Protein foods (meats, eggs, dairy) </a:t>
            </a:r>
            <a:endParaRPr lang="en-US">
              <a:ea typeface="Calibri"/>
            </a:endParaRPr>
          </a:p>
          <a:p>
            <a:pPr marL="171450" indent="-171450">
              <a:lnSpc>
                <a:spcPct val="120000"/>
              </a:lnSpc>
              <a:spcAft>
                <a:spcPts val="600"/>
              </a:spcAft>
              <a:buAutoNum type="arabicPeriod"/>
            </a:pPr>
            <a:r>
              <a:rPr lang="en-US">
                <a:latin typeface="Calibri"/>
                <a:ea typeface="Calibri"/>
                <a:cs typeface="Calibri"/>
              </a:rPr>
              <a:t>A significant reduction in the MMF ( p=0.025)</a:t>
            </a:r>
            <a:endParaRPr lang="en-US"/>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a:solidFill>
                  <a:schemeClr val="dk1"/>
                </a:solidFill>
                <a:latin typeface="Arial"/>
                <a:ea typeface="Arial"/>
                <a:cs typeface="Arial"/>
                <a:sym typeface="Arial"/>
              </a:rPr>
              <a:t>41</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39258043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p2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1" name="Google Shape;571;p21: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72" name="Google Shape;572;p21: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42</a:t>
            </a:fld>
            <a:endParaRPr/>
          </a:p>
        </p:txBody>
      </p:sp>
    </p:spTree>
    <p:extLst>
      <p:ext uri="{BB962C8B-B14F-4D97-AF65-F5344CB8AC3E}">
        <p14:creationId xmlns:p14="http://schemas.microsoft.com/office/powerpoint/2010/main" val="56889578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43</a:t>
            </a:fld>
            <a:endParaRPr lang="en-US" sz="13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513516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44</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12642012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Stunting by Sex:  </a:t>
            </a:r>
            <a:r>
              <a:rPr lang="en-GB" dirty="0"/>
              <a:t>Stunting increased among male children and female children in both rural and urban areas </a:t>
            </a:r>
          </a:p>
          <a:p>
            <a:pPr lvl="1"/>
            <a:r>
              <a:rPr lang="en-GB" dirty="0"/>
              <a:t>Larger increase observed among males than females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t>Sex by Region and Sex : Observed </a:t>
            </a:r>
            <a:r>
              <a:rPr lang="en-US" sz="1200" dirty="0">
                <a:latin typeface="Gill Sans Nova" panose="020B0602020104020203" pitchFamily="34" charset="0"/>
              </a:rPr>
              <a:t>Increased change in stunting was observed among older children 18-23 months old compared to younger children </a:t>
            </a:r>
          </a:p>
          <a:p>
            <a:endParaRPr lang="en-US" dirty="0"/>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47</a:t>
            </a:fld>
            <a:endParaRPr lang="en-US" sz="1300" b="0" i="0" u="none" strike="noStrike" cap="none" dirty="0">
              <a:solidFill>
                <a:schemeClr val="dk1"/>
              </a:solidFill>
              <a:latin typeface="Arial"/>
              <a:ea typeface="Arial"/>
              <a:cs typeface="Arial"/>
              <a:sym typeface="Arial"/>
            </a:endParaRPr>
          </a:p>
        </p:txBody>
      </p:sp>
    </p:spTree>
    <p:extLst>
      <p:ext uri="{BB962C8B-B14F-4D97-AF65-F5344CB8AC3E}">
        <p14:creationId xmlns:p14="http://schemas.microsoft.com/office/powerpoint/2010/main" val="177363782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M"/>
          </a:p>
        </p:txBody>
      </p:sp>
      <p:sp>
        <p:nvSpPr>
          <p:cNvPr id="4" name="Slide Number Placeholder 3"/>
          <p:cNvSpPr>
            <a:spLocks noGrp="1"/>
          </p:cNvSpPr>
          <p:nvPr>
            <p:ph type="sldNum" idx="12"/>
          </p:nvPr>
        </p:nvSpPr>
        <p:spPr/>
        <p:txBody>
          <a:bodyPr/>
          <a:lstStyle/>
          <a:p>
            <a:pPr marL="0" marR="0" lvl="0" indent="0" algn="r" rtl="0">
              <a:spcBef>
                <a:spcPts val="0"/>
              </a:spcBef>
              <a:spcAft>
                <a:spcPts val="0"/>
              </a:spcAft>
              <a:buNone/>
            </a:pPr>
            <a:fld id="{00000000-1234-1234-1234-123412341234}" type="slidenum">
              <a:rPr lang="en-US" sz="1300" b="0" i="0" u="none" strike="noStrike" cap="none" smtClean="0">
                <a:solidFill>
                  <a:schemeClr val="dk1"/>
                </a:solidFill>
                <a:latin typeface="Arial"/>
                <a:ea typeface="Arial"/>
                <a:cs typeface="Arial"/>
                <a:sym typeface="Arial"/>
              </a:rPr>
              <a:t>52</a:t>
            </a:fld>
            <a:endParaRPr lang="en-US" sz="1300" b="0" i="0" u="none" strike="noStrike" cap="none">
              <a:solidFill>
                <a:schemeClr val="dk1"/>
              </a:solidFill>
              <a:latin typeface="Arial"/>
              <a:ea typeface="Arial"/>
              <a:cs typeface="Arial"/>
              <a:sym typeface="Arial"/>
            </a:endParaRPr>
          </a:p>
        </p:txBody>
      </p:sp>
    </p:spTree>
    <p:extLst>
      <p:ext uri="{BB962C8B-B14F-4D97-AF65-F5344CB8AC3E}">
        <p14:creationId xmlns:p14="http://schemas.microsoft.com/office/powerpoint/2010/main" val="43461750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0"/>
        <p:cNvGrpSpPr/>
        <p:nvPr/>
      </p:nvGrpSpPr>
      <p:grpSpPr>
        <a:xfrm>
          <a:off x="0" y="0"/>
          <a:ext cx="0" cy="0"/>
          <a:chOff x="0" y="0"/>
          <a:chExt cx="0" cy="0"/>
        </a:xfrm>
      </p:grpSpPr>
      <p:sp>
        <p:nvSpPr>
          <p:cNvPr id="861" name="Google Shape;861;p45: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ZA"/>
              <a:t>Reduce?  Or improve ? </a:t>
            </a:r>
            <a:endParaRPr/>
          </a:p>
        </p:txBody>
      </p:sp>
      <p:sp>
        <p:nvSpPr>
          <p:cNvPr id="862" name="Google Shape;862;p45: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8629393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11: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398" name="Google Shape;1398;p11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3203562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96"/>
        <p:cNvGrpSpPr/>
        <p:nvPr/>
      </p:nvGrpSpPr>
      <p:grpSpPr>
        <a:xfrm>
          <a:off x="0" y="0"/>
          <a:ext cx="0" cy="0"/>
          <a:chOff x="0" y="0"/>
          <a:chExt cx="0" cy="0"/>
        </a:xfrm>
      </p:grpSpPr>
      <p:sp>
        <p:nvSpPr>
          <p:cNvPr id="1397" name="Google Shape;1397;p111: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398" name="Google Shape;1398;p111: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5554748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p3: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9" name="Google Shape;319;p3: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20" name="Google Shape;320;p3: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4</a:t>
            </a:fld>
            <a:endParaRPr/>
          </a:p>
        </p:txBody>
      </p:sp>
    </p:spTree>
    <p:extLst>
      <p:ext uri="{BB962C8B-B14F-4D97-AF65-F5344CB8AC3E}">
        <p14:creationId xmlns:p14="http://schemas.microsoft.com/office/powerpoint/2010/main" val="7661404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3"/>
        <p:cNvGrpSpPr/>
        <p:nvPr/>
      </p:nvGrpSpPr>
      <p:grpSpPr>
        <a:xfrm>
          <a:off x="0" y="0"/>
          <a:ext cx="0" cy="0"/>
          <a:chOff x="0" y="0"/>
          <a:chExt cx="0" cy="0"/>
        </a:xfrm>
      </p:grpSpPr>
      <p:sp>
        <p:nvSpPr>
          <p:cNvPr id="1404" name="Google Shape;1404;p112: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1405" name="Google Shape;1405;p112: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75366240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p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48" name="Google Shape;348;p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2348989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99" name="Google Shape;399;p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10</a:t>
            </a:fld>
            <a:endParaRPr/>
          </a:p>
        </p:txBody>
      </p:sp>
    </p:spTree>
    <p:extLst>
      <p:ext uri="{BB962C8B-B14F-4D97-AF65-F5344CB8AC3E}">
        <p14:creationId xmlns:p14="http://schemas.microsoft.com/office/powerpoint/2010/main" val="30047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r>
              <a:rPr lang="en-GB"/>
              <a:t>Ex- Post power is the actual power of detecting true results after the data collection </a:t>
            </a:r>
            <a:endParaRPr/>
          </a:p>
        </p:txBody>
      </p:sp>
      <p:sp>
        <p:nvSpPr>
          <p:cNvPr id="529" name="Google Shape;529;p1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70713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7"/>
        <p:cNvGrpSpPr/>
        <p:nvPr/>
      </p:nvGrpSpPr>
      <p:grpSpPr>
        <a:xfrm>
          <a:off x="0" y="0"/>
          <a:ext cx="0" cy="0"/>
          <a:chOff x="0" y="0"/>
          <a:chExt cx="0" cy="0"/>
        </a:xfrm>
      </p:grpSpPr>
      <p:sp>
        <p:nvSpPr>
          <p:cNvPr id="528" name="Google Shape;528;p16:notes"/>
          <p:cNvSpPr txBox="1">
            <a:spLocks noGrp="1"/>
          </p:cNvSpPr>
          <p:nvPr>
            <p:ph type="body" idx="1"/>
          </p:nvPr>
        </p:nvSpPr>
        <p:spPr>
          <a:xfrm>
            <a:off x="701040" y="4415790"/>
            <a:ext cx="5608320" cy="4183380"/>
          </a:xfrm>
          <a:prstGeom prst="rect">
            <a:avLst/>
          </a:prstGeom>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529" name="Google Shape;529;p16: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6259114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p9:notes"/>
          <p:cNvSpPr>
            <a:spLocks noGrp="1" noRot="1" noChangeAspect="1"/>
          </p:cNvSpPr>
          <p:nvPr>
            <p:ph type="sldImg" idx="2"/>
          </p:nvPr>
        </p:nvSpPr>
        <p:spPr>
          <a:xfrm>
            <a:off x="406400" y="698500"/>
            <a:ext cx="6197600" cy="34861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8" name="Google Shape;398;p9:notes"/>
          <p:cNvSpPr txBox="1">
            <a:spLocks noGrp="1"/>
          </p:cNvSpPr>
          <p:nvPr>
            <p:ph type="body" idx="1"/>
          </p:nvPr>
        </p:nvSpPr>
        <p:spPr>
          <a:xfrm>
            <a:off x="701040" y="4415790"/>
            <a:ext cx="5608320" cy="4183380"/>
          </a:xfrm>
          <a:prstGeom prst="rect">
            <a:avLst/>
          </a:prstGeom>
          <a:noFill/>
          <a:ln>
            <a:noFill/>
          </a:ln>
        </p:spPr>
        <p:txBody>
          <a:bodyPr spcFirstLastPara="1" wrap="square" lIns="93150" tIns="46575" rIns="93150" bIns="46575" anchor="t" anchorCtr="0">
            <a:noAutofit/>
          </a:bodyPr>
          <a:lstStyle/>
          <a:p>
            <a:pPr marL="0" lvl="0" indent="0" algn="l" rtl="0">
              <a:spcBef>
                <a:spcPts val="0"/>
              </a:spcBef>
              <a:spcAft>
                <a:spcPts val="0"/>
              </a:spcAft>
              <a:buNone/>
            </a:pPr>
            <a:endParaRPr/>
          </a:p>
        </p:txBody>
      </p:sp>
      <p:sp>
        <p:nvSpPr>
          <p:cNvPr id="399" name="Google Shape;399;p9:notes"/>
          <p:cNvSpPr txBox="1">
            <a:spLocks noGrp="1"/>
          </p:cNvSpPr>
          <p:nvPr>
            <p:ph type="sldNum" idx="12"/>
          </p:nvPr>
        </p:nvSpPr>
        <p:spPr>
          <a:xfrm>
            <a:off x="3970938" y="8829967"/>
            <a:ext cx="3037840" cy="464820"/>
          </a:xfrm>
          <a:prstGeom prst="rect">
            <a:avLst/>
          </a:prstGeom>
          <a:noFill/>
          <a:ln>
            <a:noFill/>
          </a:ln>
        </p:spPr>
        <p:txBody>
          <a:bodyPr spcFirstLastPara="1" wrap="square" lIns="93150" tIns="46575" rIns="93150" bIns="46575"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36464880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68375-1063-6D8E-AAD1-2745097B168C}"/>
              </a:ext>
            </a:extLst>
          </p:cNvPr>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330272439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Two Content" userDrawn="1">
  <p:cSld name="1_Two Content">
    <p:bg>
      <p:bgRef idx="1001">
        <a:schemeClr val="bg1"/>
      </p:bgRef>
    </p:bg>
    <p:spTree>
      <p:nvGrpSpPr>
        <p:cNvPr id="1" name="Shape 90"/>
        <p:cNvGrpSpPr/>
        <p:nvPr/>
      </p:nvGrpSpPr>
      <p:grpSpPr>
        <a:xfrm>
          <a:off x="0" y="0"/>
          <a:ext cx="0" cy="0"/>
          <a:chOff x="0" y="0"/>
          <a:chExt cx="0" cy="0"/>
        </a:xfrm>
      </p:grpSpPr>
      <p:sp>
        <p:nvSpPr>
          <p:cNvPr id="98" name="Google Shape;98;p122"/>
          <p:cNvSpPr txBox="1">
            <a:spLocks noGrp="1"/>
          </p:cNvSpPr>
          <p:nvPr>
            <p:ph type="title"/>
          </p:nvPr>
        </p:nvSpPr>
        <p:spPr>
          <a:xfrm>
            <a:off x="609598" y="305430"/>
            <a:ext cx="10970249"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lang="en-GB" noProof="0"/>
          </a:p>
        </p:txBody>
      </p:sp>
      <p:sp>
        <p:nvSpPr>
          <p:cNvPr id="10" name="Content Placeholder 2"/>
          <p:cNvSpPr>
            <a:spLocks noGrp="1"/>
          </p:cNvSpPr>
          <p:nvPr>
            <p:ph sz="quarter" idx="13"/>
          </p:nvPr>
        </p:nvSpPr>
        <p:spPr>
          <a:xfrm>
            <a:off x="605368" y="1410981"/>
            <a:ext cx="5348817" cy="4732645"/>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quarter" idx="14"/>
          </p:nvPr>
        </p:nvSpPr>
        <p:spPr>
          <a:xfrm>
            <a:off x="6231030" y="1423447"/>
            <a:ext cx="5348817" cy="4732645"/>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58118275"/>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wo Content_diff sizes" userDrawn="1">
  <p:cSld name="1_Two Content_diff sizes">
    <p:bg>
      <p:bgRef idx="1001">
        <a:schemeClr val="bg1"/>
      </p:bgRef>
    </p:bg>
    <p:spTree>
      <p:nvGrpSpPr>
        <p:cNvPr id="1" name="Shape 99"/>
        <p:cNvGrpSpPr/>
        <p:nvPr/>
      </p:nvGrpSpPr>
      <p:grpSpPr>
        <a:xfrm>
          <a:off x="0" y="0"/>
          <a:ext cx="0" cy="0"/>
          <a:chOff x="0" y="0"/>
          <a:chExt cx="0" cy="0"/>
        </a:xfrm>
      </p:grpSpPr>
      <p:sp>
        <p:nvSpPr>
          <p:cNvPr id="107" name="Google Shape;107;p123"/>
          <p:cNvSpPr txBox="1">
            <a:spLocks noGrp="1"/>
          </p:cNvSpPr>
          <p:nvPr>
            <p:ph type="title"/>
          </p:nvPr>
        </p:nvSpPr>
        <p:spPr>
          <a:xfrm>
            <a:off x="609598" y="220587"/>
            <a:ext cx="10938237"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Content Placeholder 2"/>
          <p:cNvSpPr>
            <a:spLocks noGrp="1"/>
          </p:cNvSpPr>
          <p:nvPr>
            <p:ph sz="quarter" idx="13"/>
          </p:nvPr>
        </p:nvSpPr>
        <p:spPr>
          <a:xfrm>
            <a:off x="605368" y="1079045"/>
            <a:ext cx="3241624" cy="5064580"/>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Gill Sans Nova" panose="020B0602020104020203"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quarter" idx="14"/>
          </p:nvPr>
        </p:nvSpPr>
        <p:spPr>
          <a:xfrm>
            <a:off x="4080767" y="1079045"/>
            <a:ext cx="7436935" cy="5064580"/>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Gill Sans Nova" panose="020B0602020104020203"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294084349"/>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_diff sizes" preserve="1" userDrawn="1">
  <p:cSld name="Two Content_diff sizes">
    <p:spTree>
      <p:nvGrpSpPr>
        <p:cNvPr id="1" name="Shape 99"/>
        <p:cNvGrpSpPr/>
        <p:nvPr/>
      </p:nvGrpSpPr>
      <p:grpSpPr>
        <a:xfrm>
          <a:off x="0" y="0"/>
          <a:ext cx="0" cy="0"/>
          <a:chOff x="0" y="0"/>
          <a:chExt cx="0" cy="0"/>
        </a:xfrm>
      </p:grpSpPr>
      <p:sp>
        <p:nvSpPr>
          <p:cNvPr id="107" name="Google Shape;107;p123"/>
          <p:cNvSpPr txBox="1">
            <a:spLocks noGrp="1"/>
          </p:cNvSpPr>
          <p:nvPr>
            <p:ph type="title"/>
          </p:nvPr>
        </p:nvSpPr>
        <p:spPr>
          <a:xfrm>
            <a:off x="609598" y="258295"/>
            <a:ext cx="10868081"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Content Placeholder 2"/>
          <p:cNvSpPr>
            <a:spLocks noGrp="1"/>
          </p:cNvSpPr>
          <p:nvPr>
            <p:ph sz="quarter" idx="13"/>
          </p:nvPr>
        </p:nvSpPr>
        <p:spPr>
          <a:xfrm>
            <a:off x="605368" y="1253765"/>
            <a:ext cx="3241624" cy="4889860"/>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Gill Sans Nova" panose="020B0602020104020203"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54593945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Title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1A6E6-075E-4828-AF88-09BD0A74259E}"/>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5F3800DB-487B-4E23-AC0B-90C9ED4E1076}"/>
              </a:ext>
            </a:extLst>
          </p:cNvPr>
          <p:cNvSpPr>
            <a:spLocks noGrp="1"/>
          </p:cNvSpPr>
          <p:nvPr>
            <p:ph type="subTitle" idx="1"/>
          </p:nvPr>
        </p:nvSpPr>
        <p:spPr>
          <a:xfrm>
            <a:off x="1524000" y="3602038"/>
            <a:ext cx="9144000" cy="1655762"/>
          </a:xfrm>
        </p:spPr>
        <p:txBody>
          <a:bodyPr anchor="ctr"/>
          <a:lstStyle>
            <a:lvl1pPr marL="0" indent="0" algn="ctr">
              <a:buNone/>
              <a:defRPr sz="24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Tree>
    <p:extLst>
      <p:ext uri="{BB962C8B-B14F-4D97-AF65-F5344CB8AC3E}">
        <p14:creationId xmlns:p14="http://schemas.microsoft.com/office/powerpoint/2010/main" val="2414153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2_Two Content with Lg box" userDrawn="1">
  <p:cSld name="2_Two Content with Lg box">
    <p:spTree>
      <p:nvGrpSpPr>
        <p:cNvPr id="1" name="Shape 156"/>
        <p:cNvGrpSpPr/>
        <p:nvPr/>
      </p:nvGrpSpPr>
      <p:grpSpPr>
        <a:xfrm>
          <a:off x="0" y="0"/>
          <a:ext cx="0" cy="0"/>
          <a:chOff x="0" y="0"/>
          <a:chExt cx="0" cy="0"/>
        </a:xfrm>
      </p:grpSpPr>
      <p:sp>
        <p:nvSpPr>
          <p:cNvPr id="157" name="Google Shape;157;p129"/>
          <p:cNvSpPr txBox="1">
            <a:spLocks noGrp="1"/>
          </p:cNvSpPr>
          <p:nvPr>
            <p:ph type="title"/>
          </p:nvPr>
        </p:nvSpPr>
        <p:spPr>
          <a:xfrm>
            <a:off x="609598" y="532550"/>
            <a:ext cx="2649630" cy="2333198"/>
          </a:xfrm>
          <a:prstGeom prst="rect">
            <a:avLst/>
          </a:prstGeom>
          <a:noFill/>
          <a:ln>
            <a:noFill/>
          </a:ln>
        </p:spPr>
        <p:txBody>
          <a:bodyPr spcFirstLastPara="1" wrap="square" lIns="0" tIns="0" rIns="0" bIns="0" anchor="t" anchorCtr="0">
            <a:noAutofit/>
          </a:bodyPr>
          <a:lstStyle>
            <a:lvl1pPr lvl="0" algn="l">
              <a:lnSpc>
                <a:spcPct val="100000"/>
              </a:lnSpc>
              <a:spcBef>
                <a:spcPts val="0"/>
              </a:spcBef>
              <a:spcAft>
                <a:spcPts val="0"/>
              </a:spcAft>
              <a:buClr>
                <a:schemeClr val="dk2"/>
              </a:buClr>
              <a:buSzPts val="2800"/>
              <a:buFont typeface="Gill Sans"/>
              <a:buNone/>
              <a:defRPr b="1">
                <a:latin typeface="Gill Sans Nova" panose="020B0602020104020203" pitchFamily="34" charset="0"/>
                <a:ea typeface="Gill Sans Nova" panose="020B0602020104020203" pitchFamily="34" charset="0"/>
                <a:cs typeface="Gill Sans Nova" panose="020B0602020104020203" pitchFamily="34" charset="0"/>
                <a:sym typeface="Gill San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 name="Content Placeholder 2"/>
          <p:cNvSpPr>
            <a:spLocks noGrp="1"/>
          </p:cNvSpPr>
          <p:nvPr>
            <p:ph sz="quarter" idx="14"/>
          </p:nvPr>
        </p:nvSpPr>
        <p:spPr>
          <a:xfrm>
            <a:off x="605368" y="3091992"/>
            <a:ext cx="2652737" cy="2953701"/>
          </a:xfrm>
          <a:prstGeom prst="rect">
            <a:avLst/>
          </a:prstGeom>
        </p:spPr>
        <p:txBody>
          <a:bodyPr/>
          <a:lstStyle>
            <a:lvl1pPr marL="266700" indent="-266700">
              <a:buFont typeface="Arial" panose="020B0604020202020204" pitchFamily="34" charset="0"/>
              <a:buChar char="•"/>
              <a:defRPr sz="2000">
                <a:latin typeface="Gill Sans Nova" panose="020B0602020104020203" pitchFamily="34" charset="0"/>
              </a:defRPr>
            </a:lvl1pPr>
            <a:lvl2pPr marL="541338" indent="-274638" defTabSz="630238">
              <a:buFont typeface="Arial" panose="020B0604020202020204" pitchFamily="34" charset="0"/>
              <a:buChar char="•"/>
              <a:defRPr sz="1600">
                <a:latin typeface="Gill Sans Nova" panose="020B0602020104020203" pitchFamily="34" charset="0"/>
              </a:defRPr>
            </a:lvl2pPr>
            <a:lvl3pPr marL="808038" indent="-266700">
              <a:buFont typeface="Arial" panose="020B0604020202020204" pitchFamily="34" charset="0"/>
              <a:buChar char="•"/>
              <a:defRPr sz="14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3" name="Content Placeholder 2">
            <a:extLst>
              <a:ext uri="{FF2B5EF4-FFF2-40B4-BE49-F238E27FC236}">
                <a16:creationId xmlns:a16="http://schemas.microsoft.com/office/drawing/2014/main" id="{877551DB-7D27-4CC4-90D2-D69225C9E50D}"/>
              </a:ext>
            </a:extLst>
          </p:cNvPr>
          <p:cNvSpPr>
            <a:spLocks noGrp="1"/>
          </p:cNvSpPr>
          <p:nvPr>
            <p:ph sz="quarter" idx="15"/>
          </p:nvPr>
        </p:nvSpPr>
        <p:spPr>
          <a:xfrm>
            <a:off x="3603625" y="532549"/>
            <a:ext cx="7976222" cy="5513143"/>
          </a:xfrm>
          <a:prstGeom prst="rect">
            <a:avLst/>
          </a:prstGeom>
        </p:spPr>
        <p:txBody>
          <a:bodyPr/>
          <a:lstStyle>
            <a:lvl1pPr marL="285750" marR="0" indent="-285750" algn="l" rtl="0">
              <a:lnSpc>
                <a:spcPct val="100000"/>
              </a:lnSpc>
              <a:spcBef>
                <a:spcPts val="0"/>
              </a:spcBef>
              <a:spcAft>
                <a:spcPts val="600"/>
              </a:spcAft>
              <a:buClr>
                <a:srgbClr val="000000"/>
              </a:buClr>
              <a:buFont typeface="Arial" panose="020B0604020202020204" pitchFamily="34" charset="0"/>
              <a:buChar char="•"/>
              <a:defRPr lang="en-US" sz="2000" b="0" i="0" u="none" strike="noStrike" cap="none" dirty="0" smtClean="0">
                <a:solidFill>
                  <a:srgbClr val="000000"/>
                </a:solidFill>
                <a:latin typeface="Gill Sans Nova" panose="020B0602020104020203" pitchFamily="34" charset="0"/>
                <a:ea typeface="Arial"/>
                <a:cs typeface="Arial"/>
                <a:sym typeface="Arial"/>
              </a:defRPr>
            </a:lvl1pPr>
            <a:lvl2pPr marL="609600" marR="0" indent="-342900" algn="l" rtl="0">
              <a:lnSpc>
                <a:spcPct val="100000"/>
              </a:lnSpc>
              <a:spcBef>
                <a:spcPts val="0"/>
              </a:spcBef>
              <a:spcAft>
                <a:spcPts val="600"/>
              </a:spcAft>
              <a:buClr>
                <a:srgbClr val="000000"/>
              </a:buClr>
              <a:buFont typeface="Arial" panose="020B0604020202020204" pitchFamily="34" charset="0"/>
              <a:buChar char="•"/>
              <a:defRPr lang="en-US" sz="1600" b="0" i="0" u="none" strike="noStrike" cap="none" dirty="0" smtClean="0">
                <a:solidFill>
                  <a:srgbClr val="000000"/>
                </a:solidFill>
                <a:latin typeface="Gill Sans Nova" panose="020B0602020104020203" pitchFamily="34" charset="0"/>
                <a:ea typeface="Arial"/>
                <a:cs typeface="Arial"/>
                <a:sym typeface="Arial"/>
              </a:defRPr>
            </a:lvl2pPr>
            <a:lvl3pPr marL="884238" marR="0" indent="-342900" algn="l" rtl="0">
              <a:lnSpc>
                <a:spcPct val="100000"/>
              </a:lnSpc>
              <a:spcBef>
                <a:spcPts val="0"/>
              </a:spcBef>
              <a:spcAft>
                <a:spcPts val="600"/>
              </a:spcAft>
              <a:buClr>
                <a:srgbClr val="000000"/>
              </a:buClr>
              <a:buFont typeface="Arial" panose="020B0604020202020204" pitchFamily="34" charset="0"/>
              <a:buChar char="•"/>
              <a:defRPr lang="en-US" sz="1400" b="0" i="0" u="none" strike="noStrike" cap="none" dirty="0" smtClean="0">
                <a:solidFill>
                  <a:srgbClr val="000000"/>
                </a:solidFill>
                <a:latin typeface="Gill Sans Nova" panose="020B0602020104020203" pitchFamily="34" charset="0"/>
                <a:ea typeface="Arial"/>
                <a:cs typeface="Arial"/>
                <a:sym typeface="Arial"/>
              </a:defRPr>
            </a:lvl3pPr>
            <a:lvl4pPr marL="285750" marR="0" indent="-285750" algn="l" rtl="0">
              <a:lnSpc>
                <a:spcPct val="100000"/>
              </a:lnSpc>
              <a:spcBef>
                <a:spcPts val="0"/>
              </a:spcBef>
              <a:spcAft>
                <a:spcPts val="0"/>
              </a:spcAft>
              <a:buClr>
                <a:srgbClr val="000000"/>
              </a:buClr>
              <a:buFont typeface="Arial" panose="020B0604020202020204" pitchFamily="34" charset="0"/>
              <a:buChar char="•"/>
              <a:defRPr lang="en-US" sz="2000" b="0" i="0" u="none" strike="noStrike" cap="none" dirty="0" smtClean="0">
                <a:solidFill>
                  <a:srgbClr val="000000"/>
                </a:solidFill>
                <a:latin typeface="Gill Sans Nova" panose="020B0602020104020203" pitchFamily="34" charset="0"/>
                <a:ea typeface="Arial"/>
                <a:cs typeface="Arial"/>
                <a:sym typeface="Arial"/>
              </a:defRPr>
            </a:lvl4pPr>
            <a:lvl5pPr marL="285750" marR="0" indent="-285750" algn="l" rtl="0">
              <a:lnSpc>
                <a:spcPct val="100000"/>
              </a:lnSpc>
              <a:spcBef>
                <a:spcPts val="0"/>
              </a:spcBef>
              <a:spcAft>
                <a:spcPts val="0"/>
              </a:spcAft>
              <a:buClr>
                <a:srgbClr val="000000"/>
              </a:buClr>
              <a:buFont typeface="Arial" panose="020B0604020202020204" pitchFamily="34" charset="0"/>
              <a:buChar char="•"/>
              <a:defRPr lang="en-GB" sz="2000" b="0" i="0" u="none" strike="noStrike" cap="none" dirty="0">
                <a:solidFill>
                  <a:srgbClr val="000000"/>
                </a:solidFill>
                <a:latin typeface="Gill Sans Nova" panose="020B0602020104020203" pitchFamily="34" charset="0"/>
                <a:ea typeface="Arial"/>
                <a:cs typeface="Arial"/>
                <a:sym typeface="Arial"/>
              </a:defRPr>
            </a:lvl5pPr>
          </a:lstStyle>
          <a:p>
            <a:pPr lvl="0"/>
            <a:r>
              <a:rPr lang="en-US"/>
              <a:t>Edit Master text styles</a:t>
            </a:r>
          </a:p>
          <a:p>
            <a:pPr marL="541338" marR="0" lvl="1" indent="-274638" algn="l" defTabSz="630238" rtl="0">
              <a:lnSpc>
                <a:spcPct val="100000"/>
              </a:lnSpc>
              <a:spcBef>
                <a:spcPts val="0"/>
              </a:spcBef>
              <a:spcAft>
                <a:spcPts val="0"/>
              </a:spcAft>
              <a:buClr>
                <a:srgbClr val="000000"/>
              </a:buClr>
              <a:buFont typeface="Arial" panose="020B0604020202020204" pitchFamily="34" charset="0"/>
              <a:buChar char="•"/>
            </a:pPr>
            <a:r>
              <a:rPr lang="en-US"/>
              <a:t>Second level</a:t>
            </a:r>
          </a:p>
          <a:p>
            <a:pPr marL="808038" marR="0" lvl="2" indent="-266700" algn="l" rtl="0">
              <a:lnSpc>
                <a:spcPct val="100000"/>
              </a:lnSpc>
              <a:spcBef>
                <a:spcPts val="0"/>
              </a:spcBef>
              <a:spcAft>
                <a:spcPts val="0"/>
              </a:spcAft>
              <a:buClr>
                <a:srgbClr val="000000"/>
              </a:buClr>
              <a:buFont typeface="Arial" panose="020B0604020202020204" pitchFamily="34" charset="0"/>
              <a:buChar char="•"/>
            </a:pPr>
            <a:r>
              <a:rPr lang="en-US"/>
              <a:t>Third level</a:t>
            </a:r>
          </a:p>
        </p:txBody>
      </p:sp>
    </p:spTree>
    <p:extLst>
      <p:ext uri="{BB962C8B-B14F-4D97-AF65-F5344CB8AC3E}">
        <p14:creationId xmlns:p14="http://schemas.microsoft.com/office/powerpoint/2010/main" val="94416900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1_Title Slide">
  <p:cSld name="1_Title Slide">
    <p:spTree>
      <p:nvGrpSpPr>
        <p:cNvPr id="1" name="Shape 17"/>
        <p:cNvGrpSpPr/>
        <p:nvPr/>
      </p:nvGrpSpPr>
      <p:grpSpPr>
        <a:xfrm>
          <a:off x="0" y="0"/>
          <a:ext cx="0" cy="0"/>
          <a:chOff x="0" y="0"/>
          <a:chExt cx="0" cy="0"/>
        </a:xfrm>
      </p:grpSpPr>
      <p:sp>
        <p:nvSpPr>
          <p:cNvPr id="18" name="Google Shape;18;p114"/>
          <p:cNvSpPr txBox="1">
            <a:spLocks noGrp="1"/>
          </p:cNvSpPr>
          <p:nvPr>
            <p:ph type="ctrTitle"/>
          </p:nvPr>
        </p:nvSpPr>
        <p:spPr>
          <a:xfrm>
            <a:off x="508987" y="268643"/>
            <a:ext cx="4902215" cy="1889289"/>
          </a:xfrm>
          <a:prstGeom prst="rect">
            <a:avLst/>
          </a:prstGeom>
          <a:noFill/>
          <a:ln>
            <a:noFill/>
          </a:ln>
        </p:spPr>
        <p:txBody>
          <a:bodyPr spcFirstLastPara="1" wrap="square" lIns="36000" tIns="36000" rIns="36000" bIns="0" anchor="b" anchorCtr="0">
            <a:noAutofit/>
          </a:bodyPr>
          <a:lstStyle>
            <a:lvl1pPr lvl="0" algn="l">
              <a:lnSpc>
                <a:spcPct val="100000"/>
              </a:lnSpc>
              <a:spcBef>
                <a:spcPts val="0"/>
              </a:spcBef>
              <a:spcAft>
                <a:spcPts val="0"/>
              </a:spcAft>
              <a:buClr>
                <a:schemeClr val="dk2"/>
              </a:buClr>
              <a:buSzPts val="3600"/>
              <a:buFont typeface="Gill Sans"/>
              <a:buNone/>
              <a:defRPr sz="3600">
                <a:solidFill>
                  <a:schemeClr val="dk2"/>
                </a:solidFill>
                <a:latin typeface="Gill Sans Nova" panose="020B0602020104020203" pitchFamily="34" charset="0"/>
                <a:ea typeface="Gill Sans Nova" panose="020B0602020104020203" pitchFamily="34" charset="0"/>
                <a:cs typeface="Gill Sans Nova" panose="020B0602020104020203" pitchFamily="34" charset="0"/>
                <a:sym typeface="Gill Sans"/>
              </a:defRPr>
            </a:lvl1pPr>
            <a:lvl2pPr lvl="1">
              <a:spcBef>
                <a:spcPts val="30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9" name="Google Shape;19;p114"/>
          <p:cNvSpPr txBox="1">
            <a:spLocks noGrp="1"/>
          </p:cNvSpPr>
          <p:nvPr>
            <p:ph type="subTitle" idx="1"/>
          </p:nvPr>
        </p:nvSpPr>
        <p:spPr>
          <a:xfrm>
            <a:off x="508987" y="2259034"/>
            <a:ext cx="4902215" cy="1553216"/>
          </a:xfrm>
          <a:prstGeom prst="rect">
            <a:avLst/>
          </a:prstGeom>
          <a:noFill/>
          <a:ln>
            <a:noFill/>
          </a:ln>
        </p:spPr>
        <p:txBody>
          <a:bodyPr spcFirstLastPara="1" wrap="square" lIns="36000" tIns="36000" rIns="36000" bIns="0" anchor="t" anchorCtr="0">
            <a:noAutofit/>
          </a:bodyPr>
          <a:lstStyle>
            <a:lvl1pPr marR="0" lvl="0" algn="l" rtl="0">
              <a:lnSpc>
                <a:spcPct val="100000"/>
              </a:lnSpc>
              <a:spcBef>
                <a:spcPts val="300"/>
              </a:spcBef>
              <a:spcAft>
                <a:spcPts val="0"/>
              </a:spcAft>
              <a:buClr>
                <a:schemeClr val="dk2"/>
              </a:buClr>
              <a:buSzPts val="3000"/>
              <a:buFont typeface="Noto Sans Symbols"/>
              <a:buNone/>
              <a:defRPr sz="3000" b="1" i="0" u="none" strike="noStrike" cap="none">
                <a:solidFill>
                  <a:schemeClr val="dk1"/>
                </a:solidFill>
                <a:latin typeface="Gill Sans Nova" panose="020B0602020104020203" pitchFamily="34" charset="0"/>
                <a:ea typeface="Gill Sans Nova" panose="020B0602020104020203" pitchFamily="34" charset="0"/>
                <a:cs typeface="Gill Sans Nova" panose="020B0602020104020203" pitchFamily="34" charset="0"/>
                <a:sym typeface="Gill Sans"/>
              </a:defRPr>
            </a:lvl1pPr>
            <a:lvl2pPr marR="0" lvl="1" algn="ctr" rtl="0">
              <a:lnSpc>
                <a:spcPct val="110000"/>
              </a:lnSpc>
              <a:spcBef>
                <a:spcPts val="100"/>
              </a:spcBef>
              <a:spcAft>
                <a:spcPts val="0"/>
              </a:spcAft>
              <a:buClr>
                <a:schemeClr val="dk2"/>
              </a:buClr>
              <a:buSzPts val="1600"/>
              <a:buFont typeface="Noto Sans Symbols"/>
              <a:buNone/>
              <a:defRPr sz="1600" b="0" i="0" u="none" strike="noStrike" cap="none">
                <a:solidFill>
                  <a:srgbClr val="888888"/>
                </a:solidFill>
                <a:latin typeface="Arial"/>
                <a:ea typeface="Arial"/>
                <a:cs typeface="Arial"/>
                <a:sym typeface="Arial"/>
              </a:defRPr>
            </a:lvl2pPr>
            <a:lvl3pPr marR="0" lvl="2" algn="ctr" rtl="0">
              <a:lnSpc>
                <a:spcPct val="110000"/>
              </a:lnSpc>
              <a:spcBef>
                <a:spcPts val="100"/>
              </a:spcBef>
              <a:spcAft>
                <a:spcPts val="0"/>
              </a:spcAft>
              <a:buClr>
                <a:schemeClr val="accent2"/>
              </a:buClr>
              <a:buSzPts val="1400"/>
              <a:buFont typeface="Merriweather Sans"/>
              <a:buNone/>
              <a:defRPr sz="1400" b="0" i="0" u="none" strike="noStrike" cap="none">
                <a:solidFill>
                  <a:srgbClr val="888888"/>
                </a:solidFill>
                <a:latin typeface="Arial"/>
                <a:ea typeface="Arial"/>
                <a:cs typeface="Arial"/>
                <a:sym typeface="Arial"/>
              </a:defRPr>
            </a:lvl3pPr>
            <a:lvl4pPr marR="0" lvl="3"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R="0" lvl="4"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
        <p:nvSpPr>
          <p:cNvPr id="20" name="Google Shape;20;p114"/>
          <p:cNvSpPr/>
          <p:nvPr/>
        </p:nvSpPr>
        <p:spPr>
          <a:xfrm>
            <a:off x="10439353" y="5259881"/>
            <a:ext cx="1542192" cy="851546"/>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Gill Sans"/>
              <a:ea typeface="Gill Sans"/>
              <a:cs typeface="Gill Sans"/>
              <a:sym typeface="Gill Sans"/>
            </a:endParaRPr>
          </a:p>
        </p:txBody>
      </p:sp>
      <p:sp>
        <p:nvSpPr>
          <p:cNvPr id="21" name="Google Shape;21;p114"/>
          <p:cNvSpPr>
            <a:spLocks noGrp="1"/>
          </p:cNvSpPr>
          <p:nvPr>
            <p:ph type="pic" idx="2"/>
          </p:nvPr>
        </p:nvSpPr>
        <p:spPr>
          <a:xfrm>
            <a:off x="5636774" y="-13176"/>
            <a:ext cx="6530599" cy="4922398"/>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300"/>
              </a:spcBef>
              <a:spcAft>
                <a:spcPts val="0"/>
              </a:spcAft>
              <a:buClr>
                <a:schemeClr val="dk2"/>
              </a:buClr>
              <a:buSzPts val="1200"/>
              <a:buFont typeface="Noto Sans Symbols"/>
              <a:buNone/>
              <a:defRPr sz="1200" b="0" i="0" u="none" strike="noStrike" cap="none">
                <a:solidFill>
                  <a:schemeClr val="dk1"/>
                </a:solidFill>
                <a:latin typeface="Arial"/>
                <a:ea typeface="Arial"/>
                <a:cs typeface="Arial"/>
                <a:sym typeface="Arial"/>
              </a:defRPr>
            </a:lvl1pPr>
            <a:lvl2pPr marR="0" lvl="1" algn="l" rtl="0">
              <a:lnSpc>
                <a:spcPct val="110000"/>
              </a:lnSpc>
              <a:spcBef>
                <a:spcPts val="3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2pPr>
            <a:lvl3pPr marR="0" lvl="2" algn="l" rtl="0">
              <a:lnSpc>
                <a:spcPct val="110000"/>
              </a:lnSpc>
              <a:spcBef>
                <a:spcPts val="100"/>
              </a:spcBef>
              <a:spcAft>
                <a:spcPts val="0"/>
              </a:spcAft>
              <a:buClr>
                <a:schemeClr val="accent2"/>
              </a:buClr>
              <a:buSzPts val="1400"/>
              <a:buFont typeface="Merriweather Sans"/>
              <a:buChar char="–"/>
              <a:defRPr sz="1400" b="0" i="0" u="none" strike="noStrike" cap="none">
                <a:solidFill>
                  <a:schemeClr val="dk1"/>
                </a:solidFill>
                <a:latin typeface="Arial"/>
                <a:ea typeface="Arial"/>
                <a:cs typeface="Arial"/>
                <a:sym typeface="Arial"/>
              </a:defRPr>
            </a:lvl3pPr>
            <a:lvl4pPr marR="0" lvl="3"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R="0" lvl="4"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R="0" lvl="5"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R="0" lvl="6"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R="0" lvl="7"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R="0" lvl="8"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2" name="Google Shape;22;p114"/>
          <p:cNvSpPr txBox="1">
            <a:spLocks noGrp="1"/>
          </p:cNvSpPr>
          <p:nvPr>
            <p:ph type="body" idx="3"/>
          </p:nvPr>
        </p:nvSpPr>
        <p:spPr>
          <a:xfrm>
            <a:off x="10426732" y="5268780"/>
            <a:ext cx="1542192" cy="842647"/>
          </a:xfrm>
          <a:prstGeom prst="rect">
            <a:avLst/>
          </a:prstGeom>
          <a:noFill/>
          <a:ln>
            <a:noFill/>
          </a:ln>
        </p:spPr>
        <p:txBody>
          <a:bodyPr spcFirstLastPara="1" wrap="square" lIns="91425" tIns="45700" rIns="91425" bIns="45700" anchor="ctr" anchorCtr="0">
            <a:normAutofit/>
          </a:bodyPr>
          <a:lstStyle>
            <a:lvl1pPr marL="457200" marR="0" lvl="0" indent="-228600" algn="ctr" rtl="0">
              <a:lnSpc>
                <a:spcPct val="110000"/>
              </a:lnSpc>
              <a:spcBef>
                <a:spcPts val="300"/>
              </a:spcBef>
              <a:spcAft>
                <a:spcPts val="0"/>
              </a:spcAft>
              <a:buClr>
                <a:schemeClr val="dk2"/>
              </a:buClr>
              <a:buSzPts val="1200"/>
              <a:buFont typeface="Noto Sans Symbols"/>
              <a:buNone/>
              <a:defRPr sz="1200" b="1" i="0" u="none" strike="noStrike" cap="none">
                <a:solidFill>
                  <a:schemeClr val="lt1"/>
                </a:solidFill>
                <a:latin typeface="Gill Sans Nova" panose="020B0602020104020203" pitchFamily="34" charset="0"/>
                <a:ea typeface="Gill Sans Nova" panose="020B0602020104020203" pitchFamily="34" charset="0"/>
                <a:cs typeface="Arial"/>
                <a:sym typeface="Arial"/>
              </a:defRPr>
            </a:lvl1pPr>
            <a:lvl2pPr marL="914400" marR="0" lvl="1" indent="-330200" algn="l" rtl="0">
              <a:lnSpc>
                <a:spcPct val="110000"/>
              </a:lnSpc>
              <a:spcBef>
                <a:spcPts val="3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17500" algn="l" rtl="0">
              <a:lnSpc>
                <a:spcPct val="110000"/>
              </a:lnSpc>
              <a:spcBef>
                <a:spcPts val="100"/>
              </a:spcBef>
              <a:spcAft>
                <a:spcPts val="0"/>
              </a:spcAft>
              <a:buClr>
                <a:schemeClr val="accent2"/>
              </a:buClr>
              <a:buSzPts val="1400"/>
              <a:buFont typeface="Merriweather Sans"/>
              <a:buChar char="–"/>
              <a:defRPr sz="1400" b="0" i="0" u="none" strike="noStrike" cap="none">
                <a:solidFill>
                  <a:schemeClr val="dk1"/>
                </a:solidFill>
                <a:latin typeface="Arial"/>
                <a:ea typeface="Arial"/>
                <a:cs typeface="Arial"/>
                <a:sym typeface="Arial"/>
              </a:defRPr>
            </a:lvl3pPr>
            <a:lvl4pPr marL="1828800" marR="0" lvl="3" indent="-304800"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
        <p:nvSpPr>
          <p:cNvPr id="23" name="Google Shape;23;p114"/>
          <p:cNvSpPr/>
          <p:nvPr/>
        </p:nvSpPr>
        <p:spPr>
          <a:xfrm>
            <a:off x="133440" y="3860737"/>
            <a:ext cx="5503333" cy="229917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rgbClr val="0C0C0C"/>
              </a:solidFill>
              <a:latin typeface="Arial"/>
              <a:ea typeface="Arial"/>
              <a:cs typeface="Arial"/>
              <a:sym typeface="Arial"/>
            </a:endParaRPr>
          </a:p>
        </p:txBody>
      </p:sp>
      <p:sp>
        <p:nvSpPr>
          <p:cNvPr id="24" name="Google Shape;24;p114"/>
          <p:cNvSpPr txBox="1">
            <a:spLocks noGrp="1"/>
          </p:cNvSpPr>
          <p:nvPr>
            <p:ph type="body" idx="4"/>
          </p:nvPr>
        </p:nvSpPr>
        <p:spPr>
          <a:xfrm>
            <a:off x="512411" y="3944266"/>
            <a:ext cx="4898791" cy="2167160"/>
          </a:xfrm>
          <a:prstGeom prst="rect">
            <a:avLst/>
          </a:prstGeom>
          <a:noFill/>
          <a:ln>
            <a:noFill/>
          </a:ln>
        </p:spPr>
        <p:txBody>
          <a:bodyPr spcFirstLastPara="1" wrap="square" lIns="36000" tIns="36000" rIns="36000" bIns="0" anchor="t" anchorCtr="0">
            <a:normAutofit/>
          </a:bodyPr>
          <a:lstStyle>
            <a:lvl1pPr marL="0" marR="0" lvl="0" indent="0" algn="l" rtl="0">
              <a:lnSpc>
                <a:spcPct val="100000"/>
              </a:lnSpc>
              <a:spcBef>
                <a:spcPts val="0"/>
              </a:spcBef>
              <a:spcAft>
                <a:spcPts val="0"/>
              </a:spcAft>
              <a:buClr>
                <a:schemeClr val="dk2"/>
              </a:buClr>
              <a:buSzPts val="2800"/>
              <a:buFont typeface="Noto Sans Symbols"/>
              <a:buNone/>
              <a:defRPr sz="2800" b="0" i="0" u="none" strike="noStrike" cap="none">
                <a:solidFill>
                  <a:srgbClr val="0C0C0C"/>
                </a:solidFill>
                <a:latin typeface="Gill Sans Nova" panose="020B0602020104020203" pitchFamily="34" charset="0"/>
                <a:ea typeface="Gill Sans Nova" panose="020B0602020104020203" pitchFamily="34" charset="0"/>
                <a:cs typeface="Gill Sans Nova" panose="020B0602020104020203" pitchFamily="34" charset="0"/>
                <a:sym typeface="Gill Sans"/>
              </a:defRPr>
            </a:lvl1pPr>
            <a:lvl2pPr marL="914400" marR="0" lvl="1" indent="-330200" algn="l" rtl="0">
              <a:lnSpc>
                <a:spcPct val="110000"/>
              </a:lnSpc>
              <a:spcBef>
                <a:spcPts val="300"/>
              </a:spcBef>
              <a:spcAft>
                <a:spcPts val="0"/>
              </a:spcAft>
              <a:buClr>
                <a:schemeClr val="dk2"/>
              </a:buClr>
              <a:buSzPts val="1600"/>
              <a:buFont typeface="Noto Sans Symbols"/>
              <a:buChar char="▪"/>
              <a:defRPr sz="1600" b="0" i="0" u="none" strike="noStrike" cap="none">
                <a:solidFill>
                  <a:schemeClr val="dk1"/>
                </a:solidFill>
                <a:latin typeface="Arial"/>
                <a:ea typeface="Arial"/>
                <a:cs typeface="Arial"/>
                <a:sym typeface="Arial"/>
              </a:defRPr>
            </a:lvl2pPr>
            <a:lvl3pPr marL="1371600" marR="0" lvl="2" indent="-317500" algn="l" rtl="0">
              <a:lnSpc>
                <a:spcPct val="110000"/>
              </a:lnSpc>
              <a:spcBef>
                <a:spcPts val="100"/>
              </a:spcBef>
              <a:spcAft>
                <a:spcPts val="0"/>
              </a:spcAft>
              <a:buClr>
                <a:schemeClr val="accent2"/>
              </a:buClr>
              <a:buSzPts val="1400"/>
              <a:buFont typeface="Merriweather Sans"/>
              <a:buChar char="–"/>
              <a:defRPr sz="1400" b="0" i="0" u="none" strike="noStrike" cap="none">
                <a:solidFill>
                  <a:schemeClr val="dk1"/>
                </a:solidFill>
                <a:latin typeface="Arial"/>
                <a:ea typeface="Arial"/>
                <a:cs typeface="Arial"/>
                <a:sym typeface="Arial"/>
              </a:defRPr>
            </a:lvl3pPr>
            <a:lvl4pPr marL="1828800" marR="0" lvl="3" indent="-304800"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4pPr>
            <a:lvl5pPr marL="2286000" marR="0" lvl="4" indent="-304800" algn="l" rtl="0">
              <a:lnSpc>
                <a:spcPct val="110000"/>
              </a:lnSpc>
              <a:spcBef>
                <a:spcPts val="100"/>
              </a:spcBef>
              <a:spcAft>
                <a:spcPts val="0"/>
              </a:spcAft>
              <a:buClr>
                <a:schemeClr val="dk1"/>
              </a:buClr>
              <a:buSzPts val="1200"/>
              <a:buFont typeface="Arial"/>
              <a:buChar char="»"/>
              <a:defRPr sz="1200" b="0" i="0" u="none" strike="noStrike" cap="none">
                <a:solidFill>
                  <a:schemeClr val="dk1"/>
                </a:solidFill>
                <a:latin typeface="Arial"/>
                <a:ea typeface="Arial"/>
                <a:cs typeface="Arial"/>
                <a:sym typeface="Arial"/>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Arial"/>
                <a:ea typeface="Arial"/>
                <a:cs typeface="Arial"/>
                <a:sym typeface="Arial"/>
              </a:defRPr>
            </a:lvl9pPr>
          </a:lstStyle>
          <a:p>
            <a:endParaRPr/>
          </a:p>
        </p:txBody>
      </p:sp>
    </p:spTree>
    <p:extLst>
      <p:ext uri="{BB962C8B-B14F-4D97-AF65-F5344CB8AC3E}">
        <p14:creationId xmlns:p14="http://schemas.microsoft.com/office/powerpoint/2010/main" val="57364871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598" y="182879"/>
            <a:ext cx="10868081" cy="713741"/>
          </a:xfrm>
        </p:spPr>
        <p:txBody>
          <a:bodyPr/>
          <a:lstStyle/>
          <a:p>
            <a:endParaRPr lang="en-US"/>
          </a:p>
        </p:txBody>
      </p:sp>
      <p:sp>
        <p:nvSpPr>
          <p:cNvPr id="3" name="Content Placeholder 2"/>
          <p:cNvSpPr>
            <a:spLocks noGrp="1"/>
          </p:cNvSpPr>
          <p:nvPr>
            <p:ph idx="1"/>
          </p:nvPr>
        </p:nvSpPr>
        <p:spPr>
          <a:xfrm>
            <a:off x="609599" y="1066800"/>
            <a:ext cx="10972800" cy="5066031"/>
          </a:xfrm>
          <a:prstGeom prst="rect">
            <a:avLst/>
          </a:prstGeom>
        </p:spPr>
        <p:txBody>
          <a:bodyPr lIns="0" rIns="0"/>
          <a:lstStyle>
            <a:lvl1pPr>
              <a:spcBef>
                <a:spcPts val="600"/>
              </a:spcBef>
              <a:spcAft>
                <a:spcPts val="0"/>
              </a:spcAft>
              <a:defRPr lang="en-ZA" sz="2800" b="0" i="0" smtClean="0">
                <a:effectLst/>
                <a:latin typeface="Gill Sans MT" panose="020B0502020104020203" pitchFamily="34" charset="0"/>
              </a:defRPr>
            </a:lvl1pPr>
            <a:lvl2pPr marL="444500" indent="-177800">
              <a:spcBef>
                <a:spcPts val="0"/>
              </a:spcBef>
              <a:spcAft>
                <a:spcPts val="0"/>
              </a:spcAft>
              <a:buFont typeface="Arial" panose="020B0604020202020204" pitchFamily="34" charset="0"/>
              <a:buChar char="•"/>
              <a:defRPr sz="2400">
                <a:latin typeface="Gill Sans MT" panose="020B0502020104020203" pitchFamily="34" charset="0"/>
              </a:defRPr>
            </a:lvl2pPr>
            <a:lvl3pPr>
              <a:spcBef>
                <a:spcPts val="0"/>
              </a:spcBef>
              <a:spcAft>
                <a:spcPts val="0"/>
              </a:spcAft>
              <a:defRPr sz="2000">
                <a:latin typeface="Gill Sans MT" panose="020B0502020104020203" pitchFamily="34" charset="0"/>
              </a:defRPr>
            </a:lvl3pPr>
            <a:lvl4pPr>
              <a:spcBef>
                <a:spcPts val="0"/>
              </a:spcBef>
              <a:spcAft>
                <a:spcPts val="0"/>
              </a:spcAft>
              <a:defRPr sz="1800">
                <a:latin typeface="Gill Sans MT" panose="020B0502020104020203" pitchFamily="34" charset="0"/>
              </a:defRPr>
            </a:lvl4pPr>
            <a:lvl5pPr>
              <a:spcBef>
                <a:spcPts val="0"/>
              </a:spcBef>
              <a:spcAft>
                <a:spcPts val="0"/>
              </a:spcAft>
              <a:defRPr sz="1800">
                <a:latin typeface="Gill Sans MT" panose="020B05020201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17" name="Group 16"/>
          <p:cNvGrpSpPr>
            <a:grpSpLocks noChangeAspect="1"/>
          </p:cNvGrpSpPr>
          <p:nvPr/>
        </p:nvGrpSpPr>
        <p:grpSpPr>
          <a:xfrm>
            <a:off x="11477679" y="-1276"/>
            <a:ext cx="712856" cy="457200"/>
            <a:chOff x="7804189" y="0"/>
            <a:chExt cx="1339811" cy="1145743"/>
          </a:xfrm>
        </p:grpSpPr>
        <p:sp>
          <p:nvSpPr>
            <p:cNvPr id="18" name="Rectangle 17"/>
            <p:cNvSpPr/>
            <p:nvPr userDrawn="1"/>
          </p:nvSpPr>
          <p:spPr>
            <a:xfrm>
              <a:off x="7804189" y="569671"/>
              <a:ext cx="192024" cy="19202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19" name="Rectangle 18"/>
            <p:cNvSpPr>
              <a:spLocks/>
            </p:cNvSpPr>
            <p:nvPr userDrawn="1"/>
          </p:nvSpPr>
          <p:spPr>
            <a:xfrm>
              <a:off x="7996211" y="761696"/>
              <a:ext cx="386089" cy="384047"/>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p>
          </p:txBody>
        </p:sp>
        <p:sp>
          <p:nvSpPr>
            <p:cNvPr id="20" name="Rectangle 19"/>
            <p:cNvSpPr>
              <a:spLocks noChangeAspect="1"/>
            </p:cNvSpPr>
            <p:nvPr userDrawn="1"/>
          </p:nvSpPr>
          <p:spPr>
            <a:xfrm>
              <a:off x="8382305" y="0"/>
              <a:ext cx="761695" cy="761696"/>
            </a:xfrm>
            <a:prstGeom prst="rect">
              <a:avLst/>
            </a:prstGeom>
            <a:solidFill>
              <a:schemeClr val="bg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a:solidFill>
                  <a:schemeClr val="bg2"/>
                </a:solidFill>
              </a:endParaRPr>
            </a:p>
          </p:txBody>
        </p:sp>
      </p:grpSp>
      <p:sp>
        <p:nvSpPr>
          <p:cNvPr id="22" name="Slide Number Placeholder 4"/>
          <p:cNvSpPr>
            <a:spLocks noGrp="1"/>
          </p:cNvSpPr>
          <p:nvPr>
            <p:ph type="sldNum" sz="quarter" idx="12"/>
          </p:nvPr>
        </p:nvSpPr>
        <p:spPr>
          <a:xfrm>
            <a:off x="11785268" y="6573464"/>
            <a:ext cx="405265" cy="270769"/>
          </a:xfrm>
        </p:spPr>
        <p:txBody>
          <a:bodyPr/>
          <a:lstStyle/>
          <a:p>
            <a:fld id="{1DB5379B-6F0A-3548-AC69-0D2DB46577D4}" type="slidenum">
              <a:rPr lang="en-US" smtClean="0"/>
              <a:t>‹#›</a:t>
            </a:fld>
            <a:endParaRPr lang="en-US"/>
          </a:p>
        </p:txBody>
      </p:sp>
    </p:spTree>
    <p:extLst>
      <p:ext uri="{BB962C8B-B14F-4D97-AF65-F5344CB8AC3E}">
        <p14:creationId xmlns:p14="http://schemas.microsoft.com/office/powerpoint/2010/main" val="341368415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Closing">
  <p:cSld name="Closing">
    <p:spTree>
      <p:nvGrpSpPr>
        <p:cNvPr id="1" name="Shape 165"/>
        <p:cNvGrpSpPr/>
        <p:nvPr/>
      </p:nvGrpSpPr>
      <p:grpSpPr>
        <a:xfrm>
          <a:off x="0" y="0"/>
          <a:ext cx="0" cy="0"/>
          <a:chOff x="0" y="0"/>
          <a:chExt cx="0" cy="0"/>
        </a:xfrm>
      </p:grpSpPr>
      <p:sp>
        <p:nvSpPr>
          <p:cNvPr id="166" name="Google Shape;166;p130"/>
          <p:cNvSpPr txBox="1">
            <a:spLocks noGrp="1"/>
          </p:cNvSpPr>
          <p:nvPr>
            <p:ph type="title"/>
          </p:nvPr>
        </p:nvSpPr>
        <p:spPr>
          <a:xfrm>
            <a:off x="605367" y="386081"/>
            <a:ext cx="6858847" cy="256127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3600"/>
              <a:buFont typeface="Gill Sans"/>
              <a:buNone/>
              <a:defRPr sz="3600" b="1" cap="none">
                <a:solidFill>
                  <a:schemeClr val="dk2"/>
                </a:solidFill>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67" name="Google Shape;167;p130"/>
          <p:cNvSpPr/>
          <p:nvPr/>
        </p:nvSpPr>
        <p:spPr>
          <a:xfrm>
            <a:off x="5608320" y="3271521"/>
            <a:ext cx="2204085" cy="16443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8" name="Google Shape;168;p130"/>
          <p:cNvSpPr/>
          <p:nvPr/>
        </p:nvSpPr>
        <p:spPr>
          <a:xfrm>
            <a:off x="7812405" y="4915842"/>
            <a:ext cx="1074208" cy="801395"/>
          </a:xfrm>
          <a:prstGeom prst="rect">
            <a:avLst/>
          </a:prstGeom>
          <a:solidFill>
            <a:srgbClr val="7685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69" name="Google Shape;169;p130"/>
          <p:cNvSpPr/>
          <p:nvPr/>
        </p:nvSpPr>
        <p:spPr>
          <a:xfrm>
            <a:off x="7812405" y="1"/>
            <a:ext cx="4379595" cy="327152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70" name="Google Shape;170;p130"/>
          <p:cNvSpPr txBox="1">
            <a:spLocks noGrp="1"/>
          </p:cNvSpPr>
          <p:nvPr>
            <p:ph type="subTitle" idx="1"/>
          </p:nvPr>
        </p:nvSpPr>
        <p:spPr>
          <a:xfrm>
            <a:off x="605367" y="3271521"/>
            <a:ext cx="4652031" cy="1644321"/>
          </a:xfrm>
          <a:prstGeom prst="rect">
            <a:avLst/>
          </a:prstGeom>
          <a:noFill/>
          <a:ln>
            <a:noFill/>
          </a:ln>
        </p:spPr>
        <p:txBody>
          <a:bodyPr spcFirstLastPara="1" wrap="square" lIns="91425" tIns="45700" rIns="91425" bIns="45700" anchor="t" anchorCtr="0">
            <a:normAutofit/>
          </a:bodyPr>
          <a:lstStyle>
            <a:lvl1pPr marR="0" lvl="0" algn="l" rtl="0">
              <a:lnSpc>
                <a:spcPct val="110000"/>
              </a:lnSpc>
              <a:spcBef>
                <a:spcPts val="300"/>
              </a:spcBef>
              <a:spcAft>
                <a:spcPts val="0"/>
              </a:spcAft>
              <a:buClr>
                <a:schemeClr val="dk2"/>
              </a:buClr>
              <a:buSzPts val="1800"/>
              <a:buFont typeface="Noto Sans Symbols"/>
              <a:buNone/>
              <a:defRPr sz="1800" b="0" i="0" u="none" strike="noStrike" cap="none">
                <a:solidFill>
                  <a:schemeClr val="dk1"/>
                </a:solidFill>
                <a:latin typeface="Gill Sans Nova" panose="020B0602020104020203" pitchFamily="34" charset="0"/>
                <a:ea typeface="Gill Sans Nova" panose="020B0602020104020203" pitchFamily="34" charset="0"/>
                <a:cs typeface="Arial"/>
                <a:sym typeface="Arial"/>
              </a:defRPr>
            </a:lvl1pPr>
            <a:lvl2pPr marR="0" lvl="1" algn="ctr" rtl="0">
              <a:lnSpc>
                <a:spcPct val="110000"/>
              </a:lnSpc>
              <a:spcBef>
                <a:spcPts val="300"/>
              </a:spcBef>
              <a:spcAft>
                <a:spcPts val="0"/>
              </a:spcAft>
              <a:buClr>
                <a:schemeClr val="dk2"/>
              </a:buClr>
              <a:buSzPts val="1600"/>
              <a:buFont typeface="Noto Sans Symbols"/>
              <a:buNone/>
              <a:defRPr sz="1600" b="0" i="0" u="none" strike="noStrike" cap="none">
                <a:solidFill>
                  <a:srgbClr val="888888"/>
                </a:solidFill>
                <a:latin typeface="Arial"/>
                <a:ea typeface="Arial"/>
                <a:cs typeface="Arial"/>
                <a:sym typeface="Arial"/>
              </a:defRPr>
            </a:lvl2pPr>
            <a:lvl3pPr marR="0" lvl="2" algn="ctr" rtl="0">
              <a:lnSpc>
                <a:spcPct val="110000"/>
              </a:lnSpc>
              <a:spcBef>
                <a:spcPts val="100"/>
              </a:spcBef>
              <a:spcAft>
                <a:spcPts val="0"/>
              </a:spcAft>
              <a:buClr>
                <a:schemeClr val="accent2"/>
              </a:buClr>
              <a:buSzPts val="1400"/>
              <a:buFont typeface="Merriweather Sans"/>
              <a:buNone/>
              <a:defRPr sz="1400" b="0" i="0" u="none" strike="noStrike" cap="none">
                <a:solidFill>
                  <a:srgbClr val="888888"/>
                </a:solidFill>
                <a:latin typeface="Arial"/>
                <a:ea typeface="Arial"/>
                <a:cs typeface="Arial"/>
                <a:sym typeface="Arial"/>
              </a:defRPr>
            </a:lvl3pPr>
            <a:lvl4pPr marR="0" lvl="3"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R="0" lvl="4"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extLst>
      <p:ext uri="{BB962C8B-B14F-4D97-AF65-F5344CB8AC3E}">
        <p14:creationId xmlns:p14="http://schemas.microsoft.com/office/powerpoint/2010/main" val="28348870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wo Content_diff sizes" preserve="1" userDrawn="1">
  <p:cSld name="1_Two Content_diff sizes">
    <p:spTree>
      <p:nvGrpSpPr>
        <p:cNvPr id="1" name="Shape 99"/>
        <p:cNvGrpSpPr/>
        <p:nvPr/>
      </p:nvGrpSpPr>
      <p:grpSpPr>
        <a:xfrm>
          <a:off x="0" y="0"/>
          <a:ext cx="0" cy="0"/>
          <a:chOff x="0" y="0"/>
          <a:chExt cx="0" cy="0"/>
        </a:xfrm>
      </p:grpSpPr>
      <p:sp>
        <p:nvSpPr>
          <p:cNvPr id="10" name="Content Placeholder 2"/>
          <p:cNvSpPr>
            <a:spLocks noGrp="1"/>
          </p:cNvSpPr>
          <p:nvPr>
            <p:ph sz="quarter" idx="13"/>
          </p:nvPr>
        </p:nvSpPr>
        <p:spPr>
          <a:xfrm>
            <a:off x="605368" y="1216325"/>
            <a:ext cx="3241624" cy="5046452"/>
          </a:xfrm>
          <a:prstGeom prst="rect">
            <a:avLst/>
          </a:prstGeom>
        </p:spPr>
        <p:txBody>
          <a:bodyPr/>
          <a:lstStyle>
            <a:lvl1pPr marL="0" indent="-288000">
              <a:buFont typeface="Arial" panose="020B0604020202020204" pitchFamily="34" charset="0"/>
              <a:buChar char="•"/>
              <a:defRPr sz="2800">
                <a:latin typeface="Gill Sans Nova" panose="020B0602020104020203" pitchFamily="34" charset="0"/>
              </a:defRPr>
            </a:lvl1pPr>
            <a:lvl2pPr marL="215900" indent="142875" defTabSz="630238">
              <a:buFont typeface="Arial" panose="020B0604020202020204" pitchFamily="34" charset="0"/>
              <a:buChar char="•"/>
              <a:defRPr sz="2000">
                <a:latin typeface="Gill Sans Nova" panose="020B0602020104020203" pitchFamily="34" charset="0"/>
              </a:defRPr>
            </a:lvl2pPr>
            <a:lvl3pPr marL="0" indent="0">
              <a:buFont typeface="Arial" panose="020B0604020202020204" pitchFamily="34" charset="0"/>
              <a:buNone/>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p:txBody>
      </p:sp>
      <p:sp>
        <p:nvSpPr>
          <p:cNvPr id="11" name="Content Placeholder 2"/>
          <p:cNvSpPr>
            <a:spLocks noGrp="1"/>
          </p:cNvSpPr>
          <p:nvPr>
            <p:ph sz="quarter" idx="14"/>
          </p:nvPr>
        </p:nvSpPr>
        <p:spPr>
          <a:xfrm>
            <a:off x="4142913" y="1216325"/>
            <a:ext cx="7436935" cy="5046452"/>
          </a:xfrm>
          <a:prstGeom prst="rect">
            <a:avLst/>
          </a:prstGeom>
        </p:spPr>
        <p:txBody>
          <a:bodyPr/>
          <a:lstStyle>
            <a:lvl1pPr marL="0" indent="0">
              <a:buFont typeface="Arial" panose="020B0604020202020204" pitchFamily="34" charset="0"/>
              <a:buNone/>
              <a:defRPr sz="2400">
                <a:latin typeface="Gill Sans Nova" panose="020B0602020104020203" pitchFamily="34" charset="0"/>
              </a:defRPr>
            </a:lvl1pPr>
            <a:lvl2pPr marL="266700" indent="0" defTabSz="630238">
              <a:buFont typeface="Gill Sans Nova" panose="020B0602020104020203" pitchFamily="34" charset="0"/>
              <a:buNone/>
              <a:defRPr sz="1800">
                <a:latin typeface="Gill Sans Nova" panose="020B0602020104020203" pitchFamily="34" charset="0"/>
              </a:defRPr>
            </a:lvl2pPr>
            <a:lvl3pPr marL="541338" indent="0">
              <a:buFont typeface="Arial" panose="020B0604020202020204" pitchFamily="34" charset="0"/>
              <a:buNone/>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2" name="Google Shape;10;p113">
            <a:extLst>
              <a:ext uri="{FF2B5EF4-FFF2-40B4-BE49-F238E27FC236}">
                <a16:creationId xmlns:a16="http://schemas.microsoft.com/office/drawing/2014/main" id="{4144D652-38AC-EAED-EA51-49C8B72BFA4B}"/>
              </a:ext>
            </a:extLst>
          </p:cNvPr>
          <p:cNvSpPr txBox="1">
            <a:spLocks noGrp="1"/>
          </p:cNvSpPr>
          <p:nvPr>
            <p:ph type="title"/>
          </p:nvPr>
        </p:nvSpPr>
        <p:spPr>
          <a:xfrm>
            <a:off x="609598" y="371221"/>
            <a:ext cx="10972801" cy="713741"/>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2"/>
              </a:buClr>
              <a:buSzPts val="2800"/>
              <a:buFont typeface="Gill Sans"/>
              <a:buNone/>
              <a:defRPr sz="2800" b="1" i="0" u="none" strike="noStrike" cap="none">
                <a:solidFill>
                  <a:schemeClr val="dk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GB" noProof="0"/>
          </a:p>
        </p:txBody>
      </p:sp>
    </p:spTree>
    <p:extLst>
      <p:ext uri="{BB962C8B-B14F-4D97-AF65-F5344CB8AC3E}">
        <p14:creationId xmlns:p14="http://schemas.microsoft.com/office/powerpoint/2010/main" val="6067667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Top and Bottom Content" preserve="1" userDrawn="1">
  <p:cSld name="1_Top and Bottom Content">
    <p:spTree>
      <p:nvGrpSpPr>
        <p:cNvPr id="1" name="Shape 124"/>
        <p:cNvGrpSpPr/>
        <p:nvPr/>
      </p:nvGrpSpPr>
      <p:grpSpPr>
        <a:xfrm>
          <a:off x="0" y="0"/>
          <a:ext cx="0" cy="0"/>
          <a:chOff x="0" y="0"/>
          <a:chExt cx="0" cy="0"/>
        </a:xfrm>
      </p:grpSpPr>
      <p:sp>
        <p:nvSpPr>
          <p:cNvPr id="132" name="Google Shape;132;p126"/>
          <p:cNvSpPr txBox="1"/>
          <p:nvPr/>
        </p:nvSpPr>
        <p:spPr>
          <a:xfrm>
            <a:off x="609598" y="182879"/>
            <a:ext cx="10868081" cy="713741"/>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2"/>
              </a:buClr>
              <a:buSzPts val="2400"/>
              <a:buFont typeface="Gill Sans"/>
              <a:buNone/>
            </a:pPr>
            <a:endParaRPr sz="2400" b="1">
              <a:solidFill>
                <a:schemeClr val="dk2"/>
              </a:solidFill>
              <a:latin typeface="Gill Sans Nova" panose="020B0602020104020203" pitchFamily="34" charset="0"/>
              <a:ea typeface="Gill Sans"/>
              <a:cs typeface="Gill Sans"/>
              <a:sym typeface="Gill Sans"/>
            </a:endParaRPr>
          </a:p>
        </p:txBody>
      </p:sp>
      <p:sp>
        <p:nvSpPr>
          <p:cNvPr id="133" name="Google Shape;133;p126"/>
          <p:cNvSpPr txBox="1">
            <a:spLocks noGrp="1"/>
          </p:cNvSpPr>
          <p:nvPr>
            <p:ph type="title"/>
          </p:nvPr>
        </p:nvSpPr>
        <p:spPr>
          <a:xfrm>
            <a:off x="609056" y="251887"/>
            <a:ext cx="10868081"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Content Placeholder 2"/>
          <p:cNvSpPr>
            <a:spLocks noGrp="1"/>
          </p:cNvSpPr>
          <p:nvPr>
            <p:ph sz="quarter" idx="13"/>
          </p:nvPr>
        </p:nvSpPr>
        <p:spPr>
          <a:xfrm>
            <a:off x="605368" y="1148054"/>
            <a:ext cx="10871768" cy="3599487"/>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3" name="Content Placeholder 2"/>
          <p:cNvSpPr>
            <a:spLocks noGrp="1"/>
          </p:cNvSpPr>
          <p:nvPr>
            <p:ph sz="quarter" idx="14"/>
          </p:nvPr>
        </p:nvSpPr>
        <p:spPr>
          <a:xfrm>
            <a:off x="605368" y="4935985"/>
            <a:ext cx="10871768" cy="1260629"/>
          </a:xfrm>
          <a:prstGeom prst="rect">
            <a:avLst/>
          </a:prstGeom>
        </p:spPr>
        <p:txBody>
          <a:bodyPr/>
          <a:lstStyle>
            <a:lvl1pPr marL="266700" indent="-266700">
              <a:buFont typeface="Arial" panose="020B0604020202020204" pitchFamily="34" charset="0"/>
              <a:buChar char="•"/>
              <a:defRPr sz="2400">
                <a:latin typeface="Gill Sans Nova" panose="020B0602020104020203" pitchFamily="34" charset="0"/>
              </a:defRPr>
            </a:lvl1pPr>
            <a:lvl2pPr marL="541338" indent="-274638" defTabSz="630238">
              <a:buFont typeface="Arial" panose="020B0604020202020204" pitchFamily="34" charset="0"/>
              <a:buChar char="•"/>
              <a:defRPr sz="1800">
                <a:latin typeface="Gill Sans Nova" panose="020B0602020104020203" pitchFamily="34" charset="0"/>
              </a:defRPr>
            </a:lvl2pPr>
            <a:lvl3pPr marL="808038" indent="-266700">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9704570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Content" userDrawn="1">
  <p:cSld name="Title and Content">
    <p:spTree>
      <p:nvGrpSpPr>
        <p:cNvPr id="1" name="Shape 25"/>
        <p:cNvGrpSpPr/>
        <p:nvPr/>
      </p:nvGrpSpPr>
      <p:grpSpPr>
        <a:xfrm>
          <a:off x="0" y="0"/>
          <a:ext cx="0" cy="0"/>
          <a:chOff x="0" y="0"/>
          <a:chExt cx="0" cy="0"/>
        </a:xfrm>
      </p:grpSpPr>
      <p:sp>
        <p:nvSpPr>
          <p:cNvPr id="26" name="Google Shape;26;p115"/>
          <p:cNvSpPr txBox="1">
            <a:spLocks noGrp="1"/>
          </p:cNvSpPr>
          <p:nvPr>
            <p:ph type="title"/>
          </p:nvPr>
        </p:nvSpPr>
        <p:spPr>
          <a:xfrm>
            <a:off x="609598" y="277149"/>
            <a:ext cx="10868081"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800"/>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Content Placeholder 2"/>
          <p:cNvSpPr>
            <a:spLocks noGrp="1"/>
          </p:cNvSpPr>
          <p:nvPr>
            <p:ph sz="quarter" idx="13"/>
          </p:nvPr>
        </p:nvSpPr>
        <p:spPr>
          <a:xfrm>
            <a:off x="605367" y="1162975"/>
            <a:ext cx="10872312" cy="4980650"/>
          </a:xfrm>
          <a:prstGeom prst="rect">
            <a:avLst/>
          </a:prstGeom>
        </p:spPr>
        <p:txBody>
          <a:bodyPr/>
          <a:lstStyle>
            <a:lvl1pPr marL="266700" indent="-266700">
              <a:spcAft>
                <a:spcPts val="600"/>
              </a:spcAft>
              <a:buFont typeface="Arial" panose="020B0604020202020204" pitchFamily="34" charset="0"/>
              <a:buChar char="•"/>
              <a:defRPr sz="2800">
                <a:latin typeface="Gill Sans Nova" panose="020B0602020104020203" pitchFamily="34" charset="0"/>
              </a:defRPr>
            </a:lvl1pPr>
            <a:lvl2pPr marL="541338" indent="-274638" defTabSz="630238">
              <a:spcAft>
                <a:spcPts val="600"/>
              </a:spcAft>
              <a:buFont typeface="Gill Sans Nova" panose="020B0602020104020203" pitchFamily="34" charset="0"/>
              <a:buChar char="–"/>
              <a:defRPr sz="2400">
                <a:latin typeface="Gill Sans Nova" panose="020B0602020104020203" pitchFamily="34" charset="0"/>
              </a:defRPr>
            </a:lvl2pPr>
            <a:lvl3pPr marL="808038" indent="-266700">
              <a:spcAft>
                <a:spcPts val="600"/>
              </a:spcAft>
              <a:buFont typeface="Courier New" panose="02070309020205020404" pitchFamily="49" charset="0"/>
              <a:buChar char="o"/>
              <a:defRPr sz="20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3747600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Header Bold Blue">
  <p:cSld name="Section Header Bold Blue">
    <p:spTree>
      <p:nvGrpSpPr>
        <p:cNvPr id="1" name="Shape 33"/>
        <p:cNvGrpSpPr/>
        <p:nvPr/>
      </p:nvGrpSpPr>
      <p:grpSpPr>
        <a:xfrm>
          <a:off x="0" y="0"/>
          <a:ext cx="0" cy="0"/>
          <a:chOff x="0" y="0"/>
          <a:chExt cx="0" cy="0"/>
        </a:xfrm>
      </p:grpSpPr>
      <p:sp>
        <p:nvSpPr>
          <p:cNvPr id="34" name="Google Shape;34;p116"/>
          <p:cNvSpPr/>
          <p:nvPr/>
        </p:nvSpPr>
        <p:spPr>
          <a:xfrm>
            <a:off x="0" y="1"/>
            <a:ext cx="12192000" cy="5926666"/>
          </a:xfrm>
          <a:prstGeom prst="rect">
            <a:avLst/>
          </a:prstGeom>
          <a:solidFill>
            <a:schemeClr val="accent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35" name="Google Shape;35;p116"/>
          <p:cNvSpPr/>
          <p:nvPr/>
        </p:nvSpPr>
        <p:spPr>
          <a:xfrm>
            <a:off x="613834" y="922339"/>
            <a:ext cx="6850380" cy="3413440"/>
          </a:xfrm>
          <a:prstGeom prst="rect">
            <a:avLst/>
          </a:prstGeom>
          <a:solidFill>
            <a:schemeClr val="lt1"/>
          </a:solidFill>
          <a:ln>
            <a:noFill/>
          </a:ln>
        </p:spPr>
        <p:txBody>
          <a:bodyPr spcFirstLastPara="1" wrap="square" lIns="0" tIns="36000" rIns="0" bIns="36000" anchor="ctr" anchorCtr="0">
            <a:noAutofit/>
          </a:bodyPr>
          <a:lstStyle/>
          <a:p>
            <a:pPr marL="0" marR="0" lvl="0" indent="0" algn="ctr" rtl="0">
              <a:spcBef>
                <a:spcPts val="0"/>
              </a:spcBef>
              <a:spcAft>
                <a:spcPts val="0"/>
              </a:spcAft>
              <a:buNone/>
            </a:pPr>
            <a:endParaRPr sz="1800">
              <a:solidFill>
                <a:schemeClr val="dk1"/>
              </a:solidFill>
              <a:latin typeface="Gill Sans"/>
              <a:ea typeface="Gill Sans"/>
              <a:cs typeface="Gill Sans"/>
              <a:sym typeface="Gill Sans"/>
            </a:endParaRPr>
          </a:p>
        </p:txBody>
      </p:sp>
      <p:sp>
        <p:nvSpPr>
          <p:cNvPr id="41" name="Google Shape;41;p116"/>
          <p:cNvSpPr txBox="1">
            <a:spLocks noGrp="1"/>
          </p:cNvSpPr>
          <p:nvPr>
            <p:ph type="title"/>
          </p:nvPr>
        </p:nvSpPr>
        <p:spPr>
          <a:xfrm>
            <a:off x="928139" y="1254643"/>
            <a:ext cx="6252725" cy="2172139"/>
          </a:xfrm>
          <a:prstGeom prst="rect">
            <a:avLst/>
          </a:prstGeom>
          <a:noFill/>
          <a:ln>
            <a:noFill/>
          </a:ln>
        </p:spPr>
        <p:txBody>
          <a:bodyPr spcFirstLastPara="1" wrap="square" lIns="0" tIns="36000" rIns="0" bIns="36000" anchor="b" anchorCtr="0">
            <a:noAutofit/>
          </a:bodyPr>
          <a:lstStyle>
            <a:lvl1pPr lvl="0" algn="l">
              <a:lnSpc>
                <a:spcPct val="100000"/>
              </a:lnSpc>
              <a:spcBef>
                <a:spcPts val="0"/>
              </a:spcBef>
              <a:spcAft>
                <a:spcPts val="0"/>
              </a:spcAft>
              <a:buClr>
                <a:schemeClr val="dk2"/>
              </a:buClr>
              <a:buSzPts val="3600"/>
              <a:buFont typeface="Gill Sans"/>
              <a:buNone/>
              <a:defRPr sz="3600" b="1" cap="none">
                <a:solidFill>
                  <a:schemeClr val="dk2"/>
                </a:solidFill>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16"/>
          <p:cNvSpPr txBox="1">
            <a:spLocks noGrp="1"/>
          </p:cNvSpPr>
          <p:nvPr>
            <p:ph type="subTitle" idx="1"/>
          </p:nvPr>
        </p:nvSpPr>
        <p:spPr>
          <a:xfrm>
            <a:off x="928139" y="3533313"/>
            <a:ext cx="6252725" cy="802466"/>
          </a:xfrm>
          <a:prstGeom prst="rect">
            <a:avLst/>
          </a:prstGeom>
          <a:noFill/>
          <a:ln>
            <a:noFill/>
          </a:ln>
        </p:spPr>
        <p:txBody>
          <a:bodyPr spcFirstLastPara="1" wrap="square" lIns="0" tIns="36000" rIns="0" bIns="36000" anchor="t" anchorCtr="0">
            <a:normAutofit/>
          </a:bodyPr>
          <a:lstStyle>
            <a:lvl1pPr marR="0" lvl="0" algn="l" rtl="0">
              <a:lnSpc>
                <a:spcPct val="110000"/>
              </a:lnSpc>
              <a:spcBef>
                <a:spcPts val="300"/>
              </a:spcBef>
              <a:spcAft>
                <a:spcPts val="0"/>
              </a:spcAft>
              <a:buClr>
                <a:schemeClr val="dk2"/>
              </a:buClr>
              <a:buSzPts val="2000"/>
              <a:buFont typeface="Noto Sans Symbols"/>
              <a:buNone/>
              <a:defRPr sz="2000" b="0" i="0" u="none" strike="noStrike" cap="none">
                <a:solidFill>
                  <a:schemeClr val="dk1"/>
                </a:solidFill>
                <a:latin typeface="Gill Sans Nova" panose="020B0602020104020203" pitchFamily="34" charset="0"/>
                <a:ea typeface="Gill Sans Nova" panose="020B0602020104020203" pitchFamily="34" charset="0"/>
                <a:cs typeface="Gill Sans Nova" panose="020B0602020104020203" pitchFamily="34" charset="0"/>
                <a:sym typeface="Gill Sans"/>
              </a:defRPr>
            </a:lvl1pPr>
            <a:lvl2pPr marR="0" lvl="1" algn="ctr" rtl="0">
              <a:lnSpc>
                <a:spcPct val="110000"/>
              </a:lnSpc>
              <a:spcBef>
                <a:spcPts val="300"/>
              </a:spcBef>
              <a:spcAft>
                <a:spcPts val="0"/>
              </a:spcAft>
              <a:buClr>
                <a:schemeClr val="dk2"/>
              </a:buClr>
              <a:buSzPts val="1600"/>
              <a:buFont typeface="Noto Sans Symbols"/>
              <a:buNone/>
              <a:defRPr sz="1600" b="0" i="0" u="none" strike="noStrike" cap="none">
                <a:solidFill>
                  <a:srgbClr val="888888"/>
                </a:solidFill>
                <a:latin typeface="Arial"/>
                <a:ea typeface="Arial"/>
                <a:cs typeface="Arial"/>
                <a:sym typeface="Arial"/>
              </a:defRPr>
            </a:lvl2pPr>
            <a:lvl3pPr marR="0" lvl="2" algn="ctr" rtl="0">
              <a:lnSpc>
                <a:spcPct val="110000"/>
              </a:lnSpc>
              <a:spcBef>
                <a:spcPts val="100"/>
              </a:spcBef>
              <a:spcAft>
                <a:spcPts val="0"/>
              </a:spcAft>
              <a:buClr>
                <a:schemeClr val="accent2"/>
              </a:buClr>
              <a:buSzPts val="1400"/>
              <a:buFont typeface="Merriweather Sans"/>
              <a:buNone/>
              <a:defRPr sz="1400" b="0" i="0" u="none" strike="noStrike" cap="none">
                <a:solidFill>
                  <a:srgbClr val="888888"/>
                </a:solidFill>
                <a:latin typeface="Arial"/>
                <a:ea typeface="Arial"/>
                <a:cs typeface="Arial"/>
                <a:sym typeface="Arial"/>
              </a:defRPr>
            </a:lvl3pPr>
            <a:lvl4pPr marR="0" lvl="3"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R="0" lvl="4"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extLst>
      <p:ext uri="{BB962C8B-B14F-4D97-AF65-F5344CB8AC3E}">
        <p14:creationId xmlns:p14="http://schemas.microsoft.com/office/powerpoint/2010/main" val="393285712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43"/>
        <p:cNvGrpSpPr/>
        <p:nvPr/>
      </p:nvGrpSpPr>
      <p:grpSpPr>
        <a:xfrm>
          <a:off x="0" y="0"/>
          <a:ext cx="0" cy="0"/>
          <a:chOff x="0" y="0"/>
          <a:chExt cx="0" cy="0"/>
        </a:xfrm>
      </p:grpSpPr>
      <p:sp>
        <p:nvSpPr>
          <p:cNvPr id="49" name="Google Shape;49;p117"/>
          <p:cNvSpPr txBox="1">
            <a:spLocks noGrp="1"/>
          </p:cNvSpPr>
          <p:nvPr>
            <p:ph type="title"/>
          </p:nvPr>
        </p:nvSpPr>
        <p:spPr>
          <a:xfrm>
            <a:off x="609598" y="399696"/>
            <a:ext cx="10868081"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Tree>
    <p:extLst>
      <p:ext uri="{BB962C8B-B14F-4D97-AF65-F5344CB8AC3E}">
        <p14:creationId xmlns:p14="http://schemas.microsoft.com/office/powerpoint/2010/main" val="13506462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_Title and Content no bullets" userDrawn="1">
  <p:cSld name="1_Title and Content no bullets">
    <p:spTree>
      <p:nvGrpSpPr>
        <p:cNvPr id="1" name="Shape 50"/>
        <p:cNvGrpSpPr/>
        <p:nvPr/>
      </p:nvGrpSpPr>
      <p:grpSpPr>
        <a:xfrm>
          <a:off x="0" y="0"/>
          <a:ext cx="0" cy="0"/>
          <a:chOff x="0" y="0"/>
          <a:chExt cx="0" cy="0"/>
        </a:xfrm>
      </p:grpSpPr>
      <p:sp>
        <p:nvSpPr>
          <p:cNvPr id="57" name="Google Shape;57;p118"/>
          <p:cNvSpPr txBox="1">
            <a:spLocks noGrp="1"/>
          </p:cNvSpPr>
          <p:nvPr>
            <p:ph type="title"/>
          </p:nvPr>
        </p:nvSpPr>
        <p:spPr>
          <a:xfrm>
            <a:off x="609598" y="314856"/>
            <a:ext cx="10868081"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1800"/>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9" name="Content Placeholder 2"/>
          <p:cNvSpPr>
            <a:spLocks noGrp="1"/>
          </p:cNvSpPr>
          <p:nvPr>
            <p:ph sz="quarter" idx="13"/>
          </p:nvPr>
        </p:nvSpPr>
        <p:spPr>
          <a:xfrm>
            <a:off x="605367" y="1225119"/>
            <a:ext cx="10872312" cy="4918507"/>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2928455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_Two Content" preserve="1" userDrawn="1">
  <p:cSld name="2_Two Content">
    <p:spTree>
      <p:nvGrpSpPr>
        <p:cNvPr id="1" name="Shape 90"/>
        <p:cNvGrpSpPr/>
        <p:nvPr/>
      </p:nvGrpSpPr>
      <p:grpSpPr>
        <a:xfrm>
          <a:off x="0" y="0"/>
          <a:ext cx="0" cy="0"/>
          <a:chOff x="0" y="0"/>
          <a:chExt cx="0" cy="0"/>
        </a:xfrm>
      </p:grpSpPr>
      <p:sp>
        <p:nvSpPr>
          <p:cNvPr id="98" name="Google Shape;98;p122"/>
          <p:cNvSpPr txBox="1">
            <a:spLocks noGrp="1"/>
          </p:cNvSpPr>
          <p:nvPr>
            <p:ph type="title"/>
          </p:nvPr>
        </p:nvSpPr>
        <p:spPr>
          <a:xfrm>
            <a:off x="609598" y="277149"/>
            <a:ext cx="10970249" cy="713741"/>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2"/>
              </a:buClr>
              <a:buSzPts val="2800"/>
              <a:buFont typeface="Gill Sans"/>
              <a:buNone/>
              <a:defRPr>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 name="Content Placeholder 2"/>
          <p:cNvSpPr>
            <a:spLocks noGrp="1"/>
          </p:cNvSpPr>
          <p:nvPr>
            <p:ph sz="quarter" idx="13"/>
          </p:nvPr>
        </p:nvSpPr>
        <p:spPr>
          <a:xfrm>
            <a:off x="605368" y="1791360"/>
            <a:ext cx="5348817" cy="4352266"/>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11" name="Content Placeholder 2"/>
          <p:cNvSpPr>
            <a:spLocks noGrp="1"/>
          </p:cNvSpPr>
          <p:nvPr>
            <p:ph sz="quarter" idx="14"/>
          </p:nvPr>
        </p:nvSpPr>
        <p:spPr>
          <a:xfrm>
            <a:off x="6231030" y="1803826"/>
            <a:ext cx="5348817" cy="4352266"/>
          </a:xfrm>
          <a:prstGeom prst="rect">
            <a:avLst/>
          </a:prstGeom>
        </p:spPr>
        <p:txBody>
          <a:bodyPr/>
          <a:lstStyle>
            <a:lvl1pPr marL="266700" indent="-266700">
              <a:spcAft>
                <a:spcPts val="600"/>
              </a:spcAft>
              <a:buFont typeface="Arial" panose="020B0604020202020204" pitchFamily="34" charset="0"/>
              <a:buChar char="•"/>
              <a:defRPr sz="2400">
                <a:latin typeface="Gill Sans Nova" panose="020B0602020104020203" pitchFamily="34" charset="0"/>
              </a:defRPr>
            </a:lvl1pPr>
            <a:lvl2pPr marL="541338" indent="-274638" defTabSz="630238">
              <a:spcAft>
                <a:spcPts val="600"/>
              </a:spcAft>
              <a:buFont typeface="Arial" panose="020B0604020202020204" pitchFamily="34" charset="0"/>
              <a:buChar char="•"/>
              <a:defRPr sz="1800">
                <a:latin typeface="Gill Sans Nova" panose="020B0602020104020203" pitchFamily="34" charset="0"/>
              </a:defRPr>
            </a:lvl2pPr>
            <a:lvl3pPr marL="808038" indent="-266700">
              <a:spcAft>
                <a:spcPts val="600"/>
              </a:spcAft>
              <a:buFont typeface="Arial" panose="020B0604020202020204" pitchFamily="34" charset="0"/>
              <a:buChar char="•"/>
              <a:defRPr sz="1600">
                <a:latin typeface="Gill Sans Nova" panose="020B0602020104020203" pitchFamily="34" charset="0"/>
              </a:defRPr>
            </a:lvl3pPr>
            <a:lvl4pPr marL="342900" indent="-342900">
              <a:buFont typeface="Arial" panose="020B0604020202020204" pitchFamily="34" charset="0"/>
              <a:buChar char="•"/>
              <a:defRPr sz="2000">
                <a:latin typeface="Gill Sans Nova" panose="020B0602020104020203" pitchFamily="34" charset="0"/>
              </a:defRPr>
            </a:lvl4pPr>
            <a:lvl5pPr marL="342900" indent="-342900">
              <a:buFont typeface="Arial" panose="020B0604020202020204" pitchFamily="34" charset="0"/>
              <a:buChar char="•"/>
              <a:defRPr sz="2000">
                <a:latin typeface="Gill Sans Nova" panose="020B0602020104020203" pitchFamily="34" charset="0"/>
              </a:defRPr>
            </a:lvl5pPr>
          </a:lstStyle>
          <a:p>
            <a:pPr lvl="0"/>
            <a:r>
              <a:rPr lang="en-US"/>
              <a:t>Click to edit Master text styles</a:t>
            </a:r>
          </a:p>
          <a:p>
            <a:pPr lvl="1"/>
            <a:r>
              <a:rPr lang="en-US"/>
              <a:t>Second level</a:t>
            </a:r>
          </a:p>
          <a:p>
            <a:pPr lvl="2"/>
            <a:r>
              <a:rPr lang="en-US"/>
              <a:t>Third level</a:t>
            </a:r>
          </a:p>
        </p:txBody>
      </p:sp>
      <p:sp>
        <p:nvSpPr>
          <p:cNvPr id="3" name="Text Placeholder 2">
            <a:extLst>
              <a:ext uri="{FF2B5EF4-FFF2-40B4-BE49-F238E27FC236}">
                <a16:creationId xmlns:a16="http://schemas.microsoft.com/office/drawing/2014/main" id="{DC2D04FF-A098-44D8-9D61-C3B7CDF81069}"/>
              </a:ext>
            </a:extLst>
          </p:cNvPr>
          <p:cNvSpPr>
            <a:spLocks noGrp="1"/>
          </p:cNvSpPr>
          <p:nvPr>
            <p:ph type="body" sz="quarter" idx="15"/>
          </p:nvPr>
        </p:nvSpPr>
        <p:spPr>
          <a:xfrm>
            <a:off x="609600" y="1200150"/>
            <a:ext cx="5351463" cy="538163"/>
          </a:xfrm>
          <a:prstGeom prst="rect">
            <a:avLst/>
          </a:prstGeom>
        </p:spPr>
        <p:txBody>
          <a:bodyPr/>
          <a:lstStyle>
            <a:lvl1pPr>
              <a:defRPr lang="en-GB" sz="2400" b="1" i="0" u="sng" strike="noStrike" cap="none" dirty="0">
                <a:solidFill>
                  <a:schemeClr val="dk2"/>
                </a:solidFill>
                <a:latin typeface="Gill Sans Nova" panose="020B0602020104020203" pitchFamily="34" charset="0"/>
                <a:ea typeface="Arial"/>
                <a:cs typeface="Arial"/>
                <a:sym typeface="Arial"/>
              </a:defRPr>
            </a:lvl1pPr>
          </a:lstStyle>
          <a:p>
            <a:pPr lvl="0"/>
            <a:endParaRPr lang="en-GB"/>
          </a:p>
        </p:txBody>
      </p:sp>
      <p:sp>
        <p:nvSpPr>
          <p:cNvPr id="12" name="Text Placeholder 2">
            <a:extLst>
              <a:ext uri="{FF2B5EF4-FFF2-40B4-BE49-F238E27FC236}">
                <a16:creationId xmlns:a16="http://schemas.microsoft.com/office/drawing/2014/main" id="{AD32C358-5516-4C76-B605-E3ADDDDA8BAF}"/>
              </a:ext>
            </a:extLst>
          </p:cNvPr>
          <p:cNvSpPr>
            <a:spLocks noGrp="1"/>
          </p:cNvSpPr>
          <p:nvPr>
            <p:ph type="body" sz="quarter" idx="16"/>
          </p:nvPr>
        </p:nvSpPr>
        <p:spPr>
          <a:xfrm>
            <a:off x="6230939" y="1198033"/>
            <a:ext cx="5351463" cy="538163"/>
          </a:xfrm>
          <a:prstGeom prst="rect">
            <a:avLst/>
          </a:prstGeom>
        </p:spPr>
        <p:txBody>
          <a:bodyPr/>
          <a:lstStyle>
            <a:lvl1pPr>
              <a:defRPr lang="en-GB" sz="2400" b="1" i="0" u="sng" strike="noStrike" cap="none" dirty="0">
                <a:solidFill>
                  <a:schemeClr val="dk2"/>
                </a:solidFill>
                <a:latin typeface="Gill Sans Nova" panose="020B0602020104020203" pitchFamily="34" charset="0"/>
                <a:ea typeface="Arial"/>
                <a:cs typeface="Arial"/>
                <a:sym typeface="Arial"/>
              </a:defRPr>
            </a:lvl1pPr>
          </a:lstStyle>
          <a:p>
            <a:pPr lvl="0"/>
            <a:endParaRPr lang="en-GB"/>
          </a:p>
        </p:txBody>
      </p:sp>
    </p:spTree>
    <p:extLst>
      <p:ext uri="{BB962C8B-B14F-4D97-AF65-F5344CB8AC3E}">
        <p14:creationId xmlns:p14="http://schemas.microsoft.com/office/powerpoint/2010/main" val="37488879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Section Header NoImage">
  <p:cSld name="Section Header NoImage">
    <p:spTree>
      <p:nvGrpSpPr>
        <p:cNvPr id="1" name="Shape 108"/>
        <p:cNvGrpSpPr/>
        <p:nvPr/>
      </p:nvGrpSpPr>
      <p:grpSpPr>
        <a:xfrm>
          <a:off x="0" y="0"/>
          <a:ext cx="0" cy="0"/>
          <a:chOff x="0" y="0"/>
          <a:chExt cx="0" cy="0"/>
        </a:xfrm>
      </p:grpSpPr>
      <p:sp>
        <p:nvSpPr>
          <p:cNvPr id="109" name="Google Shape;109;p124"/>
          <p:cNvSpPr txBox="1">
            <a:spLocks noGrp="1"/>
          </p:cNvSpPr>
          <p:nvPr>
            <p:ph type="title"/>
          </p:nvPr>
        </p:nvSpPr>
        <p:spPr>
          <a:xfrm>
            <a:off x="605367" y="386081"/>
            <a:ext cx="6858847" cy="2561273"/>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2"/>
              </a:buClr>
              <a:buSzPts val="4000"/>
              <a:buFont typeface="Gill Sans"/>
              <a:buNone/>
              <a:defRPr sz="4000" b="1" cap="none">
                <a:solidFill>
                  <a:schemeClr val="dk2"/>
                </a:solidFill>
                <a:latin typeface="Gill Sans Nova" panose="020B0602020104020203" pitchFamily="34" charset="0"/>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11" name="Google Shape;111;p124"/>
          <p:cNvSpPr/>
          <p:nvPr/>
        </p:nvSpPr>
        <p:spPr>
          <a:xfrm>
            <a:off x="5608320" y="3271521"/>
            <a:ext cx="2204085" cy="1644321"/>
          </a:xfrm>
          <a:prstGeom prst="rect">
            <a:avLst/>
          </a:prstGeom>
          <a:solidFill>
            <a:schemeClr val="accent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2" name="Google Shape;112;p124"/>
          <p:cNvSpPr/>
          <p:nvPr/>
        </p:nvSpPr>
        <p:spPr>
          <a:xfrm>
            <a:off x="7812405" y="4915842"/>
            <a:ext cx="1074208" cy="801395"/>
          </a:xfrm>
          <a:prstGeom prst="rect">
            <a:avLst/>
          </a:prstGeom>
          <a:solidFill>
            <a:srgbClr val="768591"/>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3" name="Google Shape;113;p124"/>
          <p:cNvSpPr/>
          <p:nvPr/>
        </p:nvSpPr>
        <p:spPr>
          <a:xfrm>
            <a:off x="7812405" y="1"/>
            <a:ext cx="4379595" cy="3271520"/>
          </a:xfrm>
          <a:prstGeom prst="rect">
            <a:avLst/>
          </a:prstGeom>
          <a:solidFill>
            <a:schemeClr val="accent4"/>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Arial"/>
              <a:ea typeface="Arial"/>
              <a:cs typeface="Arial"/>
              <a:sym typeface="Arial"/>
            </a:endParaRPr>
          </a:p>
        </p:txBody>
      </p:sp>
      <p:sp>
        <p:nvSpPr>
          <p:cNvPr id="114" name="Google Shape;114;p124"/>
          <p:cNvSpPr txBox="1">
            <a:spLocks noGrp="1"/>
          </p:cNvSpPr>
          <p:nvPr>
            <p:ph type="subTitle" idx="1"/>
          </p:nvPr>
        </p:nvSpPr>
        <p:spPr>
          <a:xfrm>
            <a:off x="605367" y="3271521"/>
            <a:ext cx="4652031" cy="1644321"/>
          </a:xfrm>
          <a:prstGeom prst="rect">
            <a:avLst/>
          </a:prstGeom>
          <a:noFill/>
          <a:ln>
            <a:noFill/>
          </a:ln>
        </p:spPr>
        <p:txBody>
          <a:bodyPr spcFirstLastPara="1" wrap="square" lIns="91425" tIns="45700" rIns="91425" bIns="45700" anchor="t" anchorCtr="0">
            <a:normAutofit/>
          </a:bodyPr>
          <a:lstStyle>
            <a:lvl1pPr marR="0" lvl="0" algn="l" rtl="0">
              <a:lnSpc>
                <a:spcPct val="100000"/>
              </a:lnSpc>
              <a:spcBef>
                <a:spcPts val="300"/>
              </a:spcBef>
              <a:spcAft>
                <a:spcPts val="0"/>
              </a:spcAft>
              <a:buClr>
                <a:schemeClr val="dk2"/>
              </a:buClr>
              <a:buSzPts val="2400"/>
              <a:buFont typeface="Noto Sans Symbols"/>
              <a:buNone/>
              <a:defRPr sz="2400" b="0" i="0" u="none" strike="noStrike" cap="none">
                <a:solidFill>
                  <a:schemeClr val="dk1"/>
                </a:solidFill>
                <a:latin typeface="Gill Sans Nova" panose="020B0602020104020203" pitchFamily="34" charset="0"/>
                <a:ea typeface="Gill Sans Nova" panose="020B0602020104020203" pitchFamily="34" charset="0"/>
                <a:cs typeface="Arial"/>
                <a:sym typeface="Arial"/>
              </a:defRPr>
            </a:lvl1pPr>
            <a:lvl2pPr marR="0" lvl="1" algn="ctr" rtl="0">
              <a:lnSpc>
                <a:spcPct val="110000"/>
              </a:lnSpc>
              <a:spcBef>
                <a:spcPts val="300"/>
              </a:spcBef>
              <a:spcAft>
                <a:spcPts val="0"/>
              </a:spcAft>
              <a:buClr>
                <a:schemeClr val="dk2"/>
              </a:buClr>
              <a:buSzPts val="1600"/>
              <a:buFont typeface="Noto Sans Symbols"/>
              <a:buNone/>
              <a:defRPr sz="1600" b="0" i="0" u="none" strike="noStrike" cap="none">
                <a:solidFill>
                  <a:srgbClr val="888888"/>
                </a:solidFill>
                <a:latin typeface="Arial"/>
                <a:ea typeface="Arial"/>
                <a:cs typeface="Arial"/>
                <a:sym typeface="Arial"/>
              </a:defRPr>
            </a:lvl2pPr>
            <a:lvl3pPr marR="0" lvl="2" algn="ctr" rtl="0">
              <a:lnSpc>
                <a:spcPct val="110000"/>
              </a:lnSpc>
              <a:spcBef>
                <a:spcPts val="100"/>
              </a:spcBef>
              <a:spcAft>
                <a:spcPts val="0"/>
              </a:spcAft>
              <a:buClr>
                <a:schemeClr val="accent2"/>
              </a:buClr>
              <a:buSzPts val="1400"/>
              <a:buFont typeface="Merriweather Sans"/>
              <a:buNone/>
              <a:defRPr sz="1400" b="0" i="0" u="none" strike="noStrike" cap="none">
                <a:solidFill>
                  <a:srgbClr val="888888"/>
                </a:solidFill>
                <a:latin typeface="Arial"/>
                <a:ea typeface="Arial"/>
                <a:cs typeface="Arial"/>
                <a:sym typeface="Arial"/>
              </a:defRPr>
            </a:lvl3pPr>
            <a:lvl4pPr marR="0" lvl="3"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4pPr>
            <a:lvl5pPr marR="0" lvl="4" algn="ctr" rtl="0">
              <a:lnSpc>
                <a:spcPct val="110000"/>
              </a:lnSpc>
              <a:spcBef>
                <a:spcPts val="100"/>
              </a:spcBef>
              <a:spcAft>
                <a:spcPts val="0"/>
              </a:spcAft>
              <a:buClr>
                <a:srgbClr val="888888"/>
              </a:buClr>
              <a:buSzPts val="1200"/>
              <a:buFont typeface="Arial"/>
              <a:buNone/>
              <a:defRPr sz="1200" b="0" i="0" u="none" strike="noStrike" cap="none">
                <a:solidFill>
                  <a:srgbClr val="888888"/>
                </a:solidFill>
                <a:latin typeface="Arial"/>
                <a:ea typeface="Arial"/>
                <a:cs typeface="Arial"/>
                <a:sym typeface="Arial"/>
              </a:defRPr>
            </a:lvl5pPr>
            <a:lvl6pPr marR="0" lvl="5"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6pPr>
            <a:lvl7pPr marR="0" lvl="6"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7pPr>
            <a:lvl8pPr marR="0" lvl="7"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8pPr>
            <a:lvl9pPr marR="0" lvl="8" algn="ctr" rtl="0">
              <a:spcBef>
                <a:spcPts val="400"/>
              </a:spcBef>
              <a:spcAft>
                <a:spcPts val="0"/>
              </a:spcAft>
              <a:buClr>
                <a:srgbClr val="888888"/>
              </a:buClr>
              <a:buSzPts val="2000"/>
              <a:buFont typeface="Arial"/>
              <a:buNone/>
              <a:defRPr sz="2000" b="0" i="0" u="none" strike="noStrike" cap="none">
                <a:solidFill>
                  <a:srgbClr val="888888"/>
                </a:solidFill>
                <a:latin typeface="Arial"/>
                <a:ea typeface="Arial"/>
                <a:cs typeface="Arial"/>
                <a:sym typeface="Arial"/>
              </a:defRPr>
            </a:lvl9pPr>
          </a:lstStyle>
          <a:p>
            <a:endParaRPr/>
          </a:p>
        </p:txBody>
      </p:sp>
    </p:spTree>
    <p:extLst>
      <p:ext uri="{BB962C8B-B14F-4D97-AF65-F5344CB8AC3E}">
        <p14:creationId xmlns:p14="http://schemas.microsoft.com/office/powerpoint/2010/main" val="23916922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3.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13"/>
          <p:cNvSpPr txBox="1">
            <a:spLocks noGrp="1"/>
          </p:cNvSpPr>
          <p:nvPr>
            <p:ph type="title"/>
          </p:nvPr>
        </p:nvSpPr>
        <p:spPr>
          <a:xfrm>
            <a:off x="609598" y="371221"/>
            <a:ext cx="10972801" cy="713741"/>
          </a:xfrm>
          <a:prstGeom prst="rect">
            <a:avLst/>
          </a:prstGeom>
          <a:noFill/>
          <a:ln>
            <a:noFill/>
          </a:ln>
        </p:spPr>
        <p:txBody>
          <a:bodyPr spcFirstLastPara="1" wrap="square" lIns="0" tIns="0" rIns="0" bIns="0" anchor="ctr" anchorCtr="0">
            <a:noAutofit/>
          </a:bodyPr>
          <a:lstStyle>
            <a:lvl1pPr marR="0" lvl="0" algn="l" rtl="0">
              <a:lnSpc>
                <a:spcPct val="100000"/>
              </a:lnSpc>
              <a:spcBef>
                <a:spcPts val="0"/>
              </a:spcBef>
              <a:spcAft>
                <a:spcPts val="0"/>
              </a:spcAft>
              <a:buClr>
                <a:schemeClr val="dk2"/>
              </a:buClr>
              <a:buSzPts val="2800"/>
              <a:buFont typeface="Gill Sans"/>
              <a:buNone/>
              <a:defRPr sz="2800" b="1" i="0" u="none" strike="noStrike" cap="none">
                <a:solidFill>
                  <a:schemeClr val="dk2"/>
                </a:solidFill>
                <a:latin typeface="Gill Sans"/>
                <a:ea typeface="Gill Sans"/>
                <a:cs typeface="Gill Sans"/>
                <a:sym typeface="Gill San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lang="en-GB" noProof="0"/>
          </a:p>
        </p:txBody>
      </p:sp>
      <p:grpSp>
        <p:nvGrpSpPr>
          <p:cNvPr id="7" name="Group 6">
            <a:extLst>
              <a:ext uri="{FF2B5EF4-FFF2-40B4-BE49-F238E27FC236}">
                <a16:creationId xmlns:a16="http://schemas.microsoft.com/office/drawing/2014/main" id="{EB46130C-5C34-FF72-7C00-947D9B1A1CBA}"/>
              </a:ext>
            </a:extLst>
          </p:cNvPr>
          <p:cNvGrpSpPr/>
          <p:nvPr userDrawn="1"/>
        </p:nvGrpSpPr>
        <p:grpSpPr>
          <a:xfrm>
            <a:off x="609598" y="6369719"/>
            <a:ext cx="11299078" cy="432000"/>
            <a:chOff x="609598" y="6369719"/>
            <a:chExt cx="11299078" cy="432000"/>
          </a:xfrm>
        </p:grpSpPr>
        <p:pic>
          <p:nvPicPr>
            <p:cNvPr id="19" name="Google Shape;15;p113" descr="NFNC Logo">
              <a:extLst>
                <a:ext uri="{FF2B5EF4-FFF2-40B4-BE49-F238E27FC236}">
                  <a16:creationId xmlns:a16="http://schemas.microsoft.com/office/drawing/2014/main" id="{5787CB4D-44C8-49EF-999E-526F51895862}"/>
                </a:ext>
              </a:extLst>
            </p:cNvPr>
            <p:cNvPicPr preferRelativeResize="0"/>
            <p:nvPr/>
          </p:nvPicPr>
          <p:blipFill rotWithShape="1">
            <a:blip r:embed="rId19" cstate="email">
              <a:alphaModFix/>
              <a:extLst>
                <a:ext uri="{28A0092B-C50C-407E-A947-70E740481C1C}">
                  <a14:useLocalDpi xmlns:a14="http://schemas.microsoft.com/office/drawing/2010/main"/>
                </a:ext>
              </a:extLst>
            </a:blip>
            <a:srcRect/>
            <a:stretch/>
          </p:blipFill>
          <p:spPr>
            <a:xfrm>
              <a:off x="6248398" y="6369719"/>
              <a:ext cx="396942" cy="432000"/>
            </a:xfrm>
            <a:prstGeom prst="rect">
              <a:avLst/>
            </a:prstGeom>
            <a:noFill/>
            <a:ln>
              <a:noFill/>
            </a:ln>
          </p:spPr>
        </p:pic>
        <p:pic>
          <p:nvPicPr>
            <p:cNvPr id="20" name="Google Shape;16;p113">
              <a:extLst>
                <a:ext uri="{FF2B5EF4-FFF2-40B4-BE49-F238E27FC236}">
                  <a16:creationId xmlns:a16="http://schemas.microsoft.com/office/drawing/2014/main" id="{4B5BB478-56DF-455A-9ACF-8E92E43728A7}"/>
                </a:ext>
              </a:extLst>
            </p:cNvPr>
            <p:cNvPicPr preferRelativeResize="0"/>
            <p:nvPr/>
          </p:nvPicPr>
          <p:blipFill rotWithShape="1">
            <a:blip r:embed="rId20" cstate="email">
              <a:alphaModFix/>
              <a:extLst>
                <a:ext uri="{28A0092B-C50C-407E-A947-70E740481C1C}">
                  <a14:useLocalDpi xmlns:a14="http://schemas.microsoft.com/office/drawing/2010/main"/>
                </a:ext>
              </a:extLst>
            </a:blip>
            <a:srcRect/>
            <a:stretch/>
          </p:blipFill>
          <p:spPr>
            <a:xfrm>
              <a:off x="5565032" y="6369719"/>
              <a:ext cx="404658" cy="432000"/>
            </a:xfrm>
            <a:prstGeom prst="rect">
              <a:avLst/>
            </a:prstGeom>
            <a:noFill/>
            <a:ln>
              <a:noFill/>
            </a:ln>
          </p:spPr>
        </p:pic>
        <p:pic>
          <p:nvPicPr>
            <p:cNvPr id="4" name="Picture 3">
              <a:extLst>
                <a:ext uri="{FF2B5EF4-FFF2-40B4-BE49-F238E27FC236}">
                  <a16:creationId xmlns:a16="http://schemas.microsoft.com/office/drawing/2014/main" id="{7218937D-AE6A-2445-A73C-48F8D9CF44BA}"/>
                </a:ext>
              </a:extLst>
            </p:cNvPr>
            <p:cNvPicPr>
              <a:picLocks noChangeAspect="1"/>
            </p:cNvPicPr>
            <p:nvPr userDrawn="1"/>
          </p:nvPicPr>
          <p:blipFill>
            <a:blip r:embed="rId21"/>
            <a:stretch>
              <a:fillRect/>
            </a:stretch>
          </p:blipFill>
          <p:spPr>
            <a:xfrm>
              <a:off x="11256122" y="6422104"/>
              <a:ext cx="652554" cy="327229"/>
            </a:xfrm>
            <a:prstGeom prst="rect">
              <a:avLst/>
            </a:prstGeom>
          </p:spPr>
        </p:pic>
        <p:pic>
          <p:nvPicPr>
            <p:cNvPr id="6" name="Picture 5">
              <a:extLst>
                <a:ext uri="{FF2B5EF4-FFF2-40B4-BE49-F238E27FC236}">
                  <a16:creationId xmlns:a16="http://schemas.microsoft.com/office/drawing/2014/main" id="{F51F8488-92D1-C1FC-8B2E-4948838FBA35}"/>
                </a:ext>
              </a:extLst>
            </p:cNvPr>
            <p:cNvPicPr>
              <a:picLocks noChangeAspect="1"/>
            </p:cNvPicPr>
            <p:nvPr userDrawn="1"/>
          </p:nvPicPr>
          <p:blipFill>
            <a:blip r:embed="rId22"/>
            <a:stretch>
              <a:fillRect/>
            </a:stretch>
          </p:blipFill>
          <p:spPr>
            <a:xfrm>
              <a:off x="609598" y="6462591"/>
              <a:ext cx="1703784" cy="286742"/>
            </a:xfrm>
            <a:prstGeom prst="rect">
              <a:avLst/>
            </a:prstGeom>
          </p:spPr>
        </p:pic>
      </p:grpSp>
    </p:spTree>
  </p:cSld>
  <p:clrMap bg1="lt1" tx1="dk1" bg2="dk2" tx2="lt2" accent1="accent1" accent2="accent2" accent3="accent3" accent4="accent4" accent5="accent5" accent6="accent6" hlink="hlink" folHlink="folHlink"/>
  <p:sldLayoutIdLst>
    <p:sldLayoutId id="2147483695" r:id="rId1"/>
    <p:sldLayoutId id="2147483671" r:id="rId2"/>
    <p:sldLayoutId id="2147483666" r:id="rId3"/>
    <p:sldLayoutId id="2147483673" r:id="rId4"/>
    <p:sldLayoutId id="2147483674" r:id="rId5"/>
    <p:sldLayoutId id="2147483675" r:id="rId6"/>
    <p:sldLayoutId id="2147483676" r:id="rId7"/>
    <p:sldLayoutId id="2147483685" r:id="rId8"/>
    <p:sldLayoutId id="2147483686" r:id="rId9"/>
    <p:sldLayoutId id="2147483687" r:id="rId10"/>
    <p:sldLayoutId id="2147483688" r:id="rId11"/>
    <p:sldLayoutId id="2147483694" r:id="rId12"/>
    <p:sldLayoutId id="2147483689" r:id="rId13"/>
    <p:sldLayoutId id="2147483692" r:id="rId14"/>
    <p:sldLayoutId id="2147483696" r:id="rId15"/>
    <p:sldLayoutId id="2147483697" r:id="rId16"/>
    <p:sldLayoutId id="2147483698" r:id="rId17"/>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Gill Sans Nova" panose="020B0602020104020203" pitchFamily="34" charset="0"/>
          <a:ea typeface="Gill Sans Nova" panose="020B0602020104020203" pitchFamily="34" charset="0"/>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6.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1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5.xml"/><Relationship Id="rId1" Type="http://schemas.openxmlformats.org/officeDocument/2006/relationships/slideLayout" Target="../slideLayouts/slideLayout8.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chart" Target="../charts/chart10.xml"/><Relationship Id="rId2" Type="http://schemas.openxmlformats.org/officeDocument/2006/relationships/notesSlide" Target="../notesSlides/notesSlide20.xml"/><Relationship Id="rId1" Type="http://schemas.openxmlformats.org/officeDocument/2006/relationships/slideLayout" Target="../slideLayouts/slideLayout11.xml"/></Relationships>
</file>

<file path=ppt/slides/_rels/slide2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chart" Target="../charts/chart11.xml"/><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chart" Target="../charts/chart12.xml"/><Relationship Id="rId2" Type="http://schemas.openxmlformats.org/officeDocument/2006/relationships/notesSlide" Target="../notesSlides/notesSlide24.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3" Type="http://schemas.openxmlformats.org/officeDocument/2006/relationships/chart" Target="../charts/chart13.xml"/><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6.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3" Type="http://schemas.openxmlformats.org/officeDocument/2006/relationships/chart" Target="../charts/chart15.xml"/><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chart" Target="../charts/chart16.xml"/><Relationship Id="rId2" Type="http://schemas.openxmlformats.org/officeDocument/2006/relationships/notesSlide" Target="../notesSlides/notesSlide28.xml"/><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chart" Target="../charts/chart17.xml"/><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1.xml.rels><?xml version="1.0" encoding="UTF-8" standalone="yes"?>
<Relationships xmlns="http://schemas.openxmlformats.org/package/2006/relationships"><Relationship Id="rId3" Type="http://schemas.openxmlformats.org/officeDocument/2006/relationships/chart" Target="../charts/chart18.xml"/><Relationship Id="rId2" Type="http://schemas.openxmlformats.org/officeDocument/2006/relationships/notesSlide" Target="../notesSlides/notesSlide31.xml"/><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2.xml"/><Relationship Id="rId1" Type="http://schemas.openxmlformats.org/officeDocument/2006/relationships/slideLayout" Target="../slideLayouts/slideLayout5.xml"/><Relationship Id="rId4" Type="http://schemas.openxmlformats.org/officeDocument/2006/relationships/image" Target="../media/image15.png"/></Relationships>
</file>

<file path=ppt/slides/_rels/slide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3.xml"/><Relationship Id="rId1" Type="http://schemas.openxmlformats.org/officeDocument/2006/relationships/slideLayout" Target="../slideLayouts/slideLayout1.xml"/><Relationship Id="rId5" Type="http://schemas.openxmlformats.org/officeDocument/2006/relationships/chart" Target="../charts/chart20.xml"/><Relationship Id="rId4" Type="http://schemas.openxmlformats.org/officeDocument/2006/relationships/chart" Target="../charts/chart19.xml"/></Relationships>
</file>

<file path=ppt/slides/_rels/slide4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chart" Target="../charts/chart21.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chart" Target="../charts/chart22.xml"/><Relationship Id="rId2" Type="http://schemas.openxmlformats.org/officeDocument/2006/relationships/notesSlide" Target="../notesSlides/notesSlide35.xml"/><Relationship Id="rId1" Type="http://schemas.openxmlformats.org/officeDocument/2006/relationships/slideLayout" Target="../slideLayouts/slideLayout8.xml"/><Relationship Id="rId5" Type="http://schemas.openxmlformats.org/officeDocument/2006/relationships/image" Target="../media/image20.png"/><Relationship Id="rId4" Type="http://schemas.openxmlformats.org/officeDocument/2006/relationships/chart" Target="../charts/chart23.xml"/></Relationships>
</file>

<file path=ppt/slides/_rels/slide4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chart" Target="../charts/chart24.xml"/><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8" Type="http://schemas.openxmlformats.org/officeDocument/2006/relationships/diagramLayout" Target="../diagrams/layout8.xml"/><Relationship Id="rId13" Type="http://schemas.openxmlformats.org/officeDocument/2006/relationships/diagramLayout" Target="../diagrams/layout9.xml"/><Relationship Id="rId18" Type="http://schemas.openxmlformats.org/officeDocument/2006/relationships/diagramLayout" Target="../diagrams/layout10.xml"/><Relationship Id="rId3" Type="http://schemas.openxmlformats.org/officeDocument/2006/relationships/diagramLayout" Target="../diagrams/layout7.xml"/><Relationship Id="rId21" Type="http://schemas.microsoft.com/office/2007/relationships/diagramDrawing" Target="../diagrams/drawing10.xml"/><Relationship Id="rId7" Type="http://schemas.openxmlformats.org/officeDocument/2006/relationships/diagramData" Target="../diagrams/data8.xml"/><Relationship Id="rId12" Type="http://schemas.openxmlformats.org/officeDocument/2006/relationships/diagramData" Target="../diagrams/data9.xml"/><Relationship Id="rId17" Type="http://schemas.openxmlformats.org/officeDocument/2006/relationships/diagramData" Target="../diagrams/data10.xml"/><Relationship Id="rId2" Type="http://schemas.openxmlformats.org/officeDocument/2006/relationships/diagramData" Target="../diagrams/data7.xml"/><Relationship Id="rId16" Type="http://schemas.microsoft.com/office/2007/relationships/diagramDrawing" Target="../diagrams/drawing9.xml"/><Relationship Id="rId20" Type="http://schemas.openxmlformats.org/officeDocument/2006/relationships/diagramColors" Target="../diagrams/colors10.xml"/><Relationship Id="rId1" Type="http://schemas.openxmlformats.org/officeDocument/2006/relationships/slideLayout" Target="../slideLayouts/slideLayout8.xml"/><Relationship Id="rId6" Type="http://schemas.microsoft.com/office/2007/relationships/diagramDrawing" Target="../diagrams/drawing7.xml"/><Relationship Id="rId11" Type="http://schemas.microsoft.com/office/2007/relationships/diagramDrawing" Target="../diagrams/drawing8.xml"/><Relationship Id="rId5" Type="http://schemas.openxmlformats.org/officeDocument/2006/relationships/diagramColors" Target="../diagrams/colors7.xml"/><Relationship Id="rId15" Type="http://schemas.openxmlformats.org/officeDocument/2006/relationships/diagramColors" Target="../diagrams/colors9.xml"/><Relationship Id="rId10" Type="http://schemas.openxmlformats.org/officeDocument/2006/relationships/diagramColors" Target="../diagrams/colors8.xml"/><Relationship Id="rId19" Type="http://schemas.openxmlformats.org/officeDocument/2006/relationships/diagramQuickStyle" Target="../diagrams/quickStyle10.xml"/><Relationship Id="rId4" Type="http://schemas.openxmlformats.org/officeDocument/2006/relationships/diagramQuickStyle" Target="../diagrams/quickStyle7.xml"/><Relationship Id="rId9" Type="http://schemas.openxmlformats.org/officeDocument/2006/relationships/diagramQuickStyle" Target="../diagrams/quickStyle8.xml"/><Relationship Id="rId14" Type="http://schemas.openxmlformats.org/officeDocument/2006/relationships/diagramQuickStyle" Target="../diagrams/quickStyle9.xml"/><Relationship Id="rId22" Type="http://schemas.openxmlformats.org/officeDocument/2006/relationships/image" Target="../media/image24.jpeg"/></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7.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image" Target="../media/image35.png"/><Relationship Id="rId3" Type="http://schemas.openxmlformats.org/officeDocument/2006/relationships/image" Target="../media/image25.jpeg"/><Relationship Id="rId7" Type="http://schemas.openxmlformats.org/officeDocument/2006/relationships/image" Target="../media/image29.png"/><Relationship Id="rId12"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28.jpe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png"/><Relationship Id="rId4" Type="http://schemas.openxmlformats.org/officeDocument/2006/relationships/image" Target="../media/image26.png"/><Relationship Id="rId9" Type="http://schemas.openxmlformats.org/officeDocument/2006/relationships/image" Target="../media/image31.jpeg"/></Relationships>
</file>

<file path=ppt/slides/_rels/slide53.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37.xml"/><Relationship Id="rId1" Type="http://schemas.openxmlformats.org/officeDocument/2006/relationships/slideLayout" Target="../slideLayouts/slideLayout4.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www.nfnc.org.zm/" TargetMode="External"/><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hyperlink" Target="mailto:monyango@khulisa.co.zm" TargetMode="External"/><Relationship Id="rId2" Type="http://schemas.openxmlformats.org/officeDocument/2006/relationships/notesSlide" Target="../notesSlides/notesSlide40.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6.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301"/>
        <p:cNvGrpSpPr/>
        <p:nvPr/>
      </p:nvGrpSpPr>
      <p:grpSpPr>
        <a:xfrm>
          <a:off x="0" y="0"/>
          <a:ext cx="0" cy="0"/>
          <a:chOff x="0" y="0"/>
          <a:chExt cx="0" cy="0"/>
        </a:xfrm>
      </p:grpSpPr>
      <p:sp>
        <p:nvSpPr>
          <p:cNvPr id="302" name="Google Shape;302;p1"/>
          <p:cNvSpPr txBox="1">
            <a:spLocks noGrp="1"/>
          </p:cNvSpPr>
          <p:nvPr>
            <p:ph type="ctrTitle"/>
          </p:nvPr>
        </p:nvSpPr>
        <p:spPr/>
        <p:txBody>
          <a:bodyPr/>
          <a:lstStyle/>
          <a:p>
            <a:pPr lvl="0"/>
            <a:br>
              <a:rPr lang="en-US" dirty="0"/>
            </a:br>
            <a:r>
              <a:rPr lang="en-GB" dirty="0"/>
              <a:t>MCDP II 2022 Midline Survey Results </a:t>
            </a:r>
            <a:br>
              <a:rPr lang="en-GB" dirty="0"/>
            </a:br>
            <a:endParaRPr lang="en-US" dirty="0"/>
          </a:p>
        </p:txBody>
      </p:sp>
      <p:sp>
        <p:nvSpPr>
          <p:cNvPr id="304" name="Google Shape;304;p1"/>
          <p:cNvSpPr txBox="1">
            <a:spLocks noGrp="1"/>
          </p:cNvSpPr>
          <p:nvPr>
            <p:ph type="body" idx="3"/>
          </p:nvPr>
        </p:nvSpPr>
        <p:spPr>
          <a:xfrm>
            <a:off x="9344049" y="5268780"/>
            <a:ext cx="1156644" cy="842647"/>
          </a:xfrm>
        </p:spPr>
        <p:txBody>
          <a:bodyPr spcFirstLastPara="1" wrap="square" lIns="0" tIns="0" rIns="0" bIns="0" anchor="ctr" anchorCtr="1">
            <a:normAutofit/>
          </a:bodyPr>
          <a:lstStyle/>
          <a:p>
            <a:pPr marL="0" indent="0"/>
            <a:r>
              <a:rPr lang="en-US" sz="1100" dirty="0"/>
              <a:t>28 November </a:t>
            </a:r>
            <a:br>
              <a:rPr lang="en-US" sz="1100" dirty="0"/>
            </a:br>
            <a:r>
              <a:rPr lang="en-US" sz="1100" dirty="0"/>
              <a:t>2022</a:t>
            </a:r>
          </a:p>
        </p:txBody>
      </p:sp>
      <p:sp>
        <p:nvSpPr>
          <p:cNvPr id="305" name="Google Shape;305;p1"/>
          <p:cNvSpPr txBox="1">
            <a:spLocks noGrp="1"/>
          </p:cNvSpPr>
          <p:nvPr>
            <p:ph type="body" idx="4"/>
          </p:nvPr>
        </p:nvSpPr>
        <p:spPr>
          <a:xfrm>
            <a:off x="512411" y="3944267"/>
            <a:ext cx="4898791" cy="2167160"/>
          </a:xfrm>
        </p:spPr>
        <p:txBody>
          <a:bodyPr>
            <a:normAutofit lnSpcReduction="10000"/>
          </a:bodyPr>
          <a:lstStyle/>
          <a:p>
            <a:pPr algn="ctr"/>
            <a:r>
              <a:rPr lang="en-US" dirty="0">
                <a:latin typeface="Gill Sans Nova"/>
              </a:rPr>
              <a:t>17 July 2024</a:t>
            </a:r>
          </a:p>
          <a:p>
            <a:pPr algn="ctr"/>
            <a:endParaRPr lang="en-US" dirty="0">
              <a:latin typeface="Gill Sans Nova"/>
            </a:endParaRPr>
          </a:p>
          <a:p>
            <a:pPr algn="ctr"/>
            <a:r>
              <a:rPr lang="en-US" dirty="0">
                <a:latin typeface="Gill Sans Nova"/>
              </a:rPr>
              <a:t>Dissemination at National Forum</a:t>
            </a:r>
          </a:p>
          <a:p>
            <a:pPr algn="ctr"/>
            <a:endParaRPr lang="en-US" dirty="0">
              <a:latin typeface="Gill Sans Nova"/>
            </a:endParaRPr>
          </a:p>
          <a:p>
            <a:pPr algn="ctr"/>
            <a:r>
              <a:rPr lang="en-US" dirty="0">
                <a:latin typeface="Gill Sans Nova"/>
              </a:rPr>
              <a:t>Mulungushi Conference Centre </a:t>
            </a:r>
            <a:endParaRPr lang="en-US" dirty="0"/>
          </a:p>
          <a:p>
            <a:pPr lvl="0"/>
            <a:endParaRPr lang="en-US" dirty="0"/>
          </a:p>
        </p:txBody>
      </p:sp>
      <p:pic>
        <p:nvPicPr>
          <p:cNvPr id="5" name="Picture Placeholder 4">
            <a:extLst>
              <a:ext uri="{FF2B5EF4-FFF2-40B4-BE49-F238E27FC236}">
                <a16:creationId xmlns:a16="http://schemas.microsoft.com/office/drawing/2014/main" id="{2CE38EC8-65FF-06D9-3E65-66DE5E9FF95F}"/>
              </a:ext>
            </a:extLst>
          </p:cNvPr>
          <p:cNvPicPr>
            <a:picLocks noGrp="1" noChangeAspect="1"/>
          </p:cNvPicPr>
          <p:nvPr>
            <p:ph type="pic" idx="2"/>
          </p:nvPr>
        </p:nvPicPr>
        <p:blipFill rotWithShape="1">
          <a:blip r:embed="rId3"/>
          <a:srcRect t="6074" b="13210"/>
          <a:stretch/>
        </p:blipFill>
        <p:spPr>
          <a:xfrm>
            <a:off x="5793380" y="94268"/>
            <a:ext cx="6398620" cy="529051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9"/>
          <p:cNvSpPr txBox="1">
            <a:spLocks noGrp="1"/>
          </p:cNvSpPr>
          <p:nvPr>
            <p:ph type="title"/>
          </p:nvPr>
        </p:nvSpPr>
        <p:spPr/>
        <p:txBody>
          <a:bodyPr/>
          <a:lstStyle/>
          <a:p>
            <a:pPr lvl="0"/>
            <a:r>
              <a:rPr lang="en-US"/>
              <a:t>Methodology</a:t>
            </a:r>
            <a:endParaRPr lang="en-US">
              <a:highlight>
                <a:srgbClr val="FFFF00"/>
              </a:highlight>
            </a:endParaRPr>
          </a:p>
        </p:txBody>
      </p:sp>
    </p:spTree>
    <p:extLst>
      <p:ext uri="{BB962C8B-B14F-4D97-AF65-F5344CB8AC3E}">
        <p14:creationId xmlns:p14="http://schemas.microsoft.com/office/powerpoint/2010/main" val="28857763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073836-01A6-4808-BE2C-C34C0030C750}"/>
              </a:ext>
            </a:extLst>
          </p:cNvPr>
          <p:cNvSpPr>
            <a:spLocks noGrp="1"/>
          </p:cNvSpPr>
          <p:nvPr>
            <p:ph type="title"/>
          </p:nvPr>
        </p:nvSpPr>
        <p:spPr/>
        <p:txBody>
          <a:bodyPr/>
          <a:lstStyle/>
          <a:p>
            <a:r>
              <a:rPr lang="en-US" dirty="0"/>
              <a:t>Sampling</a:t>
            </a:r>
            <a:endParaRPr lang="x-none" dirty="0"/>
          </a:p>
        </p:txBody>
      </p:sp>
      <p:graphicFrame>
        <p:nvGraphicFramePr>
          <p:cNvPr id="5" name="Content Placeholder 4">
            <a:extLst>
              <a:ext uri="{FF2B5EF4-FFF2-40B4-BE49-F238E27FC236}">
                <a16:creationId xmlns:a16="http://schemas.microsoft.com/office/drawing/2014/main" id="{2727DB93-EDB1-4F5F-9597-5771175AC6F7}"/>
              </a:ext>
            </a:extLst>
          </p:cNvPr>
          <p:cNvGraphicFramePr>
            <a:graphicFrameLocks noGrp="1"/>
          </p:cNvGraphicFramePr>
          <p:nvPr>
            <p:ph idx="1"/>
            <p:extLst>
              <p:ext uri="{D42A27DB-BD31-4B8C-83A1-F6EECF244321}">
                <p14:modId xmlns:p14="http://schemas.microsoft.com/office/powerpoint/2010/main" val="3581034139"/>
              </p:ext>
            </p:extLst>
          </p:nvPr>
        </p:nvGraphicFramePr>
        <p:xfrm>
          <a:off x="1061883" y="777363"/>
          <a:ext cx="8034593" cy="53032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B3489367-2E2A-434F-9BC3-F3DF4ED68863}"/>
              </a:ext>
            </a:extLst>
          </p:cNvPr>
          <p:cNvSpPr>
            <a:spLocks noGrp="1"/>
          </p:cNvSpPr>
          <p:nvPr>
            <p:ph type="sldNum" sz="quarter" idx="12"/>
          </p:nvPr>
        </p:nvSpPr>
        <p:spPr/>
        <p:txBody>
          <a:bodyPr/>
          <a:lstStyle/>
          <a:p>
            <a:fld id="{1DB5379B-6F0A-3548-AC69-0D2DB46577D4}" type="slidenum">
              <a:rPr lang="en-US" smtClean="0"/>
              <a:t>11</a:t>
            </a:fld>
            <a:endParaRPr lang="en-US"/>
          </a:p>
        </p:txBody>
      </p:sp>
      <p:sp>
        <p:nvSpPr>
          <p:cNvPr id="7" name="TextBox 6">
            <a:extLst>
              <a:ext uri="{FF2B5EF4-FFF2-40B4-BE49-F238E27FC236}">
                <a16:creationId xmlns:a16="http://schemas.microsoft.com/office/drawing/2014/main" id="{B42A7A9C-2FF0-4FE2-8C55-C6847518BE2F}"/>
              </a:ext>
            </a:extLst>
          </p:cNvPr>
          <p:cNvSpPr txBox="1"/>
          <p:nvPr/>
        </p:nvSpPr>
        <p:spPr>
          <a:xfrm>
            <a:off x="9055035" y="896620"/>
            <a:ext cx="940904" cy="372387"/>
          </a:xfrm>
          <a:prstGeom prst="rect">
            <a:avLst/>
          </a:prstGeom>
        </p:spPr>
        <p:txBody>
          <a:bodyPr wrap="square" lIns="0" tIns="0" rIns="0" bIns="0" rtlCol="0">
            <a:noAutofit/>
          </a:bodyPr>
          <a:lstStyle/>
          <a:p>
            <a:pPr>
              <a:spcBef>
                <a:spcPts val="1200"/>
              </a:spcBef>
            </a:pPr>
            <a:r>
              <a:rPr lang="en-GB" sz="1600" dirty="0"/>
              <a:t>Stage I</a:t>
            </a:r>
            <a:endParaRPr lang="en-ZA" sz="1600" dirty="0"/>
          </a:p>
        </p:txBody>
      </p:sp>
      <p:sp>
        <p:nvSpPr>
          <p:cNvPr id="8" name="TextBox 7">
            <a:extLst>
              <a:ext uri="{FF2B5EF4-FFF2-40B4-BE49-F238E27FC236}">
                <a16:creationId xmlns:a16="http://schemas.microsoft.com/office/drawing/2014/main" id="{5D7E9586-EC0F-44C6-B804-96C1C581429E}"/>
              </a:ext>
            </a:extLst>
          </p:cNvPr>
          <p:cNvSpPr txBox="1"/>
          <p:nvPr/>
        </p:nvSpPr>
        <p:spPr>
          <a:xfrm>
            <a:off x="8974739" y="2220851"/>
            <a:ext cx="940904" cy="372387"/>
          </a:xfrm>
          <a:prstGeom prst="rect">
            <a:avLst/>
          </a:prstGeom>
        </p:spPr>
        <p:txBody>
          <a:bodyPr wrap="square" lIns="0" tIns="0" rIns="0" bIns="0" rtlCol="0">
            <a:noAutofit/>
          </a:bodyPr>
          <a:lstStyle/>
          <a:p>
            <a:pPr>
              <a:spcBef>
                <a:spcPts val="1200"/>
              </a:spcBef>
            </a:pPr>
            <a:r>
              <a:rPr lang="en-GB" sz="1600" dirty="0"/>
              <a:t>Stage II</a:t>
            </a:r>
            <a:endParaRPr lang="en-ZA" sz="1600" dirty="0"/>
          </a:p>
        </p:txBody>
      </p:sp>
      <p:sp>
        <p:nvSpPr>
          <p:cNvPr id="9" name="TextBox 8">
            <a:extLst>
              <a:ext uri="{FF2B5EF4-FFF2-40B4-BE49-F238E27FC236}">
                <a16:creationId xmlns:a16="http://schemas.microsoft.com/office/drawing/2014/main" id="{3C0F206A-85BE-4D4B-AC9B-5B016EBF8452}"/>
              </a:ext>
            </a:extLst>
          </p:cNvPr>
          <p:cNvSpPr txBox="1"/>
          <p:nvPr/>
        </p:nvSpPr>
        <p:spPr>
          <a:xfrm>
            <a:off x="8974739" y="3545082"/>
            <a:ext cx="940904" cy="372387"/>
          </a:xfrm>
          <a:prstGeom prst="rect">
            <a:avLst/>
          </a:prstGeom>
        </p:spPr>
        <p:txBody>
          <a:bodyPr wrap="square" lIns="0" tIns="0" rIns="0" bIns="0" rtlCol="0">
            <a:noAutofit/>
          </a:bodyPr>
          <a:lstStyle/>
          <a:p>
            <a:pPr>
              <a:spcBef>
                <a:spcPts val="1200"/>
              </a:spcBef>
            </a:pPr>
            <a:r>
              <a:rPr lang="en-GB" sz="1600" dirty="0"/>
              <a:t>Stage III</a:t>
            </a:r>
            <a:endParaRPr lang="en-ZA" sz="1600" dirty="0"/>
          </a:p>
        </p:txBody>
      </p:sp>
      <p:sp>
        <p:nvSpPr>
          <p:cNvPr id="10" name="TextBox 9">
            <a:extLst>
              <a:ext uri="{FF2B5EF4-FFF2-40B4-BE49-F238E27FC236}">
                <a16:creationId xmlns:a16="http://schemas.microsoft.com/office/drawing/2014/main" id="{DDC4D50F-141B-4B26-A4D8-46C9E8F420BC}"/>
              </a:ext>
            </a:extLst>
          </p:cNvPr>
          <p:cNvSpPr txBox="1"/>
          <p:nvPr/>
        </p:nvSpPr>
        <p:spPr>
          <a:xfrm>
            <a:off x="8974739" y="5588993"/>
            <a:ext cx="940904" cy="372387"/>
          </a:xfrm>
          <a:prstGeom prst="rect">
            <a:avLst/>
          </a:prstGeom>
        </p:spPr>
        <p:txBody>
          <a:bodyPr wrap="square" lIns="0" tIns="0" rIns="0" bIns="0" rtlCol="0">
            <a:noAutofit/>
          </a:bodyPr>
          <a:lstStyle/>
          <a:p>
            <a:pPr>
              <a:spcBef>
                <a:spcPts val="1200"/>
              </a:spcBef>
            </a:pPr>
            <a:r>
              <a:rPr lang="en-GB" sz="1600" dirty="0"/>
              <a:t>Stage IV</a:t>
            </a:r>
            <a:endParaRPr lang="en-ZA" sz="1600" dirty="0"/>
          </a:p>
        </p:txBody>
      </p:sp>
    </p:spTree>
    <p:extLst>
      <p:ext uri="{BB962C8B-B14F-4D97-AF65-F5344CB8AC3E}">
        <p14:creationId xmlns:p14="http://schemas.microsoft.com/office/powerpoint/2010/main" val="7643638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6"/>
          <p:cNvSpPr txBox="1">
            <a:spLocks noGrp="1"/>
          </p:cNvSpPr>
          <p:nvPr>
            <p:ph type="title"/>
          </p:nvPr>
        </p:nvSpPr>
        <p:spPr/>
        <p:txBody>
          <a:bodyPr/>
          <a:lstStyle/>
          <a:p>
            <a:pPr lvl="0"/>
            <a:r>
              <a:rPr lang="en-US" dirty="0">
                <a:latin typeface="Gill Sans Nova"/>
              </a:rPr>
              <a:t>Data analysis</a:t>
            </a:r>
            <a:endParaRPr lang="en-US" dirty="0"/>
          </a:p>
        </p:txBody>
      </p:sp>
      <p:graphicFrame>
        <p:nvGraphicFramePr>
          <p:cNvPr id="2" name="Content Placeholder 1">
            <a:extLst>
              <a:ext uri="{FF2B5EF4-FFF2-40B4-BE49-F238E27FC236}">
                <a16:creationId xmlns:a16="http://schemas.microsoft.com/office/drawing/2014/main" id="{342BB28D-B3E7-0862-C1DE-AD0D74444586}"/>
              </a:ext>
            </a:extLst>
          </p:cNvPr>
          <p:cNvGraphicFramePr>
            <a:graphicFrameLocks noGrp="1"/>
          </p:cNvGraphicFramePr>
          <p:nvPr>
            <p:ph sz="quarter" idx="13"/>
            <p:extLst>
              <p:ext uri="{D42A27DB-BD31-4B8C-83A1-F6EECF244321}">
                <p14:modId xmlns:p14="http://schemas.microsoft.com/office/powerpoint/2010/main" val="2845925993"/>
              </p:ext>
            </p:extLst>
          </p:nvPr>
        </p:nvGraphicFramePr>
        <p:xfrm>
          <a:off x="609598" y="879377"/>
          <a:ext cx="10872312" cy="539875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5902699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530"/>
        <p:cNvGrpSpPr/>
        <p:nvPr/>
      </p:nvGrpSpPr>
      <p:grpSpPr>
        <a:xfrm>
          <a:off x="0" y="0"/>
          <a:ext cx="0" cy="0"/>
          <a:chOff x="0" y="0"/>
          <a:chExt cx="0" cy="0"/>
        </a:xfrm>
      </p:grpSpPr>
      <p:sp>
        <p:nvSpPr>
          <p:cNvPr id="531" name="Google Shape;531;p16"/>
          <p:cNvSpPr txBox="1">
            <a:spLocks noGrp="1"/>
          </p:cNvSpPr>
          <p:nvPr>
            <p:ph type="title"/>
          </p:nvPr>
        </p:nvSpPr>
        <p:spPr/>
        <p:txBody>
          <a:bodyPr/>
          <a:lstStyle/>
          <a:p>
            <a:r>
              <a:rPr lang="en-US">
                <a:latin typeface="Gill Sans Nova"/>
              </a:rPr>
              <a:t>Possible limitations </a:t>
            </a:r>
            <a:endParaRPr lang="en-US"/>
          </a:p>
        </p:txBody>
      </p:sp>
      <p:sp>
        <p:nvSpPr>
          <p:cNvPr id="532" name="Google Shape;532;p16"/>
          <p:cNvSpPr txBox="1">
            <a:spLocks noGrp="1"/>
          </p:cNvSpPr>
          <p:nvPr>
            <p:ph sz="quarter" idx="13"/>
          </p:nvPr>
        </p:nvSpPr>
        <p:spPr/>
        <p:txBody>
          <a:bodyPr/>
          <a:lstStyle/>
          <a:p>
            <a:pPr lvl="0"/>
            <a:r>
              <a:rPr lang="en-US" dirty="0"/>
              <a:t>Use of 2010 sampling frame. Some EAs had to be replaced due to change of land use </a:t>
            </a:r>
          </a:p>
          <a:p>
            <a:r>
              <a:rPr lang="en-US" dirty="0"/>
              <a:t>Sample size calculated to detect 14% change from baseline to endline at overall and districts level</a:t>
            </a:r>
          </a:p>
          <a:p>
            <a:r>
              <a:rPr lang="en-US" dirty="0"/>
              <a:t>Limited power to detect smaller changes (less than 10%) at district level</a:t>
            </a:r>
          </a:p>
          <a:p>
            <a:pPr lvl="1"/>
            <a:r>
              <a:rPr lang="en-US" dirty="0"/>
              <a:t>Reported district-level changes should therefore be understood as a ‘trend’ rather than absolute estimates</a:t>
            </a:r>
          </a:p>
          <a:p>
            <a:r>
              <a:rPr lang="en-US" dirty="0"/>
              <a:t>Repeated cross sectional surveys can identify associations but not causes of the observed situation </a:t>
            </a:r>
          </a:p>
          <a:p>
            <a:endParaRPr lang="en-US" dirty="0"/>
          </a:p>
          <a:p>
            <a:pPr lvl="0"/>
            <a:endParaRPr lang="en-US" dirty="0"/>
          </a:p>
        </p:txBody>
      </p:sp>
    </p:spTree>
    <p:extLst>
      <p:ext uri="{BB962C8B-B14F-4D97-AF65-F5344CB8AC3E}">
        <p14:creationId xmlns:p14="http://schemas.microsoft.com/office/powerpoint/2010/main" val="41919841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400"/>
        <p:cNvGrpSpPr/>
        <p:nvPr/>
      </p:nvGrpSpPr>
      <p:grpSpPr>
        <a:xfrm>
          <a:off x="0" y="0"/>
          <a:ext cx="0" cy="0"/>
          <a:chOff x="0" y="0"/>
          <a:chExt cx="0" cy="0"/>
        </a:xfrm>
      </p:grpSpPr>
      <p:sp>
        <p:nvSpPr>
          <p:cNvPr id="402" name="Google Shape;402;p9"/>
          <p:cNvSpPr txBox="1">
            <a:spLocks noGrp="1"/>
          </p:cNvSpPr>
          <p:nvPr>
            <p:ph type="title"/>
          </p:nvPr>
        </p:nvSpPr>
        <p:spPr/>
        <p:txBody>
          <a:bodyPr/>
          <a:lstStyle/>
          <a:p>
            <a:pPr lvl="0"/>
            <a:r>
              <a:rPr lang="en-US"/>
              <a:t>Midline Survey </a:t>
            </a:r>
            <a:br>
              <a:rPr lang="en-US"/>
            </a:br>
            <a:r>
              <a:rPr lang="en-US"/>
              <a:t>Sample characteristics</a:t>
            </a:r>
            <a:endParaRPr lang="en-US">
              <a:highlight>
                <a:srgbClr val="FFFF00"/>
              </a:highlight>
            </a:endParaRPr>
          </a:p>
        </p:txBody>
      </p:sp>
      <p:sp>
        <p:nvSpPr>
          <p:cNvPr id="4" name="Subtitle 3"/>
          <p:cNvSpPr>
            <a:spLocks noGrp="1"/>
          </p:cNvSpPr>
          <p:nvPr>
            <p:ph type="subTitle" idx="1"/>
          </p:nvPr>
        </p:nvSpPr>
        <p:spPr/>
        <p:txBody>
          <a:bodyPr/>
          <a:lstStyle/>
          <a:p>
            <a:endParaRPr lang="en-GB"/>
          </a:p>
        </p:txBody>
      </p:sp>
    </p:spTree>
    <p:extLst>
      <p:ext uri="{BB962C8B-B14F-4D97-AF65-F5344CB8AC3E}">
        <p14:creationId xmlns:p14="http://schemas.microsoft.com/office/powerpoint/2010/main" val="6516719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17"/>
          <p:cNvSpPr txBox="1">
            <a:spLocks noGrp="1"/>
          </p:cNvSpPr>
          <p:nvPr>
            <p:ph type="title"/>
          </p:nvPr>
        </p:nvSpPr>
        <p:spPr/>
        <p:txBody>
          <a:bodyPr/>
          <a:lstStyle/>
          <a:p>
            <a:r>
              <a:rPr lang="en-US"/>
              <a:t>Household characteristics</a:t>
            </a:r>
          </a:p>
        </p:txBody>
      </p:sp>
      <p:sp>
        <p:nvSpPr>
          <p:cNvPr id="543" name="Google Shape;543;p17"/>
          <p:cNvSpPr txBox="1"/>
          <p:nvPr/>
        </p:nvSpPr>
        <p:spPr>
          <a:xfrm>
            <a:off x="1981201" y="3342612"/>
            <a:ext cx="4011613" cy="234950"/>
          </a:xfrm>
          <a:prstGeom prst="rect">
            <a:avLst/>
          </a:prstGeom>
          <a:noFill/>
          <a:ln>
            <a:noFill/>
          </a:ln>
        </p:spPr>
        <p:txBody>
          <a:bodyPr spcFirstLastPara="1" wrap="square" lIns="91425" tIns="45700" rIns="91425" bIns="45700" anchor="t" anchorCtr="0">
            <a:noAutofit/>
          </a:bodyPr>
          <a:lstStyle/>
          <a:p>
            <a:pPr>
              <a:lnSpc>
                <a:spcPct val="110000"/>
              </a:lnSpc>
              <a:buClr>
                <a:schemeClr val="dk2"/>
              </a:buClr>
              <a:buSzPts val="1050"/>
            </a:pPr>
            <a:endParaRPr sz="1050" b="1">
              <a:solidFill>
                <a:schemeClr val="dk2"/>
              </a:solidFill>
            </a:endParaRPr>
          </a:p>
        </p:txBody>
      </p:sp>
      <p:graphicFrame>
        <p:nvGraphicFramePr>
          <p:cNvPr id="3" name="Chart 2">
            <a:extLst>
              <a:ext uri="{FF2B5EF4-FFF2-40B4-BE49-F238E27FC236}">
                <a16:creationId xmlns:a16="http://schemas.microsoft.com/office/drawing/2014/main" id="{E30E064B-6F9F-A98F-0AD1-C0E17F79931F}"/>
              </a:ext>
            </a:extLst>
          </p:cNvPr>
          <p:cNvGraphicFramePr>
            <a:graphicFrameLocks/>
          </p:cNvGraphicFramePr>
          <p:nvPr>
            <p:extLst>
              <p:ext uri="{D42A27DB-BD31-4B8C-83A1-F6EECF244321}">
                <p14:modId xmlns:p14="http://schemas.microsoft.com/office/powerpoint/2010/main" val="2955969403"/>
              </p:ext>
            </p:extLst>
          </p:nvPr>
        </p:nvGraphicFramePr>
        <p:xfrm>
          <a:off x="933254" y="1202266"/>
          <a:ext cx="9360816" cy="480260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2012398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17"/>
          <p:cNvSpPr txBox="1">
            <a:spLocks noGrp="1"/>
          </p:cNvSpPr>
          <p:nvPr>
            <p:ph type="title"/>
          </p:nvPr>
        </p:nvSpPr>
        <p:spPr>
          <a:prstGeom prst="rect">
            <a:avLst/>
          </a:prstGeom>
          <a:noFill/>
          <a:ln>
            <a:noFill/>
          </a:ln>
        </p:spPr>
        <p:txBody>
          <a:bodyPr spcFirstLastPara="1" wrap="square" lIns="0" tIns="0" rIns="0" bIns="0" anchor="t" anchorCtr="0">
            <a:noAutofit/>
          </a:bodyPr>
          <a:lstStyle/>
          <a:p>
            <a:pPr>
              <a:buSzPts val="2800"/>
            </a:pPr>
            <a:r>
              <a:rPr lang="en-US"/>
              <a:t>Household characteristics (continued)</a:t>
            </a:r>
            <a:endParaRPr>
              <a:highlight>
                <a:srgbClr val="FFFF00"/>
              </a:highlight>
            </a:endParaRPr>
          </a:p>
        </p:txBody>
      </p:sp>
      <p:sp>
        <p:nvSpPr>
          <p:cNvPr id="539" name="Google Shape;539;p17"/>
          <p:cNvSpPr txBox="1">
            <a:spLocks noGrp="1"/>
          </p:cNvSpPr>
          <p:nvPr>
            <p:ph sz="quarter" idx="4294967295"/>
          </p:nvPr>
        </p:nvSpPr>
        <p:spPr>
          <a:xfrm>
            <a:off x="0" y="1225550"/>
            <a:ext cx="10872788" cy="4918075"/>
          </a:xfrm>
          <a:prstGeom prst="rect">
            <a:avLst/>
          </a:prstGeom>
          <a:noFill/>
          <a:ln>
            <a:noFill/>
          </a:ln>
        </p:spPr>
        <p:txBody>
          <a:bodyPr spcFirstLastPara="1" wrap="square" lIns="91425" tIns="45700" rIns="91425" bIns="45700" anchor="t" anchorCtr="0">
            <a:noAutofit/>
          </a:bodyPr>
          <a:lstStyle/>
          <a:p>
            <a:pPr marL="169863" indent="-17462">
              <a:lnSpc>
                <a:spcPct val="110000"/>
              </a:lnSpc>
              <a:buSzPts val="2400"/>
              <a:buNone/>
            </a:pPr>
            <a:endParaRPr/>
          </a:p>
          <a:p>
            <a:pPr marL="169863" indent="-17462">
              <a:lnSpc>
                <a:spcPct val="110000"/>
              </a:lnSpc>
              <a:buSzPts val="2400"/>
              <a:buNone/>
            </a:pPr>
            <a:endParaRPr/>
          </a:p>
        </p:txBody>
      </p:sp>
      <p:sp>
        <p:nvSpPr>
          <p:cNvPr id="543" name="Google Shape;543;p17"/>
          <p:cNvSpPr txBox="1"/>
          <p:nvPr/>
        </p:nvSpPr>
        <p:spPr>
          <a:xfrm>
            <a:off x="1981201" y="3342612"/>
            <a:ext cx="4011613" cy="234950"/>
          </a:xfrm>
          <a:prstGeom prst="rect">
            <a:avLst/>
          </a:prstGeom>
          <a:noFill/>
          <a:ln>
            <a:noFill/>
          </a:ln>
        </p:spPr>
        <p:txBody>
          <a:bodyPr spcFirstLastPara="1" wrap="square" lIns="91425" tIns="45700" rIns="91425" bIns="45700" anchor="t" anchorCtr="0">
            <a:noAutofit/>
          </a:bodyPr>
          <a:lstStyle/>
          <a:p>
            <a:pPr>
              <a:lnSpc>
                <a:spcPct val="110000"/>
              </a:lnSpc>
              <a:buClr>
                <a:schemeClr val="dk2"/>
              </a:buClr>
              <a:buSzPts val="1050"/>
            </a:pPr>
            <a:endParaRPr sz="1050" b="1">
              <a:solidFill>
                <a:schemeClr val="dk2"/>
              </a:solidFill>
            </a:endParaRPr>
          </a:p>
        </p:txBody>
      </p:sp>
      <p:graphicFrame>
        <p:nvGraphicFramePr>
          <p:cNvPr id="3" name="Chart 2">
            <a:extLst>
              <a:ext uri="{FF2B5EF4-FFF2-40B4-BE49-F238E27FC236}">
                <a16:creationId xmlns:a16="http://schemas.microsoft.com/office/drawing/2014/main" id="{16D0393F-5E52-2EDB-DEE6-EA29B76D45FB}"/>
              </a:ext>
            </a:extLst>
          </p:cNvPr>
          <p:cNvGraphicFramePr>
            <a:graphicFrameLocks/>
          </p:cNvGraphicFramePr>
          <p:nvPr>
            <p:extLst>
              <p:ext uri="{D42A27DB-BD31-4B8C-83A1-F6EECF244321}">
                <p14:modId xmlns:p14="http://schemas.microsoft.com/office/powerpoint/2010/main" val="2623043364"/>
              </p:ext>
            </p:extLst>
          </p:nvPr>
        </p:nvGraphicFramePr>
        <p:xfrm>
          <a:off x="933254" y="1113436"/>
          <a:ext cx="10369484" cy="491807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367099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538"/>
        <p:cNvGrpSpPr/>
        <p:nvPr/>
      </p:nvGrpSpPr>
      <p:grpSpPr>
        <a:xfrm>
          <a:off x="0" y="0"/>
          <a:ext cx="0" cy="0"/>
          <a:chOff x="0" y="0"/>
          <a:chExt cx="0" cy="0"/>
        </a:xfrm>
      </p:grpSpPr>
      <p:sp>
        <p:nvSpPr>
          <p:cNvPr id="542" name="Google Shape;542;p17"/>
          <p:cNvSpPr txBox="1">
            <a:spLocks noGrp="1"/>
          </p:cNvSpPr>
          <p:nvPr>
            <p:ph type="title"/>
          </p:nvPr>
        </p:nvSpPr>
        <p:spPr>
          <a:xfrm>
            <a:off x="609056" y="196131"/>
            <a:ext cx="10868081" cy="713741"/>
          </a:xfrm>
        </p:spPr>
        <p:txBody>
          <a:bodyPr/>
          <a:lstStyle/>
          <a:p>
            <a:r>
              <a:rPr lang="en-US"/>
              <a:t>Household,  Child, and Mother characteristics (continued)</a:t>
            </a:r>
          </a:p>
        </p:txBody>
      </p:sp>
      <p:sp>
        <p:nvSpPr>
          <p:cNvPr id="543" name="Google Shape;543;p17"/>
          <p:cNvSpPr txBox="1"/>
          <p:nvPr/>
        </p:nvSpPr>
        <p:spPr>
          <a:xfrm>
            <a:off x="1981201" y="3342612"/>
            <a:ext cx="4011613" cy="234950"/>
          </a:xfrm>
          <a:prstGeom prst="rect">
            <a:avLst/>
          </a:prstGeom>
          <a:noFill/>
          <a:ln>
            <a:noFill/>
          </a:ln>
        </p:spPr>
        <p:txBody>
          <a:bodyPr spcFirstLastPara="1" wrap="square" lIns="91425" tIns="45700" rIns="91425" bIns="45700" anchor="t" anchorCtr="0">
            <a:noAutofit/>
          </a:bodyPr>
          <a:lstStyle/>
          <a:p>
            <a:pPr>
              <a:lnSpc>
                <a:spcPct val="110000"/>
              </a:lnSpc>
              <a:buClr>
                <a:schemeClr val="dk2"/>
              </a:buClr>
              <a:buSzPts val="1050"/>
            </a:pPr>
            <a:endParaRPr sz="1050" b="1">
              <a:solidFill>
                <a:schemeClr val="dk2"/>
              </a:solidFill>
            </a:endParaRPr>
          </a:p>
        </p:txBody>
      </p:sp>
      <p:sp>
        <p:nvSpPr>
          <p:cNvPr id="3" name="Content Placeholder 2">
            <a:extLst>
              <a:ext uri="{FF2B5EF4-FFF2-40B4-BE49-F238E27FC236}">
                <a16:creationId xmlns:a16="http://schemas.microsoft.com/office/drawing/2014/main" id="{3DEFB7EE-E5BB-4162-A450-33A96964CD16}"/>
              </a:ext>
            </a:extLst>
          </p:cNvPr>
          <p:cNvSpPr>
            <a:spLocks noGrp="1"/>
          </p:cNvSpPr>
          <p:nvPr>
            <p:ph sz="quarter" idx="14"/>
          </p:nvPr>
        </p:nvSpPr>
        <p:spPr>
          <a:xfrm>
            <a:off x="211873" y="4935985"/>
            <a:ext cx="11664175" cy="1260629"/>
          </a:xfrm>
        </p:spPr>
        <p:txBody>
          <a:bodyPr/>
          <a:lstStyle/>
          <a:p>
            <a:r>
              <a:rPr lang="en-GB"/>
              <a:t>Population characteristics similar at baseline and midline</a:t>
            </a:r>
          </a:p>
          <a:p>
            <a:r>
              <a:rPr lang="en-GB"/>
              <a:t>Therefore, observed differences in measured parameters are not a result of differences in background factors.</a:t>
            </a:r>
          </a:p>
        </p:txBody>
      </p:sp>
      <p:graphicFrame>
        <p:nvGraphicFramePr>
          <p:cNvPr id="5" name="Content Placeholder 4">
            <a:extLst>
              <a:ext uri="{FF2B5EF4-FFF2-40B4-BE49-F238E27FC236}">
                <a16:creationId xmlns:a16="http://schemas.microsoft.com/office/drawing/2014/main" id="{117221B9-84F5-6E81-FAA8-7191EF2FD787}"/>
              </a:ext>
            </a:extLst>
          </p:cNvPr>
          <p:cNvGraphicFramePr>
            <a:graphicFrameLocks noGrp="1"/>
          </p:cNvGraphicFramePr>
          <p:nvPr>
            <p:ph sz="quarter" idx="13"/>
            <p:extLst>
              <p:ext uri="{D42A27DB-BD31-4B8C-83A1-F6EECF244321}">
                <p14:modId xmlns:p14="http://schemas.microsoft.com/office/powerpoint/2010/main" val="941974821"/>
              </p:ext>
            </p:extLst>
          </p:nvPr>
        </p:nvGraphicFramePr>
        <p:xfrm>
          <a:off x="604838" y="909872"/>
          <a:ext cx="10868081" cy="38761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68496908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sp>
        <p:nvSpPr>
          <p:cNvPr id="566" name="Google Shape;566;p20"/>
          <p:cNvSpPr txBox="1">
            <a:spLocks noGrp="1"/>
          </p:cNvSpPr>
          <p:nvPr>
            <p:ph type="title"/>
          </p:nvPr>
        </p:nvSpPr>
        <p:spPr/>
        <p:txBody>
          <a:bodyPr/>
          <a:lstStyle/>
          <a:p>
            <a:pPr lvl="0"/>
            <a:r>
              <a:rPr lang="en-US"/>
              <a:t>Findings </a:t>
            </a:r>
          </a:p>
        </p:txBody>
      </p:sp>
      <p:sp>
        <p:nvSpPr>
          <p:cNvPr id="568" name="Google Shape;568;p20"/>
          <p:cNvSpPr txBox="1">
            <a:spLocks noGrp="1"/>
          </p:cNvSpPr>
          <p:nvPr>
            <p:ph type="subTitle" idx="1"/>
          </p:nvPr>
        </p:nvSpPr>
        <p:spPr/>
        <p:txBody>
          <a:bodyPr/>
          <a:lstStyle/>
          <a:p>
            <a:pPr lvl="0"/>
            <a:endParaRPr lang="en-US"/>
          </a:p>
        </p:txBody>
      </p:sp>
    </p:spTree>
    <p:extLst>
      <p:ext uri="{BB962C8B-B14F-4D97-AF65-F5344CB8AC3E}">
        <p14:creationId xmlns:p14="http://schemas.microsoft.com/office/powerpoint/2010/main" val="154533594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21"/>
          <p:cNvSpPr txBox="1">
            <a:spLocks noGrp="1"/>
          </p:cNvSpPr>
          <p:nvPr>
            <p:ph type="title"/>
          </p:nvPr>
        </p:nvSpPr>
        <p:spPr>
          <a:xfrm>
            <a:off x="928139" y="1254643"/>
            <a:ext cx="6414493" cy="2172139"/>
          </a:xfrm>
        </p:spPr>
        <p:txBody>
          <a:bodyPr/>
          <a:lstStyle/>
          <a:p>
            <a:r>
              <a:rPr lang="en-US">
                <a:latin typeface="Gill Sans Nova"/>
              </a:rPr>
              <a:t>Obj 1 – IR 1:  Increased and Reliable Access to Safe, Diverse, and Nutritious Foods</a:t>
            </a:r>
          </a:p>
        </p:txBody>
      </p:sp>
      <p:sp>
        <p:nvSpPr>
          <p:cNvPr id="2" name="Subtitle 1"/>
          <p:cNvSpPr>
            <a:spLocks noGrp="1"/>
          </p:cNvSpPr>
          <p:nvPr>
            <p:ph type="subTitle" idx="1"/>
          </p:nvPr>
        </p:nvSpPr>
        <p:spPr/>
        <p:txBody>
          <a:bodyPr/>
          <a:lstStyle/>
          <a:p>
            <a:r>
              <a:rPr lang="en-ZA">
                <a:latin typeface="Gill Sans Nova"/>
              </a:rPr>
              <a:t>Dietary diversity; production and consumption of high nutrient foods; safe food processing / preservation </a:t>
            </a:r>
            <a:endParaRPr lang="en-GB"/>
          </a:p>
        </p:txBody>
      </p:sp>
    </p:spTree>
    <p:extLst>
      <p:ext uri="{BB962C8B-B14F-4D97-AF65-F5344CB8AC3E}">
        <p14:creationId xmlns:p14="http://schemas.microsoft.com/office/powerpoint/2010/main" val="23356152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p2"/>
          <p:cNvSpPr txBox="1">
            <a:spLocks noGrp="1"/>
          </p:cNvSpPr>
          <p:nvPr>
            <p:ph type="title"/>
          </p:nvPr>
        </p:nvSpPr>
        <p:spPr/>
        <p:txBody>
          <a:bodyPr/>
          <a:lstStyle/>
          <a:p>
            <a:pPr lvl="0"/>
            <a:r>
              <a:rPr lang="en-US"/>
              <a:t>Outline</a:t>
            </a:r>
          </a:p>
        </p:txBody>
      </p:sp>
      <p:graphicFrame>
        <p:nvGraphicFramePr>
          <p:cNvPr id="2" name="Content Placeholder 1">
            <a:extLst>
              <a:ext uri="{FF2B5EF4-FFF2-40B4-BE49-F238E27FC236}">
                <a16:creationId xmlns:a16="http://schemas.microsoft.com/office/drawing/2014/main" id="{F2964E1F-B13F-DD2D-414A-983007671636}"/>
              </a:ext>
            </a:extLst>
          </p:cNvPr>
          <p:cNvGraphicFramePr>
            <a:graphicFrameLocks noGrp="1"/>
          </p:cNvGraphicFramePr>
          <p:nvPr>
            <p:ph sz="quarter" idx="13"/>
            <p:extLst>
              <p:ext uri="{D42A27DB-BD31-4B8C-83A1-F6EECF244321}">
                <p14:modId xmlns:p14="http://schemas.microsoft.com/office/powerpoint/2010/main" val="2005807083"/>
              </p:ext>
            </p:extLst>
          </p:nvPr>
        </p:nvGraphicFramePr>
        <p:xfrm>
          <a:off x="493606" y="1213775"/>
          <a:ext cx="11461688" cy="49298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8593681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D7C41-30C2-B346-C92B-055ECA4425A3}"/>
              </a:ext>
            </a:extLst>
          </p:cNvPr>
          <p:cNvSpPr>
            <a:spLocks noGrp="1"/>
          </p:cNvSpPr>
          <p:nvPr>
            <p:ph type="title"/>
          </p:nvPr>
        </p:nvSpPr>
        <p:spPr/>
        <p:txBody>
          <a:bodyPr>
            <a:normAutofit/>
          </a:bodyPr>
          <a:lstStyle/>
          <a:p>
            <a:r>
              <a:rPr lang="en-US"/>
              <a:t>% of HHs producing crops and livestock (B=7,971; M=7,990)</a:t>
            </a:r>
          </a:p>
        </p:txBody>
      </p:sp>
      <p:sp>
        <p:nvSpPr>
          <p:cNvPr id="6" name="Text Placeholder 5">
            <a:extLst>
              <a:ext uri="{FF2B5EF4-FFF2-40B4-BE49-F238E27FC236}">
                <a16:creationId xmlns:a16="http://schemas.microsoft.com/office/drawing/2014/main" id="{374614AA-80BE-42E7-E994-EB95D53A8C28}"/>
              </a:ext>
            </a:extLst>
          </p:cNvPr>
          <p:cNvSpPr>
            <a:spLocks noGrp="1"/>
          </p:cNvSpPr>
          <p:nvPr>
            <p:ph type="body" sz="quarter" idx="15"/>
          </p:nvPr>
        </p:nvSpPr>
        <p:spPr/>
        <p:txBody>
          <a:bodyPr/>
          <a:lstStyle/>
          <a:p>
            <a:r>
              <a:rPr lang="en-GB" b="0" u="none"/>
              <a:t>%</a:t>
            </a:r>
            <a:r>
              <a:rPr lang="en-GB" b="0" u="none" baseline="0"/>
              <a:t> of HH producing crops</a:t>
            </a:r>
            <a:endParaRPr lang="en-GB" b="0" u="none"/>
          </a:p>
          <a:p>
            <a:endParaRPr lang="en-GB"/>
          </a:p>
        </p:txBody>
      </p:sp>
      <p:sp>
        <p:nvSpPr>
          <p:cNvPr id="8" name="Text Placeholder 7">
            <a:extLst>
              <a:ext uri="{FF2B5EF4-FFF2-40B4-BE49-F238E27FC236}">
                <a16:creationId xmlns:a16="http://schemas.microsoft.com/office/drawing/2014/main" id="{5FB90629-11FE-7E5E-2BF0-758B3BE3E43A}"/>
              </a:ext>
            </a:extLst>
          </p:cNvPr>
          <p:cNvSpPr>
            <a:spLocks noGrp="1"/>
          </p:cNvSpPr>
          <p:nvPr>
            <p:ph type="body" sz="quarter" idx="16"/>
          </p:nvPr>
        </p:nvSpPr>
        <p:spPr/>
        <p:txBody>
          <a:bodyPr/>
          <a:lstStyle/>
          <a:p>
            <a:r>
              <a:rPr lang="en-GB" sz="2400" b="0" i="0" u="none" baseline="0">
                <a:effectLst/>
              </a:rPr>
              <a:t>% of HH producing livestock</a:t>
            </a:r>
            <a:endParaRPr lang="en-GB" sz="2400" u="none">
              <a:effectLst/>
            </a:endParaRPr>
          </a:p>
          <a:p>
            <a:endParaRPr lang="en-GB"/>
          </a:p>
        </p:txBody>
      </p:sp>
      <p:sp>
        <p:nvSpPr>
          <p:cNvPr id="18" name="Content Placeholder 1">
            <a:extLst>
              <a:ext uri="{FF2B5EF4-FFF2-40B4-BE49-F238E27FC236}">
                <a16:creationId xmlns:a16="http://schemas.microsoft.com/office/drawing/2014/main" id="{054AF311-AF4E-3188-7B10-F5F03C060678}"/>
              </a:ext>
            </a:extLst>
          </p:cNvPr>
          <p:cNvSpPr txBox="1">
            <a:spLocks/>
          </p:cNvSpPr>
          <p:nvPr/>
        </p:nvSpPr>
        <p:spPr>
          <a:xfrm>
            <a:off x="721230" y="5064336"/>
            <a:ext cx="10747952" cy="1270843"/>
          </a:xfrm>
          <a:prstGeom prst="rect">
            <a:avLst/>
          </a:prstGeom>
        </p:spPr>
        <p:txBody>
          <a:bodyPr lIns="91440" tIns="45720" rIns="91440" bIns="45720" anchor="t"/>
          <a:lstStyle>
            <a:defPPr marR="0" lvl="0" algn="l" rtl="0">
              <a:lnSpc>
                <a:spcPct val="100000"/>
              </a:lnSpc>
              <a:spcBef>
                <a:spcPts val="0"/>
              </a:spcBef>
              <a:spcAft>
                <a:spcPts val="0"/>
              </a:spcAft>
            </a:defPPr>
            <a:lvl1pPr marL="266700" marR="0" lvl="0" indent="-266700" algn="l" rtl="0">
              <a:lnSpc>
                <a:spcPct val="100000"/>
              </a:lnSpc>
              <a:spcBef>
                <a:spcPts val="0"/>
              </a:spcBef>
              <a:spcAft>
                <a:spcPts val="600"/>
              </a:spcAft>
              <a:buClr>
                <a:srgbClr val="000000"/>
              </a:buClr>
              <a:buFont typeface="Arial" panose="020B0604020202020204" pitchFamily="34" charset="0"/>
              <a:buChar char="•"/>
              <a:defRPr sz="2400" b="0" i="0" u="none" strike="noStrike" cap="none">
                <a:solidFill>
                  <a:srgbClr val="000000"/>
                </a:solidFill>
                <a:latin typeface="Gill Sans Nova" panose="020B0602020104020203" pitchFamily="34" charset="0"/>
                <a:ea typeface="Arial"/>
                <a:cs typeface="Arial"/>
                <a:sym typeface="Arial"/>
              </a:defRPr>
            </a:lvl1pPr>
            <a:lvl2pPr marL="541338" marR="0" lvl="1" indent="-274638" algn="l" defTabSz="630238" rtl="0">
              <a:lnSpc>
                <a:spcPct val="100000"/>
              </a:lnSpc>
              <a:spcBef>
                <a:spcPts val="0"/>
              </a:spcBef>
              <a:spcAft>
                <a:spcPts val="600"/>
              </a:spcAft>
              <a:buClr>
                <a:srgbClr val="000000"/>
              </a:buClr>
              <a:buFont typeface="Arial" panose="020B0604020202020204" pitchFamily="34" charset="0"/>
              <a:buChar char="•"/>
              <a:defRPr sz="1800" b="0" i="0" u="none" strike="noStrike" cap="none">
                <a:solidFill>
                  <a:srgbClr val="000000"/>
                </a:solidFill>
                <a:latin typeface="Gill Sans Nova" panose="020B0602020104020203" pitchFamily="34" charset="0"/>
                <a:ea typeface="Arial"/>
                <a:cs typeface="Arial"/>
                <a:sym typeface="Arial"/>
              </a:defRPr>
            </a:lvl2pPr>
            <a:lvl3pPr marL="808038" marR="0" lvl="2" indent="-266700" algn="l" rtl="0">
              <a:lnSpc>
                <a:spcPct val="100000"/>
              </a:lnSpc>
              <a:spcBef>
                <a:spcPts val="0"/>
              </a:spcBef>
              <a:spcAft>
                <a:spcPts val="600"/>
              </a:spcAft>
              <a:buClr>
                <a:srgbClr val="000000"/>
              </a:buClr>
              <a:buFont typeface="Arial" panose="020B0604020202020204" pitchFamily="34" charset="0"/>
              <a:buChar char="•"/>
              <a:defRPr sz="1600" b="0" i="0" u="none" strike="noStrike" cap="none">
                <a:solidFill>
                  <a:srgbClr val="000000"/>
                </a:solidFill>
                <a:latin typeface="Gill Sans Nova" panose="020B0602020104020203" pitchFamily="34" charset="0"/>
                <a:ea typeface="Arial"/>
                <a:cs typeface="Arial"/>
                <a:sym typeface="Arial"/>
              </a:defRPr>
            </a:lvl3pPr>
            <a:lvl4pPr marL="342900" marR="0" lvl="3"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Gill Sans Nova" panose="020B0602020104020203" pitchFamily="34" charset="0"/>
                <a:ea typeface="Arial"/>
                <a:cs typeface="Arial"/>
                <a:sym typeface="Arial"/>
              </a:defRPr>
            </a:lvl4pPr>
            <a:lvl5pPr marL="342900" marR="0" lvl="4" indent="-342900" algn="l" rtl="0">
              <a:lnSpc>
                <a:spcPct val="100000"/>
              </a:lnSpc>
              <a:spcBef>
                <a:spcPts val="0"/>
              </a:spcBef>
              <a:spcAft>
                <a:spcPts val="0"/>
              </a:spcAft>
              <a:buClr>
                <a:srgbClr val="000000"/>
              </a:buClr>
              <a:buFont typeface="Arial" panose="020B0604020202020204" pitchFamily="34" charset="0"/>
              <a:buChar char="•"/>
              <a:defRPr sz="2000" b="0" i="0" u="none" strike="noStrike" cap="none">
                <a:solidFill>
                  <a:srgbClr val="000000"/>
                </a:solidFill>
                <a:latin typeface="Gill Sans Nova" panose="020B0602020104020203" pitchFamily="34" charset="0"/>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nSpc>
                <a:spcPct val="107000"/>
              </a:lnSpc>
              <a:spcAft>
                <a:spcPts val="0"/>
              </a:spcAft>
            </a:pPr>
            <a:r>
              <a:rPr lang="en-GB">
                <a:latin typeface="Gill Sans Nova"/>
              </a:rPr>
              <a:t>% of households who produced crops and livestock declined overall (p&lt;0.001)</a:t>
            </a:r>
          </a:p>
          <a:p>
            <a:r>
              <a:rPr lang="en-US">
                <a:latin typeface="Gill Sans Nova"/>
              </a:rPr>
              <a:t>Production of crops declined more in urban areas, while production of livestock declined more in rural areas</a:t>
            </a:r>
          </a:p>
        </p:txBody>
      </p:sp>
      <p:graphicFrame>
        <p:nvGraphicFramePr>
          <p:cNvPr id="7" name="Content Placeholder 6">
            <a:extLst>
              <a:ext uri="{FF2B5EF4-FFF2-40B4-BE49-F238E27FC236}">
                <a16:creationId xmlns:a16="http://schemas.microsoft.com/office/drawing/2014/main" id="{801980E1-51A6-B955-4839-A8B0804EDB6E}"/>
              </a:ext>
            </a:extLst>
          </p:cNvPr>
          <p:cNvGraphicFramePr>
            <a:graphicFrameLocks noGrp="1"/>
          </p:cNvGraphicFramePr>
          <p:nvPr>
            <p:ph sz="quarter" idx="13"/>
            <p:extLst>
              <p:ext uri="{D42A27DB-BD31-4B8C-83A1-F6EECF244321}">
                <p14:modId xmlns:p14="http://schemas.microsoft.com/office/powerpoint/2010/main" val="1536243109"/>
              </p:ext>
            </p:extLst>
          </p:nvPr>
        </p:nvGraphicFramePr>
        <p:xfrm>
          <a:off x="609598" y="1582261"/>
          <a:ext cx="5349875" cy="348207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Content Placeholder 10">
            <a:extLst>
              <a:ext uri="{FF2B5EF4-FFF2-40B4-BE49-F238E27FC236}">
                <a16:creationId xmlns:a16="http://schemas.microsoft.com/office/drawing/2014/main" id="{00F4C595-C664-759B-3785-A3DCB02626A5}"/>
              </a:ext>
            </a:extLst>
          </p:cNvPr>
          <p:cNvGraphicFramePr>
            <a:graphicFrameLocks noGrp="1"/>
          </p:cNvGraphicFramePr>
          <p:nvPr>
            <p:ph sz="quarter" idx="14"/>
            <p:extLst>
              <p:ext uri="{D42A27DB-BD31-4B8C-83A1-F6EECF244321}">
                <p14:modId xmlns:p14="http://schemas.microsoft.com/office/powerpoint/2010/main" val="3649189179"/>
              </p:ext>
            </p:extLst>
          </p:nvPr>
        </p:nvGraphicFramePr>
        <p:xfrm>
          <a:off x="6232526" y="1864739"/>
          <a:ext cx="5348287" cy="3128522"/>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4692173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a:extLst>
              <a:ext uri="{FF2B5EF4-FFF2-40B4-BE49-F238E27FC236}">
                <a16:creationId xmlns:a16="http://schemas.microsoft.com/office/drawing/2014/main" id="{7FE54428-AC35-1DC1-D298-B35F1BD0E8CC}"/>
              </a:ext>
            </a:extLst>
          </p:cNvPr>
          <p:cNvGraphicFramePr>
            <a:graphicFrameLocks noGrp="1"/>
          </p:cNvGraphicFramePr>
          <p:nvPr>
            <p:extLst>
              <p:ext uri="{D42A27DB-BD31-4B8C-83A1-F6EECF244321}">
                <p14:modId xmlns:p14="http://schemas.microsoft.com/office/powerpoint/2010/main" val="4293350349"/>
              </p:ext>
            </p:extLst>
          </p:nvPr>
        </p:nvGraphicFramePr>
        <p:xfrm>
          <a:off x="295275" y="942977"/>
          <a:ext cx="8658225" cy="5297614"/>
        </p:xfrm>
        <a:graphic>
          <a:graphicData uri="http://schemas.openxmlformats.org/drawingml/2006/table">
            <a:tbl>
              <a:tblPr firstRow="1" firstCol="1" bandRow="1"/>
              <a:tblGrid>
                <a:gridCol w="3488719">
                  <a:extLst>
                    <a:ext uri="{9D8B030D-6E8A-4147-A177-3AD203B41FA5}">
                      <a16:colId xmlns:a16="http://schemas.microsoft.com/office/drawing/2014/main" val="3900917176"/>
                    </a:ext>
                  </a:extLst>
                </a:gridCol>
                <a:gridCol w="2978756">
                  <a:extLst>
                    <a:ext uri="{9D8B030D-6E8A-4147-A177-3AD203B41FA5}">
                      <a16:colId xmlns:a16="http://schemas.microsoft.com/office/drawing/2014/main" val="1061073481"/>
                    </a:ext>
                  </a:extLst>
                </a:gridCol>
                <a:gridCol w="2190750">
                  <a:extLst>
                    <a:ext uri="{9D8B030D-6E8A-4147-A177-3AD203B41FA5}">
                      <a16:colId xmlns:a16="http://schemas.microsoft.com/office/drawing/2014/main" val="1477151699"/>
                    </a:ext>
                  </a:extLst>
                </a:gridCol>
              </a:tblGrid>
              <a:tr h="336232">
                <a:tc>
                  <a:txBody>
                    <a:bodyPr/>
                    <a:lstStyle/>
                    <a:p>
                      <a:pPr marL="0" algn="l">
                        <a:lnSpc>
                          <a:spcPct val="100000"/>
                        </a:lnSpc>
                        <a:spcAft>
                          <a:spcPts val="1000"/>
                        </a:spcAft>
                      </a:pPr>
                      <a:r>
                        <a:rPr lang="x-none" sz="1600" b="1">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Crops and livestock</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57200" algn="l">
                        <a:lnSpc>
                          <a:spcPct val="150000"/>
                        </a:lnSpc>
                        <a:spcAft>
                          <a:spcPts val="1000"/>
                        </a:spcAft>
                      </a:pPr>
                      <a:r>
                        <a:rPr lang="x-none" sz="1600" b="1">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Sub-groups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marL="457200" algn="l">
                        <a:lnSpc>
                          <a:spcPct val="150000"/>
                        </a:lnSpc>
                        <a:spcAft>
                          <a:spcPts val="1000"/>
                        </a:spcAft>
                      </a:pPr>
                      <a:r>
                        <a:rPr lang="x-none" sz="1600" b="1">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Main Groups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extLst>
                  <a:ext uri="{0D108BD9-81ED-4DB2-BD59-A6C34878D82A}">
                    <a16:rowId xmlns:a16="http://schemas.microsoft.com/office/drawing/2014/main" val="2884071847"/>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Orange fleshed sweet potatoes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6">
                  <a:txBody>
                    <a:bodyPr/>
                    <a:lstStyle/>
                    <a:p>
                      <a:pPr marL="457200" algn="l">
                        <a:lnSpc>
                          <a:spcPct val="15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Vitamin A rich fruits and vegetables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7">
                  <a:txBody>
                    <a:bodyPr/>
                    <a:lstStyle/>
                    <a:p>
                      <a:pPr marL="457200" algn="l">
                        <a:lnSpc>
                          <a:spcPct val="150000"/>
                        </a:lnSpc>
                        <a:spcAft>
                          <a:spcPts val="1000"/>
                        </a:spcAft>
                      </a:pPr>
                      <a:r>
                        <a:rPr lang="x-none" sz="1600" dirty="0">
                          <a:effectLst/>
                          <a:latin typeface="Gill Sans Nova" panose="020B0602020104020203" pitchFamily="34" charset="0"/>
                          <a:ea typeface="Times New Roman" panose="02020603050405020304" pitchFamily="18" charset="0"/>
                          <a:cs typeface="Times New Roman" panose="02020603050405020304" pitchFamily="18" charset="0"/>
                        </a:rPr>
                        <a:t>Micronutrient-rich fruits and vegetables</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73504466"/>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Carrots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26738391"/>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Squash</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477347188"/>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Pumpkin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22407236"/>
                  </a:ext>
                </a:extLst>
              </a:tr>
              <a:tr h="240361">
                <a:tc>
                  <a:txBody>
                    <a:bodyPr/>
                    <a:lstStyle/>
                    <a:p>
                      <a:pPr marL="0" algn="l">
                        <a:lnSpc>
                          <a:spcPct val="100000"/>
                        </a:lnSpc>
                        <a:spcAft>
                          <a:spcPts val="1000"/>
                        </a:spcAft>
                      </a:pPr>
                      <a:r>
                        <a:rPr lang="x-none" sz="1600">
                          <a:effectLst/>
                          <a:latin typeface="Gill Sans Nova"/>
                          <a:ea typeface="Times New Roman" panose="02020603050405020304" pitchFamily="18" charset="0"/>
                          <a:cs typeface="Times New Roman"/>
                        </a:rPr>
                        <a:t>Orange maize</a:t>
                      </a:r>
                      <a:endParaRPr lang="en-US" sz="1600">
                        <a:effectLst/>
                        <a:latin typeface="Gill Sans Nova"/>
                        <a:ea typeface="Times New Roman" panose="02020603050405020304" pitchFamily="18" charset="0"/>
                        <a:cs typeface="Times New Roman"/>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695877588"/>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Fruits (papaya, oranges and mango)</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88742604"/>
                  </a:ext>
                </a:extLst>
              </a:tr>
              <a:tr h="323736">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Dark green leafy vegetables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a:txBody>
                    <a:bodyPr/>
                    <a:lstStyle/>
                    <a:p>
                      <a:pPr marL="457200" algn="l">
                        <a:lnSpc>
                          <a:spcPct val="15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Dark green leafy vegetables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extLst>
                  <a:ext uri="{0D108BD9-81ED-4DB2-BD59-A6C34878D82A}">
                    <a16:rowId xmlns:a16="http://schemas.microsoft.com/office/drawing/2014/main" val="520461422"/>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Groundnuts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4">
                  <a:txBody>
                    <a:bodyPr/>
                    <a:lstStyle/>
                    <a:p>
                      <a:pPr marL="457200" algn="l">
                        <a:lnSpc>
                          <a:spcPct val="15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Plant Protein</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13">
                  <a:txBody>
                    <a:bodyPr/>
                    <a:lstStyle/>
                    <a:p>
                      <a:pPr marL="457200" algn="l">
                        <a:lnSpc>
                          <a:spcPct val="150000"/>
                        </a:lnSpc>
                        <a:spcAft>
                          <a:spcPts val="1000"/>
                        </a:spcAft>
                      </a:pPr>
                      <a:r>
                        <a:rPr lang="de-DE" sz="1600" dirty="0">
                          <a:effectLst/>
                          <a:latin typeface="Gill Sans Nova"/>
                          <a:ea typeface="Times New Roman" panose="02020603050405020304" pitchFamily="18" charset="0"/>
                          <a:cs typeface="Times New Roman"/>
                        </a:rPr>
                        <a:t>Protein-</a:t>
                      </a:r>
                      <a:r>
                        <a:rPr lang="de-DE" sz="1600" dirty="0" err="1">
                          <a:effectLst/>
                          <a:latin typeface="Gill Sans Nova"/>
                          <a:ea typeface="Times New Roman" panose="02020603050405020304" pitchFamily="18" charset="0"/>
                          <a:cs typeface="Times New Roman"/>
                        </a:rPr>
                        <a:t>rich</a:t>
                      </a:r>
                      <a:r>
                        <a:rPr lang="x-none" sz="1600" dirty="0">
                          <a:effectLst/>
                          <a:latin typeface="Gill Sans Nova"/>
                          <a:ea typeface="Times New Roman" panose="02020603050405020304" pitchFamily="18" charset="0"/>
                          <a:cs typeface="Times New Roman"/>
                        </a:rPr>
                        <a:t> </a:t>
                      </a:r>
                      <a:r>
                        <a:rPr lang="de-DE" sz="1600" dirty="0" err="1">
                          <a:effectLst/>
                          <a:latin typeface="Gill Sans Nova"/>
                          <a:ea typeface="Times New Roman" panose="02020603050405020304" pitchFamily="18" charset="0"/>
                          <a:cs typeface="Times New Roman"/>
                        </a:rPr>
                        <a:t>food</a:t>
                      </a:r>
                      <a:endParaRPr lang="en-US" sz="1600" dirty="0" err="1">
                        <a:effectLst/>
                        <a:latin typeface="Gill Sans Nova"/>
                        <a:ea typeface="Times New Roman" panose="02020603050405020304" pitchFamily="18" charset="0"/>
                        <a:cs typeface="Times New Roman"/>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396491243"/>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Lentils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055260515"/>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Iron rich beans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106532130"/>
                  </a:ext>
                </a:extLst>
              </a:tr>
              <a:tr h="240361">
                <a:tc>
                  <a:txBody>
                    <a:bodyPr/>
                    <a:lstStyle/>
                    <a:p>
                      <a:pPr marL="0" algn="l">
                        <a:lnSpc>
                          <a:spcPct val="100000"/>
                        </a:lnSpc>
                        <a:spcAft>
                          <a:spcPts val="1000"/>
                        </a:spcAft>
                      </a:pPr>
                      <a:r>
                        <a:rPr lang="x-none" sz="1600">
                          <a:effectLst/>
                          <a:latin typeface="Gill Sans Nova" panose="020B0602020104020203" pitchFamily="34" charset="0"/>
                          <a:ea typeface="Times New Roman" panose="02020603050405020304" pitchFamily="18" charset="0"/>
                          <a:cs typeface="Times New Roman" panose="02020603050405020304" pitchFamily="18" charset="0"/>
                        </a:rPr>
                        <a:t>Peas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13040114"/>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Pig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rowSpan="9">
                  <a:txBody>
                    <a:bodyPr/>
                    <a:lstStyle/>
                    <a:p>
                      <a:pPr marL="457200" algn="l">
                        <a:lnSpc>
                          <a:spcPct val="15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Animal proteins</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extLst>
                  <a:ext uri="{0D108BD9-81ED-4DB2-BD59-A6C34878D82A}">
                    <a16:rowId xmlns:a16="http://schemas.microsoft.com/office/drawing/2014/main" val="2371980721"/>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Chicken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90088645"/>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Ducks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615568024"/>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Goats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346730342"/>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Cattle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365729147"/>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Rabbits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535235791"/>
                  </a:ext>
                </a:extLst>
              </a:tr>
              <a:tr h="240361">
                <a:tc>
                  <a:txBody>
                    <a:bodyPr/>
                    <a:lstStyle/>
                    <a:p>
                      <a:pPr marL="0" algn="l">
                        <a:lnSpc>
                          <a:spcPct val="100000"/>
                        </a:lnSpc>
                        <a:spcAft>
                          <a:spcPts val="1000"/>
                        </a:spcAft>
                      </a:pPr>
                      <a:r>
                        <a:rPr lang="x-none" sz="160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Sheep </a:t>
                      </a:r>
                      <a:endParaRPr lang="en-US" sz="160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1744656018"/>
                  </a:ext>
                </a:extLst>
              </a:tr>
              <a:tr h="240361">
                <a:tc>
                  <a:txBody>
                    <a:bodyPr/>
                    <a:lstStyle/>
                    <a:p>
                      <a:pPr marL="0" algn="l">
                        <a:lnSpc>
                          <a:spcPct val="100000"/>
                        </a:lnSpc>
                        <a:spcAft>
                          <a:spcPts val="1000"/>
                        </a:spcAft>
                      </a:pPr>
                      <a:r>
                        <a:rPr lang="x-none" sz="1600">
                          <a:solidFill>
                            <a:srgbClr val="000000"/>
                          </a:solidFill>
                          <a:effectLst/>
                          <a:latin typeface="Gill Sans Nova"/>
                          <a:ea typeface="Times New Roman" panose="02020603050405020304" pitchFamily="18" charset="0"/>
                          <a:cs typeface="Times New Roman"/>
                        </a:rPr>
                        <a:t>Guinea </a:t>
                      </a:r>
                      <a:r>
                        <a:rPr lang="de-DE" sz="1600" dirty="0" err="1">
                          <a:solidFill>
                            <a:srgbClr val="000000"/>
                          </a:solidFill>
                          <a:effectLst/>
                          <a:latin typeface="Gill Sans Nova"/>
                          <a:ea typeface="Times New Roman" panose="02020603050405020304" pitchFamily="18" charset="0"/>
                          <a:cs typeface="Times New Roman"/>
                        </a:rPr>
                        <a:t>fowls</a:t>
                      </a:r>
                      <a:endParaRPr lang="en-US" sz="1600" dirty="0" err="1">
                        <a:effectLst/>
                        <a:latin typeface="Gill Sans Nova"/>
                        <a:ea typeface="Times New Roman" panose="02020603050405020304" pitchFamily="18" charset="0"/>
                        <a:cs typeface="Times New Roman"/>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848953732"/>
                  </a:ext>
                </a:extLst>
              </a:tr>
              <a:tr h="240361">
                <a:tc>
                  <a:txBody>
                    <a:bodyPr/>
                    <a:lstStyle/>
                    <a:p>
                      <a:pPr marL="0" algn="l">
                        <a:lnSpc>
                          <a:spcPct val="100000"/>
                        </a:lnSpc>
                        <a:spcAft>
                          <a:spcPts val="1000"/>
                        </a:spcAft>
                      </a:pPr>
                      <a:r>
                        <a:rPr lang="x-none" sz="1600" dirty="0">
                          <a:solidFill>
                            <a:srgbClr val="000000"/>
                          </a:solidFill>
                          <a:effectLst/>
                          <a:latin typeface="Gill Sans Nova" panose="020B0602020104020203" pitchFamily="34" charset="0"/>
                          <a:ea typeface="Times New Roman" panose="02020603050405020304" pitchFamily="18" charset="0"/>
                          <a:cs typeface="Times New Roman" panose="02020603050405020304" pitchFamily="18" charset="0"/>
                        </a:rPr>
                        <a:t>Fish</a:t>
                      </a:r>
                      <a:endParaRPr lang="en-US" sz="1600" dirty="0">
                        <a:effectLst/>
                        <a:latin typeface="Times New Roman" panose="02020603050405020304" pitchFamily="18" charset="0"/>
                        <a:ea typeface="Times New Roman" panose="02020603050405020304" pitchFamily="18" charset="0"/>
                        <a:cs typeface="Times New Roman" panose="02020603050405020304" pitchFamily="18" charset="0"/>
                      </a:endParaRPr>
                    </a:p>
                  </a:txBody>
                  <a:tcPr marL="20495" marR="20495"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C5E0B3"/>
                    </a:solidFill>
                  </a:tcPr>
                </a:tc>
                <a:tc vMerge="1">
                  <a:txBody>
                    <a:bodyPr/>
                    <a:lstStyle/>
                    <a:p>
                      <a:endParaRPr lang="en-US"/>
                    </a:p>
                  </a:txBody>
                  <a:tcPr/>
                </a:tc>
                <a:tc vMerge="1">
                  <a:txBody>
                    <a:bodyPr/>
                    <a:lstStyle/>
                    <a:p>
                      <a:endParaRPr lang="en-US"/>
                    </a:p>
                  </a:txBody>
                  <a:tcPr/>
                </a:tc>
                <a:extLst>
                  <a:ext uri="{0D108BD9-81ED-4DB2-BD59-A6C34878D82A}">
                    <a16:rowId xmlns:a16="http://schemas.microsoft.com/office/drawing/2014/main" val="2512218312"/>
                  </a:ext>
                </a:extLst>
              </a:tr>
            </a:tbl>
          </a:graphicData>
        </a:graphic>
      </p:graphicFrame>
      <p:sp>
        <p:nvSpPr>
          <p:cNvPr id="15" name="TextBox 14">
            <a:extLst>
              <a:ext uri="{FF2B5EF4-FFF2-40B4-BE49-F238E27FC236}">
                <a16:creationId xmlns:a16="http://schemas.microsoft.com/office/drawing/2014/main" id="{A7FBC6A3-F194-CFD1-63BD-7C45A7099165}"/>
              </a:ext>
            </a:extLst>
          </p:cNvPr>
          <p:cNvSpPr txBox="1"/>
          <p:nvPr/>
        </p:nvSpPr>
        <p:spPr>
          <a:xfrm>
            <a:off x="295275" y="315462"/>
            <a:ext cx="10991901" cy="523220"/>
          </a:xfrm>
          <a:prstGeom prst="rect">
            <a:avLst/>
          </a:prstGeom>
          <a:noFill/>
        </p:spPr>
        <p:txBody>
          <a:bodyPr wrap="square">
            <a:spAutoFit/>
          </a:bodyPr>
          <a:lstStyle/>
          <a:p>
            <a:r>
              <a:rPr lang="en-GB" sz="2800" b="1">
                <a:solidFill>
                  <a:schemeClr val="dk2"/>
                </a:solidFill>
                <a:latin typeface="Gill Sans Nova" panose="020B0602020104020203" pitchFamily="34" charset="0"/>
                <a:sym typeface="Gill Sans"/>
              </a:rPr>
              <a:t>Groups of nutritious food produced for consumption and sale </a:t>
            </a:r>
            <a:endParaRPr lang="en-US" sz="2800" b="1">
              <a:solidFill>
                <a:schemeClr val="dk2"/>
              </a:solidFill>
              <a:latin typeface="Gill Sans Nova" panose="020B0602020104020203" pitchFamily="34" charset="0"/>
              <a:sym typeface="Gill Sans"/>
            </a:endParaRPr>
          </a:p>
        </p:txBody>
      </p:sp>
      <p:sp>
        <p:nvSpPr>
          <p:cNvPr id="3" name="TextBox 2">
            <a:extLst>
              <a:ext uri="{FF2B5EF4-FFF2-40B4-BE49-F238E27FC236}">
                <a16:creationId xmlns:a16="http://schemas.microsoft.com/office/drawing/2014/main" id="{3AE65F59-AF09-C0BB-A9C3-449671C0EA8A}"/>
              </a:ext>
            </a:extLst>
          </p:cNvPr>
          <p:cNvSpPr txBox="1"/>
          <p:nvPr/>
        </p:nvSpPr>
        <p:spPr>
          <a:xfrm>
            <a:off x="9277350" y="2151727"/>
            <a:ext cx="2552700" cy="2554545"/>
          </a:xfrm>
          <a:prstGeom prst="rect">
            <a:avLst/>
          </a:prstGeom>
          <a:noFill/>
        </p:spPr>
        <p:txBody>
          <a:bodyPr wrap="square">
            <a:spAutoFit/>
          </a:bodyPr>
          <a:lstStyle/>
          <a:p>
            <a:r>
              <a:rPr lang="x-none" sz="2000">
                <a:effectLst/>
                <a:latin typeface="Gill Sans Nova" panose="020B0602020104020203" pitchFamily="34" charset="0"/>
                <a:ea typeface="Calibri" panose="020F0502020204030204" pitchFamily="34" charset="0"/>
                <a:cs typeface="Times New Roman" panose="02020603050405020304" pitchFamily="18" charset="0"/>
              </a:rPr>
              <a:t>A household </a:t>
            </a:r>
            <a:r>
              <a:rPr lang="en-US" sz="2000">
                <a:effectLst/>
                <a:latin typeface="Gill Sans Nova" panose="020B0602020104020203" pitchFamily="34" charset="0"/>
                <a:ea typeface="Calibri" panose="020F0502020204030204" pitchFamily="34" charset="0"/>
                <a:cs typeface="Times New Roman" panose="02020603050405020304" pitchFamily="18" charset="0"/>
              </a:rPr>
              <a:t>was</a:t>
            </a:r>
            <a:r>
              <a:rPr lang="x-none" sz="2000">
                <a:effectLst/>
                <a:latin typeface="Gill Sans Nova" panose="020B0602020104020203" pitchFamily="34" charset="0"/>
                <a:ea typeface="Calibri" panose="020F0502020204030204" pitchFamily="34" charset="0"/>
                <a:cs typeface="Times New Roman" panose="02020603050405020304" pitchFamily="18" charset="0"/>
              </a:rPr>
              <a:t> counted towards this indicator if it grew and then consumed at least one type of food from each main group (i.e.  at least 2 nutritious foods)</a:t>
            </a:r>
            <a:endParaRPr lang="en-US" sz="2000"/>
          </a:p>
        </p:txBody>
      </p:sp>
    </p:spTree>
    <p:extLst>
      <p:ext uri="{BB962C8B-B14F-4D97-AF65-F5344CB8AC3E}">
        <p14:creationId xmlns:p14="http://schemas.microsoft.com/office/powerpoint/2010/main" val="201784730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D7C41-30C2-B346-C92B-055ECA4425A3}"/>
              </a:ext>
            </a:extLst>
          </p:cNvPr>
          <p:cNvSpPr>
            <a:spLocks noGrp="1"/>
          </p:cNvSpPr>
          <p:nvPr>
            <p:ph type="title"/>
          </p:nvPr>
        </p:nvSpPr>
        <p:spPr/>
        <p:txBody>
          <a:bodyPr/>
          <a:lstStyle/>
          <a:p>
            <a:r>
              <a:rPr lang="en-US"/>
              <a:t>Percent of HHs producing and consuming nutritious crops and livestock  (B=</a:t>
            </a:r>
            <a:r>
              <a:rPr lang="en-ZM"/>
              <a:t> </a:t>
            </a:r>
            <a:r>
              <a:rPr lang="en-US"/>
              <a:t>7,986; M=7,976)</a:t>
            </a:r>
          </a:p>
        </p:txBody>
      </p:sp>
      <p:sp>
        <p:nvSpPr>
          <p:cNvPr id="2" name="Content Placeholder 1"/>
          <p:cNvSpPr>
            <a:spLocks noGrp="1"/>
          </p:cNvSpPr>
          <p:nvPr>
            <p:ph sz="quarter" idx="13"/>
          </p:nvPr>
        </p:nvSpPr>
        <p:spPr/>
        <p:txBody>
          <a:bodyPr/>
          <a:lstStyle/>
          <a:p>
            <a:pPr lvl="0"/>
            <a:r>
              <a:rPr lang="en-US"/>
              <a:t>Overall, households producing and consuming nutritious crops and livestock declined</a:t>
            </a:r>
          </a:p>
          <a:p>
            <a:pPr lvl="1"/>
            <a:r>
              <a:rPr lang="en-GB"/>
              <a:t>Baseline: 47.3% CI [46.2-48.4] </a:t>
            </a:r>
          </a:p>
          <a:p>
            <a:pPr lvl="1"/>
            <a:r>
              <a:rPr lang="en-GB"/>
              <a:t>Midline: 30.8% CI[29.8-31.9], p&lt;0.0001 </a:t>
            </a:r>
          </a:p>
          <a:p>
            <a:pPr lvl="0"/>
            <a:r>
              <a:rPr lang="en-US"/>
              <a:t>More rural households produced and consumed nutritious crops and livestock than urban households</a:t>
            </a:r>
          </a:p>
          <a:p>
            <a:pPr lvl="0"/>
            <a:r>
              <a:rPr lang="en-US"/>
              <a:t>Decline in rural areas and increase in urban area</a:t>
            </a:r>
          </a:p>
          <a:p>
            <a:endParaRPr lang="en-US"/>
          </a:p>
        </p:txBody>
      </p:sp>
      <p:graphicFrame>
        <p:nvGraphicFramePr>
          <p:cNvPr id="18" name="Chart 17">
            <a:extLst>
              <a:ext uri="{FF2B5EF4-FFF2-40B4-BE49-F238E27FC236}">
                <a16:creationId xmlns:a16="http://schemas.microsoft.com/office/drawing/2014/main" id="{B26633BB-ADC8-848E-CDFB-E1A8C4D6EE9E}"/>
              </a:ext>
            </a:extLst>
          </p:cNvPr>
          <p:cNvGraphicFramePr>
            <a:graphicFrameLocks/>
          </p:cNvGraphicFramePr>
          <p:nvPr>
            <p:extLst>
              <p:ext uri="{D42A27DB-BD31-4B8C-83A1-F6EECF244321}">
                <p14:modId xmlns:p14="http://schemas.microsoft.com/office/powerpoint/2010/main" val="691776974"/>
              </p:ext>
            </p:extLst>
          </p:nvPr>
        </p:nvGraphicFramePr>
        <p:xfrm>
          <a:off x="6507804" y="1410981"/>
          <a:ext cx="5072042" cy="474511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840816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4DD7C41-30C2-B346-C92B-055ECA4425A3}"/>
              </a:ext>
            </a:extLst>
          </p:cNvPr>
          <p:cNvSpPr>
            <a:spLocks noGrp="1"/>
          </p:cNvSpPr>
          <p:nvPr>
            <p:ph type="title"/>
          </p:nvPr>
        </p:nvSpPr>
        <p:spPr>
          <a:xfrm>
            <a:off x="609598" y="305430"/>
            <a:ext cx="10970249" cy="713741"/>
          </a:xfrm>
        </p:spPr>
        <p:txBody>
          <a:bodyPr wrap="square" anchor="ctr">
            <a:normAutofit/>
          </a:bodyPr>
          <a:lstStyle/>
          <a:p>
            <a:pPr>
              <a:lnSpc>
                <a:spcPct val="90000"/>
              </a:lnSpc>
            </a:pPr>
            <a:r>
              <a:rPr lang="en-US" sz="2600"/>
              <a:t>Percent of HHs producing and selling nutritious crops and livestock (B=</a:t>
            </a:r>
            <a:r>
              <a:rPr lang="en-ZM" sz="2600"/>
              <a:t>5,874</a:t>
            </a:r>
            <a:r>
              <a:rPr lang="en-US" sz="2600"/>
              <a:t>; M=</a:t>
            </a:r>
            <a:r>
              <a:rPr lang="en-ZM" sz="2600"/>
              <a:t>5,221</a:t>
            </a:r>
            <a:r>
              <a:rPr lang="en-US" sz="2600"/>
              <a:t>)</a:t>
            </a:r>
          </a:p>
        </p:txBody>
      </p:sp>
      <p:sp>
        <p:nvSpPr>
          <p:cNvPr id="2" name="Content Placeholder 1"/>
          <p:cNvSpPr>
            <a:spLocks noGrp="1"/>
          </p:cNvSpPr>
          <p:nvPr>
            <p:ph sz="quarter" idx="13"/>
          </p:nvPr>
        </p:nvSpPr>
        <p:spPr>
          <a:xfrm>
            <a:off x="605368" y="1410981"/>
            <a:ext cx="5348817" cy="4732645"/>
          </a:xfrm>
        </p:spPr>
        <p:txBody>
          <a:bodyPr>
            <a:normAutofit/>
          </a:bodyPr>
          <a:lstStyle/>
          <a:p>
            <a:pPr lvl="0"/>
            <a:endParaRPr lang="en-US"/>
          </a:p>
          <a:p>
            <a:pPr lvl="0"/>
            <a:r>
              <a:rPr lang="en-US"/>
              <a:t>Overall, there was an increase in households producing and selling nutritious crops and livestock. </a:t>
            </a:r>
          </a:p>
          <a:p>
            <a:pPr lvl="1"/>
            <a:r>
              <a:rPr lang="en-GB" sz="2400"/>
              <a:t>Baseline: 62.5%; CI [61.3-63.7] </a:t>
            </a:r>
          </a:p>
          <a:p>
            <a:pPr lvl="1"/>
            <a:r>
              <a:rPr lang="en-GB" sz="2400"/>
              <a:t>Midline: 66.8%; CI [65.5-68.0], p=0.000 </a:t>
            </a:r>
          </a:p>
          <a:p>
            <a:pPr lvl="0"/>
            <a:r>
              <a:rPr lang="en-US"/>
              <a:t>Rural households produced and sold more nutritious crops and livestock than urban households.</a:t>
            </a:r>
          </a:p>
          <a:p>
            <a:endParaRPr lang="en-US"/>
          </a:p>
        </p:txBody>
      </p:sp>
      <p:graphicFrame>
        <p:nvGraphicFramePr>
          <p:cNvPr id="6" name="Content Placeholder 5">
            <a:extLst>
              <a:ext uri="{FF2B5EF4-FFF2-40B4-BE49-F238E27FC236}">
                <a16:creationId xmlns:a16="http://schemas.microsoft.com/office/drawing/2014/main" id="{13172625-88A6-6C62-AF9C-A20BFD4C4E0A}"/>
              </a:ext>
            </a:extLst>
          </p:cNvPr>
          <p:cNvGraphicFramePr>
            <a:graphicFrameLocks noGrp="1"/>
          </p:cNvGraphicFramePr>
          <p:nvPr>
            <p:ph sz="quarter" idx="14"/>
            <p:extLst>
              <p:ext uri="{D42A27DB-BD31-4B8C-83A1-F6EECF244321}">
                <p14:modId xmlns:p14="http://schemas.microsoft.com/office/powerpoint/2010/main" val="1920764684"/>
              </p:ext>
            </p:extLst>
          </p:nvPr>
        </p:nvGraphicFramePr>
        <p:xfrm>
          <a:off x="6094722" y="1410982"/>
          <a:ext cx="5484503" cy="4732644"/>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769090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86"/>
          <p:cNvSpPr txBox="1">
            <a:spLocks noGrp="1"/>
          </p:cNvSpPr>
          <p:nvPr>
            <p:ph type="title"/>
          </p:nvPr>
        </p:nvSpPr>
        <p:spPr/>
        <p:txBody>
          <a:bodyPr/>
          <a:lstStyle/>
          <a:p>
            <a:r>
              <a:rPr lang="en-US"/>
              <a:t>Prevalence of HHs experiencing food insecurity (Household Hunger Scale)</a:t>
            </a:r>
          </a:p>
        </p:txBody>
      </p:sp>
      <p:sp>
        <p:nvSpPr>
          <p:cNvPr id="1205" name="Google Shape;1205;p86"/>
          <p:cNvSpPr txBox="1">
            <a:spLocks noGrp="1"/>
          </p:cNvSpPr>
          <p:nvPr>
            <p:ph type="body" idx="13"/>
          </p:nvPr>
        </p:nvSpPr>
        <p:spPr/>
        <p:txBody>
          <a:bodyPr>
            <a:normAutofit/>
          </a:bodyPr>
          <a:lstStyle/>
          <a:p>
            <a:r>
              <a:rPr lang="en-US"/>
              <a:t>The indicator measures the scale of households’ food deprivation. It focuses on the food quantity dimension of food access and does not measure dietary quality: </a:t>
            </a:r>
          </a:p>
          <a:p>
            <a:pPr marL="788988" lvl="1" indent="-514350">
              <a:buFont typeface="+mj-lt"/>
              <a:buAutoNum type="arabicPeriod"/>
            </a:pPr>
            <a:r>
              <a:rPr lang="en-US"/>
              <a:t>Households are asked:</a:t>
            </a:r>
          </a:p>
          <a:p>
            <a:pPr lvl="2"/>
            <a:r>
              <a:rPr lang="en-US"/>
              <a:t>Three “occurrence” questions representing an increasing severity of food insecurity</a:t>
            </a:r>
          </a:p>
          <a:p>
            <a:pPr lvl="2"/>
            <a:r>
              <a:rPr lang="en-US"/>
              <a:t>Three “frequency-of-occurrence” questions as a follow-up to each occurrence question to determine how often the situation occurred</a:t>
            </a:r>
          </a:p>
          <a:p>
            <a:pPr marL="788988" lvl="1" indent="-514350">
              <a:buFont typeface="+mj-lt"/>
              <a:buAutoNum type="arabicPeriod"/>
            </a:pPr>
            <a:r>
              <a:rPr lang="en-US"/>
              <a:t>A score is calculated for each household by summing up the scores for each frequency-of-occurrence question. </a:t>
            </a:r>
          </a:p>
          <a:p>
            <a:pPr marL="788988" lvl="1" indent="-514350">
              <a:buFont typeface="+mj-lt"/>
              <a:buAutoNum type="arabicPeriod"/>
            </a:pPr>
            <a:r>
              <a:rPr lang="en-US"/>
              <a:t>The median (not average) value of the individual households’ scores is then calculated. </a:t>
            </a:r>
          </a:p>
          <a:p>
            <a:endParaRPr lang="en-US"/>
          </a:p>
          <a:p>
            <a:pPr lvl="0"/>
            <a:endParaRPr lang="en-US"/>
          </a:p>
          <a:p>
            <a:pPr lvl="0"/>
            <a:endParaRPr lang="en-US"/>
          </a:p>
        </p:txBody>
      </p:sp>
    </p:spTree>
    <p:extLst>
      <p:ext uri="{BB962C8B-B14F-4D97-AF65-F5344CB8AC3E}">
        <p14:creationId xmlns:p14="http://schemas.microsoft.com/office/powerpoint/2010/main" val="397018411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6DF4BB17-7950-6C0F-8AF9-3F7A657B8051}"/>
              </a:ext>
            </a:extLst>
          </p:cNvPr>
          <p:cNvSpPr>
            <a:spLocks noGrp="1"/>
          </p:cNvSpPr>
          <p:nvPr>
            <p:ph sz="quarter" idx="13"/>
          </p:nvPr>
        </p:nvSpPr>
        <p:spPr>
          <a:xfrm>
            <a:off x="605368" y="1216325"/>
            <a:ext cx="3397931" cy="5046452"/>
          </a:xfrm>
        </p:spPr>
        <p:txBody>
          <a:bodyPr lIns="91440" tIns="45720" rIns="91440" bIns="45720" anchor="t">
            <a:normAutofit/>
          </a:bodyPr>
          <a:lstStyle/>
          <a:p>
            <a:pPr indent="-287655">
              <a:lnSpc>
                <a:spcPct val="90000"/>
              </a:lnSpc>
              <a:spcAft>
                <a:spcPts val="600"/>
              </a:spcAft>
            </a:pPr>
            <a:r>
              <a:rPr lang="en-US" sz="1800" dirty="0">
                <a:latin typeface="Gill Sans Nova"/>
              </a:rPr>
              <a:t>Overall, the prevalence of hunger (both moderate and severe) declined, and the change is statistically significant </a:t>
            </a:r>
            <a:endParaRPr lang="en-US" dirty="0">
              <a:latin typeface="Gill Sans Nova"/>
            </a:endParaRPr>
          </a:p>
          <a:p>
            <a:pPr lvl="1">
              <a:lnSpc>
                <a:spcPct val="90000"/>
              </a:lnSpc>
              <a:spcAft>
                <a:spcPts val="600"/>
              </a:spcAft>
            </a:pPr>
            <a:r>
              <a:rPr lang="en-GB" sz="1800" dirty="0">
                <a:latin typeface="Gill Sans Nova"/>
              </a:rPr>
              <a:t>Baseline: </a:t>
            </a:r>
            <a:r>
              <a:rPr lang="en-GB" sz="1800" dirty="0">
                <a:solidFill>
                  <a:srgbClr val="000000"/>
                </a:solidFill>
                <a:effectLst/>
                <a:latin typeface="Gill Sans Nova"/>
                <a:ea typeface="Gill Sans" panose="020B0604020202020204" charset="0"/>
                <a:cs typeface="Gill Sans" panose="020B0604020202020204" charset="0"/>
              </a:rPr>
              <a:t>76.3%; CI [75.4-77.2]</a:t>
            </a:r>
            <a:r>
              <a:rPr lang="en-GB" sz="1800" dirty="0">
                <a:latin typeface="Gill Sans Nova"/>
                <a:ea typeface="Gill Sans" panose="020B0604020202020204" charset="0"/>
                <a:cs typeface="Gill Sans" panose="020B0604020202020204" charset="0"/>
              </a:rPr>
              <a:t> </a:t>
            </a:r>
            <a:endParaRPr lang="en-US" sz="1800"/>
          </a:p>
          <a:p>
            <a:pPr lvl="1">
              <a:lnSpc>
                <a:spcPct val="90000"/>
              </a:lnSpc>
              <a:spcAft>
                <a:spcPts val="600"/>
              </a:spcAft>
            </a:pPr>
            <a:r>
              <a:rPr lang="en-GB" sz="1800" dirty="0">
                <a:latin typeface="Gill Sans Nova"/>
              </a:rPr>
              <a:t>Midline: </a:t>
            </a:r>
            <a:r>
              <a:rPr lang="en-GB" sz="1800" dirty="0">
                <a:solidFill>
                  <a:srgbClr val="000000"/>
                </a:solidFill>
                <a:effectLst/>
                <a:latin typeface="Gill Sans Nova"/>
                <a:ea typeface="Gill Sans" panose="020B0604020202020204" charset="0"/>
                <a:cs typeface="Gill Sans" panose="020B0604020202020204" charset="0"/>
              </a:rPr>
              <a:t>74.1%; CI [73.1-75.1], </a:t>
            </a:r>
            <a:r>
              <a:rPr lang="en-GB" sz="1800" dirty="0">
                <a:latin typeface="Gill Sans Nova"/>
              </a:rPr>
              <a:t>p=0.001 </a:t>
            </a:r>
            <a:endParaRPr lang="en-US" sz="1800" dirty="0">
              <a:latin typeface="Gill Sans Nova"/>
            </a:endParaRPr>
          </a:p>
          <a:p>
            <a:pPr indent="-287655">
              <a:lnSpc>
                <a:spcPct val="90000"/>
              </a:lnSpc>
              <a:spcAft>
                <a:spcPts val="600"/>
              </a:spcAft>
            </a:pPr>
            <a:r>
              <a:rPr lang="en-US" sz="1800" dirty="0">
                <a:latin typeface="Gill Sans Nova"/>
              </a:rPr>
              <a:t>Households in urban areas have a lower prevalence compared to rural households, despite it increasing since the baseline compared to rural areas</a:t>
            </a:r>
          </a:p>
          <a:p>
            <a:pPr indent="-287655">
              <a:lnSpc>
                <a:spcPct val="90000"/>
              </a:lnSpc>
              <a:spcAft>
                <a:spcPts val="600"/>
              </a:spcAft>
            </a:pPr>
            <a:r>
              <a:rPr lang="en-US" sz="1800" dirty="0">
                <a:latin typeface="Gill Sans Nova"/>
              </a:rPr>
              <a:t>However, the prevalence of severe food insecurity increased in urban areas</a:t>
            </a:r>
          </a:p>
          <a:p>
            <a:pPr indent="-287655">
              <a:lnSpc>
                <a:spcPct val="90000"/>
              </a:lnSpc>
              <a:spcAft>
                <a:spcPts val="600"/>
              </a:spcAft>
            </a:pPr>
            <a:endParaRPr lang="en-US" sz="1800"/>
          </a:p>
        </p:txBody>
      </p:sp>
      <p:sp>
        <p:nvSpPr>
          <p:cNvPr id="3" name="Title 2">
            <a:extLst>
              <a:ext uri="{FF2B5EF4-FFF2-40B4-BE49-F238E27FC236}">
                <a16:creationId xmlns:a16="http://schemas.microsoft.com/office/drawing/2014/main" id="{962A93A9-C921-66C6-20C9-F16C912AC7C7}"/>
              </a:ext>
            </a:extLst>
          </p:cNvPr>
          <p:cNvSpPr>
            <a:spLocks noGrp="1"/>
          </p:cNvSpPr>
          <p:nvPr>
            <p:ph type="title"/>
          </p:nvPr>
        </p:nvSpPr>
        <p:spPr>
          <a:xfrm>
            <a:off x="609598" y="371221"/>
            <a:ext cx="10972801" cy="713741"/>
          </a:xfrm>
        </p:spPr>
        <p:txBody>
          <a:bodyPr wrap="square" anchor="ctr">
            <a:normAutofit/>
          </a:bodyPr>
          <a:lstStyle/>
          <a:p>
            <a:pPr>
              <a:lnSpc>
                <a:spcPct val="90000"/>
              </a:lnSpc>
            </a:pPr>
            <a:r>
              <a:rPr lang="en-US" sz="2600"/>
              <a:t>Prevalence of HHs experiencing food insecurity</a:t>
            </a:r>
            <a:br>
              <a:rPr lang="en-US" sz="2600"/>
            </a:br>
            <a:r>
              <a:rPr lang="en-US" sz="2600"/>
              <a:t>(B=7,985; M=7,976)</a:t>
            </a:r>
          </a:p>
        </p:txBody>
      </p:sp>
      <p:graphicFrame>
        <p:nvGraphicFramePr>
          <p:cNvPr id="11" name="Chart 10">
            <a:extLst>
              <a:ext uri="{FF2B5EF4-FFF2-40B4-BE49-F238E27FC236}">
                <a16:creationId xmlns:a16="http://schemas.microsoft.com/office/drawing/2014/main" id="{C2B95861-1473-1C92-D7EE-907CE0E17F29}"/>
              </a:ext>
            </a:extLst>
          </p:cNvPr>
          <p:cNvGraphicFramePr/>
          <p:nvPr>
            <p:extLst>
              <p:ext uri="{D42A27DB-BD31-4B8C-83A1-F6EECF244321}">
                <p14:modId xmlns:p14="http://schemas.microsoft.com/office/powerpoint/2010/main" val="351031363"/>
              </p:ext>
            </p:extLst>
          </p:nvPr>
        </p:nvGraphicFramePr>
        <p:xfrm>
          <a:off x="5009745" y="1216325"/>
          <a:ext cx="6572654" cy="4522994"/>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76686185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75"/>
        <p:cNvGrpSpPr/>
        <p:nvPr/>
      </p:nvGrpSpPr>
      <p:grpSpPr>
        <a:xfrm>
          <a:off x="0" y="0"/>
          <a:ext cx="0" cy="0"/>
          <a:chOff x="0" y="0"/>
          <a:chExt cx="0" cy="0"/>
        </a:xfrm>
      </p:grpSpPr>
      <p:sp>
        <p:nvSpPr>
          <p:cNvPr id="1279" name="Google Shape;1279;p95"/>
          <p:cNvSpPr txBox="1">
            <a:spLocks noGrp="1"/>
          </p:cNvSpPr>
          <p:nvPr>
            <p:ph type="title"/>
          </p:nvPr>
        </p:nvSpPr>
        <p:spPr>
          <a:xfrm>
            <a:off x="609598" y="220587"/>
            <a:ext cx="10938237" cy="713741"/>
          </a:xfrm>
        </p:spPr>
        <p:txBody>
          <a:bodyPr wrap="square" anchor="ctr">
            <a:normAutofit fontScale="90000"/>
          </a:bodyPr>
          <a:lstStyle/>
          <a:p>
            <a:r>
              <a:rPr lang="en-US"/>
              <a:t>% of HHs with recommended dietary diversity (B=7,978; M=7,990)</a:t>
            </a:r>
          </a:p>
        </p:txBody>
      </p:sp>
      <p:sp>
        <p:nvSpPr>
          <p:cNvPr id="1276" name="Google Shape;1276;p95"/>
          <p:cNvSpPr txBox="1">
            <a:spLocks noGrp="1"/>
          </p:cNvSpPr>
          <p:nvPr>
            <p:ph sz="quarter" idx="13"/>
          </p:nvPr>
        </p:nvSpPr>
        <p:spPr>
          <a:xfrm>
            <a:off x="609598" y="1050765"/>
            <a:ext cx="4257404" cy="5064580"/>
          </a:xfrm>
        </p:spPr>
        <p:txBody>
          <a:bodyPr>
            <a:normAutofit/>
          </a:bodyPr>
          <a:lstStyle/>
          <a:p>
            <a:pPr>
              <a:lnSpc>
                <a:spcPct val="90000"/>
              </a:lnSpc>
              <a:spcAft>
                <a:spcPts val="600"/>
              </a:spcAft>
            </a:pPr>
            <a:endParaRPr lang="en-US" sz="2000" dirty="0"/>
          </a:p>
          <a:p>
            <a:pPr>
              <a:lnSpc>
                <a:spcPct val="90000"/>
              </a:lnSpc>
              <a:spcAft>
                <a:spcPts val="600"/>
              </a:spcAft>
            </a:pPr>
            <a:r>
              <a:rPr lang="en-GB" sz="2000" dirty="0"/>
              <a:t>Note: HDD at baseline was calculated using a proxy measure (woman’s minimum dietary diversity + the child’s minimum dietary diversity</a:t>
            </a:r>
          </a:p>
          <a:p>
            <a:pPr indent="0">
              <a:lnSpc>
                <a:spcPct val="90000"/>
              </a:lnSpc>
              <a:spcAft>
                <a:spcPts val="600"/>
              </a:spcAft>
              <a:buNone/>
            </a:pPr>
            <a:r>
              <a:rPr lang="en-GB" sz="2000" dirty="0"/>
              <a:t>  </a:t>
            </a:r>
          </a:p>
          <a:p>
            <a:pPr>
              <a:lnSpc>
                <a:spcPct val="90000"/>
              </a:lnSpc>
              <a:spcAft>
                <a:spcPts val="600"/>
              </a:spcAft>
            </a:pPr>
            <a:r>
              <a:rPr lang="en-US" sz="2000" dirty="0"/>
              <a:t>Overall, the percent of households meeting MDD-HH declined from the baseline</a:t>
            </a:r>
          </a:p>
          <a:p>
            <a:pPr>
              <a:lnSpc>
                <a:spcPct val="90000"/>
              </a:lnSpc>
              <a:spcAft>
                <a:spcPts val="600"/>
              </a:spcAft>
            </a:pPr>
            <a:r>
              <a:rPr lang="en-US" sz="2000" dirty="0"/>
              <a:t>Baseline = 19.3% </a:t>
            </a:r>
            <a:r>
              <a:rPr lang="en-GB" sz="2000" dirty="0"/>
              <a:t>[18.4-20.2] </a:t>
            </a:r>
            <a:endParaRPr lang="en-US" sz="2000" dirty="0"/>
          </a:p>
          <a:p>
            <a:pPr>
              <a:lnSpc>
                <a:spcPct val="90000"/>
              </a:lnSpc>
              <a:spcAft>
                <a:spcPts val="600"/>
              </a:spcAft>
            </a:pPr>
            <a:r>
              <a:rPr lang="en-US" sz="2000" dirty="0"/>
              <a:t>Midline  = 18.2% CI </a:t>
            </a:r>
            <a:r>
              <a:rPr lang="en-GB" sz="2000" dirty="0"/>
              <a:t>[17.4-19.1] </a:t>
            </a:r>
            <a:r>
              <a:rPr lang="en-US" sz="2000" dirty="0"/>
              <a:t>(</a:t>
            </a:r>
            <a:r>
              <a:rPr lang="en-GB" sz="2000" dirty="0"/>
              <a:t>p=0.080</a:t>
            </a:r>
            <a:r>
              <a:rPr lang="en-US" sz="2000" dirty="0"/>
              <a:t>)</a:t>
            </a:r>
          </a:p>
          <a:p>
            <a:pPr indent="0">
              <a:lnSpc>
                <a:spcPct val="90000"/>
              </a:lnSpc>
              <a:spcAft>
                <a:spcPts val="600"/>
              </a:spcAft>
              <a:buNone/>
            </a:pPr>
            <a:endParaRPr lang="en-US" sz="2000" dirty="0"/>
          </a:p>
          <a:p>
            <a:pPr lvl="0">
              <a:lnSpc>
                <a:spcPct val="90000"/>
              </a:lnSpc>
              <a:spcAft>
                <a:spcPts val="600"/>
              </a:spcAft>
            </a:pPr>
            <a:r>
              <a:rPr lang="en-US" sz="2000" dirty="0"/>
              <a:t>The decline in MDD-HH was more pronounced in urban areas</a:t>
            </a:r>
          </a:p>
        </p:txBody>
      </p:sp>
      <p:graphicFrame>
        <p:nvGraphicFramePr>
          <p:cNvPr id="5" name="Chart 4">
            <a:extLst>
              <a:ext uri="{FF2B5EF4-FFF2-40B4-BE49-F238E27FC236}">
                <a16:creationId xmlns:a16="http://schemas.microsoft.com/office/drawing/2014/main" id="{6B3514A3-1E3B-A8BC-C18C-3AD486515538}"/>
              </a:ext>
            </a:extLst>
          </p:cNvPr>
          <p:cNvGraphicFramePr/>
          <p:nvPr/>
        </p:nvGraphicFramePr>
        <p:xfrm>
          <a:off x="4867002" y="1204274"/>
          <a:ext cx="6947555" cy="4449452"/>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4223140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03"/>
        <p:cNvGrpSpPr/>
        <p:nvPr/>
      </p:nvGrpSpPr>
      <p:grpSpPr>
        <a:xfrm>
          <a:off x="0" y="0"/>
          <a:ext cx="0" cy="0"/>
          <a:chOff x="0" y="0"/>
          <a:chExt cx="0" cy="0"/>
        </a:xfrm>
      </p:grpSpPr>
      <p:sp>
        <p:nvSpPr>
          <p:cNvPr id="1204" name="Google Shape;1204;p86"/>
          <p:cNvSpPr txBox="1">
            <a:spLocks noGrp="1"/>
          </p:cNvSpPr>
          <p:nvPr>
            <p:ph type="title"/>
          </p:nvPr>
        </p:nvSpPr>
        <p:spPr/>
        <p:txBody>
          <a:bodyPr/>
          <a:lstStyle/>
          <a:p>
            <a:pPr lvl="0"/>
            <a:r>
              <a:rPr lang="en-US"/>
              <a:t>% of women of reproductive age meeting minimum dietary diversity (MDD-W)</a:t>
            </a:r>
          </a:p>
        </p:txBody>
      </p:sp>
      <p:sp>
        <p:nvSpPr>
          <p:cNvPr id="1205" name="Google Shape;1205;p86"/>
          <p:cNvSpPr txBox="1">
            <a:spLocks noGrp="1"/>
          </p:cNvSpPr>
          <p:nvPr>
            <p:ph type="body" idx="13"/>
          </p:nvPr>
        </p:nvSpPr>
        <p:spPr/>
        <p:txBody>
          <a:bodyPr/>
          <a:lstStyle/>
          <a:p>
            <a:pPr lvl="0"/>
            <a:r>
              <a:rPr lang="en-US"/>
              <a:t>Foods categorized into 10 groups based on FAO recommendation on MDD-W  </a:t>
            </a:r>
          </a:p>
          <a:p>
            <a:pPr lvl="0"/>
            <a:r>
              <a:rPr lang="en-US"/>
              <a:t>A variable was created for each food group and a woman given a score of “1” for each food group she consumed and a score of “0” for each food group she did not </a:t>
            </a:r>
          </a:p>
          <a:p>
            <a:pPr lvl="0"/>
            <a:r>
              <a:rPr lang="en-US"/>
              <a:t>Maximum possible score = 10 food groups</a:t>
            </a:r>
          </a:p>
          <a:p>
            <a:pPr lvl="0"/>
            <a:r>
              <a:rPr lang="en-US"/>
              <a:t>FAO recommends 5+ food groups </a:t>
            </a:r>
          </a:p>
          <a:p>
            <a:pPr lvl="0"/>
            <a:endParaRPr lang="en-US"/>
          </a:p>
        </p:txBody>
      </p:sp>
    </p:spTree>
    <p:extLst>
      <p:ext uri="{BB962C8B-B14F-4D97-AF65-F5344CB8AC3E}">
        <p14:creationId xmlns:p14="http://schemas.microsoft.com/office/powerpoint/2010/main" val="18604353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3" name="Google Shape;1213;p87"/>
          <p:cNvSpPr txBox="1">
            <a:spLocks noGrp="1"/>
          </p:cNvSpPr>
          <p:nvPr>
            <p:ph type="title"/>
          </p:nvPr>
        </p:nvSpPr>
        <p:spPr/>
        <p:txBody>
          <a:bodyPr/>
          <a:lstStyle/>
          <a:p>
            <a:r>
              <a:rPr lang="en-US"/>
              <a:t>Women’s dietary diversity (MDD-W): % of women meeting MDD-W (B= 7,643; M= 7,976)</a:t>
            </a:r>
          </a:p>
        </p:txBody>
      </p:sp>
      <p:sp>
        <p:nvSpPr>
          <p:cNvPr id="2" name="Content Placeholder 1"/>
          <p:cNvSpPr>
            <a:spLocks noGrp="1"/>
          </p:cNvSpPr>
          <p:nvPr>
            <p:ph sz="quarter" idx="13"/>
          </p:nvPr>
        </p:nvSpPr>
        <p:spPr/>
        <p:txBody>
          <a:bodyPr/>
          <a:lstStyle/>
          <a:p>
            <a:r>
              <a:rPr lang="en-US"/>
              <a:t>Overall, MDDW slightly declined (about 0.8%) from baseline to midline</a:t>
            </a:r>
          </a:p>
          <a:p>
            <a:pPr lvl="1"/>
            <a:r>
              <a:rPr lang="en-GB"/>
              <a:t>Baseline: 53.7% </a:t>
            </a:r>
            <a:br>
              <a:rPr lang="en-GB"/>
            </a:br>
            <a:r>
              <a:rPr lang="en-US"/>
              <a:t>CI </a:t>
            </a:r>
            <a:r>
              <a:rPr lang="en-GB"/>
              <a:t>[52.6-54.8] </a:t>
            </a:r>
          </a:p>
          <a:p>
            <a:pPr lvl="1"/>
            <a:r>
              <a:rPr lang="en-GB"/>
              <a:t>Midline: 52.9% </a:t>
            </a:r>
            <a:br>
              <a:rPr lang="en-GB"/>
            </a:br>
            <a:r>
              <a:rPr lang="en-US"/>
              <a:t>CI </a:t>
            </a:r>
            <a:r>
              <a:rPr lang="en-GB"/>
              <a:t>[51.8-54.0], p&lt;0.309 </a:t>
            </a:r>
          </a:p>
          <a:p>
            <a:r>
              <a:rPr lang="en-US"/>
              <a:t>Despite more urban women meeting MDD-W than rural women, a slight decline was also noted in urban areas. </a:t>
            </a:r>
          </a:p>
        </p:txBody>
      </p:sp>
      <p:graphicFrame>
        <p:nvGraphicFramePr>
          <p:cNvPr id="5" name="Chart 4">
            <a:extLst>
              <a:ext uri="{FF2B5EF4-FFF2-40B4-BE49-F238E27FC236}">
                <a16:creationId xmlns:a16="http://schemas.microsoft.com/office/drawing/2014/main" id="{F7CC4F1A-AD83-E280-4DA4-4B89A7C1D2F6}"/>
              </a:ext>
            </a:extLst>
          </p:cNvPr>
          <p:cNvGraphicFramePr/>
          <p:nvPr>
            <p:extLst>
              <p:ext uri="{D42A27DB-BD31-4B8C-83A1-F6EECF244321}">
                <p14:modId xmlns:p14="http://schemas.microsoft.com/office/powerpoint/2010/main" val="2416565771"/>
              </p:ext>
            </p:extLst>
          </p:nvPr>
        </p:nvGraphicFramePr>
        <p:xfrm>
          <a:off x="4251489" y="1423447"/>
          <a:ext cx="7335143" cy="45720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32861700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atin typeface="Calibri" panose="020F0502020204030204" pitchFamily="34" charset="0"/>
                <a:ea typeface="Times New Roman" panose="02020603050405020304" pitchFamily="18" charset="0"/>
                <a:cs typeface="Times New Roman" panose="02020603050405020304" pitchFamily="18" charset="0"/>
              </a:rPr>
              <a:t>Food groups consumed by women </a:t>
            </a:r>
            <a:r>
              <a:rPr lang="en-US"/>
              <a:t>(B= 7,643; M= 7,976)</a:t>
            </a:r>
          </a:p>
        </p:txBody>
      </p:sp>
      <p:pic>
        <p:nvPicPr>
          <p:cNvPr id="3" name="slide7" descr="Blatt 6">
            <a:extLst>
              <a:ext uri="{FF2B5EF4-FFF2-40B4-BE49-F238E27FC236}">
                <a16:creationId xmlns:a16="http://schemas.microsoft.com/office/drawing/2014/main" id="{59F94295-5CF3-BCBD-3688-F4E58ECAA9B2}"/>
              </a:ext>
            </a:extLst>
          </p:cNvPr>
          <p:cNvPicPr>
            <a:picLocks noChangeAspect="1"/>
          </p:cNvPicPr>
          <p:nvPr/>
        </p:nvPicPr>
        <p:blipFill rotWithShape="1">
          <a:blip r:embed="rId2">
            <a:extLst>
              <a:ext uri="{28A0092B-C50C-407E-A947-70E740481C1C}">
                <a14:useLocalDpi xmlns:a14="http://schemas.microsoft.com/office/drawing/2010/main" val="0"/>
              </a:ext>
            </a:extLst>
          </a:blip>
          <a:srcRect t="6504" r="10283" b="4613"/>
          <a:stretch/>
        </p:blipFill>
        <p:spPr>
          <a:xfrm>
            <a:off x="874644" y="934328"/>
            <a:ext cx="11054604" cy="5217994"/>
          </a:xfrm>
          <a:prstGeom prst="rect">
            <a:avLst/>
          </a:prstGeom>
        </p:spPr>
      </p:pic>
    </p:spTree>
    <p:extLst>
      <p:ext uri="{BB962C8B-B14F-4D97-AF65-F5344CB8AC3E}">
        <p14:creationId xmlns:p14="http://schemas.microsoft.com/office/powerpoint/2010/main" val="36111273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4"/>
          <p:cNvSpPr txBox="1">
            <a:spLocks noGrp="1"/>
          </p:cNvSpPr>
          <p:nvPr>
            <p:ph type="title"/>
          </p:nvPr>
        </p:nvSpPr>
        <p:spPr>
          <a:xfrm>
            <a:off x="463294" y="144740"/>
            <a:ext cx="10868081" cy="713741"/>
          </a:xfrm>
        </p:spPr>
        <p:txBody>
          <a:bodyPr/>
          <a:lstStyle/>
          <a:p>
            <a:pPr lvl="0"/>
            <a:r>
              <a:rPr lang="en-US"/>
              <a:t>Acknowledgements</a:t>
            </a:r>
          </a:p>
        </p:txBody>
      </p:sp>
      <p:pic>
        <p:nvPicPr>
          <p:cNvPr id="331" name="Google Shape;331;p4"/>
          <p:cNvPicPr preferRelativeResize="0">
            <a:picLocks noGrp="1" noChangeAspect="1"/>
          </p:cNvPicPr>
          <p:nvPr>
            <p:ph type="pic" idx="4294967295"/>
          </p:nvPr>
        </p:nvPicPr>
        <p:blipFill rotWithShape="1">
          <a:blip r:embed="rId3" cstate="email">
            <a:alphaModFix/>
            <a:extLst>
              <a:ext uri="{28A0092B-C50C-407E-A947-70E740481C1C}">
                <a14:useLocalDpi xmlns:a14="http://schemas.microsoft.com/office/drawing/2010/main"/>
              </a:ext>
            </a:extLst>
          </a:blip>
          <a:srcRect/>
          <a:stretch/>
        </p:blipFill>
        <p:spPr>
          <a:xfrm>
            <a:off x="1186239" y="4244125"/>
            <a:ext cx="754063" cy="808037"/>
          </a:xfrm>
          <a:prstGeom prst="rect">
            <a:avLst/>
          </a:prstGeom>
          <a:noFill/>
          <a:ln>
            <a:noFill/>
          </a:ln>
        </p:spPr>
      </p:pic>
      <p:pic>
        <p:nvPicPr>
          <p:cNvPr id="333" name="Google Shape;333;p4"/>
          <p:cNvPicPr preferRelativeResize="0">
            <a:picLocks noGrp="1" noChangeAspect="1"/>
          </p:cNvPicPr>
          <p:nvPr>
            <p:ph type="pic" idx="4294967295"/>
          </p:nvPr>
        </p:nvPicPr>
        <p:blipFill rotWithShape="1">
          <a:blip r:embed="rId4" cstate="email">
            <a:alphaModFix/>
            <a:extLst>
              <a:ext uri="{28A0092B-C50C-407E-A947-70E740481C1C}">
                <a14:useLocalDpi xmlns:a14="http://schemas.microsoft.com/office/drawing/2010/main"/>
              </a:ext>
            </a:extLst>
          </a:blip>
          <a:srcRect/>
          <a:stretch/>
        </p:blipFill>
        <p:spPr>
          <a:xfrm>
            <a:off x="1186238" y="2244214"/>
            <a:ext cx="782638" cy="835025"/>
          </a:xfrm>
          <a:prstGeom prst="rect">
            <a:avLst/>
          </a:prstGeom>
          <a:noFill/>
          <a:ln>
            <a:noFill/>
          </a:ln>
        </p:spPr>
      </p:pic>
      <p:sp>
        <p:nvSpPr>
          <p:cNvPr id="335" name="Google Shape;335;p4"/>
          <p:cNvSpPr txBox="1"/>
          <p:nvPr/>
        </p:nvSpPr>
        <p:spPr>
          <a:xfrm>
            <a:off x="1771507" y="4885325"/>
            <a:ext cx="6627702" cy="338514"/>
          </a:xfrm>
          <a:prstGeom prst="rect">
            <a:avLst/>
          </a:prstGeom>
          <a:noFill/>
          <a:ln>
            <a:noFill/>
          </a:ln>
        </p:spPr>
        <p:txBody>
          <a:bodyPr spcFirstLastPara="1" wrap="square" lIns="91425" tIns="45700" rIns="91425" bIns="45700" anchor="t" anchorCtr="0">
            <a:spAutoFit/>
          </a:bodyPr>
          <a:lstStyle/>
          <a:p>
            <a:pPr>
              <a:buClr>
                <a:schemeClr val="dk2"/>
              </a:buClr>
              <a:buSzPts val="1800"/>
            </a:pPr>
            <a:r>
              <a:rPr lang="en-US" sz="1600">
                <a:solidFill>
                  <a:schemeClr val="dk1"/>
                </a:solidFill>
              </a:rPr>
              <a:t> </a:t>
            </a:r>
            <a:endParaRPr sz="1600"/>
          </a:p>
        </p:txBody>
      </p:sp>
      <p:graphicFrame>
        <p:nvGraphicFramePr>
          <p:cNvPr id="6" name="Table 5">
            <a:extLst>
              <a:ext uri="{FF2B5EF4-FFF2-40B4-BE49-F238E27FC236}">
                <a16:creationId xmlns:a16="http://schemas.microsoft.com/office/drawing/2014/main" id="{DD1835FA-0DB6-4B8C-9845-DC9CCE50497E}"/>
              </a:ext>
            </a:extLst>
          </p:cNvPr>
          <p:cNvGraphicFramePr>
            <a:graphicFrameLocks noGrp="1"/>
          </p:cNvGraphicFramePr>
          <p:nvPr>
            <p:extLst>
              <p:ext uri="{D42A27DB-BD31-4B8C-83A1-F6EECF244321}">
                <p14:modId xmlns:p14="http://schemas.microsoft.com/office/powerpoint/2010/main" val="646933261"/>
              </p:ext>
            </p:extLst>
          </p:nvPr>
        </p:nvGraphicFramePr>
        <p:xfrm>
          <a:off x="674914" y="1121229"/>
          <a:ext cx="11212166" cy="5166670"/>
        </p:xfrm>
        <a:graphic>
          <a:graphicData uri="http://schemas.openxmlformats.org/drawingml/2006/table">
            <a:tbl>
              <a:tblPr firstRow="1" bandRow="1">
                <a:tableStyleId>{A51DB5F1-1D7C-441B-B2F7-409DD43D117B}</a:tableStyleId>
              </a:tblPr>
              <a:tblGrid>
                <a:gridCol w="2099095">
                  <a:extLst>
                    <a:ext uri="{9D8B030D-6E8A-4147-A177-3AD203B41FA5}">
                      <a16:colId xmlns:a16="http://schemas.microsoft.com/office/drawing/2014/main" val="1740480968"/>
                    </a:ext>
                  </a:extLst>
                </a:gridCol>
                <a:gridCol w="9113071">
                  <a:extLst>
                    <a:ext uri="{9D8B030D-6E8A-4147-A177-3AD203B41FA5}">
                      <a16:colId xmlns:a16="http://schemas.microsoft.com/office/drawing/2014/main" val="2139765243"/>
                    </a:ext>
                  </a:extLst>
                </a:gridCol>
              </a:tblGrid>
              <a:tr h="1006928">
                <a:tc>
                  <a:txBody>
                    <a:bodyPr/>
                    <a:lstStyle/>
                    <a:p>
                      <a:endParaRPr lang="en-GB"/>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dk1"/>
                          </a:solidFill>
                          <a:latin typeface="Gill Sans Nova"/>
                        </a:rPr>
                        <a:t>This SUN/MCDP II Midline Survey was made possible with the generous support of the American people through the U.S. Agency for International Development</a:t>
                      </a:r>
                      <a:endParaRPr lang="en-GB" sz="2000" b="0" dirty="0">
                        <a:latin typeface="Gill Sans Nova"/>
                      </a:endParaRP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39788238"/>
                  </a:ext>
                </a:extLst>
              </a:tr>
              <a:tr h="1047749">
                <a:tc>
                  <a:txBody>
                    <a:bodyPr/>
                    <a:lstStyle/>
                    <a:p>
                      <a:endParaRPr lang="en-GB" dirty="0"/>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2000" b="0" dirty="0">
                          <a:solidFill>
                            <a:schemeClr val="dk1"/>
                          </a:solidFill>
                          <a:latin typeface="Gill Sans Nova"/>
                        </a:rPr>
                        <a:t>The survey was made possible through the infrastructural support of the Government Republic of Zambia and the key line ministries for their Technical and Logistical Support. We also acknowledge the communities where the survey was conducted</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32832782"/>
                  </a:ext>
                </a:extLst>
              </a:tr>
              <a:tr h="1037331">
                <a:tc>
                  <a:txBody>
                    <a:bodyPr/>
                    <a:lstStyle/>
                    <a:p>
                      <a:endParaRPr lang="en-GB"/>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rtl="0" eaLnBrk="1" fontAlgn="auto" latinLnBrk="0" hangingPunct="1">
                        <a:lnSpc>
                          <a:spcPct val="100000"/>
                        </a:lnSpc>
                        <a:spcBef>
                          <a:spcPts val="0"/>
                        </a:spcBef>
                        <a:spcAft>
                          <a:spcPts val="0"/>
                        </a:spcAft>
                        <a:buClr>
                          <a:srgbClr val="000000"/>
                        </a:buClr>
                        <a:buSzTx/>
                        <a:buFont typeface="Arial"/>
                        <a:buNone/>
                      </a:pPr>
                      <a:r>
                        <a:rPr lang="en-US" sz="2000" b="0" dirty="0">
                          <a:solidFill>
                            <a:schemeClr val="dk1"/>
                          </a:solidFill>
                          <a:latin typeface="Gill Sans Nova"/>
                        </a:rPr>
                        <a:t>We are grateful to UNICEF Zambia for supporting the logistics for </a:t>
                      </a:r>
                      <a:r>
                        <a:rPr lang="en-US" sz="2000" b="0" dirty="0" err="1">
                          <a:solidFill>
                            <a:schemeClr val="dk1"/>
                          </a:solidFill>
                          <a:latin typeface="Gill Sans Nova"/>
                        </a:rPr>
                        <a:t>anaemia</a:t>
                      </a:r>
                      <a:r>
                        <a:rPr lang="en-US" sz="2000" b="0" dirty="0">
                          <a:solidFill>
                            <a:schemeClr val="dk1"/>
                          </a:solidFill>
                          <a:latin typeface="Gill Sans Nova"/>
                        </a:rPr>
                        <a:t> data collection component of the survey </a:t>
                      </a: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962251800"/>
                  </a:ext>
                </a:extLst>
              </a:tr>
              <a:tr h="1037331">
                <a:tc>
                  <a:txBody>
                    <a:bodyPr/>
                    <a:lstStyle/>
                    <a:p>
                      <a:endParaRPr lang="en-GB"/>
                    </a:p>
                  </a:txBody>
                  <a:tcP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r>
                        <a:rPr lang="en-US" sz="2000" b="0" dirty="0">
                          <a:solidFill>
                            <a:schemeClr val="dk1"/>
                          </a:solidFill>
                          <a:latin typeface="Gill Sans Nova"/>
                        </a:rPr>
                        <a:t>This survey was designed and implemented by the USAID-funded SUN LE Project with the National Food and Nutrition Commission (NFNC) of Zambia.</a:t>
                      </a:r>
                      <a:endParaRPr lang="en-GB" sz="2000" b="0" dirty="0">
                        <a:latin typeface="Gill Sans Nova"/>
                      </a:endParaRPr>
                    </a:p>
                  </a:txBody>
                  <a:tcPr anchor="ctr">
                    <a:lnL w="0" cap="flat" cmpd="sng" algn="ctr">
                      <a:noFill/>
                      <a:prstDash val="solid"/>
                      <a:round/>
                      <a:headEnd type="none" w="med" len="med"/>
                      <a:tailEnd type="none" w="med" len="med"/>
                    </a:lnL>
                    <a:lnR w="0" cap="flat" cmpd="sng" algn="ctr">
                      <a:noFill/>
                      <a:prstDash val="solid"/>
                      <a:round/>
                      <a:headEnd type="none" w="med" len="med"/>
                      <a:tailEnd type="none" w="med" len="med"/>
                    </a:lnR>
                    <a:lnT w="0" cap="flat" cmpd="sng" algn="ctr">
                      <a:noFill/>
                      <a:prstDash val="solid"/>
                      <a:round/>
                      <a:headEnd type="none" w="med" len="med"/>
                      <a:tailEnd type="none" w="med" len="med"/>
                    </a:lnT>
                    <a:lnB w="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37491703"/>
                  </a:ext>
                </a:extLst>
              </a:tr>
              <a:tr h="1037331">
                <a:tc>
                  <a:txBody>
                    <a:bodyPr/>
                    <a:lstStyle/>
                    <a:p>
                      <a:pPr lvl="0">
                        <a:buNone/>
                      </a:pPr>
                      <a:endParaRPr lang="en-GB" dirty="0"/>
                    </a:p>
                  </a:txBody>
                  <a:tcPr>
                    <a:lnL w="0">
                      <a:noFill/>
                    </a:lnL>
                    <a:lnR w="0">
                      <a:noFill/>
                    </a:lnR>
                    <a:lnT w="0">
                      <a:noFill/>
                    </a:lnT>
                    <a:lnB w="0">
                      <a:noFill/>
                    </a:lnB>
                    <a:lnTlToBr w="0">
                      <a:noFill/>
                    </a:lnTlToBr>
                    <a:lnBlToTr w="0">
                      <a:noFill/>
                    </a:lnBlToTr>
                    <a:noFill/>
                  </a:tcPr>
                </a:tc>
                <a:tc>
                  <a:txBody>
                    <a:bodyPr/>
                    <a:lstStyle/>
                    <a:p>
                      <a:pPr lvl="0">
                        <a:buNone/>
                      </a:pPr>
                      <a:r>
                        <a:rPr lang="en-US" sz="2000" b="0" dirty="0">
                          <a:solidFill>
                            <a:schemeClr val="dk1"/>
                          </a:solidFill>
                          <a:latin typeface="Gill Sans Nova"/>
                        </a:rPr>
                        <a:t>We are grateful to GIZ for supporting the data collection in </a:t>
                      </a:r>
                      <a:r>
                        <a:rPr lang="en-US" sz="2000" b="0" dirty="0" err="1">
                          <a:solidFill>
                            <a:schemeClr val="dk1"/>
                          </a:solidFill>
                          <a:latin typeface="Gill Sans Nova"/>
                        </a:rPr>
                        <a:t>Mwense</a:t>
                      </a:r>
                      <a:r>
                        <a:rPr lang="en-US" sz="2000" b="0" dirty="0">
                          <a:solidFill>
                            <a:schemeClr val="dk1"/>
                          </a:solidFill>
                          <a:latin typeface="Gill Sans Nova"/>
                        </a:rPr>
                        <a:t> and </a:t>
                      </a:r>
                      <a:r>
                        <a:rPr lang="en-US" sz="2000" b="0" dirty="0" err="1">
                          <a:solidFill>
                            <a:schemeClr val="dk1"/>
                          </a:solidFill>
                          <a:latin typeface="Gill Sans Nova"/>
                        </a:rPr>
                        <a:t>Kawambwa</a:t>
                      </a:r>
                      <a:r>
                        <a:rPr lang="en-US" sz="2000" b="0" dirty="0">
                          <a:solidFill>
                            <a:schemeClr val="dk1"/>
                          </a:solidFill>
                          <a:latin typeface="Gill Sans Nova"/>
                        </a:rPr>
                        <a:t> districts</a:t>
                      </a:r>
                    </a:p>
                  </a:txBody>
                  <a:tcPr anchor="ctr">
                    <a:lnL w="0">
                      <a:noFill/>
                    </a:lnL>
                    <a:lnR w="0">
                      <a:noFill/>
                    </a:lnR>
                    <a:lnT w="0">
                      <a:noFill/>
                    </a:lnT>
                    <a:lnB w="0">
                      <a:noFill/>
                    </a:lnB>
                    <a:lnTlToBr w="0">
                      <a:noFill/>
                    </a:lnTlToBr>
                    <a:lnBlToTr w="0">
                      <a:noFill/>
                    </a:lnBlToTr>
                    <a:noFill/>
                  </a:tcPr>
                </a:tc>
                <a:extLst>
                  <a:ext uri="{0D108BD9-81ED-4DB2-BD59-A6C34878D82A}">
                    <a16:rowId xmlns:a16="http://schemas.microsoft.com/office/drawing/2014/main" val="1508179967"/>
                  </a:ext>
                </a:extLst>
              </a:tr>
            </a:tbl>
          </a:graphicData>
        </a:graphic>
      </p:graphicFrame>
      <p:pic>
        <p:nvPicPr>
          <p:cNvPr id="15" name="Google Shape;332;p4">
            <a:extLst>
              <a:ext uri="{FF2B5EF4-FFF2-40B4-BE49-F238E27FC236}">
                <a16:creationId xmlns:a16="http://schemas.microsoft.com/office/drawing/2014/main" id="{D718276F-1627-47EA-B1AE-3C678C28D4FC}"/>
              </a:ext>
            </a:extLst>
          </p:cNvPr>
          <p:cNvPicPr preferRelativeResize="0">
            <a:picLocks/>
          </p:cNvPicPr>
          <p:nvPr/>
        </p:nvPicPr>
        <p:blipFill rotWithShape="1">
          <a:blip r:embed="rId5" cstate="screen">
            <a:alphaModFix/>
            <a:extLst>
              <a:ext uri="{28A0092B-C50C-407E-A947-70E740481C1C}">
                <a14:useLocalDpi xmlns:a14="http://schemas.microsoft.com/office/drawing/2010/main"/>
              </a:ext>
            </a:extLst>
          </a:blip>
          <a:srcRect/>
          <a:stretch/>
        </p:blipFill>
        <p:spPr>
          <a:xfrm>
            <a:off x="992336" y="992699"/>
            <a:ext cx="1163638" cy="1244600"/>
          </a:xfrm>
          <a:prstGeom prst="rect">
            <a:avLst/>
          </a:prstGeom>
          <a:noFill/>
          <a:ln>
            <a:noFill/>
          </a:ln>
        </p:spPr>
      </p:pic>
      <p:pic>
        <p:nvPicPr>
          <p:cNvPr id="16" name="Picture 15">
            <a:extLst>
              <a:ext uri="{FF2B5EF4-FFF2-40B4-BE49-F238E27FC236}">
                <a16:creationId xmlns:a16="http://schemas.microsoft.com/office/drawing/2014/main" id="{75EAFBEE-9786-4BFF-8F3D-57949BCA2F2C}"/>
              </a:ext>
            </a:extLst>
          </p:cNvPr>
          <p:cNvPicPr>
            <a:picLocks noChangeAspect="1"/>
          </p:cNvPicPr>
          <p:nvPr/>
        </p:nvPicPr>
        <p:blipFill>
          <a:blip r:embed="rId6"/>
          <a:stretch>
            <a:fillRect/>
          </a:stretch>
        </p:blipFill>
        <p:spPr>
          <a:xfrm>
            <a:off x="1090309" y="3356786"/>
            <a:ext cx="1163639" cy="638339"/>
          </a:xfrm>
          <a:prstGeom prst="rect">
            <a:avLst/>
          </a:prstGeom>
        </p:spPr>
      </p:pic>
      <p:pic>
        <p:nvPicPr>
          <p:cNvPr id="2" name="Picture 1" descr="A green and black flag&#10;&#10;Description automatically generated">
            <a:extLst>
              <a:ext uri="{FF2B5EF4-FFF2-40B4-BE49-F238E27FC236}">
                <a16:creationId xmlns:a16="http://schemas.microsoft.com/office/drawing/2014/main" id="{F3A3A06B-37DC-CAB1-196D-906555124128}"/>
              </a:ext>
            </a:extLst>
          </p:cNvPr>
          <p:cNvPicPr>
            <a:picLocks noChangeAspect="1"/>
          </p:cNvPicPr>
          <p:nvPr/>
        </p:nvPicPr>
        <p:blipFill>
          <a:blip r:embed="rId7"/>
          <a:stretch>
            <a:fillRect/>
          </a:stretch>
        </p:blipFill>
        <p:spPr>
          <a:xfrm>
            <a:off x="586468" y="5313589"/>
            <a:ext cx="2179865" cy="802822"/>
          </a:xfrm>
          <a:prstGeom prst="rect">
            <a:avLst/>
          </a:prstGeom>
        </p:spPr>
      </p:pic>
    </p:spTree>
    <p:extLst>
      <p:ext uri="{BB962C8B-B14F-4D97-AF65-F5344CB8AC3E}">
        <p14:creationId xmlns:p14="http://schemas.microsoft.com/office/powerpoint/2010/main" val="226041389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6" name="Google Shape;1176;p82"/>
          <p:cNvSpPr txBox="1">
            <a:spLocks noGrp="1"/>
          </p:cNvSpPr>
          <p:nvPr>
            <p:ph type="title"/>
          </p:nvPr>
        </p:nvSpPr>
        <p:spPr/>
        <p:txBody>
          <a:bodyPr/>
          <a:lstStyle/>
          <a:p>
            <a:r>
              <a:rPr lang="en-GB"/>
              <a:t>Percent of HHs practicing safe food preparation/ improved storage practices </a:t>
            </a:r>
            <a:r>
              <a:rPr lang="en-US"/>
              <a:t>(B= 7,486; M= 7,976)</a:t>
            </a:r>
            <a:endParaRPr lang="en-GB"/>
          </a:p>
        </p:txBody>
      </p:sp>
      <p:sp>
        <p:nvSpPr>
          <p:cNvPr id="1175" name="Google Shape;1175;p82"/>
          <p:cNvSpPr txBox="1">
            <a:spLocks noGrp="1"/>
          </p:cNvSpPr>
          <p:nvPr>
            <p:ph sz="quarter" idx="14"/>
          </p:nvPr>
        </p:nvSpPr>
        <p:spPr/>
        <p:txBody>
          <a:bodyPr/>
          <a:lstStyle/>
          <a:p>
            <a:endParaRPr lang="en-US"/>
          </a:p>
          <a:p>
            <a:r>
              <a:rPr lang="en-US"/>
              <a:t>Significant improvement in </a:t>
            </a:r>
            <a:r>
              <a:rPr lang="en-GB">
                <a:sym typeface="Gill Sans"/>
              </a:rPr>
              <a:t>HHs practicing safe food preparation/ improved storage practices</a:t>
            </a:r>
            <a:endParaRPr lang="en-US"/>
          </a:p>
          <a:p>
            <a:pPr lvl="1"/>
            <a:r>
              <a:rPr lang="en-GB"/>
              <a:t>Baseline: </a:t>
            </a:r>
            <a:r>
              <a:rPr lang="en-GB" sz="1800">
                <a:effectLst/>
                <a:latin typeface="Gill Sans Nova" panose="020B0602020104020203" pitchFamily="34" charset="0"/>
                <a:ea typeface="Calibri" panose="020F0502020204030204" pitchFamily="34" charset="0"/>
                <a:cs typeface="Calibri" panose="020F0502020204030204" pitchFamily="34" charset="0"/>
              </a:rPr>
              <a:t>7.6 % CI [7.0- 8.21] </a:t>
            </a:r>
            <a:endParaRPr lang="en-GB"/>
          </a:p>
          <a:p>
            <a:pPr lvl="1"/>
            <a:r>
              <a:rPr lang="en-GB" sz="1800">
                <a:effectLst/>
                <a:latin typeface="Gill Sans Nova" panose="020B0602020104020203" pitchFamily="34" charset="0"/>
                <a:ea typeface="Calibri" panose="020F0502020204030204" pitchFamily="34" charset="0"/>
                <a:cs typeface="Calibri" panose="020F0502020204030204" pitchFamily="34" charset="0"/>
              </a:rPr>
              <a:t>Midline: 10.8 % [10.1 11.5</a:t>
            </a:r>
            <a:r>
              <a:rPr lang="en-GB"/>
              <a:t>], p</a:t>
            </a:r>
            <a:r>
              <a:rPr lang="en-US"/>
              <a:t>&lt;0.0.0001</a:t>
            </a:r>
          </a:p>
          <a:p>
            <a:r>
              <a:rPr lang="en-GB">
                <a:sym typeface="Gill Sans"/>
              </a:rPr>
              <a:t>Safe food preparation and storage practices still very low</a:t>
            </a:r>
            <a:endParaRPr lang="en-US"/>
          </a:p>
          <a:p>
            <a:pPr lvl="0"/>
            <a:endParaRPr lang="en-GB"/>
          </a:p>
          <a:p>
            <a:endParaRPr lang="en-US"/>
          </a:p>
          <a:p>
            <a:endParaRPr lang="en-US"/>
          </a:p>
        </p:txBody>
      </p:sp>
      <p:graphicFrame>
        <p:nvGraphicFramePr>
          <p:cNvPr id="6" name="Content Placeholder 5">
            <a:extLst>
              <a:ext uri="{FF2B5EF4-FFF2-40B4-BE49-F238E27FC236}">
                <a16:creationId xmlns:a16="http://schemas.microsoft.com/office/drawing/2014/main" id="{10AB7258-E5C3-B079-AB1A-FA70E0C72437}"/>
              </a:ext>
            </a:extLst>
          </p:cNvPr>
          <p:cNvGraphicFramePr>
            <a:graphicFrameLocks noGrp="1"/>
          </p:cNvGraphicFramePr>
          <p:nvPr>
            <p:ph sz="quarter" idx="13"/>
            <p:extLst>
              <p:ext uri="{D42A27DB-BD31-4B8C-83A1-F6EECF244321}">
                <p14:modId xmlns:p14="http://schemas.microsoft.com/office/powerpoint/2010/main" val="2236994640"/>
              </p:ext>
            </p:extLst>
          </p:nvPr>
        </p:nvGraphicFramePr>
        <p:xfrm>
          <a:off x="604838" y="1411288"/>
          <a:ext cx="5626192" cy="4732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52935108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013"/>
        <p:cNvGrpSpPr/>
        <p:nvPr/>
      </p:nvGrpSpPr>
      <p:grpSpPr>
        <a:xfrm>
          <a:off x="0" y="0"/>
          <a:ext cx="0" cy="0"/>
          <a:chOff x="0" y="0"/>
          <a:chExt cx="0" cy="0"/>
        </a:xfrm>
      </p:grpSpPr>
      <p:sp>
        <p:nvSpPr>
          <p:cNvPr id="1015" name="Google Shape;1015;p64"/>
          <p:cNvSpPr txBox="1">
            <a:spLocks noGrp="1"/>
          </p:cNvSpPr>
          <p:nvPr>
            <p:ph type="title"/>
          </p:nvPr>
        </p:nvSpPr>
        <p:spPr/>
        <p:txBody>
          <a:bodyPr/>
          <a:lstStyle/>
          <a:p>
            <a:pPr lvl="0"/>
            <a:r>
              <a:rPr lang="en-US"/>
              <a:t>Objective 2 / IR 4: Healthier Cleaner Environment</a:t>
            </a:r>
          </a:p>
        </p:txBody>
      </p:sp>
      <p:sp>
        <p:nvSpPr>
          <p:cNvPr id="7" name="Subtitle 6"/>
          <p:cNvSpPr>
            <a:spLocks noGrp="1"/>
          </p:cNvSpPr>
          <p:nvPr>
            <p:ph type="subTitle" idx="1"/>
          </p:nvPr>
        </p:nvSpPr>
        <p:spPr/>
        <p:txBody>
          <a:bodyPr>
            <a:normAutofit fontScale="92500"/>
          </a:bodyPr>
          <a:lstStyle/>
          <a:p>
            <a:r>
              <a:rPr lang="en-ZA"/>
              <a:t>Access to water and sanitation; water treatment and storage; essential hygiene practices; child exposure to animal waste  </a:t>
            </a:r>
            <a:endParaRPr lang="en-GB"/>
          </a:p>
        </p:txBody>
      </p:sp>
    </p:spTree>
    <p:extLst>
      <p:ext uri="{BB962C8B-B14F-4D97-AF65-F5344CB8AC3E}">
        <p14:creationId xmlns:p14="http://schemas.microsoft.com/office/powerpoint/2010/main" val="24530869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036"/>
        <p:cNvGrpSpPr/>
        <p:nvPr/>
      </p:nvGrpSpPr>
      <p:grpSpPr>
        <a:xfrm>
          <a:off x="0" y="0"/>
          <a:ext cx="0" cy="0"/>
          <a:chOff x="0" y="0"/>
          <a:chExt cx="0" cy="0"/>
        </a:xfrm>
      </p:grpSpPr>
      <p:sp>
        <p:nvSpPr>
          <p:cNvPr id="1039" name="Google Shape;1039;p67"/>
          <p:cNvSpPr txBox="1">
            <a:spLocks noGrp="1"/>
          </p:cNvSpPr>
          <p:nvPr>
            <p:ph type="title"/>
          </p:nvPr>
        </p:nvSpPr>
        <p:spPr/>
        <p:txBody>
          <a:bodyPr/>
          <a:lstStyle/>
          <a:p>
            <a:pPr lvl="0"/>
            <a:r>
              <a:rPr lang="en-US"/>
              <a:t>% of HHs with access to basic drinking water services</a:t>
            </a:r>
          </a:p>
        </p:txBody>
      </p:sp>
      <p:sp>
        <p:nvSpPr>
          <p:cNvPr id="3" name="Content Placeholder 2">
            <a:extLst>
              <a:ext uri="{FF2B5EF4-FFF2-40B4-BE49-F238E27FC236}">
                <a16:creationId xmlns:a16="http://schemas.microsoft.com/office/drawing/2014/main" id="{CFF071CB-69BD-1254-FBD1-C6294C87AA5A}"/>
              </a:ext>
            </a:extLst>
          </p:cNvPr>
          <p:cNvSpPr>
            <a:spLocks noGrp="1"/>
          </p:cNvSpPr>
          <p:nvPr>
            <p:ph sz="quarter" idx="13"/>
          </p:nvPr>
        </p:nvSpPr>
        <p:spPr/>
        <p:txBody>
          <a:bodyPr/>
          <a:lstStyle/>
          <a:p>
            <a:pPr lvl="0"/>
            <a:r>
              <a:rPr lang="en-US"/>
              <a:t>A household was counted as having access to basic drinking water if they met all the criteria below:</a:t>
            </a:r>
          </a:p>
          <a:p>
            <a:pPr lvl="1"/>
            <a:r>
              <a:rPr lang="en-US"/>
              <a:t>Received water from a safe water source </a:t>
            </a:r>
          </a:p>
          <a:p>
            <a:pPr lvl="2"/>
            <a:r>
              <a:rPr lang="en-US"/>
              <a:t>tube or borehole </a:t>
            </a:r>
          </a:p>
          <a:p>
            <a:pPr lvl="2"/>
            <a:r>
              <a:rPr lang="en-US"/>
              <a:t>protected shallow well </a:t>
            </a:r>
          </a:p>
          <a:p>
            <a:pPr lvl="2"/>
            <a:r>
              <a:rPr lang="en-US"/>
              <a:t>harvested rainwater </a:t>
            </a:r>
          </a:p>
          <a:p>
            <a:pPr lvl="2"/>
            <a:r>
              <a:rPr lang="en-US"/>
              <a:t>piped water/public tap </a:t>
            </a:r>
          </a:p>
          <a:p>
            <a:pPr lvl="2"/>
            <a:r>
              <a:rPr lang="en-US"/>
              <a:t>protected spring</a:t>
            </a:r>
          </a:p>
          <a:p>
            <a:pPr lvl="1"/>
            <a:r>
              <a:rPr lang="en-US"/>
              <a:t>The water was usually accessible </a:t>
            </a:r>
          </a:p>
          <a:p>
            <a:pPr lvl="1"/>
            <a:r>
              <a:rPr lang="en-US"/>
              <a:t>They could get to the water source within 30 minutes or less </a:t>
            </a:r>
          </a:p>
          <a:p>
            <a:endParaRPr lang="en-US"/>
          </a:p>
        </p:txBody>
      </p:sp>
    </p:spTree>
    <p:extLst>
      <p:ext uri="{BB962C8B-B14F-4D97-AF65-F5344CB8AC3E}">
        <p14:creationId xmlns:p14="http://schemas.microsoft.com/office/powerpoint/2010/main" val="137687111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6"/>
        <p:cNvGrpSpPr/>
        <p:nvPr/>
      </p:nvGrpSpPr>
      <p:grpSpPr>
        <a:xfrm>
          <a:off x="0" y="0"/>
          <a:ext cx="0" cy="0"/>
          <a:chOff x="0" y="0"/>
          <a:chExt cx="0" cy="0"/>
        </a:xfrm>
      </p:grpSpPr>
      <p:sp>
        <p:nvSpPr>
          <p:cNvPr id="1039" name="Google Shape;1039;p67"/>
          <p:cNvSpPr txBox="1">
            <a:spLocks noGrp="1"/>
          </p:cNvSpPr>
          <p:nvPr>
            <p:ph type="title"/>
          </p:nvPr>
        </p:nvSpPr>
        <p:spPr>
          <a:xfrm>
            <a:off x="609598" y="220587"/>
            <a:ext cx="11296456" cy="713741"/>
          </a:xfrm>
        </p:spPr>
        <p:txBody>
          <a:bodyPr/>
          <a:lstStyle/>
          <a:p>
            <a:pPr lvl="0"/>
            <a:r>
              <a:rPr lang="en-US"/>
              <a:t>% of HHs with access to basic drinking water (B: 7,986, M: 7,990) </a:t>
            </a:r>
          </a:p>
        </p:txBody>
      </p:sp>
      <p:sp>
        <p:nvSpPr>
          <p:cNvPr id="22" name="Content Placeholder 21">
            <a:extLst>
              <a:ext uri="{FF2B5EF4-FFF2-40B4-BE49-F238E27FC236}">
                <a16:creationId xmlns:a16="http://schemas.microsoft.com/office/drawing/2014/main" id="{23C1CE93-6C10-4970-8857-F0C6FE452F1D}"/>
              </a:ext>
            </a:extLst>
          </p:cNvPr>
          <p:cNvSpPr>
            <a:spLocks noGrp="1"/>
          </p:cNvSpPr>
          <p:nvPr>
            <p:ph sz="quarter" idx="13"/>
          </p:nvPr>
        </p:nvSpPr>
        <p:spPr/>
        <p:txBody>
          <a:bodyPr/>
          <a:lstStyle/>
          <a:p>
            <a:r>
              <a:rPr lang="en-US"/>
              <a:t>Overall, access to basic drinking water improved </a:t>
            </a:r>
          </a:p>
          <a:p>
            <a:pPr lvl="1"/>
            <a:r>
              <a:rPr lang="en-US"/>
              <a:t>Baseline </a:t>
            </a:r>
            <a:r>
              <a:rPr lang="en-GB" sz="1800">
                <a:solidFill>
                  <a:srgbClr val="000000"/>
                </a:solidFill>
                <a:effectLst/>
                <a:latin typeface="Gill Sans Nova" panose="020B0602020104020203" pitchFamily="34" charset="0"/>
                <a:ea typeface="Calibri" panose="020F0502020204030204" pitchFamily="34" charset="0"/>
                <a:cs typeface="Calibri" panose="020F0502020204030204" pitchFamily="34" charset="0"/>
              </a:rPr>
              <a:t>36.9%; CI [35.9-38</a:t>
            </a:r>
            <a:r>
              <a:rPr lang="en-US"/>
              <a:t>]</a:t>
            </a:r>
          </a:p>
          <a:p>
            <a:pPr lvl="1"/>
            <a:r>
              <a:rPr lang="en-US"/>
              <a:t>Midline </a:t>
            </a:r>
            <a:r>
              <a:rPr lang="en-GB" sz="1800">
                <a:effectLst/>
                <a:latin typeface="Gill Sans Nova" panose="020B0602020104020203" pitchFamily="34" charset="0"/>
                <a:ea typeface="Gill Sans Nova" panose="020B0602020104020203" pitchFamily="34" charset="0"/>
                <a:cs typeface="Gill Sans Nova" panose="020B0602020104020203" pitchFamily="34" charset="0"/>
              </a:rPr>
              <a:t>52.40%; CI [51.3-53.5], </a:t>
            </a:r>
            <a:r>
              <a:rPr lang="en-US"/>
              <a:t>p&lt;0.001</a:t>
            </a:r>
          </a:p>
          <a:p>
            <a:r>
              <a:rPr lang="en-GB"/>
              <a:t>access to drinking water improved significantly, particularly in rural areas.</a:t>
            </a:r>
          </a:p>
          <a:p>
            <a:pPr marL="0" indent="0">
              <a:buNone/>
            </a:pPr>
            <a:endParaRPr lang="en-US"/>
          </a:p>
          <a:p>
            <a:endParaRPr lang="en-US"/>
          </a:p>
          <a:p>
            <a:endParaRPr lang="en-GB"/>
          </a:p>
        </p:txBody>
      </p:sp>
      <p:graphicFrame>
        <p:nvGraphicFramePr>
          <p:cNvPr id="6" name="Content Placeholder 5">
            <a:extLst>
              <a:ext uri="{FF2B5EF4-FFF2-40B4-BE49-F238E27FC236}">
                <a16:creationId xmlns:a16="http://schemas.microsoft.com/office/drawing/2014/main" id="{23759361-44C8-8C62-F3C6-3D86B460E189}"/>
              </a:ext>
            </a:extLst>
          </p:cNvPr>
          <p:cNvGraphicFramePr>
            <a:graphicFrameLocks noGrp="1"/>
          </p:cNvGraphicFramePr>
          <p:nvPr>
            <p:ph sz="quarter" idx="14"/>
            <p:extLst>
              <p:ext uri="{D42A27DB-BD31-4B8C-83A1-F6EECF244321}">
                <p14:modId xmlns:p14="http://schemas.microsoft.com/office/powerpoint/2010/main" val="815282840"/>
              </p:ext>
            </p:extLst>
          </p:nvPr>
        </p:nvGraphicFramePr>
        <p:xfrm>
          <a:off x="4111985" y="1065036"/>
          <a:ext cx="7435850" cy="5064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9063622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12"/>
        <p:cNvGrpSpPr/>
        <p:nvPr/>
      </p:nvGrpSpPr>
      <p:grpSpPr>
        <a:xfrm>
          <a:off x="0" y="0"/>
          <a:ext cx="0" cy="0"/>
          <a:chOff x="0" y="0"/>
          <a:chExt cx="0" cy="0"/>
        </a:xfrm>
      </p:grpSpPr>
      <p:sp>
        <p:nvSpPr>
          <p:cNvPr id="1116" name="Google Shape;1116;p76"/>
          <p:cNvSpPr txBox="1">
            <a:spLocks noGrp="1"/>
          </p:cNvSpPr>
          <p:nvPr>
            <p:ph type="title"/>
          </p:nvPr>
        </p:nvSpPr>
        <p:spPr/>
        <p:txBody>
          <a:bodyPr/>
          <a:lstStyle/>
          <a:p>
            <a:pPr lvl="0"/>
            <a:r>
              <a:rPr lang="en-US"/>
              <a:t>% of HHs with soap and water at a handwashing station commonly used by family members  (B= 7,986; M= 7,967) </a:t>
            </a:r>
          </a:p>
        </p:txBody>
      </p:sp>
      <p:sp>
        <p:nvSpPr>
          <p:cNvPr id="7" name="Content Placeholder 6">
            <a:extLst>
              <a:ext uri="{FF2B5EF4-FFF2-40B4-BE49-F238E27FC236}">
                <a16:creationId xmlns:a16="http://schemas.microsoft.com/office/drawing/2014/main" id="{3637D770-CAFC-4DEE-B03B-92B81E460B91}"/>
              </a:ext>
            </a:extLst>
          </p:cNvPr>
          <p:cNvSpPr>
            <a:spLocks noGrp="1"/>
          </p:cNvSpPr>
          <p:nvPr>
            <p:ph sz="quarter" idx="13"/>
          </p:nvPr>
        </p:nvSpPr>
        <p:spPr/>
        <p:txBody>
          <a:bodyPr/>
          <a:lstStyle/>
          <a:p>
            <a:r>
              <a:rPr lang="en-GB"/>
              <a:t>A household was counted if they met the following criteria:</a:t>
            </a:r>
            <a:endParaRPr lang="en-US"/>
          </a:p>
          <a:p>
            <a:pPr lvl="1"/>
            <a:r>
              <a:rPr lang="en-US"/>
              <a:t>t</a:t>
            </a:r>
            <a:r>
              <a:rPr lang="en-GB"/>
              <a:t>he household showed a place where household members usually wash their hands</a:t>
            </a:r>
            <a:endParaRPr lang="en-US"/>
          </a:p>
          <a:p>
            <a:pPr lvl="1"/>
            <a:r>
              <a:rPr lang="en-GB"/>
              <a:t>there was soap and water within 1 minute of reach</a:t>
            </a:r>
          </a:p>
          <a:p>
            <a:r>
              <a:rPr lang="en-US"/>
              <a:t>No significant difference was observed overall</a:t>
            </a:r>
          </a:p>
          <a:p>
            <a:pPr lvl="1"/>
            <a:r>
              <a:rPr lang="en-US"/>
              <a:t>Baseline: </a:t>
            </a:r>
            <a:r>
              <a:rPr lang="en-GB"/>
              <a:t>14.8%; CI [14.1-15.6</a:t>
            </a:r>
            <a:r>
              <a:rPr lang="en-US"/>
              <a:t>]</a:t>
            </a:r>
          </a:p>
          <a:p>
            <a:pPr lvl="1"/>
            <a:r>
              <a:rPr lang="en-US"/>
              <a:t>Midline: </a:t>
            </a:r>
            <a:r>
              <a:rPr lang="en-GB"/>
              <a:t>14.9%; CI [14.1-15.7], </a:t>
            </a:r>
            <a:r>
              <a:rPr lang="en-US"/>
              <a:t>p=0.916</a:t>
            </a:r>
          </a:p>
          <a:p>
            <a:r>
              <a:rPr lang="en-US"/>
              <a:t>Slight increase in rural and a decline in urban</a:t>
            </a:r>
          </a:p>
          <a:p>
            <a:endParaRPr lang="en-GB"/>
          </a:p>
        </p:txBody>
      </p:sp>
      <p:graphicFrame>
        <p:nvGraphicFramePr>
          <p:cNvPr id="6" name="Content Placeholder 5">
            <a:extLst>
              <a:ext uri="{FF2B5EF4-FFF2-40B4-BE49-F238E27FC236}">
                <a16:creationId xmlns:a16="http://schemas.microsoft.com/office/drawing/2014/main" id="{8A4AEE69-26EC-40A7-BE80-BD5FEDAAC7D9}"/>
              </a:ext>
            </a:extLst>
          </p:cNvPr>
          <p:cNvGraphicFramePr>
            <a:graphicFrameLocks noGrp="1"/>
          </p:cNvGraphicFramePr>
          <p:nvPr>
            <p:ph sz="quarter" idx="14"/>
            <p:extLst>
              <p:ext uri="{D42A27DB-BD31-4B8C-83A1-F6EECF244321}">
                <p14:modId xmlns:p14="http://schemas.microsoft.com/office/powerpoint/2010/main" val="3539966973"/>
              </p:ext>
            </p:extLst>
          </p:nvPr>
        </p:nvGraphicFramePr>
        <p:xfrm>
          <a:off x="6230938" y="1423988"/>
          <a:ext cx="5348287" cy="4732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29558593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CF4AC8-4806-4C11-8014-D5918ECA0F7E}"/>
              </a:ext>
            </a:extLst>
          </p:cNvPr>
          <p:cNvSpPr>
            <a:spLocks noGrp="1"/>
          </p:cNvSpPr>
          <p:nvPr>
            <p:ph type="title"/>
          </p:nvPr>
        </p:nvSpPr>
        <p:spPr/>
        <p:txBody>
          <a:bodyPr/>
          <a:lstStyle/>
          <a:p>
            <a:r>
              <a:rPr lang="en-US"/>
              <a:t>Households using improved sanitation services - definition</a:t>
            </a:r>
            <a:endParaRPr lang="en-GB"/>
          </a:p>
        </p:txBody>
      </p:sp>
      <p:sp>
        <p:nvSpPr>
          <p:cNvPr id="3" name="Content Placeholder 2">
            <a:extLst>
              <a:ext uri="{FF2B5EF4-FFF2-40B4-BE49-F238E27FC236}">
                <a16:creationId xmlns:a16="http://schemas.microsoft.com/office/drawing/2014/main" id="{31584D59-FC6F-44E8-9FBD-001EA8C88F27}"/>
              </a:ext>
            </a:extLst>
          </p:cNvPr>
          <p:cNvSpPr>
            <a:spLocks noGrp="1"/>
          </p:cNvSpPr>
          <p:nvPr>
            <p:ph sz="quarter" idx="13"/>
          </p:nvPr>
        </p:nvSpPr>
        <p:spPr>
          <a:xfrm>
            <a:off x="605368" y="1079045"/>
            <a:ext cx="10713120" cy="5064580"/>
          </a:xfrm>
        </p:spPr>
        <p:txBody>
          <a:bodyPr/>
          <a:lstStyle/>
          <a:p>
            <a:pPr lvl="0"/>
            <a:r>
              <a:rPr lang="en-US"/>
              <a:t>A household was counted if it used: </a:t>
            </a:r>
          </a:p>
          <a:p>
            <a:pPr lvl="1"/>
            <a:r>
              <a:rPr lang="en-US"/>
              <a:t>ventilated improved pit latrine </a:t>
            </a:r>
          </a:p>
          <a:p>
            <a:pPr lvl="1"/>
            <a:r>
              <a:rPr lang="en-US"/>
              <a:t>flush or pour toilet connected to a sewer system or </a:t>
            </a:r>
          </a:p>
          <a:p>
            <a:pPr lvl="1"/>
            <a:r>
              <a:rPr lang="en-US"/>
              <a:t>septic tank or composting toilet</a:t>
            </a:r>
          </a:p>
          <a:p>
            <a:pPr lvl="0"/>
            <a:r>
              <a:rPr lang="en-US"/>
              <a:t>The latrine was observed for visible signs of use</a:t>
            </a:r>
          </a:p>
          <a:p>
            <a:endParaRPr lang="en-GB"/>
          </a:p>
        </p:txBody>
      </p:sp>
    </p:spTree>
    <p:extLst>
      <p:ext uri="{BB962C8B-B14F-4D97-AF65-F5344CB8AC3E}">
        <p14:creationId xmlns:p14="http://schemas.microsoft.com/office/powerpoint/2010/main" val="197525517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36"/>
        <p:cNvGrpSpPr/>
        <p:nvPr/>
      </p:nvGrpSpPr>
      <p:grpSpPr>
        <a:xfrm>
          <a:off x="0" y="0"/>
          <a:ext cx="0" cy="0"/>
          <a:chOff x="0" y="0"/>
          <a:chExt cx="0" cy="0"/>
        </a:xfrm>
      </p:grpSpPr>
      <p:sp>
        <p:nvSpPr>
          <p:cNvPr id="1142" name="Google Shape;1142;p79"/>
          <p:cNvSpPr txBox="1">
            <a:spLocks noGrp="1"/>
          </p:cNvSpPr>
          <p:nvPr>
            <p:ph type="title"/>
          </p:nvPr>
        </p:nvSpPr>
        <p:spPr/>
        <p:txBody>
          <a:bodyPr/>
          <a:lstStyle/>
          <a:p>
            <a:r>
              <a:rPr lang="en-US"/>
              <a:t>Households with access to basic sanitation facilities (B=7,986; M=7,990) </a:t>
            </a:r>
          </a:p>
        </p:txBody>
      </p:sp>
      <p:sp>
        <p:nvSpPr>
          <p:cNvPr id="4" name="Content Placeholder 3">
            <a:extLst>
              <a:ext uri="{FF2B5EF4-FFF2-40B4-BE49-F238E27FC236}">
                <a16:creationId xmlns:a16="http://schemas.microsoft.com/office/drawing/2014/main" id="{9900BCA9-0F0C-43EF-AAF0-CB60E382B7A2}"/>
              </a:ext>
            </a:extLst>
          </p:cNvPr>
          <p:cNvSpPr>
            <a:spLocks noGrp="1"/>
          </p:cNvSpPr>
          <p:nvPr>
            <p:ph sz="quarter" idx="13"/>
          </p:nvPr>
        </p:nvSpPr>
        <p:spPr/>
        <p:txBody>
          <a:bodyPr/>
          <a:lstStyle/>
          <a:p>
            <a:endParaRPr lang="en-US"/>
          </a:p>
          <a:p>
            <a:r>
              <a:rPr lang="en-US"/>
              <a:t>Access to basic</a:t>
            </a:r>
            <a:r>
              <a:rPr lang="en-US">
                <a:sym typeface="Gill Sans"/>
              </a:rPr>
              <a:t> sanitation facilities improved overall</a:t>
            </a:r>
            <a:endParaRPr lang="en-US"/>
          </a:p>
          <a:p>
            <a:pPr lvl="1"/>
            <a:r>
              <a:rPr lang="en-US"/>
              <a:t>Baseline 20.6% CI [19.8-21.5] </a:t>
            </a:r>
          </a:p>
          <a:p>
            <a:pPr lvl="1"/>
            <a:r>
              <a:rPr lang="en-US"/>
              <a:t>Midline 31.7% CI [30.6-32.7], p=0.000</a:t>
            </a:r>
          </a:p>
          <a:p>
            <a:r>
              <a:rPr lang="en-GB"/>
              <a:t>A significant improvement registered in urban areas</a:t>
            </a:r>
          </a:p>
          <a:p>
            <a:r>
              <a:rPr lang="en-US"/>
              <a:t>Access to basic</a:t>
            </a:r>
            <a:r>
              <a:rPr lang="en-US">
                <a:sym typeface="Gill Sans"/>
              </a:rPr>
              <a:t> sanitation still very low in rural areas</a:t>
            </a:r>
            <a:endParaRPr lang="en-GB"/>
          </a:p>
        </p:txBody>
      </p:sp>
      <p:graphicFrame>
        <p:nvGraphicFramePr>
          <p:cNvPr id="6" name="Content Placeholder 5">
            <a:extLst>
              <a:ext uri="{FF2B5EF4-FFF2-40B4-BE49-F238E27FC236}">
                <a16:creationId xmlns:a16="http://schemas.microsoft.com/office/drawing/2014/main" id="{A0F2CB1C-6B39-7131-2D69-2CC9C80F95C1}"/>
              </a:ext>
            </a:extLst>
          </p:cNvPr>
          <p:cNvGraphicFramePr>
            <a:graphicFrameLocks noGrp="1"/>
          </p:cNvGraphicFramePr>
          <p:nvPr>
            <p:ph sz="quarter" idx="14"/>
            <p:extLst>
              <p:ext uri="{D42A27DB-BD31-4B8C-83A1-F6EECF244321}">
                <p14:modId xmlns:p14="http://schemas.microsoft.com/office/powerpoint/2010/main" val="1869823036"/>
              </p:ext>
            </p:extLst>
          </p:nvPr>
        </p:nvGraphicFramePr>
        <p:xfrm>
          <a:off x="6230938" y="1423988"/>
          <a:ext cx="5348287" cy="4732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0611967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947"/>
        <p:cNvGrpSpPr/>
        <p:nvPr/>
      </p:nvGrpSpPr>
      <p:grpSpPr>
        <a:xfrm>
          <a:off x="0" y="0"/>
          <a:ext cx="0" cy="0"/>
          <a:chOff x="0" y="0"/>
          <a:chExt cx="0" cy="0"/>
        </a:xfrm>
      </p:grpSpPr>
      <p:sp>
        <p:nvSpPr>
          <p:cNvPr id="949" name="Google Shape;949;p56"/>
          <p:cNvSpPr txBox="1">
            <a:spLocks noGrp="1"/>
          </p:cNvSpPr>
          <p:nvPr>
            <p:ph type="title"/>
          </p:nvPr>
        </p:nvSpPr>
        <p:spPr/>
        <p:txBody>
          <a:bodyPr/>
          <a:lstStyle/>
          <a:p>
            <a:r>
              <a:rPr lang="en-US"/>
              <a:t>% </a:t>
            </a:r>
            <a:r>
              <a:rPr lang="en-GB"/>
              <a:t>Children &lt;2 years who had diarrhoea in the preceding two weeks to survey (B=</a:t>
            </a:r>
            <a:r>
              <a:rPr lang="en-US"/>
              <a:t>7,979</a:t>
            </a:r>
            <a:r>
              <a:rPr lang="en-GB"/>
              <a:t>; M=</a:t>
            </a:r>
            <a:r>
              <a:rPr lang="en-US"/>
              <a:t>7,610</a:t>
            </a:r>
            <a:r>
              <a:rPr lang="en-GB"/>
              <a:t>)</a:t>
            </a:r>
          </a:p>
        </p:txBody>
      </p:sp>
      <p:sp>
        <p:nvSpPr>
          <p:cNvPr id="5" name="Content Placeholder 4">
            <a:extLst>
              <a:ext uri="{FF2B5EF4-FFF2-40B4-BE49-F238E27FC236}">
                <a16:creationId xmlns:a16="http://schemas.microsoft.com/office/drawing/2014/main" id="{5A4E4823-7F4B-F42C-390D-201294BD93F8}"/>
              </a:ext>
            </a:extLst>
          </p:cNvPr>
          <p:cNvSpPr>
            <a:spLocks noGrp="1"/>
          </p:cNvSpPr>
          <p:nvPr>
            <p:ph sz="quarter" idx="14"/>
          </p:nvPr>
        </p:nvSpPr>
        <p:spPr/>
        <p:txBody>
          <a:bodyPr/>
          <a:lstStyle/>
          <a:p>
            <a:r>
              <a:rPr lang="en-US" dirty="0"/>
              <a:t>All groups saw declines in </a:t>
            </a:r>
            <a:r>
              <a:rPr lang="en-US" dirty="0" err="1"/>
              <a:t>diarrhoea</a:t>
            </a:r>
            <a:r>
              <a:rPr lang="en-US" dirty="0"/>
              <a:t> incidence from baseline</a:t>
            </a:r>
          </a:p>
          <a:p>
            <a:pPr lvl="1"/>
            <a:r>
              <a:rPr lang="en-US" dirty="0"/>
              <a:t>Baseline: 35.1%, </a:t>
            </a:r>
            <a:r>
              <a:rPr lang="en-GB" sz="1800" dirty="0">
                <a:effectLst/>
                <a:latin typeface="Gill Sans Nova" panose="020B0602020104020203" pitchFamily="34" charset="0"/>
                <a:ea typeface="Calibri" panose="020F0502020204030204" pitchFamily="34" charset="0"/>
                <a:cs typeface="Calibri" panose="020F0502020204030204" pitchFamily="34" charset="0"/>
              </a:rPr>
              <a:t>CI [33.5-35.6]</a:t>
            </a:r>
            <a:r>
              <a:rPr lang="en-US" dirty="0"/>
              <a:t> </a:t>
            </a:r>
          </a:p>
          <a:p>
            <a:pPr lvl="1"/>
            <a:r>
              <a:rPr lang="en-US" dirty="0"/>
              <a:t>Midline: 27.4% </a:t>
            </a:r>
            <a:r>
              <a:rPr lang="en-GB" sz="1800" dirty="0">
                <a:effectLst/>
                <a:latin typeface="Gill Sans Nova" panose="020B0602020104020203" pitchFamily="34" charset="0"/>
                <a:ea typeface="Calibri" panose="020F0502020204030204" pitchFamily="34" charset="0"/>
                <a:cs typeface="Calibri" panose="020F0502020204030204" pitchFamily="34" charset="0"/>
              </a:rPr>
              <a:t>CI [26.2-28.3]</a:t>
            </a:r>
            <a:r>
              <a:rPr lang="en-US" sz="1800" dirty="0">
                <a:effectLst/>
                <a:latin typeface="Gill Sans Nova" panose="020B0602020104020203" pitchFamily="34" charset="0"/>
                <a:ea typeface="Calibri" panose="020F0502020204030204" pitchFamily="34" charset="0"/>
                <a:cs typeface="Calibri" panose="020F0502020204030204" pitchFamily="34" charset="0"/>
              </a:rPr>
              <a:t>, </a:t>
            </a:r>
            <a:r>
              <a:rPr lang="en-US" dirty="0"/>
              <a:t>p&lt;0.0001</a:t>
            </a:r>
          </a:p>
          <a:p>
            <a:r>
              <a:rPr lang="en-US" dirty="0"/>
              <a:t>Girls had lower incidence of </a:t>
            </a:r>
            <a:r>
              <a:rPr lang="en-US" dirty="0" err="1"/>
              <a:t>diarrhoea</a:t>
            </a:r>
            <a:r>
              <a:rPr lang="en-US" dirty="0"/>
              <a:t> in both surveys</a:t>
            </a:r>
          </a:p>
          <a:p>
            <a:r>
              <a:rPr lang="en-US" dirty="0"/>
              <a:t>Urban areas had lower incidence of </a:t>
            </a:r>
            <a:r>
              <a:rPr lang="en-US" dirty="0" err="1"/>
              <a:t>diarrhoea</a:t>
            </a:r>
            <a:r>
              <a:rPr lang="en-US" dirty="0"/>
              <a:t> in both surveys</a:t>
            </a:r>
          </a:p>
        </p:txBody>
      </p:sp>
      <p:graphicFrame>
        <p:nvGraphicFramePr>
          <p:cNvPr id="4" name="Content Placeholder 3">
            <a:extLst>
              <a:ext uri="{FF2B5EF4-FFF2-40B4-BE49-F238E27FC236}">
                <a16:creationId xmlns:a16="http://schemas.microsoft.com/office/drawing/2014/main" id="{790D04BF-21FA-DD63-187B-115782AC2C1C}"/>
              </a:ext>
            </a:extLst>
          </p:cNvPr>
          <p:cNvGraphicFramePr>
            <a:graphicFrameLocks noGrp="1"/>
          </p:cNvGraphicFramePr>
          <p:nvPr>
            <p:ph sz="quarter" idx="13"/>
            <p:extLst>
              <p:ext uri="{D42A27DB-BD31-4B8C-83A1-F6EECF244321}">
                <p14:modId xmlns:p14="http://schemas.microsoft.com/office/powerpoint/2010/main" val="2513687521"/>
              </p:ext>
            </p:extLst>
          </p:nvPr>
        </p:nvGraphicFramePr>
        <p:xfrm>
          <a:off x="604838" y="1411288"/>
          <a:ext cx="5349875" cy="4732337"/>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441240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956"/>
        <p:cNvGrpSpPr/>
        <p:nvPr/>
      </p:nvGrpSpPr>
      <p:grpSpPr>
        <a:xfrm>
          <a:off x="0" y="0"/>
          <a:ext cx="0" cy="0"/>
          <a:chOff x="0" y="0"/>
          <a:chExt cx="0" cy="0"/>
        </a:xfrm>
      </p:grpSpPr>
      <p:sp>
        <p:nvSpPr>
          <p:cNvPr id="959" name="Google Shape;959;p57"/>
          <p:cNvSpPr txBox="1">
            <a:spLocks noGrp="1"/>
          </p:cNvSpPr>
          <p:nvPr>
            <p:ph type="title"/>
          </p:nvPr>
        </p:nvSpPr>
        <p:spPr/>
        <p:txBody>
          <a:bodyPr/>
          <a:lstStyle/>
          <a:p>
            <a:r>
              <a:rPr lang="en-US"/>
              <a:t>% </a:t>
            </a:r>
            <a:r>
              <a:rPr lang="en-GB"/>
              <a:t>Children &lt;2 years who had diarrhoea in the 2 weeks preceding the survey who received treatment (B=</a:t>
            </a:r>
            <a:r>
              <a:rPr lang="en-US"/>
              <a:t> 2,794</a:t>
            </a:r>
            <a:r>
              <a:rPr lang="en-GB"/>
              <a:t>; M=</a:t>
            </a:r>
            <a:r>
              <a:rPr lang="en-US"/>
              <a:t> 2,097</a:t>
            </a:r>
            <a:r>
              <a:rPr lang="en-GB"/>
              <a:t>)</a:t>
            </a:r>
          </a:p>
        </p:txBody>
      </p:sp>
      <p:sp>
        <p:nvSpPr>
          <p:cNvPr id="2" name="Content Placeholder 1">
            <a:extLst>
              <a:ext uri="{FF2B5EF4-FFF2-40B4-BE49-F238E27FC236}">
                <a16:creationId xmlns:a16="http://schemas.microsoft.com/office/drawing/2014/main" id="{F30D22C1-11E4-7100-212B-0D41EA31BB3D}"/>
              </a:ext>
            </a:extLst>
          </p:cNvPr>
          <p:cNvSpPr>
            <a:spLocks noGrp="1"/>
          </p:cNvSpPr>
          <p:nvPr>
            <p:ph sz="quarter" idx="13"/>
          </p:nvPr>
        </p:nvSpPr>
        <p:spPr/>
        <p:txBody>
          <a:bodyPr/>
          <a:lstStyle/>
          <a:p>
            <a:endParaRPr lang="en-US"/>
          </a:p>
          <a:p>
            <a:r>
              <a:rPr lang="en-US"/>
              <a:t>A similar proportion of children received treatment at baseline and midline</a:t>
            </a:r>
          </a:p>
          <a:p>
            <a:pPr lvl="1"/>
            <a:r>
              <a:rPr lang="en-US"/>
              <a:t>Baseline </a:t>
            </a:r>
            <a:r>
              <a:rPr lang="en-GB" sz="1800">
                <a:effectLst/>
                <a:latin typeface="Gill Sans Nova" panose="020B0602020104020203" pitchFamily="34" charset="0"/>
                <a:ea typeface="Calibri" panose="020F0502020204030204" pitchFamily="34" charset="0"/>
                <a:cs typeface="Calibri" panose="020F0502020204030204" pitchFamily="34" charset="0"/>
              </a:rPr>
              <a:t>65.8%; CI [64.0-67.6]</a:t>
            </a:r>
            <a:endParaRPr lang="en-US"/>
          </a:p>
          <a:p>
            <a:pPr lvl="1"/>
            <a:r>
              <a:rPr lang="en-US"/>
              <a:t>Midline </a:t>
            </a:r>
            <a:r>
              <a:rPr lang="en-GB" sz="1800">
                <a:effectLst/>
                <a:latin typeface="Gill Sans Nova" panose="020B0602020104020203" pitchFamily="34" charset="0"/>
                <a:ea typeface="Calibri" panose="020F0502020204030204" pitchFamily="34" charset="0"/>
                <a:cs typeface="Calibri" panose="020F0502020204030204" pitchFamily="34" charset="0"/>
              </a:rPr>
              <a:t>63.9%; CI [61.8-66.0]</a:t>
            </a:r>
            <a:r>
              <a:rPr lang="en-US"/>
              <a:t>, p=0.110</a:t>
            </a:r>
          </a:p>
        </p:txBody>
      </p:sp>
      <p:graphicFrame>
        <p:nvGraphicFramePr>
          <p:cNvPr id="5" name="Content Placeholder 4">
            <a:extLst>
              <a:ext uri="{FF2B5EF4-FFF2-40B4-BE49-F238E27FC236}">
                <a16:creationId xmlns:a16="http://schemas.microsoft.com/office/drawing/2014/main" id="{51903FFB-5F33-85C3-A62D-9D6D67FDFC9D}"/>
              </a:ext>
            </a:extLst>
          </p:cNvPr>
          <p:cNvGraphicFramePr>
            <a:graphicFrameLocks noGrp="1"/>
          </p:cNvGraphicFramePr>
          <p:nvPr>
            <p:ph sz="quarter" idx="14"/>
            <p:extLst>
              <p:ext uri="{D42A27DB-BD31-4B8C-83A1-F6EECF244321}">
                <p14:modId xmlns:p14="http://schemas.microsoft.com/office/powerpoint/2010/main" val="3390378139"/>
              </p:ext>
            </p:extLst>
          </p:nvPr>
        </p:nvGraphicFramePr>
        <p:xfrm>
          <a:off x="4081463" y="1079500"/>
          <a:ext cx="7435850" cy="5064125"/>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5478988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21"/>
          <p:cNvSpPr txBox="1">
            <a:spLocks noGrp="1"/>
          </p:cNvSpPr>
          <p:nvPr>
            <p:ph type="title"/>
          </p:nvPr>
        </p:nvSpPr>
        <p:spPr/>
        <p:txBody>
          <a:bodyPr/>
          <a:lstStyle/>
          <a:p>
            <a:pPr lvl="0"/>
            <a:r>
              <a:rPr lang="en-US"/>
              <a:t>Obj 1 – IR 2:  Adoption of better child feeding and household practices </a:t>
            </a:r>
          </a:p>
        </p:txBody>
      </p:sp>
      <p:sp>
        <p:nvSpPr>
          <p:cNvPr id="2" name="Subtitle 1"/>
          <p:cNvSpPr>
            <a:spLocks noGrp="1"/>
          </p:cNvSpPr>
          <p:nvPr>
            <p:ph type="subTitle" idx="1"/>
          </p:nvPr>
        </p:nvSpPr>
        <p:spPr/>
        <p:txBody>
          <a:bodyPr/>
          <a:lstStyle/>
          <a:p>
            <a:r>
              <a:rPr lang="en-ZA"/>
              <a:t>Breastfeeding, IYCF practices, essential nutrition actions</a:t>
            </a:r>
            <a:endParaRPr lang="en-GB"/>
          </a:p>
        </p:txBody>
      </p:sp>
    </p:spTree>
    <p:extLst>
      <p:ext uri="{BB962C8B-B14F-4D97-AF65-F5344CB8AC3E}">
        <p14:creationId xmlns:p14="http://schemas.microsoft.com/office/powerpoint/2010/main" val="23708561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321"/>
        <p:cNvGrpSpPr/>
        <p:nvPr/>
      </p:nvGrpSpPr>
      <p:grpSpPr>
        <a:xfrm>
          <a:off x="0" y="0"/>
          <a:ext cx="0" cy="0"/>
          <a:chOff x="0" y="0"/>
          <a:chExt cx="0" cy="0"/>
        </a:xfrm>
      </p:grpSpPr>
      <p:sp>
        <p:nvSpPr>
          <p:cNvPr id="323" name="Google Shape;323;p3"/>
          <p:cNvSpPr txBox="1">
            <a:spLocks noGrp="1"/>
          </p:cNvSpPr>
          <p:nvPr>
            <p:ph type="title"/>
          </p:nvPr>
        </p:nvSpPr>
        <p:spPr/>
        <p:txBody>
          <a:bodyPr/>
          <a:lstStyle/>
          <a:p>
            <a:pPr lvl="0"/>
            <a:r>
              <a:rPr lang="en-US"/>
              <a:t>Background</a:t>
            </a:r>
            <a:endParaRPr lang="en-US">
              <a:highlight>
                <a:srgbClr val="FFFF00"/>
              </a:highlight>
            </a:endParaRPr>
          </a:p>
        </p:txBody>
      </p:sp>
      <p:sp>
        <p:nvSpPr>
          <p:cNvPr id="4" name="Subtitle 3"/>
          <p:cNvSpPr>
            <a:spLocks noGrp="1"/>
          </p:cNvSpPr>
          <p:nvPr>
            <p:ph type="subTitle" idx="1"/>
          </p:nvPr>
        </p:nvSpPr>
        <p:spPr/>
        <p:txBody>
          <a:bodyPr/>
          <a:lstStyle/>
          <a:p>
            <a:endParaRPr lang="en-GB"/>
          </a:p>
        </p:txBody>
      </p:sp>
      <p:sp>
        <p:nvSpPr>
          <p:cNvPr id="2" name="Slide Number Placeholder 1">
            <a:extLst>
              <a:ext uri="{FF2B5EF4-FFF2-40B4-BE49-F238E27FC236}">
                <a16:creationId xmlns:a16="http://schemas.microsoft.com/office/drawing/2014/main" id="{B6AD69F5-8900-4A2F-B43C-2F265510EB60}"/>
              </a:ext>
            </a:extLst>
          </p:cNvPr>
          <p:cNvSpPr>
            <a:spLocks noGrp="1"/>
          </p:cNvSpPr>
          <p:nvPr>
            <p:ph type="sldNum" idx="4294967295"/>
          </p:nvPr>
        </p:nvSpPr>
        <p:spPr>
          <a:xfrm>
            <a:off x="11596898" y="155922"/>
            <a:ext cx="372638" cy="302672"/>
          </a:xfrm>
          <a:prstGeom prst="rect">
            <a:avLst/>
          </a:prstGeom>
        </p:spPr>
        <p:txBody>
          <a:bodyPr/>
          <a:lstStyle/>
          <a:p>
            <a:fld id="{00000000-1234-1234-1234-123412341234}" type="slidenum">
              <a:rPr lang="en-US" smtClean="0"/>
              <a:pPr/>
              <a:t>4</a:t>
            </a:fld>
            <a:endParaRPr lang="en-US"/>
          </a:p>
        </p:txBody>
      </p:sp>
    </p:spTree>
    <p:extLst>
      <p:ext uri="{BB962C8B-B14F-4D97-AF65-F5344CB8AC3E}">
        <p14:creationId xmlns:p14="http://schemas.microsoft.com/office/powerpoint/2010/main" val="362178846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9A769CC-F7D3-310F-8244-BF949B786F2B}"/>
              </a:ext>
            </a:extLst>
          </p:cNvPr>
          <p:cNvSpPr>
            <a:spLocks noGrp="1"/>
          </p:cNvSpPr>
          <p:nvPr>
            <p:ph sz="quarter" idx="13"/>
          </p:nvPr>
        </p:nvSpPr>
        <p:spPr>
          <a:xfrm>
            <a:off x="367244" y="1216325"/>
            <a:ext cx="3789310" cy="5272670"/>
          </a:xfrm>
        </p:spPr>
        <p:txBody>
          <a:bodyPr lIns="91440" tIns="45720" rIns="91440" bIns="45720" anchor="t"/>
          <a:lstStyle/>
          <a:p>
            <a:pPr indent="-287655">
              <a:spcAft>
                <a:spcPts val="600"/>
              </a:spcAft>
            </a:pPr>
            <a:endParaRPr lang="en-GB" sz="2400" dirty="0">
              <a:latin typeface="Arial"/>
            </a:endParaRPr>
          </a:p>
          <a:p>
            <a:pPr indent="0">
              <a:spcAft>
                <a:spcPts val="600"/>
              </a:spcAft>
              <a:buNone/>
            </a:pPr>
            <a:r>
              <a:rPr lang="en-GB" sz="2400" dirty="0">
                <a:latin typeface="Arial"/>
              </a:rPr>
              <a:t>Exclusive Breast feeding remained the same</a:t>
            </a:r>
          </a:p>
          <a:p>
            <a:pPr lvl="1">
              <a:spcAft>
                <a:spcPts val="600"/>
              </a:spcAft>
            </a:pPr>
            <a:r>
              <a:rPr lang="en-GB" sz="1800" b="1" dirty="0">
                <a:latin typeface="Arial"/>
              </a:rPr>
              <a:t>Baseline 68.4% </a:t>
            </a:r>
            <a:br>
              <a:rPr lang="en-GB" sz="1800" dirty="0">
                <a:latin typeface="Arial"/>
              </a:rPr>
            </a:br>
            <a:r>
              <a:rPr lang="en-GB" sz="1800" dirty="0">
                <a:latin typeface="Arial"/>
              </a:rPr>
              <a:t>CI [66.4-70.5] </a:t>
            </a:r>
            <a:endParaRPr lang="en-US" sz="1800" dirty="0">
              <a:latin typeface="Arial"/>
            </a:endParaRPr>
          </a:p>
          <a:p>
            <a:pPr lvl="1">
              <a:spcAft>
                <a:spcPts val="600"/>
              </a:spcAft>
            </a:pPr>
            <a:r>
              <a:rPr lang="en-GB" sz="1800" b="1" dirty="0">
                <a:latin typeface="Arial"/>
              </a:rPr>
              <a:t>Midline 69.6% </a:t>
            </a:r>
            <a:br>
              <a:rPr lang="en-GB" sz="1800" dirty="0">
                <a:latin typeface="Arial"/>
              </a:rPr>
            </a:br>
            <a:r>
              <a:rPr lang="en-GB" sz="1800" dirty="0">
                <a:latin typeface="Arial"/>
              </a:rPr>
              <a:t>CI [67.6-71.6], </a:t>
            </a:r>
            <a:r>
              <a:rPr lang="en-GB" sz="1800" b="1" dirty="0">
                <a:latin typeface="Arial"/>
              </a:rPr>
              <a:t>p=0.422</a:t>
            </a:r>
          </a:p>
          <a:p>
            <a:pPr lvl="1" indent="0">
              <a:spcAft>
                <a:spcPts val="600"/>
              </a:spcAft>
              <a:buNone/>
            </a:pPr>
            <a:endParaRPr lang="en-GB" sz="1800" dirty="0">
              <a:latin typeface="Arial"/>
            </a:endParaRPr>
          </a:p>
        </p:txBody>
      </p:sp>
      <p:sp>
        <p:nvSpPr>
          <p:cNvPr id="4" name="Title 3">
            <a:extLst>
              <a:ext uri="{FF2B5EF4-FFF2-40B4-BE49-F238E27FC236}">
                <a16:creationId xmlns:a16="http://schemas.microsoft.com/office/drawing/2014/main" id="{76EFBD33-36B9-681E-009F-F93E4F0683DB}"/>
              </a:ext>
            </a:extLst>
          </p:cNvPr>
          <p:cNvSpPr>
            <a:spLocks noGrp="1"/>
          </p:cNvSpPr>
          <p:nvPr>
            <p:ph type="title"/>
          </p:nvPr>
        </p:nvSpPr>
        <p:spPr/>
        <p:txBody>
          <a:bodyPr/>
          <a:lstStyle/>
          <a:p>
            <a:r>
              <a:rPr lang="en-US" dirty="0"/>
              <a:t>Exclusively breast feeding among less than 6 months remained the same</a:t>
            </a:r>
          </a:p>
        </p:txBody>
      </p:sp>
      <p:graphicFrame>
        <p:nvGraphicFramePr>
          <p:cNvPr id="6" name="Content Placeholder 5">
            <a:extLst>
              <a:ext uri="{FF2B5EF4-FFF2-40B4-BE49-F238E27FC236}">
                <a16:creationId xmlns:a16="http://schemas.microsoft.com/office/drawing/2014/main" id="{63E49B6F-39FB-FB69-BA4F-39794B9EFBFB}"/>
              </a:ext>
            </a:extLst>
          </p:cNvPr>
          <p:cNvGraphicFramePr>
            <a:graphicFrameLocks/>
          </p:cNvGraphicFramePr>
          <p:nvPr>
            <p:extLst>
              <p:ext uri="{D42A27DB-BD31-4B8C-83A1-F6EECF244321}">
                <p14:modId xmlns:p14="http://schemas.microsoft.com/office/powerpoint/2010/main" val="4266100821"/>
              </p:ext>
            </p:extLst>
          </p:nvPr>
        </p:nvGraphicFramePr>
        <p:xfrm>
          <a:off x="4474369" y="1566863"/>
          <a:ext cx="7443786" cy="4268582"/>
        </p:xfrm>
        <a:graphic>
          <a:graphicData uri="http://schemas.openxmlformats.org/drawingml/2006/chart">
            <c:chart xmlns:c="http://schemas.openxmlformats.org/drawingml/2006/chart" xmlns:r="http://schemas.openxmlformats.org/officeDocument/2006/relationships" r:id="rId3"/>
          </a:graphicData>
        </a:graphic>
      </p:graphicFrame>
      <p:pic>
        <p:nvPicPr>
          <p:cNvPr id="5" name="Picture 2" descr="&quot;Woman Breastfeeding&quot; Images – Browse 57 Stock Photos, Vectors, and Video |  Adobe Stock">
            <a:extLst>
              <a:ext uri="{FF2B5EF4-FFF2-40B4-BE49-F238E27FC236}">
                <a16:creationId xmlns:a16="http://schemas.microsoft.com/office/drawing/2014/main" id="{C455AFEA-9AA6-FB77-6E1C-175E825E78A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 r="-6872" b="28296"/>
          <a:stretch/>
        </p:blipFill>
        <p:spPr bwMode="auto">
          <a:xfrm>
            <a:off x="367244" y="4011560"/>
            <a:ext cx="3276558" cy="234942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454062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418E4E9-70ED-77C7-15B8-F21531FEF77F}"/>
              </a:ext>
            </a:extLst>
          </p:cNvPr>
          <p:cNvSpPr>
            <a:spLocks noGrp="1"/>
          </p:cNvSpPr>
          <p:nvPr>
            <p:ph type="title"/>
          </p:nvPr>
        </p:nvSpPr>
        <p:spPr/>
        <p:txBody>
          <a:bodyPr/>
          <a:lstStyle/>
          <a:p>
            <a:r>
              <a:rPr lang="en-GB">
                <a:latin typeface="Gill Sans Nova"/>
              </a:rPr>
              <a:t> Minimum acceptable</a:t>
            </a:r>
            <a:r>
              <a:rPr lang="en-GB" sz="2800">
                <a:latin typeface="Gill Sans Nova"/>
              </a:rPr>
              <a:t> diet (MAD) </a:t>
            </a:r>
            <a:r>
              <a:rPr lang="en-GB">
                <a:latin typeface="Gill Sans Nova"/>
              </a:rPr>
              <a:t>among children &lt;24 months reduced </a:t>
            </a:r>
            <a:r>
              <a:rPr lang="en-GB" sz="2800">
                <a:latin typeface="Gill Sans Nova"/>
              </a:rPr>
              <a:t>at midline</a:t>
            </a:r>
            <a:r>
              <a:rPr lang="en-GB">
                <a:latin typeface="Gill Sans Nova"/>
              </a:rPr>
              <a:t>   </a:t>
            </a:r>
            <a:endParaRPr lang="en-GB"/>
          </a:p>
        </p:txBody>
      </p:sp>
      <p:sp>
        <p:nvSpPr>
          <p:cNvPr id="2" name="Content Placeholder 1">
            <a:extLst>
              <a:ext uri="{FF2B5EF4-FFF2-40B4-BE49-F238E27FC236}">
                <a16:creationId xmlns:a16="http://schemas.microsoft.com/office/drawing/2014/main" id="{2A402AD8-7942-E2BA-3213-210E248448E6}"/>
              </a:ext>
            </a:extLst>
          </p:cNvPr>
          <p:cNvSpPr>
            <a:spLocks noGrp="1"/>
          </p:cNvSpPr>
          <p:nvPr>
            <p:ph sz="quarter" idx="13"/>
          </p:nvPr>
        </p:nvSpPr>
        <p:spPr/>
        <p:txBody>
          <a:bodyPr lIns="91440" tIns="45720" rIns="91440" bIns="45720" anchor="t">
            <a:normAutofit/>
          </a:bodyPr>
          <a:lstStyle/>
          <a:p>
            <a:pPr>
              <a:lnSpc>
                <a:spcPct val="120000"/>
              </a:lnSpc>
            </a:pPr>
            <a:r>
              <a:rPr lang="en-GB">
                <a:latin typeface="Gill Sans Nova"/>
              </a:rPr>
              <a:t>A significant decrease in % of children who achieved MAD</a:t>
            </a:r>
          </a:p>
          <a:p>
            <a:pPr>
              <a:lnSpc>
                <a:spcPct val="120000"/>
              </a:lnSpc>
            </a:pPr>
            <a:r>
              <a:rPr lang="en-GB">
                <a:latin typeface="Gill Sans Nova"/>
              </a:rPr>
              <a:t>Reductions observed cross all age groups. </a:t>
            </a:r>
          </a:p>
          <a:p>
            <a:pPr>
              <a:lnSpc>
                <a:spcPct val="120000"/>
              </a:lnSpc>
            </a:pPr>
            <a:r>
              <a:rPr lang="en-GB" noProof="0">
                <a:sym typeface="Arial"/>
              </a:rPr>
              <a:t>Significant reduction in MAD  in older children  18-24 months observed </a:t>
            </a:r>
            <a:endParaRPr lang="en-GB" noProof="0"/>
          </a:p>
          <a:p>
            <a:pPr>
              <a:lnSpc>
                <a:spcPct val="120000"/>
              </a:lnSpc>
            </a:pPr>
            <a:r>
              <a:rPr lang="en-GB" sz="1200" noProof="0">
                <a:latin typeface="Gill Sans Nova"/>
                <a:sym typeface="Arial"/>
              </a:rPr>
              <a:t>MAD in </a:t>
            </a:r>
            <a:r>
              <a:rPr lang="en-GB" sz="1200">
                <a:latin typeface="Gill Sans Nova"/>
              </a:rPr>
              <a:t>both surveys higher than </a:t>
            </a:r>
            <a:r>
              <a:rPr lang="en-GB" sz="1200" noProof="0">
                <a:latin typeface="Gill Sans Nova"/>
                <a:sym typeface="Arial"/>
              </a:rPr>
              <a:t>2018 ZDHS (13%) and the average for sub–Saharan countries (9.89%)*</a:t>
            </a:r>
            <a:r>
              <a:rPr lang="en-ZM" sz="1200">
                <a:latin typeface="Gill Sans Nova"/>
              </a:rPr>
              <a:t> </a:t>
            </a:r>
            <a:endParaRPr lang="en-GB" sz="1200" noProof="0">
              <a:sym typeface="Arial"/>
            </a:endParaRPr>
          </a:p>
          <a:p>
            <a:pPr>
              <a:lnSpc>
                <a:spcPct val="120000"/>
              </a:lnSpc>
            </a:pPr>
            <a:endParaRPr lang="en-ZM"/>
          </a:p>
        </p:txBody>
      </p:sp>
      <p:sp>
        <p:nvSpPr>
          <p:cNvPr id="6" name="TextBox 5">
            <a:extLst>
              <a:ext uri="{FF2B5EF4-FFF2-40B4-BE49-F238E27FC236}">
                <a16:creationId xmlns:a16="http://schemas.microsoft.com/office/drawing/2014/main" id="{EE8292E3-BBB1-30FC-AD33-FE281A7B65D9}"/>
              </a:ext>
            </a:extLst>
          </p:cNvPr>
          <p:cNvSpPr txBox="1"/>
          <p:nvPr/>
        </p:nvSpPr>
        <p:spPr>
          <a:xfrm>
            <a:off x="6426225" y="5380851"/>
            <a:ext cx="5160407" cy="553998"/>
          </a:xfrm>
          <a:prstGeom prst="rect">
            <a:avLst/>
          </a:prstGeom>
          <a:noFill/>
        </p:spPr>
        <p:txBody>
          <a:bodyPr wrap="square" rtlCol="0">
            <a:spAutoFit/>
          </a:bodyPr>
          <a:lstStyle/>
          <a:p>
            <a:r>
              <a:rPr lang="en-GB" sz="1000">
                <a:effectLst/>
                <a:latin typeface="Gill Sans Nova" panose="020B0602020104020203" pitchFamily="34" charset="0"/>
                <a:ea typeface="Times New Roman" panose="02020603050405020304" pitchFamily="18" charset="0"/>
                <a:cs typeface="Times New Roman" panose="02020603050405020304" pitchFamily="18" charset="0"/>
              </a:rPr>
              <a:t>*Zambia Statistics Agency, Ministry of Health (MOH) Zambia, and ICF. 2019. Zambia Demographic and Health Survey 2018. Lusaka, Zambia, and Rockville, Maryland, USA: Zambia Statistics Agency, Ministry of Health, and ICF</a:t>
            </a:r>
            <a:endParaRPr lang="en-ZM" sz="1000">
              <a:effectLst/>
              <a:latin typeface="Gill Sans Nova" panose="020B0602020104020203" pitchFamily="34" charset="0"/>
              <a:ea typeface="Times New Roman" panose="02020603050405020304" pitchFamily="18" charset="0"/>
              <a:cs typeface="Times New Roman" panose="02020603050405020304" pitchFamily="18" charset="0"/>
            </a:endParaRPr>
          </a:p>
        </p:txBody>
      </p:sp>
      <p:graphicFrame>
        <p:nvGraphicFramePr>
          <p:cNvPr id="8" name="Chart 7">
            <a:extLst>
              <a:ext uri="{FF2B5EF4-FFF2-40B4-BE49-F238E27FC236}">
                <a16:creationId xmlns:a16="http://schemas.microsoft.com/office/drawing/2014/main" id="{4D85CF81-C60A-7ED3-9987-8F83213DD75C}"/>
              </a:ext>
            </a:extLst>
          </p:cNvPr>
          <p:cNvGraphicFramePr>
            <a:graphicFrameLocks/>
          </p:cNvGraphicFramePr>
          <p:nvPr/>
        </p:nvGraphicFramePr>
        <p:xfrm>
          <a:off x="6237817" y="1314424"/>
          <a:ext cx="5796242" cy="3990867"/>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F81A14D8-8A21-B523-2EDA-9ED8DEDD4272}"/>
              </a:ext>
            </a:extLst>
          </p:cNvPr>
          <p:cNvSpPr txBox="1"/>
          <p:nvPr/>
        </p:nvSpPr>
        <p:spPr>
          <a:xfrm>
            <a:off x="9132938" y="1413592"/>
            <a:ext cx="1687461" cy="327077"/>
          </a:xfrm>
          <a:prstGeom prst="rect">
            <a:avLst/>
          </a:prstGeom>
          <a:noFill/>
        </p:spPr>
        <p:txBody>
          <a:bodyPr wrap="square" rtlCol="0">
            <a:spAutoFit/>
          </a:bodyPr>
          <a:lstStyle/>
          <a:p>
            <a:pPr marL="541020" lvl="1" indent="-274320">
              <a:lnSpc>
                <a:spcPct val="120000"/>
              </a:lnSpc>
            </a:pPr>
            <a:r>
              <a:rPr lang="en-GB"/>
              <a:t>CI: [17.9-19.9]</a:t>
            </a:r>
          </a:p>
        </p:txBody>
      </p:sp>
      <p:sp>
        <p:nvSpPr>
          <p:cNvPr id="4" name="TextBox 3">
            <a:extLst>
              <a:ext uri="{FF2B5EF4-FFF2-40B4-BE49-F238E27FC236}">
                <a16:creationId xmlns:a16="http://schemas.microsoft.com/office/drawing/2014/main" id="{44CD5B02-1ED7-DFDE-BF03-1A4F76BA7866}"/>
              </a:ext>
            </a:extLst>
          </p:cNvPr>
          <p:cNvSpPr txBox="1"/>
          <p:nvPr/>
        </p:nvSpPr>
        <p:spPr>
          <a:xfrm>
            <a:off x="9428822" y="1826421"/>
            <a:ext cx="1779639" cy="304800"/>
          </a:xfrm>
          <a:prstGeom prst="rect">
            <a:avLst/>
          </a:prstGeom>
          <a:noFill/>
        </p:spPr>
        <p:txBody>
          <a:bodyPr wrap="square" rtlCol="0">
            <a:spAutoFit/>
          </a:bodyPr>
          <a:lstStyle/>
          <a:p>
            <a:r>
              <a:rPr lang="en-US"/>
              <a:t>CI:</a:t>
            </a:r>
            <a:r>
              <a:rPr lang="en-GB"/>
              <a:t> [13.7-15.6])</a:t>
            </a:r>
            <a:r>
              <a:rPr lang="en-US"/>
              <a:t> </a:t>
            </a:r>
          </a:p>
        </p:txBody>
      </p:sp>
    </p:spTree>
    <p:extLst>
      <p:ext uri="{BB962C8B-B14F-4D97-AF65-F5344CB8AC3E}">
        <p14:creationId xmlns:p14="http://schemas.microsoft.com/office/powerpoint/2010/main" val="32329819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5" name="Google Shape;575;p21"/>
          <p:cNvSpPr txBox="1">
            <a:spLocks noGrp="1"/>
          </p:cNvSpPr>
          <p:nvPr>
            <p:ph type="title"/>
          </p:nvPr>
        </p:nvSpPr>
        <p:spPr>
          <a:xfrm>
            <a:off x="928139" y="1254644"/>
            <a:ext cx="6252725" cy="1459060"/>
          </a:xfrm>
        </p:spPr>
        <p:txBody>
          <a:bodyPr/>
          <a:lstStyle/>
          <a:p>
            <a:r>
              <a:rPr lang="en-US">
                <a:latin typeface="Gill Sans Nova"/>
              </a:rPr>
              <a:t>Nutrition Status of Women and Children &lt;2 years</a:t>
            </a:r>
            <a:endParaRPr lang="en-US"/>
          </a:p>
        </p:txBody>
      </p:sp>
      <p:sp>
        <p:nvSpPr>
          <p:cNvPr id="2" name="Subtitle 1"/>
          <p:cNvSpPr>
            <a:spLocks noGrp="1"/>
          </p:cNvSpPr>
          <p:nvPr>
            <p:ph type="subTitle" idx="1"/>
          </p:nvPr>
        </p:nvSpPr>
        <p:spPr>
          <a:xfrm>
            <a:off x="817219" y="2664543"/>
            <a:ext cx="6104691" cy="1116530"/>
          </a:xfrm>
        </p:spPr>
        <p:txBody>
          <a:bodyPr>
            <a:normAutofit fontScale="85000" lnSpcReduction="10000"/>
          </a:bodyPr>
          <a:lstStyle/>
          <a:p>
            <a:pPr marL="342900" indent="-342900">
              <a:buFont typeface="Arial" panose="020B0604020202020204" pitchFamily="34" charset="0"/>
              <a:buChar char="•"/>
            </a:pPr>
            <a:r>
              <a:rPr lang="en-ZA" dirty="0">
                <a:latin typeface="Gill Sans Nova"/>
              </a:rPr>
              <a:t>Women LBMI &amp; anaemia </a:t>
            </a:r>
            <a:endParaRPr lang="en-ZA"/>
          </a:p>
          <a:p>
            <a:pPr marL="342900" indent="-342900">
              <a:buFont typeface="Arial" panose="020B0604020202020204" pitchFamily="34" charset="0"/>
              <a:buChar char="•"/>
            </a:pPr>
            <a:r>
              <a:rPr lang="en-ZA" dirty="0">
                <a:latin typeface="Gill Sans Nova"/>
              </a:rPr>
              <a:t>Children – Child feeding ; EBF, MAD</a:t>
            </a:r>
          </a:p>
          <a:p>
            <a:pPr marL="342900" indent="-342900">
              <a:buFont typeface="Arial" panose="020B0604020202020204" pitchFamily="34" charset="0"/>
              <a:buChar char="•"/>
            </a:pPr>
            <a:r>
              <a:rPr lang="en-ZA" dirty="0">
                <a:latin typeface="Gill Sans Nova"/>
              </a:rPr>
              <a:t>Child nutrition status :  Stunting,  Underweight, wasting , anaemia</a:t>
            </a:r>
          </a:p>
          <a:p>
            <a:endParaRPr lang="en-ZA" dirty="0"/>
          </a:p>
          <a:p>
            <a:pPr marL="342900" indent="-342900">
              <a:buFont typeface="Arial" panose="020B0604020202020204" pitchFamily="34" charset="0"/>
              <a:buChar char="•"/>
            </a:pPr>
            <a:endParaRPr lang="en-ZA"/>
          </a:p>
          <a:p>
            <a:endParaRPr lang="en-GB"/>
          </a:p>
        </p:txBody>
      </p:sp>
      <p:pic>
        <p:nvPicPr>
          <p:cNvPr id="3" name="Picture 6" descr="Increase - Free arrows icons">
            <a:extLst>
              <a:ext uri="{FF2B5EF4-FFF2-40B4-BE49-F238E27FC236}">
                <a16:creationId xmlns:a16="http://schemas.microsoft.com/office/drawing/2014/main" id="{AA4A5FFB-08C9-F0BC-19BF-00D7B53A4D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69946" y="2255704"/>
            <a:ext cx="2468177" cy="21098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B781E8A4-02C8-A021-94E0-C19B0CE9FABB}"/>
              </a:ext>
            </a:extLst>
          </p:cNvPr>
          <p:cNvPicPr>
            <a:picLocks noChangeAspect="1"/>
          </p:cNvPicPr>
          <p:nvPr/>
        </p:nvPicPr>
        <p:blipFill>
          <a:blip r:embed="rId4"/>
          <a:stretch>
            <a:fillRect/>
          </a:stretch>
        </p:blipFill>
        <p:spPr>
          <a:xfrm>
            <a:off x="7069948" y="940581"/>
            <a:ext cx="2468177" cy="1551896"/>
          </a:xfrm>
          <a:prstGeom prst="rect">
            <a:avLst/>
          </a:prstGeom>
        </p:spPr>
      </p:pic>
    </p:spTree>
    <p:extLst>
      <p:ext uri="{BB962C8B-B14F-4D97-AF65-F5344CB8AC3E}">
        <p14:creationId xmlns:p14="http://schemas.microsoft.com/office/powerpoint/2010/main" val="175521427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B02ED-A404-E69B-7CC0-7985E92E023D}"/>
              </a:ext>
            </a:extLst>
          </p:cNvPr>
          <p:cNvSpPr>
            <a:spLocks noGrp="1"/>
          </p:cNvSpPr>
          <p:nvPr>
            <p:ph type="title"/>
          </p:nvPr>
        </p:nvSpPr>
        <p:spPr>
          <a:xfrm>
            <a:off x="689957" y="128702"/>
            <a:ext cx="10972801" cy="713741"/>
          </a:xfrm>
        </p:spPr>
        <p:txBody>
          <a:bodyPr/>
          <a:lstStyle/>
          <a:p>
            <a:r>
              <a:rPr lang="en-GB" dirty="0"/>
              <a:t>Nutrition status of women of reproductive age (15-49 years old) </a:t>
            </a:r>
            <a:endParaRPr lang="en-ZM" dirty="0"/>
          </a:p>
        </p:txBody>
      </p:sp>
      <p:pic>
        <p:nvPicPr>
          <p:cNvPr id="4098" name="Picture 2" descr="Woman eating healthy food and set icons Royalty Free Vector">
            <a:extLst>
              <a:ext uri="{FF2B5EF4-FFF2-40B4-BE49-F238E27FC236}">
                <a16:creationId xmlns:a16="http://schemas.microsoft.com/office/drawing/2014/main" id="{FB7C123E-DF30-AFE9-DBCB-85B129107E1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8220"/>
          <a:stretch/>
        </p:blipFill>
        <p:spPr bwMode="auto">
          <a:xfrm>
            <a:off x="452861" y="2225839"/>
            <a:ext cx="2057400" cy="2036905"/>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3184A7F-5BEB-C561-DDDB-5BFD0D69DE32}"/>
              </a:ext>
            </a:extLst>
          </p:cNvPr>
          <p:cNvSpPr txBox="1"/>
          <p:nvPr/>
        </p:nvSpPr>
        <p:spPr>
          <a:xfrm>
            <a:off x="807945" y="5750634"/>
            <a:ext cx="5986896" cy="369332"/>
          </a:xfrm>
          <a:prstGeom prst="rect">
            <a:avLst/>
          </a:prstGeom>
          <a:noFill/>
        </p:spPr>
        <p:txBody>
          <a:bodyPr wrap="square" rtlCol="0">
            <a:spAutoFit/>
          </a:bodyPr>
          <a:lstStyle/>
          <a:p>
            <a:r>
              <a:rPr lang="en-GB" sz="1800" dirty="0">
                <a:latin typeface="Gill Sans Nova" panose="020B0602020104020203" pitchFamily="34" charset="0"/>
              </a:rPr>
              <a:t>Moderate improvement in women nutrition status observed</a:t>
            </a:r>
            <a:endParaRPr lang="en-ZM" sz="1800" dirty="0">
              <a:latin typeface="Gill Sans Nova" panose="020B0602020104020203" pitchFamily="34" charset="0"/>
            </a:endParaRPr>
          </a:p>
        </p:txBody>
      </p:sp>
      <p:graphicFrame>
        <p:nvGraphicFramePr>
          <p:cNvPr id="4" name="Content Placeholder 7">
            <a:extLst>
              <a:ext uri="{FF2B5EF4-FFF2-40B4-BE49-F238E27FC236}">
                <a16:creationId xmlns:a16="http://schemas.microsoft.com/office/drawing/2014/main" id="{737E95FB-D628-D3C4-555D-AD2DDBAE8811}"/>
              </a:ext>
            </a:extLst>
          </p:cNvPr>
          <p:cNvGraphicFramePr>
            <a:graphicFrameLocks/>
          </p:cNvGraphicFramePr>
          <p:nvPr/>
        </p:nvGraphicFramePr>
        <p:xfrm>
          <a:off x="2399567" y="1575826"/>
          <a:ext cx="4355945" cy="376855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95D8E722-4F55-3ADC-CA4D-40E99C4B287D}"/>
              </a:ext>
            </a:extLst>
          </p:cNvPr>
          <p:cNvSpPr txBox="1"/>
          <p:nvPr/>
        </p:nvSpPr>
        <p:spPr>
          <a:xfrm>
            <a:off x="4751606" y="2305288"/>
            <a:ext cx="1928791" cy="646331"/>
          </a:xfrm>
          <a:prstGeom prst="rect">
            <a:avLst/>
          </a:prstGeom>
          <a:noFill/>
        </p:spPr>
        <p:txBody>
          <a:bodyPr wrap="square">
            <a:spAutoFit/>
          </a:bodyPr>
          <a:lstStyle/>
          <a:p>
            <a:pPr lvl="1"/>
            <a:r>
              <a:rPr lang="en-GB" sz="1100"/>
              <a:t>Baseline CI </a:t>
            </a:r>
            <a:r>
              <a:rPr lang="en-ZM" sz="1100"/>
              <a:t>[6.</a:t>
            </a:r>
            <a:r>
              <a:rPr lang="en-US" sz="1100"/>
              <a:t>8</a:t>
            </a:r>
            <a:r>
              <a:rPr lang="en-GB" sz="1100"/>
              <a:t>-</a:t>
            </a:r>
            <a:r>
              <a:rPr lang="en-ZM" sz="1100"/>
              <a:t>8</a:t>
            </a:r>
            <a:r>
              <a:rPr lang="en-US" sz="1100"/>
              <a:t>.0</a:t>
            </a:r>
            <a:r>
              <a:rPr lang="en-ZM" sz="1100"/>
              <a:t>]</a:t>
            </a:r>
            <a:r>
              <a:rPr lang="en-GB" sz="1100"/>
              <a:t>)</a:t>
            </a:r>
          </a:p>
          <a:p>
            <a:pPr lvl="1"/>
            <a:r>
              <a:rPr lang="en-GB" sz="1100"/>
              <a:t>Midline CI[6.4-7.6], p=0.479</a:t>
            </a:r>
          </a:p>
          <a:p>
            <a:pPr lvl="1"/>
            <a:r>
              <a:rPr lang="en-GB" sz="1400"/>
              <a:t> </a:t>
            </a:r>
          </a:p>
        </p:txBody>
      </p:sp>
      <p:sp>
        <p:nvSpPr>
          <p:cNvPr id="12" name="TextBox 11">
            <a:extLst>
              <a:ext uri="{FF2B5EF4-FFF2-40B4-BE49-F238E27FC236}">
                <a16:creationId xmlns:a16="http://schemas.microsoft.com/office/drawing/2014/main" id="{01F96EFE-0F60-1B0F-FC34-FE8363D1ABC3}"/>
              </a:ext>
            </a:extLst>
          </p:cNvPr>
          <p:cNvSpPr txBox="1"/>
          <p:nvPr/>
        </p:nvSpPr>
        <p:spPr>
          <a:xfrm>
            <a:off x="689957" y="904083"/>
            <a:ext cx="6096000" cy="646331"/>
          </a:xfrm>
          <a:prstGeom prst="rect">
            <a:avLst/>
          </a:prstGeom>
          <a:noFill/>
        </p:spPr>
        <p:txBody>
          <a:bodyPr wrap="square">
            <a:spAutoFit/>
          </a:bodyPr>
          <a:lstStyle/>
          <a:p>
            <a:r>
              <a:rPr lang="en-US" sz="1800" b="1" dirty="0">
                <a:solidFill>
                  <a:schemeClr val="bg2">
                    <a:lumMod val="60000"/>
                    <a:lumOff val="40000"/>
                  </a:schemeClr>
                </a:solidFill>
                <a:latin typeface="Gill Sans Nova" panose="020B0602020104020203" pitchFamily="34" charset="0"/>
              </a:rPr>
              <a:t>Percent of women with low BMI remained the same  (B=7,643; M=7,778)</a:t>
            </a:r>
          </a:p>
        </p:txBody>
      </p:sp>
      <p:sp>
        <p:nvSpPr>
          <p:cNvPr id="14" name="TextBox 13">
            <a:extLst>
              <a:ext uri="{FF2B5EF4-FFF2-40B4-BE49-F238E27FC236}">
                <a16:creationId xmlns:a16="http://schemas.microsoft.com/office/drawing/2014/main" id="{AE6B8134-78D5-7CA0-F655-0616A3CC58DC}"/>
              </a:ext>
            </a:extLst>
          </p:cNvPr>
          <p:cNvSpPr txBox="1"/>
          <p:nvPr/>
        </p:nvSpPr>
        <p:spPr>
          <a:xfrm>
            <a:off x="7009651" y="958422"/>
            <a:ext cx="5289754" cy="369332"/>
          </a:xfrm>
          <a:prstGeom prst="rect">
            <a:avLst/>
          </a:prstGeom>
          <a:noFill/>
        </p:spPr>
        <p:txBody>
          <a:bodyPr wrap="square" lIns="91440" tIns="45720" rIns="91440" bIns="45720" anchor="t">
            <a:spAutoFit/>
          </a:bodyPr>
          <a:lstStyle/>
          <a:p>
            <a:r>
              <a:rPr lang="en-US" sz="1800" b="1" dirty="0">
                <a:solidFill>
                  <a:schemeClr val="bg2">
                    <a:lumMod val="60000"/>
                    <a:lumOff val="40000"/>
                  </a:schemeClr>
                </a:solidFill>
                <a:latin typeface="Gill Sans Nova"/>
              </a:rPr>
              <a:t> % of women with low BMI by age group </a:t>
            </a:r>
          </a:p>
        </p:txBody>
      </p:sp>
      <p:cxnSp>
        <p:nvCxnSpPr>
          <p:cNvPr id="8" name="Straight Connector 7">
            <a:extLst>
              <a:ext uri="{FF2B5EF4-FFF2-40B4-BE49-F238E27FC236}">
                <a16:creationId xmlns:a16="http://schemas.microsoft.com/office/drawing/2014/main" id="{54D83C76-DDA4-4657-1BB6-2963BE6C4738}"/>
              </a:ext>
            </a:extLst>
          </p:cNvPr>
          <p:cNvCxnSpPr/>
          <p:nvPr/>
        </p:nvCxnSpPr>
        <p:spPr>
          <a:xfrm>
            <a:off x="6882581" y="1337496"/>
            <a:ext cx="0" cy="4807882"/>
          </a:xfrm>
          <a:prstGeom prst="line">
            <a:avLst/>
          </a:prstGeom>
        </p:spPr>
        <p:style>
          <a:lnRef idx="1">
            <a:schemeClr val="accent1"/>
          </a:lnRef>
          <a:fillRef idx="0">
            <a:schemeClr val="accent1"/>
          </a:fillRef>
          <a:effectRef idx="0">
            <a:schemeClr val="accent1"/>
          </a:effectRef>
          <a:fontRef idx="minor">
            <a:schemeClr val="tx1"/>
          </a:fontRef>
        </p:style>
      </p:cxnSp>
      <p:graphicFrame>
        <p:nvGraphicFramePr>
          <p:cNvPr id="3" name="Content Placeholder 7">
            <a:extLst>
              <a:ext uri="{FF2B5EF4-FFF2-40B4-BE49-F238E27FC236}">
                <a16:creationId xmlns:a16="http://schemas.microsoft.com/office/drawing/2014/main" id="{DF05E0DF-9C4A-8D4B-490A-EF4EF5D0471F}"/>
              </a:ext>
            </a:extLst>
          </p:cNvPr>
          <p:cNvGraphicFramePr>
            <a:graphicFrameLocks/>
          </p:cNvGraphicFramePr>
          <p:nvPr>
            <p:extLst>
              <p:ext uri="{D42A27DB-BD31-4B8C-83A1-F6EECF244321}">
                <p14:modId xmlns:p14="http://schemas.microsoft.com/office/powerpoint/2010/main" val="639714556"/>
              </p:ext>
            </p:extLst>
          </p:nvPr>
        </p:nvGraphicFramePr>
        <p:xfrm>
          <a:off x="6682971" y="1171823"/>
          <a:ext cx="5616434" cy="5180063"/>
        </p:xfrm>
        <a:graphic>
          <a:graphicData uri="http://schemas.openxmlformats.org/drawingml/2006/chart">
            <c:chart xmlns:c="http://schemas.openxmlformats.org/drawingml/2006/chart" xmlns:r="http://schemas.openxmlformats.org/officeDocument/2006/relationships" r:id="rId5"/>
          </a:graphicData>
        </a:graphic>
      </p:graphicFrame>
      <p:sp>
        <p:nvSpPr>
          <p:cNvPr id="11" name="TextBox 10">
            <a:extLst>
              <a:ext uri="{FF2B5EF4-FFF2-40B4-BE49-F238E27FC236}">
                <a16:creationId xmlns:a16="http://schemas.microsoft.com/office/drawing/2014/main" id="{3B091150-C5F2-12F0-1CF7-350FE8A52AE9}"/>
              </a:ext>
            </a:extLst>
          </p:cNvPr>
          <p:cNvSpPr txBox="1"/>
          <p:nvPr/>
        </p:nvSpPr>
        <p:spPr>
          <a:xfrm>
            <a:off x="6902246" y="6112574"/>
            <a:ext cx="5289754" cy="523220"/>
          </a:xfrm>
          <a:prstGeom prst="rect">
            <a:avLst/>
          </a:prstGeom>
          <a:noFill/>
        </p:spPr>
        <p:txBody>
          <a:bodyPr wrap="square">
            <a:spAutoFit/>
          </a:bodyPr>
          <a:lstStyle/>
          <a:p>
            <a:r>
              <a:rPr lang="en-GB" sz="1400" dirty="0">
                <a:latin typeface="Gill Sans Nova" panose="020B0602020104020203" pitchFamily="34" charset="0"/>
              </a:rPr>
              <a:t>Largest reduction observed  among younger women aged 30 to 34 years old</a:t>
            </a:r>
          </a:p>
        </p:txBody>
      </p:sp>
    </p:spTree>
    <p:extLst>
      <p:ext uri="{BB962C8B-B14F-4D97-AF65-F5344CB8AC3E}">
        <p14:creationId xmlns:p14="http://schemas.microsoft.com/office/powerpoint/2010/main" val="414798758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FB02ED-A404-E69B-7CC0-7985E92E023D}"/>
              </a:ext>
            </a:extLst>
          </p:cNvPr>
          <p:cNvSpPr>
            <a:spLocks noGrp="1"/>
          </p:cNvSpPr>
          <p:nvPr>
            <p:ph type="title"/>
          </p:nvPr>
        </p:nvSpPr>
        <p:spPr>
          <a:xfrm>
            <a:off x="689957" y="128702"/>
            <a:ext cx="10972801" cy="713741"/>
          </a:xfrm>
        </p:spPr>
        <p:txBody>
          <a:bodyPr/>
          <a:lstStyle/>
          <a:p>
            <a:r>
              <a:rPr lang="en-GB" dirty="0"/>
              <a:t>Anaemia in women of reproductive age (15-49 years old) n=6,587 </a:t>
            </a:r>
            <a:endParaRPr lang="en-ZM" dirty="0"/>
          </a:p>
        </p:txBody>
      </p:sp>
      <p:sp>
        <p:nvSpPr>
          <p:cNvPr id="6" name="Content Placeholder 25">
            <a:extLst>
              <a:ext uri="{FF2B5EF4-FFF2-40B4-BE49-F238E27FC236}">
                <a16:creationId xmlns:a16="http://schemas.microsoft.com/office/drawing/2014/main" id="{8C9B1C78-4C8B-AFA0-BC41-D53C626A61C5}"/>
              </a:ext>
            </a:extLst>
          </p:cNvPr>
          <p:cNvSpPr txBox="1">
            <a:spLocks/>
          </p:cNvSpPr>
          <p:nvPr/>
        </p:nvSpPr>
        <p:spPr>
          <a:xfrm>
            <a:off x="7335520" y="1596838"/>
            <a:ext cx="4480560" cy="2152202"/>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indent="-342900">
              <a:buFont typeface="Arial" panose="020B0604020202020204" pitchFamily="34" charset="0"/>
              <a:buChar char="•"/>
            </a:pPr>
            <a:r>
              <a:rPr lang="en-GB" sz="2400" dirty="0">
                <a:latin typeface="Gill Sans Nova" panose="020B0602020104020203" pitchFamily="34" charset="0"/>
              </a:rPr>
              <a:t>Mean Haemoglobin- 12.9g/dl vs 12.0g/dl recommended by WHO </a:t>
            </a:r>
          </a:p>
          <a:p>
            <a:pPr marL="342900" indent="-342900">
              <a:buFont typeface="Arial" panose="020B0604020202020204" pitchFamily="34" charset="0"/>
              <a:buChar char="•"/>
            </a:pPr>
            <a:r>
              <a:rPr lang="en-GB" sz="2400" dirty="0">
                <a:latin typeface="Gill Sans Nova" panose="020B0602020104020203" pitchFamily="34" charset="0"/>
              </a:rPr>
              <a:t>25.1% women anaemic</a:t>
            </a:r>
          </a:p>
          <a:p>
            <a:pPr marL="342900" indent="-342900">
              <a:buFont typeface="Arial" panose="020B0604020202020204" pitchFamily="34" charset="0"/>
              <a:buChar char="•"/>
            </a:pPr>
            <a:r>
              <a:rPr lang="en-GB" sz="2400" dirty="0">
                <a:latin typeface="Gill Sans Nova" panose="020B0602020104020203" pitchFamily="34" charset="0"/>
              </a:rPr>
              <a:t>0.5% women with severe anaemia</a:t>
            </a:r>
          </a:p>
          <a:p>
            <a:pPr marL="342900" lvl="1" indent="-342900">
              <a:buFont typeface="Arial" panose="020B0604020202020204" pitchFamily="34" charset="0"/>
              <a:buChar char="•"/>
            </a:pPr>
            <a:endParaRPr lang="en-ZM" sz="2400" dirty="0">
              <a:latin typeface="Gill Sans Nova" panose="020B0602020104020203" pitchFamily="34" charset="0"/>
            </a:endParaRPr>
          </a:p>
          <a:p>
            <a:pPr marL="342900" indent="-342900">
              <a:buFont typeface="Arial" panose="020B0604020202020204" pitchFamily="34" charset="0"/>
              <a:buChar char="•"/>
            </a:pPr>
            <a:endParaRPr lang="en-GB" sz="2400" dirty="0">
              <a:latin typeface="Gill Sans Nova" panose="020B0602020104020203" pitchFamily="34" charset="0"/>
            </a:endParaRPr>
          </a:p>
        </p:txBody>
      </p:sp>
      <p:pic>
        <p:nvPicPr>
          <p:cNvPr id="7" name="Content Placeholder 34">
            <a:extLst>
              <a:ext uri="{FF2B5EF4-FFF2-40B4-BE49-F238E27FC236}">
                <a16:creationId xmlns:a16="http://schemas.microsoft.com/office/drawing/2014/main" id="{BD0BD558-9043-2B50-68D4-89B467914FBD}"/>
              </a:ext>
            </a:extLst>
          </p:cNvPr>
          <p:cNvPicPr>
            <a:picLocks noChangeAspect="1"/>
          </p:cNvPicPr>
          <p:nvPr/>
        </p:nvPicPr>
        <p:blipFill>
          <a:blip r:embed="rId3"/>
          <a:stretch>
            <a:fillRect/>
          </a:stretch>
        </p:blipFill>
        <p:spPr>
          <a:xfrm>
            <a:off x="878380" y="1013636"/>
            <a:ext cx="6126245" cy="4594684"/>
          </a:xfrm>
          <a:prstGeom prst="rect">
            <a:avLst/>
          </a:prstGeom>
        </p:spPr>
      </p:pic>
    </p:spTree>
    <p:extLst>
      <p:ext uri="{BB962C8B-B14F-4D97-AF65-F5344CB8AC3E}">
        <p14:creationId xmlns:p14="http://schemas.microsoft.com/office/powerpoint/2010/main" val="98088779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A5115E-C864-ACE4-8A98-A21A624DB898}"/>
              </a:ext>
            </a:extLst>
          </p:cNvPr>
          <p:cNvSpPr>
            <a:spLocks noGrp="1"/>
          </p:cNvSpPr>
          <p:nvPr>
            <p:ph type="title"/>
          </p:nvPr>
        </p:nvSpPr>
        <p:spPr/>
        <p:txBody>
          <a:bodyPr/>
          <a:lstStyle/>
          <a:p>
            <a:r>
              <a:rPr lang="en-GB" dirty="0"/>
              <a:t>Nutrition status of children &lt;2 years old </a:t>
            </a:r>
            <a:endParaRPr lang="en-ZM"/>
          </a:p>
        </p:txBody>
      </p:sp>
      <p:sp>
        <p:nvSpPr>
          <p:cNvPr id="3" name="Subtitle 2">
            <a:extLst>
              <a:ext uri="{FF2B5EF4-FFF2-40B4-BE49-F238E27FC236}">
                <a16:creationId xmlns:a16="http://schemas.microsoft.com/office/drawing/2014/main" id="{4C677595-2A67-5B49-A283-7B68A2D98D85}"/>
              </a:ext>
            </a:extLst>
          </p:cNvPr>
          <p:cNvSpPr>
            <a:spLocks noGrp="1"/>
          </p:cNvSpPr>
          <p:nvPr>
            <p:ph type="subTitle" idx="1"/>
          </p:nvPr>
        </p:nvSpPr>
        <p:spPr/>
        <p:txBody>
          <a:bodyPr/>
          <a:lstStyle/>
          <a:p>
            <a:r>
              <a:rPr lang="en-GB" dirty="0"/>
              <a:t>Stunting, Underweight, Wasting, and Anaemia </a:t>
            </a:r>
            <a:endParaRPr lang="en-ZM"/>
          </a:p>
        </p:txBody>
      </p:sp>
      <p:pic>
        <p:nvPicPr>
          <p:cNvPr id="2052" name="Picture 4" descr="5,121 Child Malnutrition Royalty-Free Photos and Stock Images | Shutterstock">
            <a:extLst>
              <a:ext uri="{FF2B5EF4-FFF2-40B4-BE49-F238E27FC236}">
                <a16:creationId xmlns:a16="http://schemas.microsoft.com/office/drawing/2014/main" id="{088FB025-0E80-2E7A-6BEC-CA631619638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2684" y="921499"/>
            <a:ext cx="2236353" cy="3414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35550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D1D580-C68C-AB23-F604-5C0D3C75D92D}"/>
              </a:ext>
            </a:extLst>
          </p:cNvPr>
          <p:cNvSpPr>
            <a:spLocks noGrp="1"/>
          </p:cNvSpPr>
          <p:nvPr>
            <p:ph type="title"/>
          </p:nvPr>
        </p:nvSpPr>
        <p:spPr/>
        <p:txBody>
          <a:bodyPr/>
          <a:lstStyle/>
          <a:p>
            <a:r>
              <a:rPr lang="en-US" dirty="0"/>
              <a:t>Significant increase in % of children &lt;2 years who are Stunted &amp;  Underweight; and no change in wasted</a:t>
            </a:r>
          </a:p>
        </p:txBody>
      </p:sp>
      <p:graphicFrame>
        <p:nvGraphicFramePr>
          <p:cNvPr id="4" name="Content Placeholder 5">
            <a:extLst>
              <a:ext uri="{FF2B5EF4-FFF2-40B4-BE49-F238E27FC236}">
                <a16:creationId xmlns:a16="http://schemas.microsoft.com/office/drawing/2014/main" id="{102C2F2D-1127-3F73-1023-7685ED5FE736}"/>
              </a:ext>
            </a:extLst>
          </p:cNvPr>
          <p:cNvGraphicFramePr>
            <a:graphicFrameLocks noGrp="1"/>
          </p:cNvGraphicFramePr>
          <p:nvPr>
            <p:ph sz="quarter" idx="13"/>
            <p:extLst>
              <p:ext uri="{D42A27DB-BD31-4B8C-83A1-F6EECF244321}">
                <p14:modId xmlns:p14="http://schemas.microsoft.com/office/powerpoint/2010/main" val="1984060536"/>
              </p:ext>
            </p:extLst>
          </p:nvPr>
        </p:nvGraphicFramePr>
        <p:xfrm>
          <a:off x="604838" y="1163638"/>
          <a:ext cx="10868081" cy="4979987"/>
        </p:xfrm>
        <a:graphic>
          <a:graphicData uri="http://schemas.openxmlformats.org/drawingml/2006/chart">
            <c:chart xmlns:c="http://schemas.openxmlformats.org/drawingml/2006/chart" xmlns:r="http://schemas.openxmlformats.org/officeDocument/2006/relationships" r:id="rId2"/>
          </a:graphicData>
        </a:graphic>
      </p:graphicFrame>
      <p:sp>
        <p:nvSpPr>
          <p:cNvPr id="5" name="TextBox 4">
            <a:extLst>
              <a:ext uri="{FF2B5EF4-FFF2-40B4-BE49-F238E27FC236}">
                <a16:creationId xmlns:a16="http://schemas.microsoft.com/office/drawing/2014/main" id="{B8AF4FD4-6D08-7852-B2CB-6204BCCCE967}"/>
              </a:ext>
            </a:extLst>
          </p:cNvPr>
          <p:cNvSpPr txBox="1"/>
          <p:nvPr/>
        </p:nvSpPr>
        <p:spPr>
          <a:xfrm>
            <a:off x="8858865" y="1901008"/>
            <a:ext cx="1710813" cy="246221"/>
          </a:xfrm>
          <a:prstGeom prst="rect">
            <a:avLst/>
          </a:prstGeom>
          <a:noFill/>
        </p:spPr>
        <p:txBody>
          <a:bodyPr wrap="square" rtlCol="0">
            <a:spAutoFit/>
          </a:bodyPr>
          <a:lstStyle/>
          <a:p>
            <a:pPr lvl="1"/>
            <a:r>
              <a:rPr lang="en-GB" sz="900" dirty="0"/>
              <a:t>p&lt;</a:t>
            </a:r>
            <a:r>
              <a:rPr lang="en-GB" sz="1000" dirty="0"/>
              <a:t>0.01</a:t>
            </a:r>
            <a:endParaRPr lang="en-GB" sz="900" dirty="0"/>
          </a:p>
        </p:txBody>
      </p:sp>
      <p:sp>
        <p:nvSpPr>
          <p:cNvPr id="6" name="TextBox 5">
            <a:extLst>
              <a:ext uri="{FF2B5EF4-FFF2-40B4-BE49-F238E27FC236}">
                <a16:creationId xmlns:a16="http://schemas.microsoft.com/office/drawing/2014/main" id="{40912C04-C140-2C9C-173E-E2F16384EE54}"/>
              </a:ext>
            </a:extLst>
          </p:cNvPr>
          <p:cNvSpPr txBox="1"/>
          <p:nvPr/>
        </p:nvSpPr>
        <p:spPr>
          <a:xfrm>
            <a:off x="3124279" y="4574621"/>
            <a:ext cx="1779639" cy="246221"/>
          </a:xfrm>
          <a:prstGeom prst="rect">
            <a:avLst/>
          </a:prstGeom>
          <a:noFill/>
        </p:spPr>
        <p:txBody>
          <a:bodyPr wrap="square" rtlCol="0">
            <a:spAutoFit/>
          </a:bodyPr>
          <a:lstStyle/>
          <a:p>
            <a:r>
              <a:rPr lang="en-US" sz="1000" dirty="0"/>
              <a:t>CI: </a:t>
            </a:r>
            <a:r>
              <a:rPr lang="en-ZM" sz="1000" dirty="0"/>
              <a:t>[</a:t>
            </a:r>
            <a:r>
              <a:rPr lang="en-ZM" sz="1000" dirty="0">
                <a:latin typeface="Gill Sans Nova" panose="020B0602020104020203" pitchFamily="34" charset="0"/>
              </a:rPr>
              <a:t>3.0-3.8</a:t>
            </a:r>
            <a:r>
              <a:rPr lang="en-ZM" sz="1000" dirty="0"/>
              <a:t>]</a:t>
            </a:r>
            <a:endParaRPr lang="en-US" sz="1000" dirty="0"/>
          </a:p>
        </p:txBody>
      </p:sp>
      <p:sp>
        <p:nvSpPr>
          <p:cNvPr id="7" name="TextBox 6">
            <a:extLst>
              <a:ext uri="{FF2B5EF4-FFF2-40B4-BE49-F238E27FC236}">
                <a16:creationId xmlns:a16="http://schemas.microsoft.com/office/drawing/2014/main" id="{1BF889F7-18A5-51A1-1A27-047A23138DBF}"/>
              </a:ext>
            </a:extLst>
          </p:cNvPr>
          <p:cNvSpPr txBox="1"/>
          <p:nvPr/>
        </p:nvSpPr>
        <p:spPr>
          <a:xfrm>
            <a:off x="3333135" y="4882398"/>
            <a:ext cx="3136489" cy="230832"/>
          </a:xfrm>
          <a:prstGeom prst="rect">
            <a:avLst/>
          </a:prstGeom>
          <a:noFill/>
        </p:spPr>
        <p:txBody>
          <a:bodyPr wrap="square" rtlCol="0">
            <a:spAutoFit/>
          </a:bodyPr>
          <a:lstStyle/>
          <a:p>
            <a:pPr lvl="1"/>
            <a:r>
              <a:rPr lang="en-GB" sz="900" dirty="0"/>
              <a:t>CI</a:t>
            </a:r>
            <a:r>
              <a:rPr lang="en-ZM" sz="900"/>
              <a:t> [2.9</a:t>
            </a:r>
            <a:r>
              <a:rPr lang="en-GB" sz="900" dirty="0"/>
              <a:t>-</a:t>
            </a:r>
            <a:r>
              <a:rPr lang="en-ZM" sz="900"/>
              <a:t>3.7]</a:t>
            </a:r>
            <a:r>
              <a:rPr lang="en-GB" sz="900" dirty="0"/>
              <a:t>,                  P&gt;0.05 </a:t>
            </a:r>
          </a:p>
        </p:txBody>
      </p:sp>
      <p:pic>
        <p:nvPicPr>
          <p:cNvPr id="8" name="Content Placeholder 13">
            <a:extLst>
              <a:ext uri="{FF2B5EF4-FFF2-40B4-BE49-F238E27FC236}">
                <a16:creationId xmlns:a16="http://schemas.microsoft.com/office/drawing/2014/main" id="{AA8BC748-FA29-BF90-AF5B-280A1F228C07}"/>
              </a:ext>
            </a:extLst>
          </p:cNvPr>
          <p:cNvPicPr>
            <a:picLocks noChangeAspect="1"/>
          </p:cNvPicPr>
          <p:nvPr/>
        </p:nvPicPr>
        <p:blipFill>
          <a:blip r:embed="rId3"/>
          <a:stretch>
            <a:fillRect/>
          </a:stretch>
        </p:blipFill>
        <p:spPr>
          <a:xfrm>
            <a:off x="7423358" y="3130821"/>
            <a:ext cx="3799843" cy="2849882"/>
          </a:xfrm>
          <a:prstGeom prst="rect">
            <a:avLst/>
          </a:prstGeom>
        </p:spPr>
      </p:pic>
    </p:spTree>
    <p:extLst>
      <p:ext uri="{BB962C8B-B14F-4D97-AF65-F5344CB8AC3E}">
        <p14:creationId xmlns:p14="http://schemas.microsoft.com/office/powerpoint/2010/main" val="19119241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9937BB5-B3CF-2A48-BF8B-5DFA10518ABF}"/>
              </a:ext>
            </a:extLst>
          </p:cNvPr>
          <p:cNvSpPr>
            <a:spLocks noGrp="1"/>
          </p:cNvSpPr>
          <p:nvPr>
            <p:ph type="title"/>
          </p:nvPr>
        </p:nvSpPr>
        <p:spPr/>
        <p:txBody>
          <a:bodyPr/>
          <a:lstStyle/>
          <a:p>
            <a:r>
              <a:rPr lang="en-US" dirty="0"/>
              <a:t>Stunting among children by age group , region and Sex </a:t>
            </a:r>
          </a:p>
        </p:txBody>
      </p:sp>
      <p:sp>
        <p:nvSpPr>
          <p:cNvPr id="10" name="Text Placeholder 9">
            <a:extLst>
              <a:ext uri="{FF2B5EF4-FFF2-40B4-BE49-F238E27FC236}">
                <a16:creationId xmlns:a16="http://schemas.microsoft.com/office/drawing/2014/main" id="{F11F37A8-B774-8BA7-4AFE-4B39279C11AC}"/>
              </a:ext>
            </a:extLst>
          </p:cNvPr>
          <p:cNvSpPr>
            <a:spLocks noGrp="1"/>
          </p:cNvSpPr>
          <p:nvPr>
            <p:ph type="body" sz="quarter" idx="15"/>
          </p:nvPr>
        </p:nvSpPr>
        <p:spPr/>
        <p:txBody>
          <a:bodyPr/>
          <a:lstStyle/>
          <a:p>
            <a:r>
              <a:rPr lang="en-US" dirty="0">
                <a:solidFill>
                  <a:schemeClr val="bg2">
                    <a:lumMod val="60000"/>
                    <a:lumOff val="40000"/>
                  </a:schemeClr>
                </a:solidFill>
              </a:rPr>
              <a:t>Stunting by child age group </a:t>
            </a:r>
          </a:p>
        </p:txBody>
      </p:sp>
      <p:sp>
        <p:nvSpPr>
          <p:cNvPr id="11" name="Text Placeholder 10">
            <a:extLst>
              <a:ext uri="{FF2B5EF4-FFF2-40B4-BE49-F238E27FC236}">
                <a16:creationId xmlns:a16="http://schemas.microsoft.com/office/drawing/2014/main" id="{C3B899D9-ABD6-A626-E1C6-93ACCC38C4F7}"/>
              </a:ext>
            </a:extLst>
          </p:cNvPr>
          <p:cNvSpPr>
            <a:spLocks noGrp="1"/>
          </p:cNvSpPr>
          <p:nvPr>
            <p:ph type="body" sz="quarter" idx="16"/>
          </p:nvPr>
        </p:nvSpPr>
        <p:spPr/>
        <p:txBody>
          <a:bodyPr lIns="91440" tIns="45720" rIns="91440" bIns="45720" anchor="t"/>
          <a:lstStyle/>
          <a:p>
            <a:r>
              <a:rPr lang="en-US">
                <a:solidFill>
                  <a:schemeClr val="bg2">
                    <a:lumMod val="60000"/>
                    <a:lumOff val="40000"/>
                  </a:schemeClr>
                </a:solidFill>
                <a:latin typeface="Gill Sans Nova"/>
              </a:rPr>
              <a:t>Stunting by region and sex  </a:t>
            </a:r>
            <a:endParaRPr lang="en-US">
              <a:solidFill>
                <a:schemeClr val="bg2">
                  <a:lumMod val="60000"/>
                  <a:lumOff val="40000"/>
                </a:schemeClr>
              </a:solidFill>
            </a:endParaRPr>
          </a:p>
        </p:txBody>
      </p:sp>
      <p:graphicFrame>
        <p:nvGraphicFramePr>
          <p:cNvPr id="12" name="Content Placeholder 5">
            <a:extLst>
              <a:ext uri="{FF2B5EF4-FFF2-40B4-BE49-F238E27FC236}">
                <a16:creationId xmlns:a16="http://schemas.microsoft.com/office/drawing/2014/main" id="{EA4E729E-5A3B-9338-9717-423C24BDEE9F}"/>
              </a:ext>
            </a:extLst>
          </p:cNvPr>
          <p:cNvGraphicFramePr>
            <a:graphicFrameLocks noGrp="1"/>
          </p:cNvGraphicFramePr>
          <p:nvPr>
            <p:ph sz="quarter" idx="14"/>
          </p:nvPr>
        </p:nvGraphicFramePr>
        <p:xfrm>
          <a:off x="6230938" y="1803400"/>
          <a:ext cx="5348287" cy="4352925"/>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3" name="Content Placeholder 5">
            <a:extLst>
              <a:ext uri="{FF2B5EF4-FFF2-40B4-BE49-F238E27FC236}">
                <a16:creationId xmlns:a16="http://schemas.microsoft.com/office/drawing/2014/main" id="{7F99B334-B4B7-1606-CFE2-DED2DAC79FEE}"/>
              </a:ext>
            </a:extLst>
          </p:cNvPr>
          <p:cNvGraphicFramePr>
            <a:graphicFrameLocks noGrp="1"/>
          </p:cNvGraphicFramePr>
          <p:nvPr>
            <p:ph sz="quarter" idx="13"/>
          </p:nvPr>
        </p:nvGraphicFramePr>
        <p:xfrm>
          <a:off x="604838" y="1790700"/>
          <a:ext cx="5349875" cy="4352925"/>
        </p:xfrm>
        <a:graphic>
          <a:graphicData uri="http://schemas.openxmlformats.org/drawingml/2006/chart">
            <c:chart xmlns:c="http://schemas.openxmlformats.org/drawingml/2006/chart" xmlns:r="http://schemas.openxmlformats.org/officeDocument/2006/relationships" r:id="rId4"/>
          </a:graphicData>
        </a:graphic>
      </p:graphicFrame>
      <p:pic>
        <p:nvPicPr>
          <p:cNvPr id="2" name="Picture 1">
            <a:extLst>
              <a:ext uri="{FF2B5EF4-FFF2-40B4-BE49-F238E27FC236}">
                <a16:creationId xmlns:a16="http://schemas.microsoft.com/office/drawing/2014/main" id="{BF5AA2F8-7F69-8261-1E84-91EAB1C8261D}"/>
              </a:ext>
            </a:extLst>
          </p:cNvPr>
          <p:cNvPicPr>
            <a:picLocks noChangeAspect="1"/>
          </p:cNvPicPr>
          <p:nvPr/>
        </p:nvPicPr>
        <p:blipFill>
          <a:blip r:embed="rId5"/>
          <a:stretch>
            <a:fillRect/>
          </a:stretch>
        </p:blipFill>
        <p:spPr>
          <a:xfrm>
            <a:off x="5713917" y="1198033"/>
            <a:ext cx="36579" cy="4871126"/>
          </a:xfrm>
          <a:prstGeom prst="rect">
            <a:avLst/>
          </a:prstGeom>
        </p:spPr>
      </p:pic>
    </p:spTree>
    <p:extLst>
      <p:ext uri="{BB962C8B-B14F-4D97-AF65-F5344CB8AC3E}">
        <p14:creationId xmlns:p14="http://schemas.microsoft.com/office/powerpoint/2010/main" val="20247795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696087-BAC1-BCC6-CD6E-5FEB8C9A0E28}"/>
              </a:ext>
            </a:extLst>
          </p:cNvPr>
          <p:cNvSpPr>
            <a:spLocks noGrp="1"/>
          </p:cNvSpPr>
          <p:nvPr>
            <p:ph type="ctrTitle"/>
          </p:nvPr>
        </p:nvSpPr>
        <p:spPr>
          <a:xfrm>
            <a:off x="1524000" y="207963"/>
            <a:ext cx="9144000" cy="1276708"/>
          </a:xfrm>
        </p:spPr>
        <p:txBody>
          <a:bodyPr/>
          <a:lstStyle/>
          <a:p>
            <a:r>
              <a:rPr lang="en-GB"/>
              <a:t>Anaemia among children 6-23 months (n=5,059) </a:t>
            </a:r>
          </a:p>
        </p:txBody>
      </p:sp>
      <p:graphicFrame>
        <p:nvGraphicFramePr>
          <p:cNvPr id="3" name="Content Placeholder 4">
            <a:extLst>
              <a:ext uri="{FF2B5EF4-FFF2-40B4-BE49-F238E27FC236}">
                <a16:creationId xmlns:a16="http://schemas.microsoft.com/office/drawing/2014/main" id="{B0290153-36F9-C7C0-6066-F2935DF20999}"/>
              </a:ext>
            </a:extLst>
          </p:cNvPr>
          <p:cNvGraphicFramePr>
            <a:graphicFrameLocks/>
          </p:cNvGraphicFramePr>
          <p:nvPr>
            <p:extLst>
              <p:ext uri="{D42A27DB-BD31-4B8C-83A1-F6EECF244321}">
                <p14:modId xmlns:p14="http://schemas.microsoft.com/office/powerpoint/2010/main" val="947952328"/>
              </p:ext>
            </p:extLst>
          </p:nvPr>
        </p:nvGraphicFramePr>
        <p:xfrm>
          <a:off x="4802886" y="1484671"/>
          <a:ext cx="6974569" cy="4732337"/>
        </p:xfrm>
        <a:graphic>
          <a:graphicData uri="http://schemas.openxmlformats.org/drawingml/2006/chart">
            <c:chart xmlns:c="http://schemas.openxmlformats.org/drawingml/2006/chart" xmlns:r="http://schemas.openxmlformats.org/officeDocument/2006/relationships" r:id="rId2"/>
          </a:graphicData>
        </a:graphic>
      </p:graphicFrame>
      <p:sp>
        <p:nvSpPr>
          <p:cNvPr id="5" name="Content Placeholder 3">
            <a:extLst>
              <a:ext uri="{FF2B5EF4-FFF2-40B4-BE49-F238E27FC236}">
                <a16:creationId xmlns:a16="http://schemas.microsoft.com/office/drawing/2014/main" id="{A0DBEEE1-17EF-B0F9-571E-9B2206544703}"/>
              </a:ext>
            </a:extLst>
          </p:cNvPr>
          <p:cNvSpPr txBox="1">
            <a:spLocks/>
          </p:cNvSpPr>
          <p:nvPr/>
        </p:nvSpPr>
        <p:spPr>
          <a:xfrm>
            <a:off x="498824" y="1580763"/>
            <a:ext cx="4215416" cy="4732645"/>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n-GB" sz="2000" dirty="0">
                <a:latin typeface="Gill Sans Nova" panose="020B0602020104020203" pitchFamily="34" charset="0"/>
              </a:rPr>
              <a:t>Anaemia is a serious problem among children  across all age groups</a:t>
            </a:r>
          </a:p>
          <a:p>
            <a:endParaRPr lang="en-GB" sz="2000" dirty="0">
              <a:latin typeface="Gill Sans Nova" panose="020B0602020104020203" pitchFamily="34" charset="0"/>
            </a:endParaRPr>
          </a:p>
          <a:p>
            <a:endParaRPr lang="en-ZM" dirty="0"/>
          </a:p>
        </p:txBody>
      </p:sp>
      <p:pic>
        <p:nvPicPr>
          <p:cNvPr id="6" name="Picture 5">
            <a:extLst>
              <a:ext uri="{FF2B5EF4-FFF2-40B4-BE49-F238E27FC236}">
                <a16:creationId xmlns:a16="http://schemas.microsoft.com/office/drawing/2014/main" id="{EC11ABFE-8EEC-CBF9-61E2-60BC03EF09B1}"/>
              </a:ext>
            </a:extLst>
          </p:cNvPr>
          <p:cNvPicPr>
            <a:picLocks noChangeAspect="1"/>
          </p:cNvPicPr>
          <p:nvPr/>
        </p:nvPicPr>
        <p:blipFill>
          <a:blip r:embed="rId3"/>
          <a:stretch>
            <a:fillRect/>
          </a:stretch>
        </p:blipFill>
        <p:spPr>
          <a:xfrm>
            <a:off x="456593" y="2875280"/>
            <a:ext cx="4257647" cy="3058160"/>
          </a:xfrm>
          <a:prstGeom prst="rect">
            <a:avLst/>
          </a:prstGeom>
        </p:spPr>
      </p:pic>
    </p:spTree>
    <p:extLst>
      <p:ext uri="{BB962C8B-B14F-4D97-AF65-F5344CB8AC3E}">
        <p14:creationId xmlns:p14="http://schemas.microsoft.com/office/powerpoint/2010/main" val="2093934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293DE2-FA1A-C53E-41D6-F7E5A919CFB7}"/>
              </a:ext>
            </a:extLst>
          </p:cNvPr>
          <p:cNvSpPr>
            <a:spLocks noGrp="1"/>
          </p:cNvSpPr>
          <p:nvPr>
            <p:ph type="title"/>
          </p:nvPr>
        </p:nvSpPr>
        <p:spPr/>
        <p:txBody>
          <a:bodyPr/>
          <a:lstStyle/>
          <a:p>
            <a:r>
              <a:rPr lang="en-GB"/>
              <a:t>Other Factors potentially associated with Child Stunting </a:t>
            </a:r>
            <a:endParaRPr lang="en-ZM"/>
          </a:p>
        </p:txBody>
      </p:sp>
      <p:sp>
        <p:nvSpPr>
          <p:cNvPr id="3" name="Subtitle 2">
            <a:extLst>
              <a:ext uri="{FF2B5EF4-FFF2-40B4-BE49-F238E27FC236}">
                <a16:creationId xmlns:a16="http://schemas.microsoft.com/office/drawing/2014/main" id="{5ED7FB21-E88F-2E10-761E-2EB5F593C64F}"/>
              </a:ext>
            </a:extLst>
          </p:cNvPr>
          <p:cNvSpPr>
            <a:spLocks noGrp="1"/>
          </p:cNvSpPr>
          <p:nvPr>
            <p:ph type="subTitle" idx="1"/>
          </p:nvPr>
        </p:nvSpPr>
        <p:spPr/>
        <p:txBody>
          <a:bodyPr/>
          <a:lstStyle/>
          <a:p>
            <a:r>
              <a:rPr lang="en-GB"/>
              <a:t>SUN/MCDPII environment </a:t>
            </a:r>
          </a:p>
          <a:p>
            <a:endParaRPr lang="en-ZM"/>
          </a:p>
        </p:txBody>
      </p:sp>
    </p:spTree>
    <p:extLst>
      <p:ext uri="{BB962C8B-B14F-4D97-AF65-F5344CB8AC3E}">
        <p14:creationId xmlns:p14="http://schemas.microsoft.com/office/powerpoint/2010/main" val="294179651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26F47-440B-4E3B-E5A6-B3960E4A603E}"/>
              </a:ext>
            </a:extLst>
          </p:cNvPr>
          <p:cNvSpPr>
            <a:spLocks noGrp="1"/>
          </p:cNvSpPr>
          <p:nvPr>
            <p:ph type="title"/>
          </p:nvPr>
        </p:nvSpPr>
        <p:spPr/>
        <p:txBody>
          <a:bodyPr/>
          <a:lstStyle/>
          <a:p>
            <a:r>
              <a:rPr lang="en-US"/>
              <a:t>SUN/MCDP II </a:t>
            </a:r>
            <a:r>
              <a:rPr lang="en-GB"/>
              <a:t>Programme - Theory of Change</a:t>
            </a:r>
          </a:p>
        </p:txBody>
      </p:sp>
      <p:pic>
        <p:nvPicPr>
          <p:cNvPr id="42" name="Content Placeholder 41">
            <a:extLst>
              <a:ext uri="{FF2B5EF4-FFF2-40B4-BE49-F238E27FC236}">
                <a16:creationId xmlns:a16="http://schemas.microsoft.com/office/drawing/2014/main" id="{DAE82494-11B1-4B6B-5781-85242EAC5808}"/>
              </a:ext>
            </a:extLst>
          </p:cNvPr>
          <p:cNvPicPr>
            <a:picLocks noGrp="1" noChangeAspect="1"/>
          </p:cNvPicPr>
          <p:nvPr>
            <p:ph sz="quarter" idx="13"/>
          </p:nvPr>
        </p:nvPicPr>
        <p:blipFill>
          <a:blip r:embed="rId2"/>
          <a:stretch>
            <a:fillRect/>
          </a:stretch>
        </p:blipFill>
        <p:spPr>
          <a:xfrm>
            <a:off x="1764969" y="1225550"/>
            <a:ext cx="8552524" cy="4918075"/>
          </a:xfrm>
        </p:spPr>
      </p:pic>
    </p:spTree>
    <p:extLst>
      <p:ext uri="{BB962C8B-B14F-4D97-AF65-F5344CB8AC3E}">
        <p14:creationId xmlns:p14="http://schemas.microsoft.com/office/powerpoint/2010/main" val="256365049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Diagram 21">
            <a:extLst>
              <a:ext uri="{FF2B5EF4-FFF2-40B4-BE49-F238E27FC236}">
                <a16:creationId xmlns:a16="http://schemas.microsoft.com/office/drawing/2014/main" id="{C718E68E-2A41-422C-7B81-88AF900CB2E4}"/>
              </a:ext>
            </a:extLst>
          </p:cNvPr>
          <p:cNvGraphicFramePr/>
          <p:nvPr/>
        </p:nvGraphicFramePr>
        <p:xfrm>
          <a:off x="1150373" y="91285"/>
          <a:ext cx="10970249" cy="71374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graphicFrame>
        <p:nvGraphicFramePr>
          <p:cNvPr id="8" name="Content Placeholder 7">
            <a:extLst>
              <a:ext uri="{FF2B5EF4-FFF2-40B4-BE49-F238E27FC236}">
                <a16:creationId xmlns:a16="http://schemas.microsoft.com/office/drawing/2014/main" id="{DEA88DDC-EC63-B4A5-F4CD-B1F11FBA76DC}"/>
              </a:ext>
            </a:extLst>
          </p:cNvPr>
          <p:cNvGraphicFramePr>
            <a:graphicFrameLocks noGrp="1"/>
          </p:cNvGraphicFramePr>
          <p:nvPr>
            <p:ph sz="quarter" idx="13"/>
          </p:nvPr>
        </p:nvGraphicFramePr>
        <p:xfrm>
          <a:off x="604089" y="805026"/>
          <a:ext cx="5670244" cy="365697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graphicFrame>
        <p:nvGraphicFramePr>
          <p:cNvPr id="11" name="Content Placeholder 10">
            <a:extLst>
              <a:ext uri="{FF2B5EF4-FFF2-40B4-BE49-F238E27FC236}">
                <a16:creationId xmlns:a16="http://schemas.microsoft.com/office/drawing/2014/main" id="{351A6C98-52FF-0419-6177-45648158BFB0}"/>
              </a:ext>
            </a:extLst>
          </p:cNvPr>
          <p:cNvGraphicFramePr>
            <a:graphicFrameLocks noGrp="1"/>
          </p:cNvGraphicFramePr>
          <p:nvPr>
            <p:ph sz="quarter" idx="14"/>
          </p:nvPr>
        </p:nvGraphicFramePr>
        <p:xfrm>
          <a:off x="6916374" y="805026"/>
          <a:ext cx="4891323" cy="3465417"/>
        </p:xfrm>
        <a:graphic>
          <a:graphicData uri="http://schemas.openxmlformats.org/drawingml/2006/diagram">
            <dgm:relIds xmlns:dgm="http://schemas.openxmlformats.org/drawingml/2006/diagram" xmlns:r="http://schemas.openxmlformats.org/officeDocument/2006/relationships" r:dm="rId12" r:lo="rId13" r:qs="rId14" r:cs="rId15"/>
          </a:graphicData>
        </a:graphic>
      </p:graphicFrame>
      <p:graphicFrame>
        <p:nvGraphicFramePr>
          <p:cNvPr id="10" name="Diagram 9">
            <a:extLst>
              <a:ext uri="{FF2B5EF4-FFF2-40B4-BE49-F238E27FC236}">
                <a16:creationId xmlns:a16="http://schemas.microsoft.com/office/drawing/2014/main" id="{C7F8CCF7-908C-97F6-1D5B-82522EB69F8A}"/>
              </a:ext>
            </a:extLst>
          </p:cNvPr>
          <p:cNvGraphicFramePr/>
          <p:nvPr/>
        </p:nvGraphicFramePr>
        <p:xfrm>
          <a:off x="1150373" y="4705350"/>
          <a:ext cx="10657323" cy="1665388"/>
        </p:xfrm>
        <a:graphic>
          <a:graphicData uri="http://schemas.openxmlformats.org/drawingml/2006/diagram">
            <dgm:relIds xmlns:dgm="http://schemas.openxmlformats.org/drawingml/2006/diagram" xmlns:r="http://schemas.openxmlformats.org/officeDocument/2006/relationships" r:dm="rId17" r:lo="rId18" r:qs="rId19" r:cs="rId20"/>
          </a:graphicData>
        </a:graphic>
      </p:graphicFrame>
      <p:pic>
        <p:nvPicPr>
          <p:cNvPr id="18" name="Picture 10" descr="Children Icon - Arte vetorial de stock e mais imagens de Criança - Criança,  Ícone, Filhos - iStock">
            <a:extLst>
              <a:ext uri="{FF2B5EF4-FFF2-40B4-BE49-F238E27FC236}">
                <a16:creationId xmlns:a16="http://schemas.microsoft.com/office/drawing/2014/main" id="{F28A9AD7-49B0-9570-D91F-149D83028C54}"/>
              </a:ext>
            </a:extLst>
          </p:cNvPr>
          <p:cNvPicPr>
            <a:picLocks noChangeAspect="1" noChangeArrowheads="1"/>
          </p:cNvPicPr>
          <p:nvPr/>
        </p:nvPicPr>
        <p:blipFill>
          <a:blip r:embed="rId22">
            <a:alphaModFix amt="35000"/>
            <a:extLst>
              <a:ext uri="{28A0092B-C50C-407E-A947-70E740481C1C}">
                <a14:useLocalDpi xmlns:a14="http://schemas.microsoft.com/office/drawing/2010/main" val="0"/>
              </a:ext>
            </a:extLst>
          </a:blip>
          <a:srcRect/>
          <a:stretch>
            <a:fillRect/>
          </a:stretch>
        </p:blipFill>
        <p:spPr bwMode="auto">
          <a:xfrm>
            <a:off x="8715147" y="3593144"/>
            <a:ext cx="1293775" cy="1164007"/>
          </a:xfrm>
          <a:prstGeom prst="rect">
            <a:avLst/>
          </a:prstGeom>
          <a:noFill/>
          <a:extLst>
            <a:ext uri="{909E8E84-426E-40DD-AFC4-6F175D3DCCD1}">
              <a14:hiddenFill xmlns:a14="http://schemas.microsoft.com/office/drawing/2010/main">
                <a:solidFill>
                  <a:srgbClr val="FFFFFF"/>
                </a:solidFill>
              </a14:hiddenFill>
            </a:ext>
          </a:extLst>
        </p:spPr>
      </p:pic>
      <p:cxnSp>
        <p:nvCxnSpPr>
          <p:cNvPr id="21" name="Straight Connector 20">
            <a:extLst>
              <a:ext uri="{FF2B5EF4-FFF2-40B4-BE49-F238E27FC236}">
                <a16:creationId xmlns:a16="http://schemas.microsoft.com/office/drawing/2014/main" id="{BBDAE75C-08A6-AFF5-F835-2491AA6AD917}"/>
              </a:ext>
            </a:extLst>
          </p:cNvPr>
          <p:cNvCxnSpPr/>
          <p:nvPr/>
        </p:nvCxnSpPr>
        <p:spPr>
          <a:xfrm>
            <a:off x="6744930" y="805026"/>
            <a:ext cx="0" cy="3773699"/>
          </a:xfrm>
          <a:prstGeom prst="line">
            <a:avLst/>
          </a:prstGeom>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20498102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11EC16-88C9-E82A-686F-99A51C89B784}"/>
              </a:ext>
            </a:extLst>
          </p:cNvPr>
          <p:cNvSpPr>
            <a:spLocks noGrp="1"/>
          </p:cNvSpPr>
          <p:nvPr>
            <p:ph type="title"/>
          </p:nvPr>
        </p:nvSpPr>
        <p:spPr/>
        <p:txBody>
          <a:bodyPr/>
          <a:lstStyle/>
          <a:p>
            <a:r>
              <a:rPr lang="en-US" dirty="0"/>
              <a:t>Potential Contextual factors associated with stunting among children </a:t>
            </a:r>
          </a:p>
        </p:txBody>
      </p:sp>
      <p:graphicFrame>
        <p:nvGraphicFramePr>
          <p:cNvPr id="4" name="Content Placeholder 3">
            <a:extLst>
              <a:ext uri="{FF2B5EF4-FFF2-40B4-BE49-F238E27FC236}">
                <a16:creationId xmlns:a16="http://schemas.microsoft.com/office/drawing/2014/main" id="{A34657BC-1E33-8CE3-C10D-BD1516DA7A79}"/>
              </a:ext>
            </a:extLst>
          </p:cNvPr>
          <p:cNvGraphicFramePr>
            <a:graphicFrameLocks noGrp="1"/>
          </p:cNvGraphicFramePr>
          <p:nvPr>
            <p:ph sz="quarter" idx="13"/>
            <p:extLst>
              <p:ext uri="{D42A27DB-BD31-4B8C-83A1-F6EECF244321}">
                <p14:modId xmlns:p14="http://schemas.microsoft.com/office/powerpoint/2010/main" val="1902776491"/>
              </p:ext>
            </p:extLst>
          </p:nvPr>
        </p:nvGraphicFramePr>
        <p:xfrm>
          <a:off x="605367" y="1225119"/>
          <a:ext cx="10872312" cy="491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8292477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CE0B491C-2138-3BEA-DFC7-5429443C8038}"/>
              </a:ext>
            </a:extLst>
          </p:cNvPr>
          <p:cNvSpPr>
            <a:spLocks noGrp="1"/>
          </p:cNvSpPr>
          <p:nvPr>
            <p:ph type="title"/>
          </p:nvPr>
        </p:nvSpPr>
        <p:spPr>
          <a:xfrm>
            <a:off x="609598" y="65158"/>
            <a:ext cx="10972801" cy="713741"/>
          </a:xfrm>
        </p:spPr>
        <p:txBody>
          <a:bodyPr/>
          <a:lstStyle/>
          <a:p>
            <a:r>
              <a:rPr lang="en-US" dirty="0"/>
              <a:t>Conclusions </a:t>
            </a:r>
            <a:endParaRPr lang="en-ZM" dirty="0"/>
          </a:p>
        </p:txBody>
      </p:sp>
      <p:pic>
        <p:nvPicPr>
          <p:cNvPr id="2052" name="Picture 4" descr="Livestock Icon Vector Art, Icons, and Graphics for Free Download">
            <a:extLst>
              <a:ext uri="{FF2B5EF4-FFF2-40B4-BE49-F238E27FC236}">
                <a16:creationId xmlns:a16="http://schemas.microsoft.com/office/drawing/2014/main" id="{A3F1EEC0-5287-B8C2-E027-E732A6E511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79877" y="1517608"/>
            <a:ext cx="1602522" cy="133607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13941CBA-822A-937C-B70F-7F42F317047C}"/>
              </a:ext>
            </a:extLst>
          </p:cNvPr>
          <p:cNvSpPr txBox="1"/>
          <p:nvPr/>
        </p:nvSpPr>
        <p:spPr>
          <a:xfrm>
            <a:off x="7138493" y="2926780"/>
            <a:ext cx="2438400" cy="307777"/>
          </a:xfrm>
          <a:prstGeom prst="rect">
            <a:avLst/>
          </a:prstGeom>
          <a:noFill/>
        </p:spPr>
        <p:txBody>
          <a:bodyPr wrap="square" rtlCol="0">
            <a:spAutoFit/>
          </a:bodyPr>
          <a:lstStyle/>
          <a:p>
            <a:r>
              <a:rPr lang="en-GB" dirty="0">
                <a:latin typeface="Gill Sans Nova" panose="020B0602020104020203" pitchFamily="34" charset="0"/>
              </a:rPr>
              <a:t>Crop production </a:t>
            </a:r>
            <a:endParaRPr lang="en-ZM" dirty="0">
              <a:latin typeface="Gill Sans Nova" panose="020B0602020104020203" pitchFamily="34" charset="0"/>
            </a:endParaRPr>
          </a:p>
        </p:txBody>
      </p:sp>
      <p:sp>
        <p:nvSpPr>
          <p:cNvPr id="10" name="TextBox 9">
            <a:extLst>
              <a:ext uri="{FF2B5EF4-FFF2-40B4-BE49-F238E27FC236}">
                <a16:creationId xmlns:a16="http://schemas.microsoft.com/office/drawing/2014/main" id="{3664608F-7DE7-E936-5072-138275966670}"/>
              </a:ext>
            </a:extLst>
          </p:cNvPr>
          <p:cNvSpPr txBox="1"/>
          <p:nvPr/>
        </p:nvSpPr>
        <p:spPr>
          <a:xfrm>
            <a:off x="10197591" y="2739077"/>
            <a:ext cx="2438400" cy="307777"/>
          </a:xfrm>
          <a:prstGeom prst="rect">
            <a:avLst/>
          </a:prstGeom>
          <a:noFill/>
        </p:spPr>
        <p:txBody>
          <a:bodyPr wrap="square" rtlCol="0">
            <a:spAutoFit/>
          </a:bodyPr>
          <a:lstStyle/>
          <a:p>
            <a:r>
              <a:rPr lang="en-GB" dirty="0">
                <a:latin typeface="Gill Sans Nova" panose="020B0602020104020203" pitchFamily="34" charset="0"/>
              </a:rPr>
              <a:t>Animal  production </a:t>
            </a:r>
            <a:endParaRPr lang="en-ZM" dirty="0">
              <a:latin typeface="Gill Sans Nova" panose="020B0602020104020203" pitchFamily="34" charset="0"/>
            </a:endParaRPr>
          </a:p>
        </p:txBody>
      </p:sp>
      <p:pic>
        <p:nvPicPr>
          <p:cNvPr id="2060" name="Picture 12" descr="Hunger Research - Roadrunner Food Bank">
            <a:extLst>
              <a:ext uri="{FF2B5EF4-FFF2-40B4-BE49-F238E27FC236}">
                <a16:creationId xmlns:a16="http://schemas.microsoft.com/office/drawing/2014/main" id="{4E7BAB4D-48D6-B5B3-E45E-D09505F6EE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108725" y="4257085"/>
            <a:ext cx="2305050" cy="1714500"/>
          </a:xfrm>
          <a:prstGeom prst="rect">
            <a:avLst/>
          </a:prstGeom>
          <a:noFill/>
          <a:extLst>
            <a:ext uri="{909E8E84-426E-40DD-AFC4-6F175D3DCCD1}">
              <a14:hiddenFill xmlns:a14="http://schemas.microsoft.com/office/drawing/2010/main">
                <a:solidFill>
                  <a:srgbClr val="FFFFFF"/>
                </a:solidFill>
              </a14:hiddenFill>
            </a:ext>
          </a:extLst>
        </p:spPr>
      </p:pic>
      <p:sp>
        <p:nvSpPr>
          <p:cNvPr id="22" name="TextBox 21">
            <a:extLst>
              <a:ext uri="{FF2B5EF4-FFF2-40B4-BE49-F238E27FC236}">
                <a16:creationId xmlns:a16="http://schemas.microsoft.com/office/drawing/2014/main" id="{CFABE728-5B09-B1D6-6126-3A07FB24B7D6}"/>
              </a:ext>
            </a:extLst>
          </p:cNvPr>
          <p:cNvSpPr txBox="1"/>
          <p:nvPr/>
        </p:nvSpPr>
        <p:spPr>
          <a:xfrm>
            <a:off x="7290486" y="5631151"/>
            <a:ext cx="3204889" cy="523220"/>
          </a:xfrm>
          <a:prstGeom prst="rect">
            <a:avLst/>
          </a:prstGeom>
          <a:noFill/>
        </p:spPr>
        <p:txBody>
          <a:bodyPr wrap="square" rtlCol="0">
            <a:spAutoFit/>
          </a:bodyPr>
          <a:lstStyle/>
          <a:p>
            <a:r>
              <a:rPr lang="en-GB" dirty="0">
                <a:latin typeface="Gill Sans Nova" panose="020B0602020104020203" pitchFamily="34" charset="0"/>
              </a:rPr>
              <a:t>Production and consumption of nutritious foods   </a:t>
            </a:r>
            <a:endParaRPr lang="en-ZM" dirty="0">
              <a:latin typeface="Gill Sans Nova" panose="020B0602020104020203" pitchFamily="34" charset="0"/>
            </a:endParaRPr>
          </a:p>
        </p:txBody>
      </p:sp>
      <p:pic>
        <p:nvPicPr>
          <p:cNvPr id="2064" name="Picture 16" descr="Food security updates">
            <a:extLst>
              <a:ext uri="{FF2B5EF4-FFF2-40B4-BE49-F238E27FC236}">
                <a16:creationId xmlns:a16="http://schemas.microsoft.com/office/drawing/2014/main" id="{EBC698BB-5F5B-FF75-A9A6-E8CC253701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29466" y="4163002"/>
            <a:ext cx="1622496" cy="1419684"/>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326007E-9D02-BC30-B926-2A6984CDAB98}"/>
              </a:ext>
            </a:extLst>
          </p:cNvPr>
          <p:cNvSpPr txBox="1"/>
          <p:nvPr/>
        </p:nvSpPr>
        <p:spPr>
          <a:xfrm>
            <a:off x="10884194" y="5663808"/>
            <a:ext cx="1070906" cy="307777"/>
          </a:xfrm>
          <a:prstGeom prst="rect">
            <a:avLst/>
          </a:prstGeom>
          <a:noFill/>
        </p:spPr>
        <p:txBody>
          <a:bodyPr wrap="square" rtlCol="0">
            <a:spAutoFit/>
          </a:bodyPr>
          <a:lstStyle/>
          <a:p>
            <a:r>
              <a:rPr lang="en-GB" dirty="0">
                <a:latin typeface="Gill Sans Nova" panose="020B0602020104020203" pitchFamily="34" charset="0"/>
              </a:rPr>
              <a:t>HDD   </a:t>
            </a:r>
            <a:endParaRPr lang="en-ZM" dirty="0">
              <a:latin typeface="Gill Sans Nova" panose="020B0602020104020203" pitchFamily="34" charset="0"/>
            </a:endParaRPr>
          </a:p>
        </p:txBody>
      </p:sp>
      <p:pic>
        <p:nvPicPr>
          <p:cNvPr id="2066" name="Picture 18" descr="Deflation line icon. Economic crisis sign. Income reduction symbol. Colorful thin line outline concept. Linear style deflation icon. Editable stroke. Vector">
            <a:extLst>
              <a:ext uri="{FF2B5EF4-FFF2-40B4-BE49-F238E27FC236}">
                <a16:creationId xmlns:a16="http://schemas.microsoft.com/office/drawing/2014/main" id="{3483670C-73EC-C879-2BFD-C79057D2AD1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7599" t="11768" r="12091" b="20424"/>
          <a:stretch/>
        </p:blipFill>
        <p:spPr bwMode="auto">
          <a:xfrm>
            <a:off x="8793767" y="3032851"/>
            <a:ext cx="1536467" cy="1292539"/>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Premium Vector | Agriculture icon logo vector design template">
            <a:extLst>
              <a:ext uri="{FF2B5EF4-FFF2-40B4-BE49-F238E27FC236}">
                <a16:creationId xmlns:a16="http://schemas.microsoft.com/office/drawing/2014/main" id="{A0509051-1764-E551-1DA9-648243CF949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140926" y="1513498"/>
            <a:ext cx="1610491" cy="1510162"/>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6DB74215-D4EC-496E-FD8F-26102671AB9D}"/>
              </a:ext>
            </a:extLst>
          </p:cNvPr>
          <p:cNvSpPr/>
          <p:nvPr/>
        </p:nvSpPr>
        <p:spPr>
          <a:xfrm>
            <a:off x="8555222" y="2922663"/>
            <a:ext cx="1971678" cy="1714500"/>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ZM"/>
          </a:p>
        </p:txBody>
      </p:sp>
      <p:sp>
        <p:nvSpPr>
          <p:cNvPr id="5" name="TextBox 4">
            <a:extLst>
              <a:ext uri="{FF2B5EF4-FFF2-40B4-BE49-F238E27FC236}">
                <a16:creationId xmlns:a16="http://schemas.microsoft.com/office/drawing/2014/main" id="{11779E78-DA12-DC1A-1298-03D5FA49CBC9}"/>
              </a:ext>
            </a:extLst>
          </p:cNvPr>
          <p:cNvSpPr txBox="1"/>
          <p:nvPr/>
        </p:nvSpPr>
        <p:spPr>
          <a:xfrm>
            <a:off x="6726365" y="934316"/>
            <a:ext cx="4853949" cy="707886"/>
          </a:xfrm>
          <a:prstGeom prst="rect">
            <a:avLst/>
          </a:prstGeom>
          <a:noFill/>
        </p:spPr>
        <p:txBody>
          <a:bodyPr wrap="square">
            <a:spAutoFit/>
          </a:bodyPr>
          <a:lstStyle/>
          <a:p>
            <a:pPr algn="ctr"/>
            <a:r>
              <a:rPr lang="en-GB" sz="2000" b="1" dirty="0">
                <a:latin typeface="Gill Sans Nova" panose="020B0602020104020203" pitchFamily="34" charset="0"/>
              </a:rPr>
              <a:t>Food Production and Consumption declined </a:t>
            </a:r>
          </a:p>
        </p:txBody>
      </p:sp>
      <p:pic>
        <p:nvPicPr>
          <p:cNvPr id="6" name="Content Placeholder 6">
            <a:extLst>
              <a:ext uri="{FF2B5EF4-FFF2-40B4-BE49-F238E27FC236}">
                <a16:creationId xmlns:a16="http://schemas.microsoft.com/office/drawing/2014/main" id="{5F080BF8-A2CC-63A8-04FF-EAA49EDF1654}"/>
              </a:ext>
            </a:extLst>
          </p:cNvPr>
          <p:cNvPicPr>
            <a:picLocks noGrp="1" noChangeAspect="1"/>
          </p:cNvPicPr>
          <p:nvPr>
            <p:ph sz="quarter" idx="13"/>
          </p:nvPr>
        </p:nvPicPr>
        <p:blipFill>
          <a:blip r:embed="rId8"/>
          <a:stretch/>
        </p:blipFill>
        <p:spPr>
          <a:xfrm>
            <a:off x="550325" y="1290842"/>
            <a:ext cx="2081373" cy="1742010"/>
          </a:xfrm>
          <a:prstGeom prst="rect">
            <a:avLst/>
          </a:prstGeom>
        </p:spPr>
      </p:pic>
      <p:pic>
        <p:nvPicPr>
          <p:cNvPr id="7" name="Content Placeholder 6">
            <a:extLst>
              <a:ext uri="{FF2B5EF4-FFF2-40B4-BE49-F238E27FC236}">
                <a16:creationId xmlns:a16="http://schemas.microsoft.com/office/drawing/2014/main" id="{F930649A-E8CD-A734-DD47-7DE1ECE3FB02}"/>
              </a:ext>
            </a:extLst>
          </p:cNvPr>
          <p:cNvPicPr>
            <a:picLocks noGrp="1" noChangeAspect="1"/>
          </p:cNvPicPr>
          <p:nvPr>
            <p:ph sz="quarter" idx="14"/>
          </p:nvPr>
        </p:nvPicPr>
        <p:blipFill>
          <a:blip r:embed="rId9"/>
          <a:srcRect l="19643" r="19643"/>
          <a:stretch/>
        </p:blipFill>
        <p:spPr>
          <a:xfrm rot="5400000">
            <a:off x="3766579" y="1150606"/>
            <a:ext cx="1784456" cy="2001399"/>
          </a:xfrm>
        </p:spPr>
      </p:pic>
      <p:pic>
        <p:nvPicPr>
          <p:cNvPr id="5122" name="Picture 2" descr="Growth increase profit single isolated icon Vector Image">
            <a:extLst>
              <a:ext uri="{FF2B5EF4-FFF2-40B4-BE49-F238E27FC236}">
                <a16:creationId xmlns:a16="http://schemas.microsoft.com/office/drawing/2014/main" id="{B2FD15A3-A490-976B-0D62-16E35EAF205C}"/>
              </a:ext>
            </a:extLst>
          </p:cNvPr>
          <p:cNvPicPr>
            <a:picLocks noChangeAspect="1" noChangeArrowheads="1"/>
          </p:cNvPicPr>
          <p:nvPr/>
        </p:nvPicPr>
        <p:blipFill rotWithShape="1">
          <a:blip r:embed="rId10">
            <a:extLst>
              <a:ext uri="{28A0092B-C50C-407E-A947-70E740481C1C}">
                <a14:useLocalDpi xmlns:a14="http://schemas.microsoft.com/office/drawing/2010/main" val="0"/>
              </a:ext>
            </a:extLst>
          </a:blip>
          <a:srcRect l="13833" t="6080" r="14408" b="17088"/>
          <a:stretch/>
        </p:blipFill>
        <p:spPr bwMode="auto">
          <a:xfrm>
            <a:off x="2729731" y="1742743"/>
            <a:ext cx="843280" cy="75275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874C874A-B675-8325-EAEA-2E6597EB0D1A}"/>
              </a:ext>
            </a:extLst>
          </p:cNvPr>
          <p:cNvSpPr txBox="1"/>
          <p:nvPr/>
        </p:nvSpPr>
        <p:spPr>
          <a:xfrm>
            <a:off x="116838" y="919528"/>
            <a:ext cx="5979160" cy="400110"/>
          </a:xfrm>
          <a:prstGeom prst="rect">
            <a:avLst/>
          </a:prstGeom>
          <a:noFill/>
        </p:spPr>
        <p:txBody>
          <a:bodyPr wrap="square">
            <a:spAutoFit/>
          </a:bodyPr>
          <a:lstStyle/>
          <a:p>
            <a:pPr algn="ctr"/>
            <a:r>
              <a:rPr lang="en-GB" sz="2000" b="1" dirty="0">
                <a:latin typeface="Gill Sans Nova" panose="020B0602020104020203" pitchFamily="34" charset="0"/>
              </a:rPr>
              <a:t>Basic water and sanitation improved</a:t>
            </a:r>
            <a:endParaRPr lang="en-ZM" sz="2000" b="1" dirty="0">
              <a:solidFill>
                <a:schemeClr val="tx1"/>
              </a:solidFill>
              <a:latin typeface="Gill Sans Nova" panose="020B0602020104020203" pitchFamily="34" charset="0"/>
            </a:endParaRPr>
          </a:p>
        </p:txBody>
      </p:sp>
      <p:pic>
        <p:nvPicPr>
          <p:cNvPr id="14" name="Picture 13">
            <a:extLst>
              <a:ext uri="{FF2B5EF4-FFF2-40B4-BE49-F238E27FC236}">
                <a16:creationId xmlns:a16="http://schemas.microsoft.com/office/drawing/2014/main" id="{C1A16E04-4486-8E82-480A-7D7552EEA1EA}"/>
              </a:ext>
            </a:extLst>
          </p:cNvPr>
          <p:cNvPicPr>
            <a:picLocks noChangeAspect="1"/>
          </p:cNvPicPr>
          <p:nvPr/>
        </p:nvPicPr>
        <p:blipFill>
          <a:blip r:embed="rId11"/>
          <a:stretch>
            <a:fillRect/>
          </a:stretch>
        </p:blipFill>
        <p:spPr>
          <a:xfrm>
            <a:off x="693543" y="3779913"/>
            <a:ext cx="1256416" cy="1917147"/>
          </a:xfrm>
          <a:prstGeom prst="rect">
            <a:avLst/>
          </a:prstGeom>
        </p:spPr>
      </p:pic>
      <p:pic>
        <p:nvPicPr>
          <p:cNvPr id="17" name="Picture 2" descr="Eat, health, meal, on, routine, time icon - Download on Iconfinder">
            <a:extLst>
              <a:ext uri="{FF2B5EF4-FFF2-40B4-BE49-F238E27FC236}">
                <a16:creationId xmlns:a16="http://schemas.microsoft.com/office/drawing/2014/main" id="{D9353736-666F-2B3D-8121-B9740F74A6EB}"/>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215"/>
          <a:stretch/>
        </p:blipFill>
        <p:spPr bwMode="auto">
          <a:xfrm>
            <a:off x="2228363" y="3891897"/>
            <a:ext cx="1671174" cy="1533877"/>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76021DE8-2FC2-5948-3B77-0E9627206D30}"/>
              </a:ext>
            </a:extLst>
          </p:cNvPr>
          <p:cNvSpPr txBox="1"/>
          <p:nvPr/>
        </p:nvSpPr>
        <p:spPr>
          <a:xfrm>
            <a:off x="2551020" y="5382631"/>
            <a:ext cx="1227126" cy="400110"/>
          </a:xfrm>
          <a:prstGeom prst="rect">
            <a:avLst/>
          </a:prstGeom>
          <a:noFill/>
        </p:spPr>
        <p:txBody>
          <a:bodyPr wrap="square">
            <a:spAutoFit/>
          </a:bodyPr>
          <a:lstStyle/>
          <a:p>
            <a:pPr lvl="0"/>
            <a:r>
              <a:rPr lang="en-US" sz="2000" b="0" i="0" dirty="0">
                <a:latin typeface="Gill Sans Nova" panose="020B0602020104020203" pitchFamily="34" charset="0"/>
              </a:rPr>
              <a:t>MMF</a:t>
            </a:r>
            <a:endParaRPr lang="en-GB" sz="2000" dirty="0"/>
          </a:p>
        </p:txBody>
      </p:sp>
      <p:sp>
        <p:nvSpPr>
          <p:cNvPr id="18" name="TextBox 17">
            <a:extLst>
              <a:ext uri="{FF2B5EF4-FFF2-40B4-BE49-F238E27FC236}">
                <a16:creationId xmlns:a16="http://schemas.microsoft.com/office/drawing/2014/main" id="{E29F595A-C965-7188-B7F5-FE03338663F2}"/>
              </a:ext>
            </a:extLst>
          </p:cNvPr>
          <p:cNvSpPr txBox="1"/>
          <p:nvPr/>
        </p:nvSpPr>
        <p:spPr>
          <a:xfrm>
            <a:off x="609598" y="3422045"/>
            <a:ext cx="5049909" cy="707886"/>
          </a:xfrm>
          <a:prstGeom prst="rect">
            <a:avLst/>
          </a:prstGeom>
          <a:noFill/>
        </p:spPr>
        <p:txBody>
          <a:bodyPr wrap="square" lIns="91440" tIns="45720" rIns="91440" bIns="45720" anchor="t">
            <a:spAutoFit/>
          </a:bodyPr>
          <a:lstStyle/>
          <a:p>
            <a:pPr algn="ctr"/>
            <a:r>
              <a:rPr lang="en-US" sz="2000" b="1" i="0" dirty="0">
                <a:latin typeface="Gill Sans Nova" panose="020B0602020104020203" pitchFamily="34" charset="0"/>
              </a:rPr>
              <a:t>Children nutrition status deterioration</a:t>
            </a:r>
            <a:endParaRPr lang="en-GB" sz="2000" b="1" dirty="0">
              <a:latin typeface="Gill Sans Nova" panose="020B0602020104020203" pitchFamily="34" charset="0"/>
            </a:endParaRPr>
          </a:p>
          <a:p>
            <a:pPr lvl="0"/>
            <a:endParaRPr lang="en-GB" sz="2000" b="1" dirty="0">
              <a:latin typeface="Gill Sans Nova" panose="020B0602020104020203" pitchFamily="34" charset="0"/>
            </a:endParaRPr>
          </a:p>
        </p:txBody>
      </p:sp>
      <p:pic>
        <p:nvPicPr>
          <p:cNvPr id="19" name="Picture 18">
            <a:extLst>
              <a:ext uri="{FF2B5EF4-FFF2-40B4-BE49-F238E27FC236}">
                <a16:creationId xmlns:a16="http://schemas.microsoft.com/office/drawing/2014/main" id="{572EAD3E-717E-D0A8-7682-C0352F595DED}"/>
              </a:ext>
            </a:extLst>
          </p:cNvPr>
          <p:cNvPicPr>
            <a:picLocks noChangeAspect="1"/>
          </p:cNvPicPr>
          <p:nvPr/>
        </p:nvPicPr>
        <p:blipFill>
          <a:blip r:embed="rId13"/>
          <a:stretch>
            <a:fillRect/>
          </a:stretch>
        </p:blipFill>
        <p:spPr>
          <a:xfrm>
            <a:off x="4080274" y="3866606"/>
            <a:ext cx="1538429" cy="1533877"/>
          </a:xfrm>
          <a:prstGeom prst="rect">
            <a:avLst/>
          </a:prstGeom>
        </p:spPr>
      </p:pic>
      <p:sp>
        <p:nvSpPr>
          <p:cNvPr id="20" name="TextBox 19">
            <a:extLst>
              <a:ext uri="{FF2B5EF4-FFF2-40B4-BE49-F238E27FC236}">
                <a16:creationId xmlns:a16="http://schemas.microsoft.com/office/drawing/2014/main" id="{2B041B14-6E20-A5F9-3BEE-F9F56743B81E}"/>
              </a:ext>
            </a:extLst>
          </p:cNvPr>
          <p:cNvSpPr txBox="1"/>
          <p:nvPr/>
        </p:nvSpPr>
        <p:spPr>
          <a:xfrm>
            <a:off x="4045244" y="5382631"/>
            <a:ext cx="1227126" cy="400110"/>
          </a:xfrm>
          <a:prstGeom prst="rect">
            <a:avLst/>
          </a:prstGeom>
          <a:noFill/>
        </p:spPr>
        <p:txBody>
          <a:bodyPr wrap="square">
            <a:spAutoFit/>
          </a:bodyPr>
          <a:lstStyle/>
          <a:p>
            <a:pPr lvl="0"/>
            <a:r>
              <a:rPr lang="en-US" sz="2000" b="0" i="0" dirty="0">
                <a:latin typeface="Gill Sans Nova" panose="020B0602020104020203" pitchFamily="34" charset="0"/>
              </a:rPr>
              <a:t>MAD</a:t>
            </a:r>
            <a:endParaRPr lang="en-GB" sz="2000" dirty="0"/>
          </a:p>
        </p:txBody>
      </p:sp>
    </p:spTree>
    <p:extLst>
      <p:ext uri="{BB962C8B-B14F-4D97-AF65-F5344CB8AC3E}">
        <p14:creationId xmlns:p14="http://schemas.microsoft.com/office/powerpoint/2010/main" val="322338816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863"/>
        <p:cNvGrpSpPr/>
        <p:nvPr/>
      </p:nvGrpSpPr>
      <p:grpSpPr>
        <a:xfrm>
          <a:off x="0" y="0"/>
          <a:ext cx="0" cy="0"/>
          <a:chOff x="0" y="0"/>
          <a:chExt cx="0" cy="0"/>
        </a:xfrm>
      </p:grpSpPr>
      <p:sp>
        <p:nvSpPr>
          <p:cNvPr id="867" name="Google Shape;867;p45"/>
          <p:cNvSpPr txBox="1">
            <a:spLocks noGrp="1"/>
          </p:cNvSpPr>
          <p:nvPr>
            <p:ph type="title"/>
          </p:nvPr>
        </p:nvSpPr>
        <p:spPr/>
        <p:txBody>
          <a:bodyPr/>
          <a:lstStyle/>
          <a:p>
            <a:pPr lvl="0"/>
            <a:r>
              <a:rPr lang="en-GB"/>
              <a:t>Recommendations</a:t>
            </a:r>
            <a:endParaRPr lang="en-GB" strike="sngStrike">
              <a:solidFill>
                <a:srgbClr val="FF0000"/>
              </a:solidFill>
            </a:endParaRPr>
          </a:p>
        </p:txBody>
      </p:sp>
      <p:graphicFrame>
        <p:nvGraphicFramePr>
          <p:cNvPr id="2" name="Content Placeholder 1">
            <a:extLst>
              <a:ext uri="{FF2B5EF4-FFF2-40B4-BE49-F238E27FC236}">
                <a16:creationId xmlns:a16="http://schemas.microsoft.com/office/drawing/2014/main" id="{4ACA76DF-4BFC-8A4B-B98A-9AB69A9A76D3}"/>
              </a:ext>
            </a:extLst>
          </p:cNvPr>
          <p:cNvGraphicFramePr>
            <a:graphicFrameLocks noGrp="1"/>
          </p:cNvGraphicFramePr>
          <p:nvPr>
            <p:ph sz="quarter" idx="13"/>
          </p:nvPr>
        </p:nvGraphicFramePr>
        <p:xfrm>
          <a:off x="605367" y="1162975"/>
          <a:ext cx="10872312" cy="498065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77224794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11"/>
          <p:cNvSpPr txBox="1">
            <a:spLocks noGrp="1"/>
          </p:cNvSpPr>
          <p:nvPr>
            <p:ph type="title"/>
          </p:nvPr>
        </p:nvSpPr>
        <p:spPr/>
        <p:txBody>
          <a:bodyPr/>
          <a:lstStyle/>
          <a:p>
            <a:pPr lvl="0"/>
            <a:r>
              <a:rPr lang="en-US" dirty="0"/>
              <a:t>Disclaimer</a:t>
            </a:r>
          </a:p>
        </p:txBody>
      </p:sp>
      <p:sp>
        <p:nvSpPr>
          <p:cNvPr id="1401" name="Google Shape;1401;p111"/>
          <p:cNvSpPr txBox="1">
            <a:spLocks noGrp="1"/>
          </p:cNvSpPr>
          <p:nvPr>
            <p:ph type="body" idx="13"/>
          </p:nvPr>
        </p:nvSpPr>
        <p:spPr/>
        <p:txBody>
          <a:bodyPr lIns="91440" tIns="45720" rIns="91440" bIns="45720" anchor="t"/>
          <a:lstStyle/>
          <a:p>
            <a:pPr>
              <a:lnSpc>
                <a:spcPct val="107000"/>
              </a:lnSpc>
              <a:spcAft>
                <a:spcPts val="800"/>
              </a:spcAft>
            </a:pPr>
            <a:r>
              <a:rPr lang="en-GB" sz="2000" dirty="0">
                <a:solidFill>
                  <a:srgbClr val="000000"/>
                </a:solidFill>
                <a:effectLst/>
                <a:latin typeface="Gill Sans Nova" panose="020B0602020104020203" pitchFamily="34" charset="0"/>
                <a:ea typeface="Gill Sans" panose="020B0604020202020204" charset="0"/>
                <a:cs typeface="Gill Sans" panose="020B0604020202020204" charset="0"/>
              </a:rPr>
              <a:t>The 2022 SUN/MCDP II Midline survey report presents findings derived from a population-based study conducted in 32 target districts in Zambia</a:t>
            </a:r>
          </a:p>
          <a:p>
            <a:pPr>
              <a:lnSpc>
                <a:spcPct val="107000"/>
              </a:lnSpc>
              <a:spcAft>
                <a:spcPts val="800"/>
              </a:spcAft>
            </a:pPr>
            <a:r>
              <a:rPr lang="en-GB" sz="2000" dirty="0">
                <a:solidFill>
                  <a:srgbClr val="000000"/>
                </a:solidFill>
                <a:effectLst/>
                <a:latin typeface="Gill Sans Nova" panose="020B0602020104020203" pitchFamily="34" charset="0"/>
                <a:ea typeface="Gill Sans" panose="020B0604020202020204" charset="0"/>
                <a:cs typeface="Gill Sans" panose="020B0604020202020204" charset="0"/>
              </a:rPr>
              <a:t>While every effort has been made to ensure the accuracy and reliability of the data presented herein, certain unexpected findings have emerged that warrant caution in the interpretation </a:t>
            </a:r>
          </a:p>
          <a:p>
            <a:pPr>
              <a:lnSpc>
                <a:spcPct val="107000"/>
              </a:lnSpc>
              <a:spcAft>
                <a:spcPts val="800"/>
              </a:spcAft>
            </a:pPr>
            <a:r>
              <a:rPr lang="en-GB" sz="2000" dirty="0">
                <a:solidFill>
                  <a:srgbClr val="000000"/>
                </a:solidFill>
                <a:effectLst/>
                <a:latin typeface="Gill Sans Nova" panose="020B0602020104020203" pitchFamily="34" charset="0"/>
                <a:ea typeface="Gill Sans" panose="020B0604020202020204" charset="0"/>
                <a:cs typeface="Gill Sans" panose="020B0604020202020204" charset="0"/>
              </a:rPr>
              <a:t>Some unexpected findings like increase in stunting relatively in short period and improved water access in </a:t>
            </a:r>
            <a:r>
              <a:rPr lang="en-GB" sz="2000" dirty="0">
                <a:ea typeface="Gill Sans" panose="020B0604020202020204" charset="0"/>
                <a:cs typeface="Gill Sans" panose="020B0604020202020204" charset="0"/>
              </a:rPr>
              <a:t>absence of major water and sanitation services require careful interpretations</a:t>
            </a:r>
          </a:p>
          <a:p>
            <a:r>
              <a:rPr lang="en-GB" sz="2000" dirty="0">
                <a:solidFill>
                  <a:srgbClr val="000000"/>
                </a:solidFill>
                <a:effectLst/>
                <a:latin typeface="Gill Sans Nova" panose="020B0602020104020203" pitchFamily="34" charset="0"/>
                <a:ea typeface="Gill Sans" panose="020B0604020202020204" charset="0"/>
                <a:cs typeface="Gill Sans" panose="020B0604020202020204" charset="0"/>
              </a:rPr>
              <a:t>Readers are, therefore, encouraged to interpret the findings with caution and consult additional sources of information where possible</a:t>
            </a:r>
          </a:p>
          <a:p>
            <a:r>
              <a:rPr lang="en-GB" sz="2000" dirty="0">
                <a:ea typeface="Gill Sans" panose="020B0604020202020204" charset="0"/>
                <a:cs typeface="Gill Sans" panose="020B0604020202020204" charset="0"/>
              </a:rPr>
              <a:t>Additional research is needed to understand these trends and inform the interventions</a:t>
            </a:r>
            <a:endParaRPr lang="en-GB" sz="2000" dirty="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80605221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399"/>
        <p:cNvGrpSpPr/>
        <p:nvPr/>
      </p:nvGrpSpPr>
      <p:grpSpPr>
        <a:xfrm>
          <a:off x="0" y="0"/>
          <a:ext cx="0" cy="0"/>
          <a:chOff x="0" y="0"/>
          <a:chExt cx="0" cy="0"/>
        </a:xfrm>
      </p:grpSpPr>
      <p:sp>
        <p:nvSpPr>
          <p:cNvPr id="1400" name="Google Shape;1400;p111"/>
          <p:cNvSpPr txBox="1">
            <a:spLocks noGrp="1"/>
          </p:cNvSpPr>
          <p:nvPr>
            <p:ph type="title"/>
          </p:nvPr>
        </p:nvSpPr>
        <p:spPr/>
        <p:txBody>
          <a:bodyPr/>
          <a:lstStyle/>
          <a:p>
            <a:pPr lvl="0"/>
            <a:r>
              <a:rPr lang="en-US"/>
              <a:t>Additional Resources</a:t>
            </a:r>
          </a:p>
        </p:txBody>
      </p:sp>
      <p:sp>
        <p:nvSpPr>
          <p:cNvPr id="1401" name="Google Shape;1401;p111"/>
          <p:cNvSpPr txBox="1">
            <a:spLocks noGrp="1"/>
          </p:cNvSpPr>
          <p:nvPr>
            <p:ph type="body" idx="13"/>
          </p:nvPr>
        </p:nvSpPr>
        <p:spPr/>
        <p:txBody>
          <a:bodyPr lIns="91440" tIns="45720" rIns="91440" bIns="45720" anchor="t"/>
          <a:lstStyle/>
          <a:p>
            <a:pPr lvl="0"/>
            <a:endParaRPr lang="en-US"/>
          </a:p>
          <a:p>
            <a:r>
              <a:rPr lang="en-US">
                <a:latin typeface="Gill Sans Nova"/>
              </a:rPr>
              <a:t>The full presentation and midline survey report will be uploaded on the NFNC website by quarter 3 of 2023.</a:t>
            </a:r>
          </a:p>
          <a:p>
            <a:r>
              <a:rPr lang="en-US">
                <a:latin typeface="Gill Sans Nova"/>
                <a:hlinkClick r:id="rId3"/>
              </a:rPr>
              <a:t>http://www.nfnc.org.zm/</a:t>
            </a:r>
            <a:r>
              <a:rPr lang="en-US">
                <a:latin typeface="Gill Sans Nova"/>
              </a:rPr>
              <a:t> </a:t>
            </a:r>
            <a:endParaRPr lang="en-US"/>
          </a:p>
        </p:txBody>
      </p:sp>
    </p:spTree>
    <p:extLst>
      <p:ext uri="{BB962C8B-B14F-4D97-AF65-F5344CB8AC3E}">
        <p14:creationId xmlns:p14="http://schemas.microsoft.com/office/powerpoint/2010/main" val="125629625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06"/>
        <p:cNvGrpSpPr/>
        <p:nvPr/>
      </p:nvGrpSpPr>
      <p:grpSpPr>
        <a:xfrm>
          <a:off x="0" y="0"/>
          <a:ext cx="0" cy="0"/>
          <a:chOff x="0" y="0"/>
          <a:chExt cx="0" cy="0"/>
        </a:xfrm>
      </p:grpSpPr>
      <p:sp>
        <p:nvSpPr>
          <p:cNvPr id="1407" name="Google Shape;1407;p112"/>
          <p:cNvSpPr txBox="1">
            <a:spLocks noGrp="1"/>
          </p:cNvSpPr>
          <p:nvPr>
            <p:ph type="title"/>
          </p:nvPr>
        </p:nvSpPr>
        <p:spPr/>
        <p:txBody>
          <a:bodyPr/>
          <a:lstStyle/>
          <a:p>
            <a:r>
              <a:rPr lang="en-US"/>
              <a:t>Thank you!</a:t>
            </a:r>
            <a:br>
              <a:rPr lang="en-US"/>
            </a:br>
            <a:br>
              <a:rPr lang="en-US"/>
            </a:br>
            <a:r>
              <a:rPr lang="en-US"/>
              <a:t>SUN LE Contact Details</a:t>
            </a:r>
          </a:p>
        </p:txBody>
      </p:sp>
      <p:sp>
        <p:nvSpPr>
          <p:cNvPr id="1408" name="Google Shape;1408;p112"/>
          <p:cNvSpPr txBox="1">
            <a:spLocks noGrp="1"/>
          </p:cNvSpPr>
          <p:nvPr>
            <p:ph type="subTitle" idx="1"/>
          </p:nvPr>
        </p:nvSpPr>
        <p:spPr/>
        <p:txBody>
          <a:bodyPr/>
          <a:lstStyle/>
          <a:p>
            <a:r>
              <a:rPr lang="fr-FR">
                <a:sym typeface="Calibri"/>
              </a:rPr>
              <a:t>Tel:  + 260-211-252-299 / 300</a:t>
            </a:r>
            <a:endParaRPr lang="fr-FR"/>
          </a:p>
          <a:p>
            <a:r>
              <a:rPr lang="fr-FR">
                <a:sym typeface="Calibri"/>
              </a:rPr>
              <a:t>Mobile:  +260-976-552-342 </a:t>
            </a:r>
            <a:endParaRPr lang="fr-FR"/>
          </a:p>
          <a:p>
            <a:r>
              <a:rPr lang="fr-FR">
                <a:sym typeface="Calibri"/>
              </a:rPr>
              <a:t>Email:  </a:t>
            </a:r>
            <a:r>
              <a:rPr lang="fr-FR">
                <a:sym typeface="Calibri"/>
                <a:hlinkClick r:id="rId3"/>
              </a:rPr>
              <a:t>monyango@khulisa.co.zm</a:t>
            </a:r>
            <a:r>
              <a:rPr lang="fr-FR">
                <a:sym typeface="Calibri"/>
              </a:rPr>
              <a:t> </a:t>
            </a:r>
          </a:p>
          <a:p>
            <a:endParaRPr lang="fr-FR">
              <a:sym typeface="Calibri"/>
            </a:endParaRPr>
          </a:p>
        </p:txBody>
      </p:sp>
    </p:spTree>
    <p:extLst>
      <p:ext uri="{BB962C8B-B14F-4D97-AF65-F5344CB8AC3E}">
        <p14:creationId xmlns:p14="http://schemas.microsoft.com/office/powerpoint/2010/main" val="34192257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p6"/>
          <p:cNvSpPr txBox="1">
            <a:spLocks noGrp="1"/>
          </p:cNvSpPr>
          <p:nvPr>
            <p:ph type="title"/>
          </p:nvPr>
        </p:nvSpPr>
        <p:spPr/>
        <p:txBody>
          <a:bodyPr/>
          <a:lstStyle/>
          <a:p>
            <a:pPr lvl="0"/>
            <a:r>
              <a:rPr lang="en-US" dirty="0">
                <a:latin typeface="Gill Sans Nova"/>
              </a:rPr>
              <a:t>SUN/MCDP II Midline Survey – Purpose and Scope</a:t>
            </a:r>
          </a:p>
        </p:txBody>
      </p:sp>
      <p:sp>
        <p:nvSpPr>
          <p:cNvPr id="351" name="Google Shape;351;p6"/>
          <p:cNvSpPr txBox="1">
            <a:spLocks noGrp="1"/>
          </p:cNvSpPr>
          <p:nvPr>
            <p:ph sz="quarter" idx="13"/>
          </p:nvPr>
        </p:nvSpPr>
        <p:spPr/>
        <p:txBody>
          <a:bodyPr lIns="91440" tIns="45720" rIns="91440" bIns="45720" anchor="t"/>
          <a:lstStyle/>
          <a:p>
            <a:pPr marL="514350" indent="-514350">
              <a:spcBef>
                <a:spcPts val="2400"/>
              </a:spcBef>
              <a:spcAft>
                <a:spcPts val="1200"/>
              </a:spcAft>
              <a:buFont typeface="+mj-lt"/>
              <a:buAutoNum type="arabicPeriod"/>
            </a:pPr>
            <a:r>
              <a:rPr lang="en-GB">
                <a:latin typeface="Gill Sans Nova"/>
              </a:rPr>
              <a:t>Assess the changes in child and maternal nutritional status</a:t>
            </a:r>
          </a:p>
          <a:p>
            <a:pPr marL="514350" indent="-514350">
              <a:buFont typeface="+mj-lt"/>
              <a:buAutoNum type="arabicPeriod"/>
            </a:pPr>
            <a:r>
              <a:rPr lang="en-GB">
                <a:latin typeface="Gill Sans Nova"/>
              </a:rPr>
              <a:t>Assess the progress made in addressing major determinants of maternal and child nutrition</a:t>
            </a:r>
          </a:p>
          <a:p>
            <a:pPr marL="514350" indent="-514350">
              <a:buFont typeface="+mj-lt"/>
              <a:buAutoNum type="arabicPeriod"/>
            </a:pPr>
            <a:r>
              <a:rPr lang="en-GB">
                <a:latin typeface="Gill Sans Nova"/>
              </a:rPr>
              <a:t>Provide recommendations on areas that need improvements </a:t>
            </a:r>
            <a:endParaRPr lang="en-US">
              <a:latin typeface="Gill Sans Nova"/>
            </a:endParaRPr>
          </a:p>
        </p:txBody>
      </p:sp>
    </p:spTree>
    <p:extLst>
      <p:ext uri="{BB962C8B-B14F-4D97-AF65-F5344CB8AC3E}">
        <p14:creationId xmlns:p14="http://schemas.microsoft.com/office/powerpoint/2010/main" val="132092864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A70EEDC-BCAF-B2B1-E937-B37EF1ECAF94}"/>
              </a:ext>
            </a:extLst>
          </p:cNvPr>
          <p:cNvSpPr>
            <a:spLocks noGrp="1"/>
          </p:cNvSpPr>
          <p:nvPr>
            <p:ph type="title"/>
          </p:nvPr>
        </p:nvSpPr>
        <p:spPr/>
        <p:txBody>
          <a:bodyPr/>
          <a:lstStyle/>
          <a:p>
            <a:r>
              <a:rPr lang="en-GB"/>
              <a:t>Survey indicators </a:t>
            </a:r>
          </a:p>
        </p:txBody>
      </p:sp>
      <p:graphicFrame>
        <p:nvGraphicFramePr>
          <p:cNvPr id="10" name="Content Placeholder 9">
            <a:extLst>
              <a:ext uri="{FF2B5EF4-FFF2-40B4-BE49-F238E27FC236}">
                <a16:creationId xmlns:a16="http://schemas.microsoft.com/office/drawing/2014/main" id="{5B7B5A14-4DB2-4939-ADA0-E55366B19D47}"/>
              </a:ext>
            </a:extLst>
          </p:cNvPr>
          <p:cNvGraphicFramePr>
            <a:graphicFrameLocks noGrp="1"/>
          </p:cNvGraphicFramePr>
          <p:nvPr>
            <p:ph sz="quarter" idx="4294967295"/>
          </p:nvPr>
        </p:nvGraphicFramePr>
        <p:xfrm>
          <a:off x="657548" y="1113438"/>
          <a:ext cx="10972804" cy="523774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9675921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EB73E3B-734B-2354-8E72-5ACB17F7F899}"/>
              </a:ext>
            </a:extLst>
          </p:cNvPr>
          <p:cNvSpPr>
            <a:spLocks noGrp="1"/>
          </p:cNvSpPr>
          <p:nvPr>
            <p:ph type="title"/>
          </p:nvPr>
        </p:nvSpPr>
        <p:spPr/>
        <p:txBody>
          <a:bodyPr/>
          <a:lstStyle/>
          <a:p>
            <a:r>
              <a:rPr lang="en-GB"/>
              <a:t>Midline survey indicators (cont.)</a:t>
            </a:r>
          </a:p>
        </p:txBody>
      </p:sp>
      <p:graphicFrame>
        <p:nvGraphicFramePr>
          <p:cNvPr id="7" name="Content Placeholder 6">
            <a:extLst>
              <a:ext uri="{FF2B5EF4-FFF2-40B4-BE49-F238E27FC236}">
                <a16:creationId xmlns:a16="http://schemas.microsoft.com/office/drawing/2014/main" id="{442EF02F-BCFC-4A3A-88EA-724852924303}"/>
              </a:ext>
            </a:extLst>
          </p:cNvPr>
          <p:cNvGraphicFramePr>
            <a:graphicFrameLocks noGrp="1"/>
          </p:cNvGraphicFramePr>
          <p:nvPr>
            <p:ph sz="quarter" idx="4294967295"/>
          </p:nvPr>
        </p:nvGraphicFramePr>
        <p:xfrm>
          <a:off x="508000" y="1028411"/>
          <a:ext cx="11176000" cy="53721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276280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A826F47-440B-4E3B-E5A6-B3960E4A603E}"/>
              </a:ext>
            </a:extLst>
          </p:cNvPr>
          <p:cNvSpPr>
            <a:spLocks noGrp="1"/>
          </p:cNvSpPr>
          <p:nvPr>
            <p:ph type="title"/>
          </p:nvPr>
        </p:nvSpPr>
        <p:spPr/>
        <p:txBody>
          <a:bodyPr/>
          <a:lstStyle/>
          <a:p>
            <a:r>
              <a:rPr lang="en-GB" dirty="0"/>
              <a:t>Six additional indicators added at midline survey</a:t>
            </a:r>
          </a:p>
        </p:txBody>
      </p:sp>
      <p:graphicFrame>
        <p:nvGraphicFramePr>
          <p:cNvPr id="2" name="Content Placeholder 1">
            <a:extLst>
              <a:ext uri="{FF2B5EF4-FFF2-40B4-BE49-F238E27FC236}">
                <a16:creationId xmlns:a16="http://schemas.microsoft.com/office/drawing/2014/main" id="{E8C1ED21-CFE7-1729-0661-0BBCDE70F451}"/>
              </a:ext>
            </a:extLst>
          </p:cNvPr>
          <p:cNvGraphicFramePr>
            <a:graphicFrameLocks noGrp="1"/>
          </p:cNvGraphicFramePr>
          <p:nvPr>
            <p:ph sz="quarter" idx="13"/>
            <p:extLst>
              <p:ext uri="{D42A27DB-BD31-4B8C-83A1-F6EECF244321}">
                <p14:modId xmlns:p14="http://schemas.microsoft.com/office/powerpoint/2010/main" val="3675111652"/>
              </p:ext>
            </p:extLst>
          </p:nvPr>
        </p:nvGraphicFramePr>
        <p:xfrm>
          <a:off x="605367" y="1225119"/>
          <a:ext cx="10872312" cy="491850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31589408"/>
      </p:ext>
    </p:extLst>
  </p:cSld>
  <p:clrMapOvr>
    <a:masterClrMapping/>
  </p:clrMapOvr>
</p:sld>
</file>

<file path=ppt/theme/theme1.xml><?xml version="1.0" encoding="utf-8"?>
<a:theme xmlns:a="http://schemas.openxmlformats.org/drawingml/2006/main" name="ICF_Std_Blue_2016">
  <a:themeElements>
    <a:clrScheme name="Custom 2">
      <a:dk1>
        <a:srgbClr val="000000"/>
      </a:dk1>
      <a:lt1>
        <a:srgbClr val="FFFFFF"/>
      </a:lt1>
      <a:dk2>
        <a:srgbClr val="002A6C"/>
      </a:dk2>
      <a:lt2>
        <a:srgbClr val="C2113A"/>
      </a:lt2>
      <a:accent1>
        <a:srgbClr val="666666"/>
      </a:accent1>
      <a:accent2>
        <a:srgbClr val="DDDDDD"/>
      </a:accent2>
      <a:accent3>
        <a:srgbClr val="9DBFE5"/>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8.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0.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mbria"/>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明朝"/>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haredWithUsers xmlns="bdf9bb7d-41d6-4baa-988e-9ab036ef55f7">
      <UserInfo>
        <DisplayName>Mathews Onyango</DisplayName>
        <AccountId>23</AccountId>
        <AccountType/>
      </UserInfo>
      <UserInfo>
        <DisplayName>Patricia Sakala</DisplayName>
        <AccountId>25</AccountId>
        <AccountType/>
      </UserInfo>
    </SharedWithUsers>
    <TaxCatchAll xmlns="bdf9bb7d-41d6-4baa-988e-9ab036ef55f7" xsi:nil="true"/>
    <lcf76f155ced4ddcb4097134ff3c332f xmlns="8d5ebbb3-b5cb-4c06-896c-77f9a16cb914">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F75DA9149199174FBFFC78266F153925" ma:contentTypeVersion="15" ma:contentTypeDescription="Create a new document." ma:contentTypeScope="" ma:versionID="b53cdf691dcfccbb1f9cbd52962d67b1">
  <xsd:schema xmlns:xsd="http://www.w3.org/2001/XMLSchema" xmlns:xs="http://www.w3.org/2001/XMLSchema" xmlns:p="http://schemas.microsoft.com/office/2006/metadata/properties" xmlns:ns2="bdf9bb7d-41d6-4baa-988e-9ab036ef55f7" xmlns:ns3="8d5ebbb3-b5cb-4c06-896c-77f9a16cb914" targetNamespace="http://schemas.microsoft.com/office/2006/metadata/properties" ma:root="true" ma:fieldsID="20b9fea29c55696028f0abbdc88c3b96" ns2:_="" ns3:_="">
    <xsd:import namespace="bdf9bb7d-41d6-4baa-988e-9ab036ef55f7"/>
    <xsd:import namespace="8d5ebbb3-b5cb-4c06-896c-77f9a16cb914"/>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lcf76f155ced4ddcb4097134ff3c332f" minOccurs="0"/>
                <xsd:element ref="ns2:TaxCatchAll" minOccurs="0"/>
                <xsd:element ref="ns3:MediaServiceDateTaken" minOccurs="0"/>
                <xsd:element ref="ns3:MediaServiceOCR" minOccurs="0"/>
                <xsd:element ref="ns3:MediaServiceGenerationTime" minOccurs="0"/>
                <xsd:element ref="ns3:MediaServiceEventHashCode" minOccurs="0"/>
                <xsd:element ref="ns3:MediaServiceObjectDetectorVersions" minOccurs="0"/>
                <xsd:element ref="ns3:MediaLengthInSeconds" minOccurs="0"/>
                <xsd:element ref="ns3:MediaServiceLocation"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bdf9bb7d-41d6-4baa-988e-9ab036ef55f7"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4" nillable="true" ma:displayName="Taxonomy Catch All Column" ma:hidden="true" ma:list="{103f6e2c-9608-4a15-8eba-95bab2f3b1a0}" ma:internalName="TaxCatchAll" ma:showField="CatchAllData" ma:web="bdf9bb7d-41d6-4baa-988e-9ab036ef55f7">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8d5ebbb3-b5cb-4c06-896c-77f9a16cb91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46fe2e02-d95a-4076-ba23-2651dbf6dbca" ma:termSetId="09814cd3-568e-fe90-9814-8d621ff8fb84" ma:anchorId="fba54fb3-c3e1-fe81-a776-ca4b69148c4d" ma:open="true" ma:isKeyword="false">
      <xsd:complexType>
        <xsd:sequence>
          <xsd:element ref="pc:Terms" minOccurs="0" maxOccurs="1"/>
        </xsd:sequence>
      </xsd:complexType>
    </xsd:element>
    <xsd:element name="MediaServiceDateTaken" ma:index="15" nillable="true" ma:displayName="MediaServiceDateTaken" ma:hidden="true" ma:indexed="true" ma:internalName="MediaServiceDateTaken"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descrip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4051A9C-EE42-4657-9A67-FEE806FD407B}">
  <ds:schemaRefs>
    <ds:schemaRef ds:uri="8d5ebbb3-b5cb-4c06-896c-77f9a16cb914"/>
    <ds:schemaRef ds:uri="bdf9bb7d-41d6-4baa-988e-9ab036ef55f7"/>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25595E50-D764-4F8D-BB52-B19144998EC8}">
  <ds:schemaRefs>
    <ds:schemaRef ds:uri="http://schemas.microsoft.com/sharepoint/v3/contenttype/forms"/>
  </ds:schemaRefs>
</ds:datastoreItem>
</file>

<file path=customXml/itemProps3.xml><?xml version="1.0" encoding="utf-8"?>
<ds:datastoreItem xmlns:ds="http://schemas.openxmlformats.org/officeDocument/2006/customXml" ds:itemID="{85C46A3F-1944-46EE-AB6A-ACFD0DB33CF3}">
  <ds:schemaRefs>
    <ds:schemaRef ds:uri="8d5ebbb3-b5cb-4c06-896c-77f9a16cb914"/>
    <ds:schemaRef ds:uri="bdf9bb7d-41d6-4baa-988e-9ab036ef55f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368</TotalTime>
  <Words>3656</Words>
  <Application>Microsoft Office PowerPoint</Application>
  <PresentationFormat>Widescreen</PresentationFormat>
  <Paragraphs>404</Paragraphs>
  <Slides>56</Slides>
  <Notes>40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56</vt:i4>
      </vt:variant>
    </vt:vector>
  </HeadingPairs>
  <TitlesOfParts>
    <vt:vector size="67" baseType="lpstr">
      <vt:lpstr>Gill Sans MT</vt:lpstr>
      <vt:lpstr>Gill Sans Nova</vt:lpstr>
      <vt:lpstr>Merriweather Sans</vt:lpstr>
      <vt:lpstr>Times New Roman</vt:lpstr>
      <vt:lpstr>Courier New</vt:lpstr>
      <vt:lpstr>Arial</vt:lpstr>
      <vt:lpstr>Calibri</vt:lpstr>
      <vt:lpstr>Noto Sans Symbols</vt:lpstr>
      <vt:lpstr>Gill Sans</vt:lpstr>
      <vt:lpstr>Arial,Sans-Serif</vt:lpstr>
      <vt:lpstr>ICF_Std_Blue_2016</vt:lpstr>
      <vt:lpstr> MCDP II 2022 Midline Survey Results  </vt:lpstr>
      <vt:lpstr>Outline</vt:lpstr>
      <vt:lpstr>Acknowledgements</vt:lpstr>
      <vt:lpstr>Background</vt:lpstr>
      <vt:lpstr>SUN/MCDP II Programme - Theory of Change</vt:lpstr>
      <vt:lpstr>SUN/MCDP II Midline Survey – Purpose and Scope</vt:lpstr>
      <vt:lpstr>Survey indicators </vt:lpstr>
      <vt:lpstr>Midline survey indicators (cont.)</vt:lpstr>
      <vt:lpstr>Six additional indicators added at midline survey</vt:lpstr>
      <vt:lpstr>Methodology</vt:lpstr>
      <vt:lpstr>Sampling</vt:lpstr>
      <vt:lpstr>Data analysis</vt:lpstr>
      <vt:lpstr>Possible limitations </vt:lpstr>
      <vt:lpstr>Midline Survey  Sample characteristics</vt:lpstr>
      <vt:lpstr>Household characteristics</vt:lpstr>
      <vt:lpstr>Household characteristics (continued)</vt:lpstr>
      <vt:lpstr>Household,  Child, and Mother characteristics (continued)</vt:lpstr>
      <vt:lpstr>Findings </vt:lpstr>
      <vt:lpstr>Obj 1 – IR 1:  Increased and Reliable Access to Safe, Diverse, and Nutritious Foods</vt:lpstr>
      <vt:lpstr>% of HHs producing crops and livestock (B=7,971; M=7,990)</vt:lpstr>
      <vt:lpstr>PowerPoint Presentation</vt:lpstr>
      <vt:lpstr>Percent of HHs producing and consuming nutritious crops and livestock  (B= 7,986; M=7,976)</vt:lpstr>
      <vt:lpstr>Percent of HHs producing and selling nutritious crops and livestock (B=5,874; M=5,221)</vt:lpstr>
      <vt:lpstr>Prevalence of HHs experiencing food insecurity (Household Hunger Scale)</vt:lpstr>
      <vt:lpstr>Prevalence of HHs experiencing food insecurity (B=7,985; M=7,976)</vt:lpstr>
      <vt:lpstr>% of HHs with recommended dietary diversity (B=7,978; M=7,990)</vt:lpstr>
      <vt:lpstr>% of women of reproductive age meeting minimum dietary diversity (MDD-W)</vt:lpstr>
      <vt:lpstr>Women’s dietary diversity (MDD-W): % of women meeting MDD-W (B= 7,643; M= 7,976)</vt:lpstr>
      <vt:lpstr>Food groups consumed by women (B= 7,643; M= 7,976)</vt:lpstr>
      <vt:lpstr>Percent of HHs practicing safe food preparation/ improved storage practices (B= 7,486; M= 7,976)</vt:lpstr>
      <vt:lpstr>Objective 2 / IR 4: Healthier Cleaner Environment</vt:lpstr>
      <vt:lpstr>% of HHs with access to basic drinking water services</vt:lpstr>
      <vt:lpstr>% of HHs with access to basic drinking water (B: 7,986, M: 7,990) </vt:lpstr>
      <vt:lpstr>% of HHs with soap and water at a handwashing station commonly used by family members  (B= 7,986; M= 7,967) </vt:lpstr>
      <vt:lpstr>Households using improved sanitation services - definition</vt:lpstr>
      <vt:lpstr>Households with access to basic sanitation facilities (B=7,986; M=7,990) </vt:lpstr>
      <vt:lpstr>% Children &lt;2 years who had diarrhoea in the preceding two weeks to survey (B=7,979; M=7,610)</vt:lpstr>
      <vt:lpstr>% Children &lt;2 years who had diarrhoea in the 2 weeks preceding the survey who received treatment (B= 2,794; M= 2,097)</vt:lpstr>
      <vt:lpstr>Obj 1 – IR 2:  Adoption of better child feeding and household practices </vt:lpstr>
      <vt:lpstr>Exclusively breast feeding among less than 6 months remained the same</vt:lpstr>
      <vt:lpstr> Minimum acceptable diet (MAD) among children &lt;24 months reduced at midline   </vt:lpstr>
      <vt:lpstr>Nutrition Status of Women and Children &lt;2 years</vt:lpstr>
      <vt:lpstr>Nutrition status of women of reproductive age (15-49 years old) </vt:lpstr>
      <vt:lpstr>Anaemia in women of reproductive age (15-49 years old) n=6,587 </vt:lpstr>
      <vt:lpstr>Nutrition status of children &lt;2 years old </vt:lpstr>
      <vt:lpstr>Significant increase in % of children &lt;2 years who are Stunted &amp;  Underweight; and no change in wasted</vt:lpstr>
      <vt:lpstr>Stunting among children by age group , region and Sex </vt:lpstr>
      <vt:lpstr>Anaemia among children 6-23 months (n=5,059) </vt:lpstr>
      <vt:lpstr>Other Factors potentially associated with Child Stunting </vt:lpstr>
      <vt:lpstr>PowerPoint Presentation</vt:lpstr>
      <vt:lpstr>Potential Contextual factors associated with stunting among children </vt:lpstr>
      <vt:lpstr>Conclusions </vt:lpstr>
      <vt:lpstr>Recommendations</vt:lpstr>
      <vt:lpstr>Disclaimer</vt:lpstr>
      <vt:lpstr>Additional Resources</vt:lpstr>
      <vt:lpstr>Thank you!  SUN LE Contact Details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2019 SUN National Conference</dc:title>
  <dc:creator>Mathews Onyango</dc:creator>
  <cp:lastModifiedBy>John Manda</cp:lastModifiedBy>
  <cp:revision>121</cp:revision>
  <dcterms:created xsi:type="dcterms:W3CDTF">2020-09-02T10:58:20Z</dcterms:created>
  <dcterms:modified xsi:type="dcterms:W3CDTF">2024-07-17T06:30:51Z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0x010100F75DA9149199174FBFFC78266F153925</vt:lpwstr>
  </property>
  <property fmtid="{D5CDD505-2E9C-101B-9397-08002B2CF9AE}" pid="3" name="MediaServiceImageTags">
    <vt:lpwstr/>
  </property>
</Properties>
</file>